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309" r:id="rId2"/>
    <p:sldId id="310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3" r:id="rId20"/>
    <p:sldId id="286" r:id="rId21"/>
    <p:sldId id="287" r:id="rId22"/>
    <p:sldId id="288" r:id="rId23"/>
    <p:sldId id="290" r:id="rId24"/>
    <p:sldId id="292" r:id="rId25"/>
    <p:sldId id="289" r:id="rId26"/>
    <p:sldId id="293" r:id="rId27"/>
    <p:sldId id="294" r:id="rId28"/>
    <p:sldId id="295" r:id="rId29"/>
    <p:sldId id="296" r:id="rId30"/>
    <p:sldId id="299" r:id="rId31"/>
    <p:sldId id="291" r:id="rId32"/>
    <p:sldId id="297" r:id="rId33"/>
    <p:sldId id="298" r:id="rId34"/>
    <p:sldId id="300" r:id="rId35"/>
    <p:sldId id="301" r:id="rId36"/>
    <p:sldId id="302" r:id="rId37"/>
    <p:sldId id="304" r:id="rId38"/>
    <p:sldId id="303" r:id="rId39"/>
    <p:sldId id="305" r:id="rId40"/>
    <p:sldId id="306" r:id="rId41"/>
    <p:sldId id="307" r:id="rId42"/>
    <p:sldId id="308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0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6836" y="2410967"/>
            <a:ext cx="5650085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4039819"/>
            <a:ext cx="5650086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B24-5CCB-49C5-BE20-A2B87EE998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5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0CB6-32E8-42CB-818D-C11AD1C074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7C2C-C01B-4296-A7BF-A7CD3E2E87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9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9B5D-2D79-43BB-8753-2B4411F431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1E98B4B0-71D9-4EA0-BBC6-5B517B99E8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0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74901"/>
            <a:ext cx="8246070" cy="81442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6"/>
            <a:ext cx="8246070" cy="46829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A84-700A-46A3-94B3-8D77FFE49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374899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92934"/>
            <a:ext cx="6108200" cy="488502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C278-CD04-4519-9E08-3FF18DFE3E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24D-3B53-4645-87FA-FB110C061C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D48D-C6A7-4AA8-867B-26A65CC615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0"/>
            <a:ext cx="763525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4EA-AE73-48EF-9075-850D738558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9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DC49-1478-4E03-A5BD-BE16AAC07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4527-7805-4984-AA3A-841346649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D750-5CA3-475D-8094-7C774780CF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4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89CF-2E72-441D-81AE-1C153D775B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DB06F9-D214-477C-9697-998EB83AE2F6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8522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2300-F697-4D3E-8FEE-7AAFCA1208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20158781">
            <a:off x="1791454" y="281366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Structures:</a:t>
            </a:r>
            <a:b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Statements</a:t>
            </a:r>
            <a:b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Lesson- 4</a:t>
            </a:r>
            <a:endParaRPr lang="en-US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362200"/>
            <a:ext cx="8848045" cy="4682953"/>
          </a:xfrm>
        </p:spPr>
        <p:txBody>
          <a:bodyPr/>
          <a:lstStyle/>
          <a:p>
            <a:pPr algn="just"/>
            <a:r>
              <a:rPr lang="en-US" dirty="0" smtClean="0"/>
              <a:t>logical expressions</a:t>
            </a:r>
          </a:p>
          <a:p>
            <a:pPr lvl="1" algn="just"/>
            <a:r>
              <a:rPr lang="en-US" dirty="0" smtClean="0"/>
              <a:t>an expression that uses one or more of the logical operators</a:t>
            </a:r>
          </a:p>
          <a:p>
            <a:pPr lvl="2" algn="just"/>
            <a:r>
              <a:rPr lang="en-US" dirty="0" smtClean="0"/>
              <a:t>&amp;&amp; (and)</a:t>
            </a:r>
          </a:p>
          <a:p>
            <a:pPr lvl="2" algn="just"/>
            <a:r>
              <a:rPr lang="en-US" dirty="0" smtClean="0"/>
              <a:t>||   (or)</a:t>
            </a:r>
          </a:p>
          <a:p>
            <a:pPr lvl="2" algn="just"/>
            <a:r>
              <a:rPr lang="en-US" dirty="0" smtClean="0"/>
              <a:t>!      (not)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5E9-61FA-4D27-861C-356A484945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8" y="2188494"/>
            <a:ext cx="8362950" cy="4682953"/>
          </a:xfrm>
        </p:spPr>
        <p:txBody>
          <a:bodyPr/>
          <a:lstStyle/>
          <a:p>
            <a:r>
              <a:rPr lang="en-US" dirty="0" smtClean="0"/>
              <a:t>logical complement (negation)</a:t>
            </a:r>
          </a:p>
          <a:p>
            <a:pPr lvl="1"/>
            <a:r>
              <a:rPr lang="en-US" dirty="0" smtClean="0"/>
              <a:t>the complement of a condition had the value 1 (true) when the condition’s value is 0 (false)</a:t>
            </a:r>
          </a:p>
          <a:p>
            <a:pPr lvl="1"/>
            <a:r>
              <a:rPr lang="en-US" dirty="0" smtClean="0"/>
              <a:t>the complement of a condition has the value 0 (false) when the condition’s value is nonzero (true)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! (0 &lt;= n &amp;&amp; n &lt;= 100)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95D1-5C55-44B3-A9CA-9F5B1E2BF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199499"/>
              </p:ext>
            </p:extLst>
          </p:nvPr>
        </p:nvGraphicFramePr>
        <p:xfrm>
          <a:off x="143555" y="1918640"/>
          <a:ext cx="8848046" cy="44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23"/>
                <a:gridCol w="4424023"/>
              </a:tblGrid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calls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(evaluated first)</a:t>
                      </a:r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!  +  -  &amp;  (unary operator)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*  /  %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+  -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&lt;   &lt;=   &gt;=   &gt;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==   !=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616" marR="91616"/>
                </a:tc>
              </a:tr>
              <a:tr h="443771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(evaluated last)</a:t>
                      </a:r>
                      <a:endParaRPr lang="en-US" dirty="0"/>
                    </a:p>
                  </a:txBody>
                  <a:tcPr marL="91616" marR="9161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0200" y="2743200"/>
            <a:ext cx="0" cy="3124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7A4F-774F-41D0-B929-5E5A88093B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3"/>
            <a:ext cx="8991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257800" cy="1143000"/>
          </a:xfrm>
        </p:spPr>
        <p:txBody>
          <a:bodyPr>
            <a:noAutofit/>
          </a:bodyPr>
          <a:lstStyle/>
          <a:p>
            <a:r>
              <a:rPr lang="en-US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 and Step-by-Step Evaluation </a:t>
            </a:r>
            <a:r>
              <a:rPr lang="en-US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br>
              <a:rPr lang="en-US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!flag </a:t>
            </a:r>
            <a:r>
              <a:rPr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 (y + z  &gt;=  x - z)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682-6EF5-4A69-8757-4EC43AE676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228600"/>
            <a:ext cx="5113025" cy="96072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Short-Circuit Evaluation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2140"/>
            <a:ext cx="8991600" cy="3581400"/>
          </a:xfrm>
        </p:spPr>
        <p:txBody>
          <a:bodyPr/>
          <a:lstStyle/>
          <a:p>
            <a:r>
              <a:rPr lang="en-US" dirty="0" smtClean="0"/>
              <a:t>stopping evaluation of a logical expression as soon as its value can be determined (</a:t>
            </a:r>
            <a:r>
              <a:rPr lang="en-US" sz="2000" i="1" dirty="0" smtClean="0"/>
              <a:t>div  is divisor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(div  !=  0  &amp;&amp;  (</a:t>
            </a:r>
            <a:r>
              <a:rPr lang="en-US" sz="3200" dirty="0" err="1" smtClean="0">
                <a:solidFill>
                  <a:srgbClr val="FF0000"/>
                </a:solidFill>
              </a:rPr>
              <a:t>num</a:t>
            </a:r>
            <a:r>
              <a:rPr lang="en-US" sz="3200" dirty="0" smtClean="0">
                <a:solidFill>
                  <a:srgbClr val="FF0000"/>
                </a:solidFill>
              </a:rPr>
              <a:t>  %  div  ==  0))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ABA1-9861-44FD-9F7A-B49C19F9BE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-14288"/>
            <a:ext cx="5791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True Values for </a:t>
            </a:r>
            <a:b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&lt;= x  &amp;&amp;  x &lt;= max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76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8F6E-F2A5-4218-9DC9-CCE93D594C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52800" y="4482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True Values for </a:t>
            </a:r>
            <a:b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&gt; x  ||  x &gt; y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452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D011-7796-44D7-A7BB-9218766C13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4884425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Comparing Characters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618196"/>
              </p:ext>
            </p:extLst>
          </p:nvPr>
        </p:nvGraphicFramePr>
        <p:xfrm>
          <a:off x="449261" y="1800224"/>
          <a:ext cx="8542338" cy="353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169"/>
                <a:gridCol w="4271169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‘9’  &gt;=</a:t>
                      </a:r>
                      <a:r>
                        <a:rPr lang="en-US" baseline="0" dirty="0" smtClean="0"/>
                        <a:t>  ‘0’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  ‘e’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‘B’  &lt;=  ‘A’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(false)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‘Z’  ==  ‘z’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(false)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&lt;=  ‘A’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dependent</a:t>
                      </a:r>
                      <a:endParaRPr lang="en-US" dirty="0"/>
                    </a:p>
                  </a:txBody>
                  <a:tcPr marL="91616" marR="91616"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&lt;=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 &amp;&amp;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 &lt;=  ‘z’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 if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is a lowercase letter</a:t>
                      </a:r>
                      <a:endParaRPr lang="en-US" dirty="0"/>
                    </a:p>
                  </a:txBody>
                  <a:tcPr marL="91616" marR="9161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9FAD-1AD0-471B-9C9F-960FBA56FE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819400"/>
            <a:ext cx="5112721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if-statement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38255"/>
            <a:ext cx="5650086" cy="814427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making decisions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36A-6ECB-4A3C-9C2D-991B4F1F8B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18" y="29788"/>
            <a:ext cx="6786282" cy="1570412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Flowcharts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if Statements with </a:t>
            </a:r>
            <a:b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(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Two Alternatives and </a:t>
            </a: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One Alternative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A6AB-7763-4CEF-A50B-DF065FBD15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Class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A84-700A-46A3-94B3-8D77FFE49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55" y="1676400"/>
            <a:ext cx="85432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Given that total hours worked is </a:t>
            </a:r>
            <a:r>
              <a:rPr lang="en-US" sz="3000" b="1" dirty="0" err="1" smtClean="0"/>
              <a:t>hrs</a:t>
            </a:r>
            <a:r>
              <a:rPr lang="en-US" sz="3000" b="1" dirty="0" smtClean="0"/>
              <a:t>, </a:t>
            </a:r>
            <a:r>
              <a:rPr lang="en-US" sz="3000" dirty="0" smtClean="0"/>
              <a:t>hourly rate is </a:t>
            </a:r>
            <a:r>
              <a:rPr lang="en-US" sz="3000" b="1" dirty="0" smtClean="0"/>
              <a:t>r</a:t>
            </a:r>
            <a:r>
              <a:rPr lang="en-US" sz="3000" dirty="0" smtClean="0"/>
              <a:t>, deduction is 2.5% of the total monthly pay. Write a program to accept </a:t>
            </a:r>
            <a:r>
              <a:rPr lang="en-US" sz="3000" dirty="0" err="1" smtClean="0"/>
              <a:t>hrs</a:t>
            </a:r>
            <a:r>
              <a:rPr lang="en-US" sz="3000" dirty="0" smtClean="0"/>
              <a:t> worked, hourly rate, determine the total pay, the deduction and Compute the Net Pay.</a:t>
            </a:r>
          </a:p>
          <a:p>
            <a:r>
              <a:rPr lang="en-US" sz="3000" dirty="0" smtClean="0"/>
              <a:t>The Output to look like the following</a:t>
            </a:r>
          </a:p>
          <a:p>
            <a:r>
              <a:rPr lang="en-US" sz="3000" dirty="0" smtClean="0"/>
              <a:t>Name of Staff:</a:t>
            </a:r>
          </a:p>
          <a:p>
            <a:r>
              <a:rPr lang="en-US" sz="3000" dirty="0" smtClean="0"/>
              <a:t>Total Monthly Pay:</a:t>
            </a:r>
          </a:p>
          <a:p>
            <a:r>
              <a:rPr lang="en-US" sz="3000" dirty="0" smtClean="0"/>
              <a:t>Total Deduction:</a:t>
            </a:r>
          </a:p>
          <a:p>
            <a:r>
              <a:rPr lang="en-US" sz="3000" dirty="0" smtClean="0"/>
              <a:t>The Net Pay: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525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9" y="374901"/>
            <a:ext cx="51892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if-statement with one alternative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2038523"/>
            <a:ext cx="8246070" cy="4682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	if  (x != 0)</a:t>
            </a:r>
            <a:br>
              <a:rPr lang="en-US" sz="3200" dirty="0" smtClean="0"/>
            </a:br>
            <a:r>
              <a:rPr lang="en-US" sz="3200" dirty="0" smtClean="0"/>
              <a:t>			product = product * x;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A699-8642-4DE1-864E-6218D1C3B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73147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if-statement with two alternatives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00146"/>
            <a:ext cx="8931870" cy="4682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 (rest_heart_rate &gt; 75)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(“Keep up your exercise program!\n”);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(“Your hear is doing well!\n”);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9F2F-D563-4802-824C-0C05E2DF81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6934200" cy="67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2362200" cy="3154362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  </a:t>
            </a:r>
            <a:r>
              <a:rPr lang="en-US" altLang="en-US" sz="3200" dirty="0"/>
              <a:t>Program Using an </a:t>
            </a:r>
            <a:r>
              <a:rPr lang="en-US" altLang="en-US" sz="3200" i="1" dirty="0">
                <a:solidFill>
                  <a:srgbClr val="FF0000"/>
                </a:solidFill>
              </a:rPr>
              <a:t>if</a:t>
            </a:r>
            <a:r>
              <a:rPr lang="en-US" altLang="en-US" sz="3200" dirty="0">
                <a:solidFill>
                  <a:srgbClr val="FF0000"/>
                </a:solidFill>
              </a:rPr>
              <a:t> statement </a:t>
            </a:r>
            <a:r>
              <a:rPr lang="en-US" altLang="en-US" sz="3200" dirty="0"/>
              <a:t>for selection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CDE-1FB8-4E37-9B5B-8E3A9247ED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9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to Order </a:t>
            </a:r>
            <a:r>
              <a:rPr lang="en-US" alt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alt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28850"/>
            <a:ext cx="8763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675D-893D-4566-A022-F62F58A0C1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Bill Problem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Study-1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86C-E19A-46E1-8BAD-E06C5B282E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6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for Water Bill Problem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38A-71F4-4077-B7DD-74F05C9615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705600" cy="67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2438400" cy="2849562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  </a:t>
            </a:r>
            <a:r>
              <a:rPr lang="en-US" altLang="en-US" sz="3200" dirty="0"/>
              <a:t>Program for Water Bill Problem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277B-6201-430C-A95E-177AC41CF3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6553200" cy="67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6" y="2286000"/>
            <a:ext cx="2503394" cy="2849562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 </a:t>
            </a:r>
            <a:r>
              <a:rPr lang="en-US" altLang="en-US" sz="2600" dirty="0"/>
              <a:t>Program for Water Bill </a:t>
            </a:r>
            <a:r>
              <a:rPr lang="en-US" altLang="en-US" sz="2600" dirty="0" smtClean="0"/>
              <a:t>Problem</a:t>
            </a:r>
            <a:br>
              <a:rPr lang="en-US" altLang="en-US" sz="2600" dirty="0" smtClean="0"/>
            </a:br>
            <a:r>
              <a:rPr lang="en-US" altLang="en-US" sz="2600" dirty="0" smtClean="0"/>
              <a:t>(cont.)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6C96-0DF9-48B5-A7A2-4B0B55F63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"/>
            <a:ext cx="6553199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2590800" cy="2849562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 </a:t>
            </a:r>
            <a:r>
              <a:rPr lang="en-US" altLang="en-US" sz="2600" dirty="0"/>
              <a:t>Program for Water Bill </a:t>
            </a:r>
            <a:r>
              <a:rPr lang="en-US" altLang="en-US" sz="2600" dirty="0" smtClean="0"/>
              <a:t>Problem</a:t>
            </a:r>
            <a:br>
              <a:rPr lang="en-US" altLang="en-US" sz="2600" dirty="0" smtClean="0"/>
            </a:br>
            <a:r>
              <a:rPr lang="en-US" altLang="en-US" sz="2600" dirty="0" smtClean="0"/>
              <a:t>(cont.)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665B-10D6-4BE9-9861-CC8C9003B0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for Water Bill </a:t>
            </a: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b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 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386-7201-4C55-B047-953E1C78B8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become familiar with the three kinds of control structures: sequence, selection, and repetition</a:t>
            </a:r>
          </a:p>
          <a:p>
            <a:r>
              <a:rPr lang="en-US" dirty="0" smtClean="0"/>
              <a:t>To understand compound statements</a:t>
            </a:r>
          </a:p>
          <a:p>
            <a:r>
              <a:rPr lang="en-US" dirty="0" smtClean="0"/>
              <a:t>To learn how to compare numbers and characters</a:t>
            </a:r>
          </a:p>
          <a:p>
            <a:r>
              <a:rPr lang="en-US" dirty="0" smtClean="0"/>
              <a:t>To learn how to use the relational, equality, and logical operators to write expressions that are true or false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7D36-3D6C-4CB3-83BD-C75413914B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192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9646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of Water Bill Program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1B0B-C0EC-4103-88E6-CE97D98F21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5047"/>
            <a:ext cx="8246070" cy="4682953"/>
          </a:xfrm>
        </p:spPr>
        <p:txBody>
          <a:bodyPr/>
          <a:lstStyle/>
          <a:p>
            <a:r>
              <a:rPr lang="en-US" dirty="0" smtClean="0"/>
              <a:t>Consistent Use of Names in Functions</a:t>
            </a:r>
          </a:p>
          <a:p>
            <a:r>
              <a:rPr lang="en-US" dirty="0" smtClean="0"/>
              <a:t>Cohesive Functions</a:t>
            </a:r>
          </a:p>
          <a:p>
            <a:pPr lvl="1"/>
            <a:r>
              <a:rPr lang="en-US" dirty="0" smtClean="0"/>
              <a:t>a function that performs a single operation</a:t>
            </a:r>
          </a:p>
          <a:p>
            <a:r>
              <a:rPr lang="en-US" dirty="0" smtClean="0"/>
              <a:t>Using Constant Macros to Enhance Readability and Ease Maintenance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716A-F26E-4EAC-BD25-3BC346E394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Bill with Conservation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39E1-E927-482D-82D5-1A6AF49DED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9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comp_use_charge</a:t>
            </a: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Revised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4273"/>
            <a:ext cx="8991600" cy="44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932C-7DEB-4601-B7B4-5E0883E07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9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alt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comp_use_charge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Revised </a:t>
            </a: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81200"/>
            <a:ext cx="8610600" cy="381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A79F-88C3-457F-9C98-8CA3183A33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246070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Nested if-statement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if statement with another if statement as its true task or its false task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 (x  &gt;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num_pos</a:t>
            </a:r>
            <a:r>
              <a:rPr lang="en-US" dirty="0" smtClean="0"/>
              <a:t>  =  </a:t>
            </a:r>
            <a:r>
              <a:rPr lang="en-US" dirty="0" err="1" smtClean="0"/>
              <a:t>num_pos</a:t>
            </a:r>
            <a:r>
              <a:rPr lang="en-US" dirty="0" smtClean="0"/>
              <a:t>  + 1</a:t>
            </a:r>
          </a:p>
          <a:p>
            <a:pPr marL="457200" lvl="1" indent="0">
              <a:buNone/>
            </a:pP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(x  &lt;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num_neg</a:t>
            </a:r>
            <a:r>
              <a:rPr lang="en-US" dirty="0" smtClean="0"/>
              <a:t> = </a:t>
            </a:r>
            <a:r>
              <a:rPr lang="en-US" dirty="0" err="1" smtClean="0"/>
              <a:t>num_neg</a:t>
            </a:r>
            <a:r>
              <a:rPr lang="en-US" dirty="0" smtClean="0"/>
              <a:t> + 1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else   /* x equals 0 */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num_zero</a:t>
            </a:r>
            <a:r>
              <a:rPr lang="en-US" dirty="0" smtClean="0"/>
              <a:t> = </a:t>
            </a:r>
            <a:r>
              <a:rPr lang="en-US" dirty="0" err="1" smtClean="0"/>
              <a:t>num_zero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95EE-2CA0-4F24-97DD-ED7932DCCA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7988"/>
            <a:ext cx="8839200" cy="50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609430" cy="1143000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alt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comp_tax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E765-3043-4A92-91AD-1F7FE0FF4C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6186"/>
            <a:ext cx="824607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Nested if-statements with more than one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0146"/>
            <a:ext cx="8839200" cy="4682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road_status</a:t>
            </a:r>
            <a:r>
              <a:rPr lang="en-US" sz="2800" dirty="0" smtClean="0"/>
              <a:t> == ‘S’)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(temp &gt; 0)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(“Wet roads ahead\n”);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(“Stopping time doubled\n”);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  else 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(“Icy roads ahead\n”);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(“Stopping time </a:t>
            </a:r>
            <a:r>
              <a:rPr lang="en-US" sz="2800" dirty="0" smtClean="0"/>
              <a:t>quadrupled\n”);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(“Drive carefully!\n”)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400800" cy="304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1E94-E710-462D-A76C-04103418FF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4" y="2127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Road Sign Decision Process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52600"/>
            <a:ext cx="79962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077-9394-4A8E-81A4-9224AC5CE5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used to select one of several alternatives</a:t>
            </a:r>
          </a:p>
          <a:p>
            <a:r>
              <a:rPr lang="en-US" dirty="0" smtClean="0"/>
              <a:t>useful when the selection is based on the value of</a:t>
            </a:r>
          </a:p>
          <a:p>
            <a:pPr lvl="1"/>
            <a:r>
              <a:rPr lang="en-US" dirty="0" smtClean="0"/>
              <a:t>a single variable</a:t>
            </a:r>
          </a:p>
          <a:p>
            <a:pPr lvl="1"/>
            <a:r>
              <a:rPr lang="en-US" dirty="0" smtClean="0"/>
              <a:t>or a simple expression</a:t>
            </a:r>
          </a:p>
          <a:p>
            <a:r>
              <a:rPr lang="en-US" dirty="0" smtClean="0"/>
              <a:t>values may be of type </a:t>
            </a:r>
            <a:r>
              <a:rPr lang="en-US" dirty="0" err="1" smtClean="0"/>
              <a:t>int</a:t>
            </a:r>
            <a:r>
              <a:rPr lang="en-US" dirty="0" smtClean="0"/>
              <a:t> or char</a:t>
            </a:r>
          </a:p>
          <a:p>
            <a:pPr lvl="1"/>
            <a:r>
              <a:rPr lang="en-US" dirty="0" smtClean="0"/>
              <a:t>not double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68792" y="2590800"/>
            <a:ext cx="3300006" cy="916633"/>
            <a:chOff x="4724400" y="3121967"/>
            <a:chExt cx="3300006" cy="916633"/>
          </a:xfrm>
        </p:grpSpPr>
        <p:sp>
          <p:nvSpPr>
            <p:cNvPr id="6" name="TextBox 5"/>
            <p:cNvSpPr txBox="1"/>
            <p:nvPr/>
          </p:nvSpPr>
          <p:spPr>
            <a:xfrm rot="1418677">
              <a:off x="5048911" y="3121967"/>
              <a:ext cx="2975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2400" b="1" i="1" dirty="0" smtClean="0">
                  <a:ln/>
                  <a:solidFill>
                    <a:schemeClr val="accent3"/>
                  </a:solidFill>
                </a:rPr>
                <a:t>controlling expression</a:t>
              </a:r>
              <a:endParaRPr lang="en-US" sz="2400" b="1" i="1" dirty="0">
                <a:ln/>
                <a:solidFill>
                  <a:schemeClr val="accent3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724400" y="3352800"/>
              <a:ext cx="1447800" cy="68580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FFEC-A266-41A5-A1CA-930FDD6D81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how to write selection statements that choose between two alternatives in a program using the if statement</a:t>
            </a:r>
          </a:p>
          <a:p>
            <a:r>
              <a:rPr lang="en-US" dirty="0" smtClean="0"/>
              <a:t>To learn how to implement decisions in algorithms using the </a:t>
            </a:r>
            <a:r>
              <a:rPr lang="en-US" dirty="0" smtClean="0">
                <a:latin typeface="Cambria" panose="02040503050406030204" pitchFamily="18" charset="0"/>
              </a:rPr>
              <a:t>if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To understand how to select among more than two alternatives by nesting </a:t>
            </a:r>
            <a:r>
              <a:rPr lang="en-US" dirty="0" smtClean="0">
                <a:latin typeface="Cambria" panose="02040503050406030204" pitchFamily="18" charset="0"/>
              </a:rPr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To learn how to use the switch statement as another technique for selecting among multiple alternatives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DFFB-7512-4880-B029-C74D5BCEE2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03184"/>
            <a:ext cx="8246070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Syntax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696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switch (controlling expression)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label set</a:t>
            </a:r>
            <a:r>
              <a:rPr lang="en-US" b="1" baseline="-25000" dirty="0" smtClean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statements</a:t>
            </a:r>
            <a:r>
              <a:rPr lang="en-US" b="1" baseline="-25000" dirty="0" smtClean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label </a:t>
            </a:r>
            <a:r>
              <a:rPr lang="en-US" b="1" dirty="0" smtClean="0">
                <a:solidFill>
                  <a:srgbClr val="7030A0"/>
                </a:solidFill>
              </a:rPr>
              <a:t>set</a:t>
            </a:r>
            <a:r>
              <a:rPr lang="en-US" b="1" baseline="-25000" dirty="0" smtClean="0">
                <a:solidFill>
                  <a:srgbClr val="7030A0"/>
                </a:solidFill>
              </a:rPr>
              <a:t>2</a:t>
            </a:r>
            <a:endParaRPr lang="en-US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</a:t>
            </a:r>
            <a:r>
              <a:rPr lang="en-US" b="1" dirty="0" smtClean="0">
                <a:solidFill>
                  <a:srgbClr val="7030A0"/>
                </a:solidFill>
              </a:rPr>
              <a:t>statements</a:t>
            </a:r>
            <a:r>
              <a:rPr lang="en-US" b="1" baseline="-25000" dirty="0" smtClean="0">
                <a:solidFill>
                  <a:srgbClr val="7030A0"/>
                </a:solidFill>
              </a:rPr>
              <a:t>2</a:t>
            </a:r>
            <a:endParaRPr lang="en-US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break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	.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label </a:t>
            </a:r>
            <a:r>
              <a:rPr lang="en-US" b="1" dirty="0" err="1" smtClean="0">
                <a:solidFill>
                  <a:srgbClr val="7030A0"/>
                </a:solidFill>
              </a:rPr>
              <a:t>set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n</a:t>
            </a:r>
            <a:endParaRPr lang="en-US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statements</a:t>
            </a:r>
            <a:r>
              <a:rPr lang="en-US" b="1" baseline="-25000" dirty="0" err="1" smtClean="0">
                <a:solidFill>
                  <a:srgbClr val="7030A0"/>
                </a:solidFill>
              </a:rPr>
              <a:t>n</a:t>
            </a:r>
            <a:endParaRPr lang="en-US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D730-E19E-4D4F-BE10-6B5B27C097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6781800" cy="649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76200" y="2819400"/>
            <a:ext cx="2438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 Program Using a </a:t>
            </a:r>
            <a:r>
              <a:rPr lang="en-US" altLang="en-US" sz="2400" i="1" dirty="0" smtClean="0"/>
              <a:t>switch</a:t>
            </a:r>
            <a:r>
              <a:rPr lang="en-US" altLang="en-US" sz="2400" dirty="0" smtClean="0"/>
              <a:t> Statement for Selection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96F-450A-4C49-8B1A-963277D9A5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5791200" cy="1143000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 </a:t>
            </a:r>
            <a:r>
              <a:rPr lang="en-US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 for </a:t>
            </a:r>
            <a:r>
              <a:rPr lang="en-US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(cont.)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28875"/>
            <a:ext cx="4638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6B96-2A5C-43B3-96A9-CB0D33A353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Wrap 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control structures to control the flow of statement execution in a program.</a:t>
            </a:r>
          </a:p>
          <a:p>
            <a:r>
              <a:rPr lang="en-US" dirty="0" smtClean="0"/>
              <a:t>Use selection control structures to represent decisions in an algorithm.</a:t>
            </a:r>
          </a:p>
          <a:p>
            <a:r>
              <a:rPr lang="en-US" dirty="0" smtClean="0"/>
              <a:t>Nested if statements are common in C and are used to represent decisions with multiple alternatives.</a:t>
            </a:r>
          </a:p>
          <a:p>
            <a:r>
              <a:rPr lang="en-US" dirty="0" smtClean="0"/>
              <a:t>The switch statement implements decisions with several alternatives where the alternative selected depends on the value of a variable or (controlling) expression.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EC7-357C-4E12-A55C-5222B6AC2A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</a:p>
          <a:p>
            <a:pPr lvl="1"/>
            <a:r>
              <a:rPr lang="en-US" dirty="0" smtClean="0"/>
              <a:t>a combination of individual instructions into a single logical unit with one entry point and one exit point</a:t>
            </a:r>
          </a:p>
          <a:p>
            <a:r>
              <a:rPr lang="en-US" dirty="0" smtClean="0"/>
              <a:t>compound statement</a:t>
            </a:r>
          </a:p>
          <a:p>
            <a:pPr lvl="1"/>
            <a:r>
              <a:rPr lang="en-US" dirty="0" smtClean="0"/>
              <a:t>a group of statements bracketed by { and } that are executed sequentially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AE00-59DF-479B-B100-24B924BA59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7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Compound Statement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1600200"/>
            <a:ext cx="533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</a:t>
            </a:r>
          </a:p>
          <a:p>
            <a:r>
              <a:rPr lang="en-US" sz="2800" i="1" dirty="0" smtClean="0"/>
              <a:t>       statement;</a:t>
            </a:r>
          </a:p>
          <a:p>
            <a:r>
              <a:rPr lang="en-US" sz="2800" i="1" dirty="0" smtClean="0"/>
              <a:t>       </a:t>
            </a:r>
            <a:r>
              <a:rPr lang="en-US" sz="2800" i="1" dirty="0"/>
              <a:t>statement</a:t>
            </a:r>
            <a:r>
              <a:rPr lang="en-US" sz="2800" i="1" dirty="0" smtClean="0"/>
              <a:t>;</a:t>
            </a:r>
          </a:p>
          <a:p>
            <a:r>
              <a:rPr lang="en-US" sz="2800" i="1" dirty="0" smtClean="0"/>
              <a:t> 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</a:t>
            </a:r>
            <a:r>
              <a:rPr lang="en-US" sz="2800" i="1" dirty="0"/>
              <a:t> statement</a:t>
            </a:r>
            <a:r>
              <a:rPr lang="en-US" sz="2800" i="1" dirty="0" smtClean="0"/>
              <a:t>;</a:t>
            </a:r>
          </a:p>
          <a:p>
            <a:r>
              <a:rPr lang="en-US" sz="2800" i="1" dirty="0" smtClean="0"/>
              <a:t>}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1C81-7F6B-4BF8-B3B4-D4F346BD4E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5439948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i="1" dirty="0" smtClean="0"/>
              <a:t>This can also be called a block of lines of code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42069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99" y="374901"/>
            <a:ext cx="5036825" cy="8144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selection control structure</a:t>
            </a:r>
          </a:p>
          <a:p>
            <a:pPr lvl="1"/>
            <a:r>
              <a:rPr lang="en-US" dirty="0" smtClean="0"/>
              <a:t>a control structure that chooses among alternative program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4800600"/>
            <a:ext cx="259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4572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1666" y="4601253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7"/>
          </p:cNvCxnSpPr>
          <p:nvPr/>
        </p:nvCxnSpPr>
        <p:spPr>
          <a:xfrm flipV="1">
            <a:off x="4592404" y="3505200"/>
            <a:ext cx="1960796" cy="1122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>
            <a:off x="4592404" y="4897204"/>
            <a:ext cx="2265596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BC7-F912-4113-A999-B215445E1A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81000"/>
            <a:ext cx="4436070" cy="81442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38523"/>
            <a:ext cx="8839200" cy="4682953"/>
          </a:xfrm>
        </p:spPr>
        <p:txBody>
          <a:bodyPr/>
          <a:lstStyle/>
          <a:p>
            <a:r>
              <a:rPr lang="en-US" dirty="0" smtClean="0"/>
              <a:t>an expression that is either false</a:t>
            </a:r>
          </a:p>
          <a:p>
            <a:pPr lvl="1"/>
            <a:r>
              <a:rPr lang="en-US" dirty="0" smtClean="0"/>
              <a:t>represented by 0</a:t>
            </a:r>
          </a:p>
          <a:p>
            <a:r>
              <a:rPr lang="en-US" dirty="0" smtClean="0"/>
              <a:t>or true</a:t>
            </a:r>
          </a:p>
          <a:p>
            <a:pPr lvl="1"/>
            <a:r>
              <a:rPr lang="en-US" dirty="0" smtClean="0"/>
              <a:t>usually represented by 1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rest_heart_rate   &gt;   75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2B2C-3F62-4565-ABEB-BC67E979B0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18160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Relational and Equality Operators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91400"/>
              </p:ext>
            </p:extLst>
          </p:nvPr>
        </p:nvGraphicFramePr>
        <p:xfrm>
          <a:off x="152400" y="2439853"/>
          <a:ext cx="8848044" cy="380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348"/>
                <a:gridCol w="2949348"/>
                <a:gridCol w="2949348"/>
              </a:tblGrid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 smtClean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 smtClean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 marL="91616" marR="91616"/>
                </a:tc>
              </a:tr>
              <a:tr h="54407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 marL="91616" marR="916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91616" marR="9161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3A08-0A7B-4183-B557-D71A623538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</TotalTime>
  <Words>947</Words>
  <Application>Microsoft Office PowerPoint</Application>
  <PresentationFormat>On-screen Show (4:3)</PresentationFormat>
  <Paragraphs>283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</vt:lpstr>
      <vt:lpstr>1_Office Theme</vt:lpstr>
      <vt:lpstr>Selection Structures: Control Statements Lesson- 4</vt:lpstr>
      <vt:lpstr>Summary Class Work</vt:lpstr>
      <vt:lpstr>Chapter Objectives</vt:lpstr>
      <vt:lpstr>Chapter Objectives</vt:lpstr>
      <vt:lpstr>Control Structures</vt:lpstr>
      <vt:lpstr>Compound Statement</vt:lpstr>
      <vt:lpstr>Control Structures</vt:lpstr>
      <vt:lpstr>Conditions</vt:lpstr>
      <vt:lpstr>Relational and Equality Operators</vt:lpstr>
      <vt:lpstr>Logical Operators</vt:lpstr>
      <vt:lpstr>Logical Operators</vt:lpstr>
      <vt:lpstr>Operator Precedence</vt:lpstr>
      <vt:lpstr>Evaluation Tree  and Step-by-Step Evaluation for !flag || (y + z  &gt;=  x - z)</vt:lpstr>
      <vt:lpstr>Short-Circuit Evaluation</vt:lpstr>
      <vt:lpstr>PowerPoint Presentation</vt:lpstr>
      <vt:lpstr>PowerPoint Presentation</vt:lpstr>
      <vt:lpstr>Comparing Characters</vt:lpstr>
      <vt:lpstr>The if-statement</vt:lpstr>
      <vt:lpstr>Flowcharts of if Statements with          (a) Two Alternatives and  (b) One Alternative</vt:lpstr>
      <vt:lpstr>if-statement with one alternative</vt:lpstr>
      <vt:lpstr>if-statement with two alternatives</vt:lpstr>
      <vt:lpstr>  Program Using an if statement for selection</vt:lpstr>
      <vt:lpstr>if Statement to Order x and y</vt:lpstr>
      <vt:lpstr>Water Bill Problem</vt:lpstr>
      <vt:lpstr>Structure Chart for Water Bill Problem</vt:lpstr>
      <vt:lpstr>  Program for Water Bill Problem </vt:lpstr>
      <vt:lpstr> Program for Water Bill Problem (cont.) </vt:lpstr>
      <vt:lpstr> Program for Water Bill Problem (cont.) </vt:lpstr>
      <vt:lpstr> Program for Water Bill Problem (cont.) </vt:lpstr>
      <vt:lpstr>Sample Run of Water Bill Program</vt:lpstr>
      <vt:lpstr>Program Style</vt:lpstr>
      <vt:lpstr>Water Bill with Conservation Requirements</vt:lpstr>
      <vt:lpstr>Function comp_use_charge Revised</vt:lpstr>
      <vt:lpstr>Function comp_use_charge Revised (cont.)</vt:lpstr>
      <vt:lpstr>Nested if-statement</vt:lpstr>
      <vt:lpstr>Function comp_tax</vt:lpstr>
      <vt:lpstr>Nested if-statements with more than one variable</vt:lpstr>
      <vt:lpstr>Flowchart of Road Sign Decision Process</vt:lpstr>
      <vt:lpstr>The switch statement</vt:lpstr>
      <vt:lpstr>Syntax</vt:lpstr>
      <vt:lpstr>PowerPoint Presentation</vt:lpstr>
      <vt:lpstr> Program Using a switch Statement for Selection (cont.) </vt:lpstr>
      <vt:lpstr>Wrap 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Sunday</cp:lastModifiedBy>
  <cp:revision>66</cp:revision>
  <dcterms:created xsi:type="dcterms:W3CDTF">2015-09-28T20:03:08Z</dcterms:created>
  <dcterms:modified xsi:type="dcterms:W3CDTF">2019-10-07T07:47:00Z</dcterms:modified>
</cp:coreProperties>
</file>