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sldIdLst>
    <p:sldId id="343" r:id="rId2"/>
    <p:sldId id="267" r:id="rId3"/>
    <p:sldId id="270" r:id="rId4"/>
    <p:sldId id="271" r:id="rId5"/>
    <p:sldId id="273" r:id="rId6"/>
    <p:sldId id="274" r:id="rId7"/>
    <p:sldId id="280" r:id="rId8"/>
    <p:sldId id="275" r:id="rId9"/>
    <p:sldId id="276" r:id="rId10"/>
    <p:sldId id="277" r:id="rId11"/>
    <p:sldId id="344" r:id="rId12"/>
    <p:sldId id="281" r:id="rId13"/>
    <p:sldId id="282" r:id="rId14"/>
    <p:sldId id="283" r:id="rId15"/>
    <p:sldId id="286" r:id="rId16"/>
    <p:sldId id="287" r:id="rId17"/>
    <p:sldId id="290" r:id="rId18"/>
    <p:sldId id="289" r:id="rId19"/>
    <p:sldId id="293" r:id="rId20"/>
    <p:sldId id="291" r:id="rId21"/>
    <p:sldId id="292" r:id="rId22"/>
    <p:sldId id="288" r:id="rId23"/>
    <p:sldId id="294" r:id="rId24"/>
    <p:sldId id="295" r:id="rId25"/>
    <p:sldId id="296" r:id="rId26"/>
    <p:sldId id="297" r:id="rId27"/>
    <p:sldId id="298" r:id="rId28"/>
    <p:sldId id="299" r:id="rId29"/>
    <p:sldId id="303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7" r:id="rId41"/>
    <p:sldId id="318" r:id="rId42"/>
    <p:sldId id="316" r:id="rId43"/>
    <p:sldId id="345" r:id="rId44"/>
    <p:sldId id="346" r:id="rId45"/>
    <p:sldId id="347" r:id="rId46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B5942-6D54-4526-995F-589302A5E2A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9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6836" y="2410967"/>
            <a:ext cx="5650085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4039819"/>
            <a:ext cx="5650086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5F66-AB34-46C7-9791-E61E7A6770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1D71-4BC4-4E58-8CE4-A451A82E60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B7F9-1A26-43F7-A2FB-A7B30C6011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5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EF4C-B626-4FFE-9C14-66DE97994C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1E98B4B0-71D9-4EA0-BBC6-5B517B99E8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7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74901"/>
            <a:ext cx="8246070" cy="81442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6"/>
            <a:ext cx="8246070" cy="46829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1C-A144-4F3B-B207-114CB4CA8E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374899"/>
            <a:ext cx="610820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392934"/>
            <a:ext cx="6108200" cy="488502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20E-6242-421B-BB4B-CF63DD0431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7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E734-CF55-47C8-B7F9-1118E3B530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63E1-8F5A-4CA6-8438-7F3B1A02CA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3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0"/>
            <a:ext cx="763525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00ED-86AD-4E12-879F-5C0A401BE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63D7-4B2C-440C-9D23-3EF9A23A5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0130-67A1-463F-AA95-0A15C8D430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5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438A-C9F0-4B79-B020-93B22C7926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1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D2E5E-7D83-45FF-AC8F-252976C895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ADB06F9-D214-477C-9697-998EB83AE2F6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2696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hyperlink" Target="../../../../../../../../../ClassProject1/payroll.c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20158781">
            <a:off x="1791454" y="281366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Repetition and Loop </a:t>
            </a: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b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Lesson-5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11CA-6D1F-4CF2-888F-CDDB52062B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 smtClean="0"/>
              <a:t> Statement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 err="1" smtClean="0">
                <a:solidFill>
                  <a:srgbClr val="7030A0"/>
                </a:solidFill>
              </a:rPr>
              <a:t>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count_star</a:t>
            </a:r>
            <a:r>
              <a:rPr lang="en-US" dirty="0" smtClean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N;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while (</a:t>
            </a:r>
            <a:r>
              <a:rPr lang="en-US" dirty="0" err="1" smtClean="0">
                <a:solidFill>
                  <a:srgbClr val="7030A0"/>
                </a:solidFill>
              </a:rPr>
              <a:t>count_star</a:t>
            </a:r>
            <a:r>
              <a:rPr lang="en-US" dirty="0" smtClean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count_star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count_star</a:t>
            </a:r>
            <a:r>
              <a:rPr lang="en-US" dirty="0" smtClean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3CE-02C3-41D3-AEE4-79B5B9F91F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0130-67A1-463F-AA95-0A15C8D430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/*program fragment with a Loop*/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count_emp</a:t>
            </a:r>
            <a:r>
              <a:rPr lang="en-US" sz="2200" dirty="0" smtClean="0"/>
              <a:t> =0;  /*no employee processed yet*/</a:t>
            </a:r>
          </a:p>
          <a:p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count_emp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&lt;7)</a:t>
            </a:r>
            <a:r>
              <a:rPr lang="en-US" sz="2200" dirty="0" smtClean="0"/>
              <a:t>{   /*test value of </a:t>
            </a:r>
            <a:r>
              <a:rPr lang="en-US" sz="2200" dirty="0" err="1" smtClean="0"/>
              <a:t>count_emp</a:t>
            </a:r>
            <a:r>
              <a:rPr lang="en-US" sz="2200" dirty="0" smtClean="0"/>
              <a:t>*/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(“Hours:”);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err="1" smtClean="0"/>
              <a:t>scanf</a:t>
            </a:r>
            <a:r>
              <a:rPr lang="en-US" sz="2200" dirty="0" smtClean="0"/>
              <a:t>(“%d”, &amp;hours);</a:t>
            </a:r>
          </a:p>
          <a:p>
            <a:r>
              <a:rPr lang="en-US" sz="2200" dirty="0" err="1" smtClean="0"/>
              <a:t>printf</a:t>
            </a:r>
            <a:r>
              <a:rPr lang="en-US" sz="2200" dirty="0" smtClean="0"/>
              <a:t>(“Rate:”);</a:t>
            </a:r>
          </a:p>
          <a:p>
            <a:r>
              <a:rPr lang="en-US" sz="2200" dirty="0" err="1"/>
              <a:t>s</a:t>
            </a:r>
            <a:r>
              <a:rPr lang="en-US" sz="2200" dirty="0" err="1" smtClean="0"/>
              <a:t>canf</a:t>
            </a:r>
            <a:r>
              <a:rPr lang="en-US" sz="2200" dirty="0" smtClean="0"/>
              <a:t>(“%1f”, &amp;rate);</a:t>
            </a:r>
          </a:p>
          <a:p>
            <a:r>
              <a:rPr lang="en-US" sz="2200" dirty="0" smtClean="0"/>
              <a:t>pay  = hours*rate;</a:t>
            </a:r>
          </a:p>
          <a:p>
            <a:r>
              <a:rPr lang="en-US" sz="2200" dirty="0" err="1" smtClean="0"/>
              <a:t>printf</a:t>
            </a:r>
            <a:r>
              <a:rPr lang="en-US" sz="2200" dirty="0" smtClean="0"/>
              <a:t>(“Pay is $%6.2f\n”, pay);</a:t>
            </a:r>
          </a:p>
          <a:p>
            <a:r>
              <a:rPr lang="en-US" sz="22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2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ount_emp</a:t>
            </a:r>
            <a:r>
              <a:rPr lang="en-US" sz="2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count_emp+1;</a:t>
            </a:r>
            <a:r>
              <a:rPr lang="en-US" sz="2200" dirty="0" smtClean="0"/>
              <a:t>  /*</a:t>
            </a:r>
            <a:r>
              <a:rPr lang="en-US" sz="2200" dirty="0" err="1" smtClean="0"/>
              <a:t>count_emp</a:t>
            </a:r>
            <a:r>
              <a:rPr lang="en-US" sz="2200" dirty="0" smtClean="0"/>
              <a:t> increment*/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err="1"/>
              <a:t>p</a:t>
            </a:r>
            <a:r>
              <a:rPr lang="en-US" sz="2200" dirty="0" err="1" smtClean="0"/>
              <a:t>rintf</a:t>
            </a:r>
            <a:r>
              <a:rPr lang="en-US" sz="2200" dirty="0" smtClean="0"/>
              <a:t>(“\n All employees processed\n”);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304800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 Loop code fragment</a:t>
            </a:r>
            <a:endParaRPr lang="en-US" sz="2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8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5A73-52BA-4D63-A088-DF7FBE3F64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8246070" cy="81442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Computing a Sum or Product in a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75047"/>
            <a:ext cx="8246070" cy="4682953"/>
          </a:xfrm>
        </p:spPr>
        <p:txBody>
          <a:bodyPr/>
          <a:lstStyle/>
          <a:p>
            <a:r>
              <a:rPr lang="en-US" dirty="0" smtClean="0"/>
              <a:t>accumulator</a:t>
            </a:r>
          </a:p>
          <a:p>
            <a:pPr lvl="1"/>
            <a:r>
              <a:rPr lang="en-US" dirty="0" smtClean="0"/>
              <a:t>a variable used to store a value being computed in increments during the execution of a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4EEF-32A4-4085-B319-24D23FCBC9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F0F4-D88B-448C-ADBB-4F76A15E0F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81000"/>
            <a:ext cx="434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Payroll System for A Company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762000" y="3200400"/>
            <a:ext cx="739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457200" y="4495800"/>
            <a:ext cx="3048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Code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8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Conditional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75047"/>
            <a:ext cx="8246070" cy="4682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loop control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long as exit condition hasn’t been met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0A17-1886-464E-B585-509F1A8CF4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4999"/>
            <a:ext cx="8839200" cy="445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4C82-BDC3-4B51-88B1-D6EC2689C8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2175047"/>
            <a:ext cx="8848045" cy="4682953"/>
          </a:xfrm>
        </p:spPr>
        <p:txBody>
          <a:bodyPr/>
          <a:lstStyle/>
          <a:p>
            <a:r>
              <a:rPr lang="en-US" dirty="0" smtClean="0"/>
              <a:t>initialization of the loop control variable</a:t>
            </a:r>
          </a:p>
          <a:p>
            <a:r>
              <a:rPr lang="en-US" dirty="0" smtClean="0"/>
              <a:t>test of the loop repetition condition</a:t>
            </a:r>
          </a:p>
          <a:p>
            <a:r>
              <a:rPr lang="en-US" dirty="0" smtClean="0"/>
              <a:t>change (update) of the loop control variable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 smtClean="0"/>
              <a:t> loop supplies a designated place for each of these three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A99-7A15-421F-9FEB-F505C3DC62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 smtClean="0"/>
              <a:t> Statement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  (</a:t>
            </a:r>
            <a:r>
              <a:rPr lang="en-US" i="1" dirty="0" smtClean="0"/>
              <a:t>initialization expression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loop repetition condition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update expression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smtClean="0">
                <a:solidFill>
                  <a:srgbClr val="7030A0"/>
                </a:solidFill>
              </a:rPr>
              <a:t>0;count_star &lt; N;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(“*”);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E247-4ABB-4584-BB5E-6252D658ED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5150445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/*Display N asterisks.*/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(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count_star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count_star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&lt;N; 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count_star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=+10)</a:t>
            </a: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rintf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(“*”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5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1"/>
            <a:ext cx="91440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17B-23E8-4087-B7E6-416CBD4B0C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399" y="374901"/>
            <a:ext cx="4808225" cy="81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Objectives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understand why repetition is an important control structure in programming</a:t>
            </a:r>
          </a:p>
          <a:p>
            <a:r>
              <a:rPr lang="en-US" dirty="0" smtClean="0"/>
              <a:t>To learn about loop control variables and the three steps needed to control loop repetition</a:t>
            </a:r>
          </a:p>
          <a:p>
            <a:r>
              <a:rPr lang="en-US" dirty="0" smtClean="0"/>
              <a:t>To learn how to use 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 smtClean="0"/>
              <a:t> statements for writing loops and when to use each statement type in C language</a:t>
            </a:r>
          </a:p>
          <a:p>
            <a:r>
              <a:rPr lang="en-US" dirty="0" smtClean="0"/>
              <a:t>To learn how to accumulate a sum or a product within a loop body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12-9E14-4836-96D5-1AF8ACA38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9164"/>
            <a:ext cx="8246070" cy="8144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Increment and Decrement Operators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525963"/>
          </a:xfrm>
        </p:spPr>
        <p:txBody>
          <a:bodyPr/>
          <a:lstStyle/>
          <a:p>
            <a:r>
              <a:rPr lang="en-US" dirty="0" smtClean="0"/>
              <a:t>counter = counter + 1</a:t>
            </a:r>
            <a:br>
              <a:rPr lang="en-US" dirty="0" smtClean="0"/>
            </a:br>
            <a:r>
              <a:rPr lang="en-US" dirty="0" smtClean="0"/>
              <a:t>count += 1</a:t>
            </a:r>
            <a:br>
              <a:rPr lang="en-US" dirty="0" smtClean="0"/>
            </a:br>
            <a:r>
              <a:rPr lang="en-US" dirty="0" smtClean="0"/>
              <a:t>counter++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counter = counter </a:t>
            </a:r>
            <a:r>
              <a:rPr lang="en-US" dirty="0" smtClean="0"/>
              <a:t>-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smtClean="0"/>
              <a:t>-=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 smtClean="0"/>
              <a:t>counter--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583D-9674-4B49-88AC-DCC3EF9FF0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46070" cy="814428"/>
          </a:xfrm>
        </p:spPr>
        <p:txBody>
          <a:bodyPr>
            <a:normAutofit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41709"/>
            <a:ext cx="8246070" cy="4682953"/>
          </a:xfrm>
        </p:spPr>
        <p:txBody>
          <a:bodyPr/>
          <a:lstStyle/>
          <a:p>
            <a:r>
              <a:rPr lang="en-US" dirty="0" smtClean="0"/>
              <a:t>side effect</a:t>
            </a:r>
          </a:p>
          <a:p>
            <a:pPr lvl="1"/>
            <a:r>
              <a:rPr lang="en-US" dirty="0" smtClean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F9F0-9D7F-40BF-936B-09EDB3C9A8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8B75-6E2B-49AC-A909-C2097169DB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286000"/>
            <a:ext cx="8246070" cy="4682953"/>
          </a:xfrm>
        </p:spPr>
        <p:txBody>
          <a:bodyPr/>
          <a:lstStyle/>
          <a:p>
            <a:r>
              <a:rPr lang="en-US" dirty="0" smtClean="0"/>
              <a:t>loop body executes for decreasing value of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n</a:t>
            </a:r>
            <a:r>
              <a:rPr lang="en-US" dirty="0" smtClean="0"/>
              <a:t> through 2</a:t>
            </a:r>
          </a:p>
          <a:p>
            <a:r>
              <a:rPr lang="en-US" dirty="0" smtClean="0"/>
              <a:t>each value of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 smtClean="0"/>
              <a:t> is incorporated in the accumulating product</a:t>
            </a:r>
          </a:p>
          <a:p>
            <a:r>
              <a:rPr lang="en-US" dirty="0" smtClean="0"/>
              <a:t>loop exit occurs when </a:t>
            </a:r>
            <a:r>
              <a:rPr lang="en-US" dirty="0" err="1" smtClean="0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 smtClean="0"/>
              <a:t> is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DD14-A47F-45D2-A9C1-04A2A534F4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201"/>
            <a:ext cx="8991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032A-3E8B-44A8-9DB8-0BFFE912C0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46070" cy="814428"/>
          </a:xfrm>
        </p:spPr>
        <p:txBody>
          <a:bodyPr/>
          <a:lstStyle/>
          <a:p>
            <a:r>
              <a:rPr lang="en-US" b="1" dirty="0" smtClean="0"/>
              <a:t>Conversion of Celsius to Fahrenheit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75047"/>
            <a:ext cx="8246070" cy="4682953"/>
          </a:xfrm>
        </p:spPr>
        <p:txBody>
          <a:bodyPr/>
          <a:lstStyle/>
          <a:p>
            <a:r>
              <a:rPr lang="en-US" dirty="0" smtClean="0"/>
              <a:t>example shows conversions from 10 (CBEGIN) degree Celsius to -5 (CLIMIT) degrees Celsius</a:t>
            </a:r>
          </a:p>
          <a:p>
            <a:r>
              <a:rPr lang="en-US" dirty="0" smtClean="0"/>
              <a:t>loop update step subtracts 5 (CSTEP) from Celsius</a:t>
            </a:r>
          </a:p>
          <a:p>
            <a:pPr lvl="1"/>
            <a:r>
              <a:rPr lang="en-US" dirty="0" smtClean="0"/>
              <a:t>accomplished by </a:t>
            </a:r>
            <a:r>
              <a:rPr lang="en-US" dirty="0"/>
              <a:t>decreasing the value of the counter after each </a:t>
            </a:r>
            <a:r>
              <a:rPr lang="en-US" dirty="0" smtClean="0"/>
              <a:t>repetition</a:t>
            </a:r>
          </a:p>
          <a:p>
            <a:r>
              <a:rPr lang="en-US" dirty="0" smtClean="0"/>
              <a:t>loop exit occurs when </a:t>
            </a:r>
            <a:r>
              <a:rPr lang="en-US" dirty="0"/>
              <a:t>C</a:t>
            </a:r>
            <a:r>
              <a:rPr lang="en-US" dirty="0" smtClean="0"/>
              <a:t>elsius becomes less than CLIMIT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6442-BFED-48A1-9942-6A0713D4D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7506"/>
            <a:ext cx="8991600" cy="597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C72C-E7FA-458F-8022-B9B8B446B8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82738"/>
            <a:ext cx="9067799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2769-05DF-47D2-BFC3-BB1AED1CB5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75047"/>
            <a:ext cx="8246070" cy="4682953"/>
          </a:xfrm>
        </p:spPr>
        <p:txBody>
          <a:bodyPr/>
          <a:lstStyle/>
          <a:p>
            <a:r>
              <a:rPr lang="en-US" dirty="0" smtClean="0"/>
              <a:t>used when there are programming conditions when you will not be able to determine the exact number of loop repetitions before loop execution begins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9FC4-B458-4071-9339-F0B4B6DA88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Sentinel-Controlled Loops</a:t>
            </a:r>
          </a:p>
          <a:p>
            <a:pPr lvl="1"/>
            <a:r>
              <a:rPr lang="en-US" dirty="0" smtClean="0"/>
              <a:t>sentinel value: an end marker that follows the last item in a list of data</a:t>
            </a:r>
          </a:p>
          <a:p>
            <a:r>
              <a:rPr lang="en-US" dirty="0" err="1" smtClean="0"/>
              <a:t>Endfile</a:t>
            </a:r>
            <a:r>
              <a:rPr lang="en-US" dirty="0" smtClean="0"/>
              <a:t>-Controlled Loops</a:t>
            </a:r>
          </a:p>
          <a:p>
            <a:r>
              <a:rPr lang="en-US" dirty="0" smtClean="0"/>
              <a:t>Infinite Loops on Faulty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719-02E0-4A15-AFAC-209E396CE4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599" y="374901"/>
            <a:ext cx="5113025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common loop patterns such as counting loops, sentinel-controlled loops, and flag-controlled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understand nested loops and how the outer loop control variable and inner loop control variable are changed in a nested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52BF-2134-4EF7-9AB3-DA62F2D7D7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Loop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smtClean="0">
                <a:solidFill>
                  <a:srgbClr val="7030A0"/>
                </a:solidFill>
              </a:rPr>
              <a:t>sum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zero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first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r>
              <a:rPr lang="en-US" dirty="0" smtClean="0"/>
              <a:t> is not the sentinel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sum</a:t>
            </a:r>
            <a:r>
              <a:rPr lang="en-US" dirty="0" smtClean="0"/>
              <a:t>.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 smtClean="0"/>
              <a:t>Get next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ACD-5BAF-40E2-8B72-8B01BC6C6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 Loop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smtClean="0">
                <a:solidFill>
                  <a:srgbClr val="7030A0"/>
                </a:solidFill>
              </a:rPr>
              <a:t>sum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zero</a:t>
            </a:r>
            <a:r>
              <a:rPr lang="en-US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r>
              <a:rPr lang="en-US" dirty="0" smtClean="0"/>
              <a:t> is not the sentinel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endParaRPr lang="en-US" dirty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7030A0"/>
                </a:solidFill>
              </a:rPr>
              <a:t>score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sum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AE73-7ADD-4B88-8C5A-E3316092AF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21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3CE-06AC-4F98-8AE8-2B17E8E70F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930" y="304800"/>
            <a:ext cx="8246070" cy="814428"/>
          </a:xfrm>
        </p:spPr>
        <p:txBody>
          <a:bodyPr/>
          <a:lstStyle/>
          <a:p>
            <a:r>
              <a:rPr lang="en-US" dirty="0" err="1" smtClean="0"/>
              <a:t>Endfile</a:t>
            </a:r>
            <a:r>
              <a:rPr lang="en-US" dirty="0" smtClean="0"/>
              <a:t>-Controlled Loop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first </a:t>
            </a:r>
            <a:r>
              <a:rPr lang="en-US" i="1" dirty="0" smtClean="0">
                <a:solidFill>
                  <a:srgbClr val="7030A0"/>
                </a:solidFill>
              </a:rPr>
              <a:t>data value </a:t>
            </a:r>
            <a:r>
              <a:rPr lang="en-US" dirty="0" smtClean="0"/>
              <a:t>and save </a:t>
            </a:r>
            <a:r>
              <a:rPr lang="en-US" i="1" dirty="0" smtClean="0">
                <a:solidFill>
                  <a:srgbClr val="7030A0"/>
                </a:solidFill>
              </a:rPr>
              <a:t>input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</a:t>
            </a:r>
            <a:r>
              <a:rPr lang="en-US" i="1" dirty="0" smtClean="0">
                <a:solidFill>
                  <a:srgbClr val="7030A0"/>
                </a:solidFill>
              </a:rPr>
              <a:t>input status </a:t>
            </a:r>
            <a:r>
              <a:rPr lang="en-US" dirty="0" smtClean="0"/>
              <a:t>does not indicate that end of file has been reached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</a:t>
            </a:r>
            <a:r>
              <a:rPr lang="en-US" i="1" dirty="0" smtClean="0"/>
              <a:t>data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next </a:t>
            </a:r>
            <a:r>
              <a:rPr lang="en-US" i="1" dirty="0" smtClean="0"/>
              <a:t>data value </a:t>
            </a:r>
            <a:r>
              <a:rPr lang="en-US" dirty="0" smtClean="0"/>
              <a:t>and save </a:t>
            </a:r>
            <a:r>
              <a:rPr lang="en-US" i="1" dirty="0" smtClean="0">
                <a:solidFill>
                  <a:srgbClr val="7030A0"/>
                </a:solidFill>
              </a:rPr>
              <a:t>input status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4CA8-C283-4822-B6A9-8C6A825DC6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116"/>
            <a:ext cx="8991599" cy="574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22DD-00EF-4171-8950-9C5F9908D3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may be nested just like other control structures</a:t>
            </a:r>
          </a:p>
          <a:p>
            <a:r>
              <a:rPr lang="en-US" dirty="0" smtClean="0"/>
              <a:t>Nested loops consist of an outer loop with one or more inner loops</a:t>
            </a:r>
          </a:p>
          <a:p>
            <a:r>
              <a:rPr lang="en-US" dirty="0" smtClean="0"/>
              <a:t>Each time the outer loop is repeated, the inner loops are reentered, their loop control expressions are reevaluated, and all required iterations are performed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348D-E263-474C-98B9-D321C60D4A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609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6E6D-F661-4DC7-BC27-08B8627E5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82000" cy="34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63DB-4004-40DB-9CAB-5C59AB32BE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91600" cy="59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6EA-2245-48D4-BC08-E0B645B371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conditions where we know that a loop must execute </a:t>
            </a:r>
            <a:r>
              <a:rPr lang="en-US" u="sng" dirty="0" smtClean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a </a:t>
            </a:r>
            <a:r>
              <a:rPr lang="en-US" i="1" dirty="0" smtClean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>
                <a:solidFill>
                  <a:srgbClr val="7030A0"/>
                </a:solidFill>
              </a:rPr>
              <a:t>data value </a:t>
            </a:r>
            <a:r>
              <a:rPr lang="en-US" dirty="0" smtClean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762-0F9C-420E-93F2-C8889A8BAA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7" y="228600"/>
            <a:ext cx="8246070" cy="81442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Repetition in Programs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a control structure that repeats a group of steps in a program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loop body</a:t>
            </a:r>
          </a:p>
          <a:p>
            <a:pPr lvl="1"/>
            <a:r>
              <a:rPr lang="en-US" dirty="0" smtClean="0"/>
              <a:t>the statements that are repeated in the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EF9-D2F3-4351-917E-47FEF08A2E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do-while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r>
              <a:rPr lang="en-US" dirty="0" smtClean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status = </a:t>
            </a:r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(“%d”, &amp;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while (status &gt; 0  &amp;&amp;  (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>
                <a:solidFill>
                  <a:srgbClr val="FF0000"/>
                </a:solidFill>
              </a:rPr>
              <a:t> % 2)  !=  0);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C396-08BF-40E9-A0C8-924B94A0A9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246070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Flag-Controlled Loops for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Input Validation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a loop repetition condition becomes so complex that placing the full expression in its usual spot is awkward</a:t>
            </a:r>
          </a:p>
          <a:p>
            <a:r>
              <a:rPr lang="en-US" dirty="0" smtClean="0"/>
              <a:t>Simplify the condition by using a </a:t>
            </a:r>
            <a:r>
              <a:rPr lang="en-US" b="1" dirty="0" smtClean="0"/>
              <a:t>flag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flag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type </a:t>
            </a:r>
            <a:r>
              <a:rPr lang="en-US" dirty="0" err="1" smtClean="0"/>
              <a:t>int</a:t>
            </a:r>
            <a:r>
              <a:rPr lang="en-US" dirty="0" smtClean="0"/>
              <a:t> variable used to represent whether or not a certain event has occurred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 (true) and 0 (false)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C0D8-DB25-4620-8B93-E9DD61A6CA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6666"/>
            <a:ext cx="8991600" cy="57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AA6B-6135-49ED-94DA-EB04356888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1C-A144-4F3B-B207-114CB4CA8E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657600"/>
            <a:ext cx="8229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File</a:t>
            </a:r>
            <a:endParaRPr lang="en-US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4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1C-A144-4F3B-B207-114CB4CA8E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1371600"/>
            <a:ext cx="876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/*A payroll program for the company XYZ*/</a:t>
            </a:r>
          </a:p>
          <a:p>
            <a:endParaRPr lang="en-AU" sz="2000" dirty="0"/>
          </a:p>
          <a:p>
            <a:r>
              <a:rPr lang="en-AU" sz="2000" dirty="0"/>
              <a:t>#include &lt;</a:t>
            </a:r>
            <a:r>
              <a:rPr lang="en-AU" sz="2000" dirty="0" err="1"/>
              <a:t>stdio.h</a:t>
            </a:r>
            <a:r>
              <a:rPr lang="en-AU" sz="2000" dirty="0"/>
              <a:t>&gt;</a:t>
            </a:r>
          </a:p>
          <a:p>
            <a:endParaRPr lang="en-AU" sz="2000" dirty="0"/>
          </a:p>
          <a:p>
            <a:r>
              <a:rPr lang="en-AU" sz="2000" dirty="0" err="1"/>
              <a:t>int</a:t>
            </a:r>
            <a:r>
              <a:rPr lang="en-AU" sz="2000" dirty="0"/>
              <a:t> </a:t>
            </a:r>
          </a:p>
          <a:p>
            <a:r>
              <a:rPr lang="en-AU" sz="2000" dirty="0"/>
              <a:t>main()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	double </a:t>
            </a:r>
            <a:r>
              <a:rPr lang="en-AU" sz="2000" dirty="0" err="1"/>
              <a:t>total_pay</a:t>
            </a:r>
            <a:r>
              <a:rPr lang="en-AU" sz="2000" dirty="0"/>
              <a:t>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int</a:t>
            </a:r>
            <a:r>
              <a:rPr lang="en-AU" sz="2000" dirty="0"/>
              <a:t> </a:t>
            </a:r>
            <a:r>
              <a:rPr lang="en-AU" sz="2000" dirty="0" err="1"/>
              <a:t>count_emp</a:t>
            </a:r>
            <a:r>
              <a:rPr lang="en-AU" sz="2000" dirty="0"/>
              <a:t>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int</a:t>
            </a:r>
            <a:r>
              <a:rPr lang="en-AU" sz="2000" dirty="0"/>
              <a:t> </a:t>
            </a:r>
            <a:r>
              <a:rPr lang="en-AU" sz="2000" dirty="0" err="1"/>
              <a:t>number_emp</a:t>
            </a:r>
            <a:r>
              <a:rPr lang="en-AU" sz="2000" dirty="0"/>
              <a:t>;</a:t>
            </a:r>
          </a:p>
          <a:p>
            <a:r>
              <a:rPr lang="en-AU" sz="2000" dirty="0"/>
              <a:t>	double hours;</a:t>
            </a:r>
          </a:p>
          <a:p>
            <a:r>
              <a:rPr lang="en-AU" sz="2000" dirty="0"/>
              <a:t>	double rate;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doble</a:t>
            </a:r>
            <a:r>
              <a:rPr lang="en-AU" sz="2000" dirty="0"/>
              <a:t> pay;</a:t>
            </a:r>
          </a:p>
          <a:p>
            <a:r>
              <a:rPr lang="en-AU" sz="2000" dirty="0"/>
              <a:t>	/*Get number of employee*/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printf</a:t>
            </a:r>
            <a:r>
              <a:rPr lang="en-AU" sz="2000" dirty="0"/>
              <a:t>("Enter number of Employee in the company:");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scanf</a:t>
            </a:r>
            <a:r>
              <a:rPr lang="en-AU" sz="2000" dirty="0"/>
              <a:t>("%d", &amp;</a:t>
            </a:r>
            <a:r>
              <a:rPr lang="en-AU" sz="2000" dirty="0" err="1"/>
              <a:t>number_emp</a:t>
            </a:r>
            <a:r>
              <a:rPr lang="en-AU" sz="2000" dirty="0"/>
              <a:t>);</a:t>
            </a:r>
          </a:p>
          <a:p>
            <a:r>
              <a:rPr lang="en-AU" sz="2000" dirty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9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1C-A144-4F3B-B207-114CB4CA8E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Introduction to Computer Science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5240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/*Compute each employee pay and add it to the payroll*/</a:t>
            </a:r>
          </a:p>
          <a:p>
            <a:r>
              <a:rPr lang="en-AU" sz="2000" dirty="0"/>
              <a:t>	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total_pay</a:t>
            </a:r>
            <a:r>
              <a:rPr lang="en-AU" sz="2000" dirty="0"/>
              <a:t> = 0.0;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count_emp</a:t>
            </a:r>
            <a:r>
              <a:rPr lang="en-AU" sz="2000" dirty="0"/>
              <a:t> = 0;</a:t>
            </a:r>
          </a:p>
          <a:p>
            <a:r>
              <a:rPr lang="en-AU" sz="2000" dirty="0"/>
              <a:t>	while(</a:t>
            </a:r>
            <a:r>
              <a:rPr lang="en-AU" sz="2000" dirty="0" err="1"/>
              <a:t>count_emp</a:t>
            </a:r>
            <a:r>
              <a:rPr lang="en-AU" sz="2000" dirty="0"/>
              <a:t> &lt; </a:t>
            </a:r>
            <a:r>
              <a:rPr lang="en-AU" sz="2000" dirty="0" err="1"/>
              <a:t>number_emp</a:t>
            </a:r>
            <a:r>
              <a:rPr lang="en-AU" sz="2000" dirty="0"/>
              <a:t>){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printf</a:t>
            </a:r>
            <a:r>
              <a:rPr lang="en-AU" sz="2000" dirty="0"/>
              <a:t>("Hours worked:");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scanf</a:t>
            </a:r>
            <a:r>
              <a:rPr lang="en-AU" sz="2000" dirty="0"/>
              <a:t>("%1f", &amp;hours);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printf</a:t>
            </a:r>
            <a:r>
              <a:rPr lang="en-AU" sz="2000" dirty="0"/>
              <a:t>("Rate of payment:");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scanf</a:t>
            </a:r>
            <a:r>
              <a:rPr lang="en-AU" sz="2000" dirty="0"/>
              <a:t>("%1f", &amp;rate);</a:t>
            </a:r>
          </a:p>
          <a:p>
            <a:r>
              <a:rPr lang="en-AU" sz="2000" dirty="0"/>
              <a:t>		pay = hours * rate;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printf</a:t>
            </a:r>
            <a:r>
              <a:rPr lang="en-AU" sz="2000" dirty="0"/>
              <a:t>("Pay is $%6.2f\n\n", pay);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total_pay</a:t>
            </a:r>
            <a:r>
              <a:rPr lang="en-AU" sz="2000" dirty="0"/>
              <a:t> = </a:t>
            </a:r>
            <a:r>
              <a:rPr lang="en-AU" sz="2000" dirty="0" err="1"/>
              <a:t>total_pay</a:t>
            </a:r>
            <a:r>
              <a:rPr lang="en-AU" sz="2000" dirty="0"/>
              <a:t> +pay</a:t>
            </a:r>
          </a:p>
          <a:p>
            <a:r>
              <a:rPr lang="en-AU" sz="2000" dirty="0"/>
              <a:t>		</a:t>
            </a:r>
            <a:r>
              <a:rPr lang="en-AU" sz="2000" dirty="0" err="1"/>
              <a:t>count_emp</a:t>
            </a:r>
            <a:r>
              <a:rPr lang="en-AU" sz="2000" dirty="0"/>
              <a:t> = </a:t>
            </a:r>
            <a:r>
              <a:rPr lang="en-AU" sz="2000" dirty="0" err="1"/>
              <a:t>count_emp</a:t>
            </a:r>
            <a:r>
              <a:rPr lang="en-AU" sz="2000" dirty="0"/>
              <a:t> +1;</a:t>
            </a:r>
          </a:p>
          <a:p>
            <a:r>
              <a:rPr lang="en-AU" sz="2000" dirty="0"/>
              <a:t>		}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printf</a:t>
            </a:r>
            <a:r>
              <a:rPr lang="en-AU" sz="2000" dirty="0"/>
              <a:t>("All employee processed\n");</a:t>
            </a:r>
          </a:p>
          <a:p>
            <a:r>
              <a:rPr lang="en-AU" sz="2000" dirty="0"/>
              <a:t>	</a:t>
            </a:r>
            <a:r>
              <a:rPr lang="en-AU" sz="2000" dirty="0" err="1"/>
              <a:t>printf</a:t>
            </a:r>
            <a:r>
              <a:rPr lang="en-AU" sz="2000" dirty="0"/>
              <a:t>("Total payroll is $%8.2f\n", </a:t>
            </a:r>
            <a:r>
              <a:rPr lang="en-AU" sz="2000" dirty="0" err="1"/>
              <a:t>total_pay</a:t>
            </a:r>
            <a:r>
              <a:rPr lang="en-AU" sz="2000" dirty="0"/>
              <a:t>);</a:t>
            </a:r>
          </a:p>
          <a:p>
            <a:r>
              <a:rPr lang="en-AU" sz="2000" dirty="0"/>
              <a:t>	return (0</a:t>
            </a:r>
            <a:r>
              <a:rPr lang="en-AU" sz="2000" dirty="0" smtClean="0"/>
              <a:t>);}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hlinkClick r:id="rId2" action="ppaction://hlinksldjump"/>
          </p:cNvPr>
          <p:cNvSpPr txBox="1"/>
          <p:nvPr/>
        </p:nvSpPr>
        <p:spPr>
          <a:xfrm>
            <a:off x="7239000" y="5334000"/>
            <a:ext cx="152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endParaRPr lang="en-US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18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Comparison of Loop Kinds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counting loop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we can determine before loop execution exactly how many loop repetitions will be needed to solve the problem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sentinel-controlled loop</a:t>
            </a:r>
          </a:p>
          <a:p>
            <a:pPr lvl="1"/>
            <a:r>
              <a:rPr lang="en-US" dirty="0" smtClean="0"/>
              <a:t>input of a list of data of any length ended by a special value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  <a:endParaRPr lang="en-US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3C42-5A45-4D3C-B359-F7B4BCEBFA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199" y="374901"/>
            <a:ext cx="4884425" cy="8144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788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endfile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-controlled loop</a:t>
            </a:r>
          </a:p>
          <a:p>
            <a:pPr lvl="1"/>
            <a:r>
              <a:rPr lang="en-US" dirty="0" smtClean="0"/>
              <a:t>input of a single list of data of any length from a data file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validation loop</a:t>
            </a:r>
          </a:p>
          <a:p>
            <a:pPr lvl="1"/>
            <a:r>
              <a:rPr lang="en-US" dirty="0" smtClean="0"/>
              <a:t>repeated interactive input of a data value until a value within the valid range is entered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conditional loop</a:t>
            </a:r>
          </a:p>
          <a:p>
            <a:pPr lvl="1"/>
            <a:r>
              <a:rPr lang="en-US" dirty="0" smtClean="0"/>
              <a:t>repeated processing of data until a desired condition is met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  <a:endParaRPr lang="en-US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E622-BC63-4BB4-B83D-E4D1CAF4FA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1182688"/>
            <a:ext cx="9372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26F1-2456-4C4E-9BCD-1D09A3D038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Counting Loops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counter-controlled loop</a:t>
            </a:r>
          </a:p>
          <a:p>
            <a:pPr lvl="1"/>
            <a:r>
              <a:rPr lang="en-US" dirty="0" smtClean="0"/>
              <a:t>a.k.a. counting loop</a:t>
            </a:r>
          </a:p>
          <a:p>
            <a:pPr lvl="1"/>
            <a:r>
              <a:rPr lang="en-US" dirty="0" smtClean="0"/>
              <a:t>a loop whose required number of iterations can be determined before loop execution begins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loop repetition condition</a:t>
            </a:r>
          </a:p>
          <a:p>
            <a:pPr lvl="1"/>
            <a:r>
              <a:rPr lang="en-US" dirty="0" smtClean="0"/>
              <a:t>the condition that controls loop repetition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A16A-0958-44AE-81ED-52AC5C575A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control variable</a:t>
            </a:r>
          </a:p>
          <a:p>
            <a:pPr lvl="1"/>
            <a:r>
              <a:rPr lang="en-US" dirty="0" smtClean="0"/>
              <a:t>the variable whose value controls loop repetition</a:t>
            </a:r>
          </a:p>
          <a:p>
            <a:pPr lvl="1"/>
            <a:endParaRPr lang="en-US" dirty="0"/>
          </a:p>
          <a:p>
            <a:r>
              <a:rPr lang="en-US" dirty="0" smtClean="0"/>
              <a:t>infinite loop</a:t>
            </a:r>
          </a:p>
          <a:p>
            <a:pPr lvl="1"/>
            <a:r>
              <a:rPr lang="en-US" dirty="0" smtClean="0"/>
              <a:t>a loop that executes forever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Computer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0820-2A79-448D-8285-9DD873BFB4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1151</Words>
  <Application>Microsoft Office PowerPoint</Application>
  <PresentationFormat>On-screen Show (4:3)</PresentationFormat>
  <Paragraphs>334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</vt:lpstr>
      <vt:lpstr>1_Office Theme</vt:lpstr>
      <vt:lpstr>Repetition and Loop Statements Lesson-5</vt:lpstr>
      <vt:lpstr>Objectives</vt:lpstr>
      <vt:lpstr> Objectives</vt:lpstr>
      <vt:lpstr>Repetition in Programs</vt:lpstr>
      <vt:lpstr>Comparison of Loop Kinds</vt:lpstr>
      <vt:lpstr>Comparison of Loop Kinds</vt:lpstr>
      <vt:lpstr>PowerPoint Presentation</vt:lpstr>
      <vt:lpstr>Counting Loops</vt:lpstr>
      <vt:lpstr>Counting Loops</vt:lpstr>
      <vt:lpstr>while Statement Syntax</vt:lpstr>
      <vt:lpstr>PowerPoint Presentation</vt:lpstr>
      <vt:lpstr>PowerPoint Presentation</vt:lpstr>
      <vt:lpstr>Computing a Sum or Product in a Loop</vt:lpstr>
      <vt:lpstr>PowerPoint Presentation</vt:lpstr>
      <vt:lpstr>General Conditional Loop</vt:lpstr>
      <vt:lpstr>PowerPoint Presentation</vt:lpstr>
      <vt:lpstr>Loop Control Components</vt:lpstr>
      <vt:lpstr>The for Statement Syntax</vt:lpstr>
      <vt:lpstr>PowerPoint Presentation</vt:lpstr>
      <vt:lpstr>Increment and Decrement Operators</vt:lpstr>
      <vt:lpstr>Increment and Decrement Operators</vt:lpstr>
      <vt:lpstr>PowerPoint Presentation</vt:lpstr>
      <vt:lpstr>Computing Factorial</vt:lpstr>
      <vt:lpstr>PowerPoint Presentation</vt:lpstr>
      <vt:lpstr>Conversion of Celsius to Fahrenheit</vt:lpstr>
      <vt:lpstr>PowerPoint Presentation</vt:lpstr>
      <vt:lpstr>PowerPoint Presentation</vt:lpstr>
      <vt:lpstr>Conditional Loops</vt:lpstr>
      <vt:lpstr>Loop Design</vt:lpstr>
      <vt:lpstr>Sentinel Loop Design</vt:lpstr>
      <vt:lpstr>Sentinel Loop Design</vt:lpstr>
      <vt:lpstr>PowerPoint Presentation</vt:lpstr>
      <vt:lpstr>Endfile-Controlled Loop Design</vt:lpstr>
      <vt:lpstr>PowerPoint Presentation</vt:lpstr>
      <vt:lpstr>Nested Loops</vt:lpstr>
      <vt:lpstr>PowerPoint Presentation</vt:lpstr>
      <vt:lpstr>PowerPoint Presentation</vt:lpstr>
      <vt:lpstr>PowerPoint Presentation</vt:lpstr>
      <vt:lpstr>do-while Statement</vt:lpstr>
      <vt:lpstr>do-while Syntax</vt:lpstr>
      <vt:lpstr>Flag-Controlled Loops for  Input Validation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Sunday</cp:lastModifiedBy>
  <cp:revision>78</cp:revision>
  <cp:lastPrinted>2018-10-28T13:43:20Z</cp:lastPrinted>
  <dcterms:created xsi:type="dcterms:W3CDTF">2015-09-28T20:03:08Z</dcterms:created>
  <dcterms:modified xsi:type="dcterms:W3CDTF">2018-10-28T20:17:48Z</dcterms:modified>
</cp:coreProperties>
</file>