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79" r:id="rId4"/>
    <p:sldId id="268" r:id="rId5"/>
    <p:sldId id="269" r:id="rId6"/>
    <p:sldId id="276" r:id="rId7"/>
    <p:sldId id="277" r:id="rId8"/>
    <p:sldId id="278" r:id="rId9"/>
    <p:sldId id="270" r:id="rId10"/>
    <p:sldId id="280" r:id="rId11"/>
    <p:sldId id="271" r:id="rId12"/>
    <p:sldId id="272" r:id="rId13"/>
    <p:sldId id="273" r:id="rId14"/>
    <p:sldId id="274" r:id="rId15"/>
    <p:sldId id="281" r:id="rId16"/>
    <p:sldId id="282" r:id="rId17"/>
    <p:sldId id="283" r:id="rId18"/>
    <p:sldId id="284" r:id="rId19"/>
    <p:sldId id="285" r:id="rId20"/>
    <p:sldId id="290" r:id="rId21"/>
    <p:sldId id="291" r:id="rId22"/>
    <p:sldId id="292" r:id="rId23"/>
    <p:sldId id="293" r:id="rId24"/>
    <p:sldId id="294" r:id="rId25"/>
    <p:sldId id="295" r:id="rId26"/>
    <p:sldId id="286" r:id="rId27"/>
    <p:sldId id="287" r:id="rId28"/>
    <p:sldId id="288" r:id="rId29"/>
    <p:sldId id="289" r:id="rId30"/>
    <p:sldId id="298" r:id="rId31"/>
    <p:sldId id="303" r:id="rId32"/>
    <p:sldId id="304" r:id="rId33"/>
    <p:sldId id="305" r:id="rId34"/>
    <p:sldId id="307" r:id="rId35"/>
    <p:sldId id="308" r:id="rId36"/>
    <p:sldId id="309" r:id="rId37"/>
    <p:sldId id="26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33E202-4E89-054A-A21B-5A1DB785A3ED}">
          <p14:sldIdLst>
            <p14:sldId id="256"/>
            <p14:sldId id="257"/>
          </p14:sldIdLst>
        </p14:section>
        <p14:section name="ML, DL, AI" id="{F33C3AB6-E02B-3440-A495-278F0935E44A}">
          <p14:sldIdLst>
            <p14:sldId id="279"/>
            <p14:sldId id="268"/>
            <p14:sldId id="269"/>
            <p14:sldId id="276"/>
            <p14:sldId id="277"/>
            <p14:sldId id="278"/>
            <p14:sldId id="270"/>
          </p14:sldIdLst>
        </p14:section>
        <p14:section name="Types of Learning" id="{14E0B445-BD55-0F40-BA94-E3DA726BF90F}">
          <p14:sldIdLst>
            <p14:sldId id="280"/>
            <p14:sldId id="271"/>
            <p14:sldId id="272"/>
            <p14:sldId id="273"/>
            <p14:sldId id="274"/>
            <p14:sldId id="281"/>
            <p14:sldId id="282"/>
            <p14:sldId id="283"/>
            <p14:sldId id="284"/>
            <p14:sldId id="285"/>
            <p14:sldId id="290"/>
            <p14:sldId id="291"/>
            <p14:sldId id="292"/>
            <p14:sldId id="293"/>
            <p14:sldId id="294"/>
            <p14:sldId id="295"/>
            <p14:sldId id="286"/>
            <p14:sldId id="287"/>
            <p14:sldId id="288"/>
            <p14:sldId id="289"/>
            <p14:sldId id="298"/>
            <p14:sldId id="303"/>
            <p14:sldId id="304"/>
            <p14:sldId id="305"/>
            <p14:sldId id="307"/>
            <p14:sldId id="308"/>
            <p14:sldId id="309"/>
          </p14:sldIdLst>
        </p14:section>
        <p14:section name="Fin" id="{86701FD8-26FF-6647-A5A5-59042903FA36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4"/>
    <p:restoredTop sz="93431"/>
  </p:normalViewPr>
  <p:slideViewPr>
    <p:cSldViewPr snapToGrid="0" snapToObjects="1" showGuides="1">
      <p:cViewPr varScale="1">
        <p:scale>
          <a:sx n="128" d="100"/>
          <a:sy n="128" d="100"/>
        </p:scale>
        <p:origin x="9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8A26D3-4A04-2B46-9F78-D8474B1999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57E3B-B51F-EA4A-9AE9-EF5D03641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F557C-3A7F-0040-AA55-884D33E2D6D4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C593-57AE-2C4B-9BCE-6ABA0307B9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A9613-FEDD-8746-A3BD-59A4AE0FDD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454B3-B67D-5C4B-8877-07BA97131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4201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5A87-0A96-6A4D-8DD1-641153995CD5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35368-8727-3543-9621-3EFD2BCDB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261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79104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4817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74419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7910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89588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59587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50435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33774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808130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40100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2251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7715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79722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76029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64062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39527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314714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584337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591328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954531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35140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E9D2-B177-124E-BCA6-5DDF9A141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2055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795980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38721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3903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29909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9227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165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848E-9A89-894E-AC58-B4076C70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3168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8/16/17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00 -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47BD1A-F1B8-B24E-B9FB-8225AEF72A1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8/16/17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00 -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D1A-F1B8-B24E-B9FB-8225AEF72A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8/16/17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00 -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D1A-F1B8-B24E-B9FB-8225AEF72A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8/16/17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00 -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D1A-F1B8-B24E-B9FB-8225AEF72A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8/16/17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00 -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7BD1A-F1B8-B24E-B9FB-8225AEF72A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8/16/17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00 -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D1A-F1B8-B24E-B9FB-8225AEF72A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8/16/17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00 -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D1A-F1B8-B24E-B9FB-8225AEF72A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8/16/17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00 -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D1A-F1B8-B24E-B9FB-8225AEF72A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8/16/17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00 -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BD1A-F1B8-B24E-B9FB-8225AEF72A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8/16/17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00 -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7BD1A-F1B8-B24E-B9FB-8225AEF72A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8/16/17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00 -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7BD1A-F1B8-B24E-B9FB-8225AEF72A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8/16/17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00 -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B47BD1A-F1B8-B24E-B9FB-8225AEF72A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0.png"/><Relationship Id="rId10" Type="http://schemas.openxmlformats.org/officeDocument/2006/relationships/image" Target="../media/image29.png"/><Relationship Id="rId4" Type="http://schemas.openxmlformats.org/officeDocument/2006/relationships/image" Target="../media/image160.png"/><Relationship Id="rId9" Type="http://schemas.openxmlformats.org/officeDocument/2006/relationships/image" Target="../media/image2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9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42.png"/><Relationship Id="rId3" Type="http://schemas.openxmlformats.org/officeDocument/2006/relationships/image" Target="../media/image40.png"/><Relationship Id="rId7" Type="http://schemas.openxmlformats.org/officeDocument/2006/relationships/image" Target="../media/image24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NULL"/><Relationship Id="rId5" Type="http://schemas.openxmlformats.org/officeDocument/2006/relationships/image" Target="../media/image210.png"/><Relationship Id="rId10" Type="http://schemas.openxmlformats.org/officeDocument/2006/relationships/oleObject" Target="../embeddings/oleObject70.bin"/><Relationship Id="rId9" Type="http://schemas.openxmlformats.org/officeDocument/2006/relationships/image" Target="../media/image41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6000" dirty="0"/>
              <a:t> </a:t>
            </a:r>
            <a:r>
              <a:rPr lang="en-US" sz="5400" dirty="0"/>
              <a:t>00 - Introduction</a:t>
            </a:r>
            <a:endParaRPr lang="en-US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11947D-0D88-DF4E-B658-D2684FC83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2439-101F-2D43-B4CD-E5AE2E99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9442-CA04-474C-BFD3-52694B1C8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B2F58-AFD5-364D-9B2F-5C8CE07C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00 -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881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Types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00 - Introduction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8B5DDB-E616-C342-8536-F299520D6E5C}"/>
              </a:ext>
            </a:extLst>
          </p:cNvPr>
          <p:cNvSpPr/>
          <p:nvPr/>
        </p:nvSpPr>
        <p:spPr>
          <a:xfrm>
            <a:off x="1035125" y="2223578"/>
            <a:ext cx="2297736" cy="32065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endParaRPr lang="en-CA" sz="1400" dirty="0"/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Science that enables computers to mimic human intelligence. Subfields: Machine Learning, robotics, and computer vision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3A43079-7FD8-1149-AC3C-9F980AA07009}"/>
              </a:ext>
            </a:extLst>
          </p:cNvPr>
          <p:cNvSpPr/>
          <p:nvPr/>
        </p:nvSpPr>
        <p:spPr>
          <a:xfrm>
            <a:off x="4168539" y="2223577"/>
            <a:ext cx="1825326" cy="32065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LEARNING</a:t>
            </a:r>
          </a:p>
          <a:p>
            <a:pPr algn="ctr"/>
            <a:endParaRPr lang="en-CA" sz="1600" b="1" dirty="0">
              <a:solidFill>
                <a:srgbClr val="FF0000"/>
              </a:solidFill>
            </a:endParaRP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Subset of AI that enable machines to improve at tasks with experience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1ABFD5-0C6D-454C-B701-ECFF912446DB}"/>
              </a:ext>
            </a:extLst>
          </p:cNvPr>
          <p:cNvSpPr/>
          <p:nvPr/>
        </p:nvSpPr>
        <p:spPr>
          <a:xfrm>
            <a:off x="6798644" y="1814430"/>
            <a:ext cx="3093575" cy="12086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Training 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4D0E17-A3CD-5B4B-B5A9-3D1CCAD5DFBF}"/>
              </a:ext>
            </a:extLst>
          </p:cNvPr>
          <p:cNvSpPr/>
          <p:nvPr/>
        </p:nvSpPr>
        <p:spPr>
          <a:xfrm>
            <a:off x="6798644" y="3175876"/>
            <a:ext cx="3093577" cy="12086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Training algorithms with no labeled data. It attempts at discovering hidden patterns on its own.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7C9929-EABD-894A-B06C-624868B07A38}"/>
              </a:ext>
            </a:extLst>
          </p:cNvPr>
          <p:cNvSpPr/>
          <p:nvPr/>
        </p:nvSpPr>
        <p:spPr>
          <a:xfrm>
            <a:off x="6813582" y="4560666"/>
            <a:ext cx="3093577" cy="12086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LEARNING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Algorithm take actions to maximize cumulative reward.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BD9DB0C-366B-3B43-8E7D-ADAFA566828C}"/>
              </a:ext>
            </a:extLst>
          </p:cNvPr>
          <p:cNvSpPr/>
          <p:nvPr/>
        </p:nvSpPr>
        <p:spPr>
          <a:xfrm>
            <a:off x="3494144" y="3281481"/>
            <a:ext cx="513111" cy="604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FE359ED-D2DE-F241-BCAF-7EBD9D4AA5E3}"/>
              </a:ext>
            </a:extLst>
          </p:cNvPr>
          <p:cNvSpPr/>
          <p:nvPr/>
        </p:nvSpPr>
        <p:spPr>
          <a:xfrm>
            <a:off x="6142914" y="2251946"/>
            <a:ext cx="513111" cy="604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0C9012-7502-5D45-A6D1-3EBB67419518}"/>
              </a:ext>
            </a:extLst>
          </p:cNvPr>
          <p:cNvSpPr/>
          <p:nvPr/>
        </p:nvSpPr>
        <p:spPr>
          <a:xfrm>
            <a:off x="10043785" y="1932346"/>
            <a:ext cx="1504649" cy="4689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744911B-29BA-5340-80E9-3D0E9A97C717}"/>
              </a:ext>
            </a:extLst>
          </p:cNvPr>
          <p:cNvSpPr/>
          <p:nvPr/>
        </p:nvSpPr>
        <p:spPr>
          <a:xfrm>
            <a:off x="10043786" y="2468413"/>
            <a:ext cx="1504648" cy="4689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REGRESSION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AE33A8E-2FB9-7E4C-BAA1-959239AAD84D}"/>
              </a:ext>
            </a:extLst>
          </p:cNvPr>
          <p:cNvSpPr/>
          <p:nvPr/>
        </p:nvSpPr>
        <p:spPr>
          <a:xfrm>
            <a:off x="6139699" y="3583646"/>
            <a:ext cx="513111" cy="604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6434F5F-8E5C-AC4A-8D12-6AC7219147EF}"/>
              </a:ext>
            </a:extLst>
          </p:cNvPr>
          <p:cNvSpPr/>
          <p:nvPr/>
        </p:nvSpPr>
        <p:spPr>
          <a:xfrm>
            <a:off x="6147168" y="4954031"/>
            <a:ext cx="513111" cy="6043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B3B69B-D3AD-D14C-98E4-8B593ED72A69}"/>
              </a:ext>
            </a:extLst>
          </p:cNvPr>
          <p:cNvSpPr/>
          <p:nvPr/>
        </p:nvSpPr>
        <p:spPr>
          <a:xfrm>
            <a:off x="10043786" y="3518360"/>
            <a:ext cx="1504648" cy="4689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Supervised: </a:t>
            </a:r>
            <a:r>
              <a:rPr lang="en-CA" dirty="0"/>
              <a:t>used to train algorithms using labeled input and output data.</a:t>
            </a:r>
          </a:p>
          <a:p>
            <a:pPr marL="0" indent="0">
              <a:buNone/>
            </a:pPr>
            <a:r>
              <a:rPr lang="en-CA" dirty="0"/>
              <a:t>Performance is assessed by comparing trained model prediction vs. real output.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00 - Introduction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456725-C39D-694A-8CEA-43A04D2C60E3}"/>
              </a:ext>
            </a:extLst>
          </p:cNvPr>
          <p:cNvSpPr/>
          <p:nvPr/>
        </p:nvSpPr>
        <p:spPr>
          <a:xfrm>
            <a:off x="7998087" y="4559529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B4872-91EC-D04B-A521-8EE767E64338}"/>
              </a:ext>
            </a:extLst>
          </p:cNvPr>
          <p:cNvSpPr/>
          <p:nvPr/>
        </p:nvSpPr>
        <p:spPr>
          <a:xfrm>
            <a:off x="7998087" y="2977975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376B1-5FDE-174C-9351-590100475046}"/>
              </a:ext>
            </a:extLst>
          </p:cNvPr>
          <p:cNvSpPr/>
          <p:nvPr/>
        </p:nvSpPr>
        <p:spPr>
          <a:xfrm>
            <a:off x="7998087" y="4821888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00780-26A8-1B4A-8BA5-2469ACA011C7}"/>
              </a:ext>
            </a:extLst>
          </p:cNvPr>
          <p:cNvSpPr/>
          <p:nvPr/>
        </p:nvSpPr>
        <p:spPr>
          <a:xfrm>
            <a:off x="7998087" y="5054881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13C1A2-D222-644B-AB17-69EC423043A6}"/>
              </a:ext>
            </a:extLst>
          </p:cNvPr>
          <p:cNvSpPr txBox="1">
            <a:spLocks/>
          </p:cNvSpPr>
          <p:nvPr/>
        </p:nvSpPr>
        <p:spPr>
          <a:xfrm>
            <a:off x="1066800" y="1293221"/>
            <a:ext cx="10820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17F9688-194A-054D-B25B-4BBCDA91F67A}"/>
              </a:ext>
            </a:extLst>
          </p:cNvPr>
          <p:cNvSpPr/>
          <p:nvPr/>
        </p:nvSpPr>
        <p:spPr>
          <a:xfrm>
            <a:off x="5073499" y="3837428"/>
            <a:ext cx="1522557" cy="910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MODEL</a:t>
            </a:r>
            <a:endParaRPr lang="en-CA" sz="1200" b="1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3BFFA3E-EE5A-C442-B4DA-5960FAF3B937}"/>
              </a:ext>
            </a:extLst>
          </p:cNvPr>
          <p:cNvSpPr/>
          <p:nvPr/>
        </p:nvSpPr>
        <p:spPr>
          <a:xfrm rot="10800000">
            <a:off x="6737968" y="4026128"/>
            <a:ext cx="548831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38AF5B-CE65-9B4E-B0F0-3EFC222790D2}"/>
              </a:ext>
            </a:extLst>
          </p:cNvPr>
          <p:cNvSpPr/>
          <p:nvPr/>
        </p:nvSpPr>
        <p:spPr>
          <a:xfrm>
            <a:off x="6195753" y="2507008"/>
            <a:ext cx="530688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DESIRED OUTPUT TARGET CLASSES / LABELS</a:t>
            </a: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1400" b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400" b="1" i="1" dirty="0">
                <a:solidFill>
                  <a:srgbClr val="00B0F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CEC44-941D-7D43-A7DE-E0D211999F2B}"/>
              </a:ext>
            </a:extLst>
          </p:cNvPr>
          <p:cNvSpPr/>
          <p:nvPr/>
        </p:nvSpPr>
        <p:spPr>
          <a:xfrm>
            <a:off x="7665607" y="2965782"/>
            <a:ext cx="1445547" cy="236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100" b="1" dirty="0">
                <a:solidFill>
                  <a:schemeClr val="dk1"/>
                </a:solidFill>
              </a:rPr>
              <a:t>T-SHIRT/TOP</a:t>
            </a:r>
            <a:endParaRPr lang="en-CA" sz="105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100" b="1" dirty="0">
                <a:solidFill>
                  <a:schemeClr val="dk1"/>
                </a:solidFill>
              </a:rPr>
              <a:t>TROUSER</a:t>
            </a:r>
            <a:endParaRPr lang="en-CA" sz="105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100" b="1" dirty="0">
                <a:solidFill>
                  <a:schemeClr val="dk1"/>
                </a:solidFill>
              </a:rPr>
              <a:t>PULLOVER</a:t>
            </a:r>
            <a:endParaRPr lang="en-CA" sz="105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100" b="1" dirty="0">
                <a:solidFill>
                  <a:schemeClr val="dk1"/>
                </a:solidFill>
              </a:rPr>
              <a:t>DRESS</a:t>
            </a:r>
            <a:endParaRPr lang="en-CA" sz="105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100" b="1" dirty="0">
                <a:solidFill>
                  <a:schemeClr val="dk1"/>
                </a:solidFill>
              </a:rPr>
              <a:t>COAT</a:t>
            </a:r>
            <a:endParaRPr lang="en-CA" sz="105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100" b="1" dirty="0">
                <a:solidFill>
                  <a:schemeClr val="dk1"/>
                </a:solidFill>
              </a:rPr>
              <a:t>SANDAL</a:t>
            </a:r>
            <a:endParaRPr lang="en-CA" sz="105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100" b="1" dirty="0">
                <a:solidFill>
                  <a:schemeClr val="dk1"/>
                </a:solidFill>
              </a:rPr>
              <a:t>SHIRT</a:t>
            </a:r>
            <a:endParaRPr lang="en-CA" sz="105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100" b="1" dirty="0">
                <a:solidFill>
                  <a:schemeClr val="dk1"/>
                </a:solidFill>
              </a:rPr>
              <a:t>SNEAKER</a:t>
            </a:r>
            <a:endParaRPr lang="en-CA" sz="105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100" b="1" dirty="0">
                <a:solidFill>
                  <a:schemeClr val="dk1"/>
                </a:solidFill>
              </a:rPr>
              <a:t>BAG</a:t>
            </a:r>
            <a:endParaRPr lang="en-CA" sz="105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100" b="1" dirty="0">
                <a:solidFill>
                  <a:schemeClr val="dk1"/>
                </a:solidFill>
              </a:rPr>
              <a:t>ANKLE BOOT</a:t>
            </a:r>
            <a:endParaRPr lang="en-CA" sz="1050" b="1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CD7015C-E58E-D440-B4D7-336A0488261E}"/>
              </a:ext>
            </a:extLst>
          </p:cNvPr>
          <p:cNvSpPr/>
          <p:nvPr/>
        </p:nvSpPr>
        <p:spPr>
          <a:xfrm>
            <a:off x="7495910" y="2979871"/>
            <a:ext cx="574159" cy="2699472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92A9DFE7-8E0E-6643-AEDB-7C688A6B2D39}"/>
              </a:ext>
            </a:extLst>
          </p:cNvPr>
          <p:cNvSpPr/>
          <p:nvPr/>
        </p:nvSpPr>
        <p:spPr>
          <a:xfrm rot="10800000">
            <a:off x="9027232" y="2979871"/>
            <a:ext cx="574159" cy="2699472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48E633-2912-8744-BBBB-52F8832B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73" y="3144737"/>
            <a:ext cx="1344442" cy="12774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FAD7EB-F49E-4644-A7AA-F5772162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143" y="3111872"/>
            <a:ext cx="1344168" cy="1280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D03543-7930-4842-82DA-8877BCCEC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717" y="4445924"/>
            <a:ext cx="1279478" cy="12840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01C3E4-B666-254D-99C9-D0EB93649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467" y="4445924"/>
            <a:ext cx="1333996" cy="1250331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AD9FB9B0-9CBB-4647-9A1C-73ACC48A558C}"/>
              </a:ext>
            </a:extLst>
          </p:cNvPr>
          <p:cNvSpPr/>
          <p:nvPr/>
        </p:nvSpPr>
        <p:spPr>
          <a:xfrm>
            <a:off x="4471263" y="4046959"/>
            <a:ext cx="548039" cy="5032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7697FD4-E783-2941-A423-41724D340CBC}"/>
                  </a:ext>
                </a:extLst>
              </p:cNvPr>
              <p:cNvSpPr/>
              <p:nvPr/>
            </p:nvSpPr>
            <p:spPr>
              <a:xfrm>
                <a:off x="1817665" y="2507008"/>
                <a:ext cx="2155077" cy="30777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buSzPct val="120000"/>
                </a:pPr>
                <a:r>
                  <a:rPr lang="en-US" sz="1400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INPUT DATA  </a:t>
                </a:r>
                <a:r>
                  <a:rPr lang="en-US" sz="1400" b="1" dirty="0">
                    <a:solidFill>
                      <a:srgbClr val="00B0F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𝑿</m:t>
                    </m:r>
                    <m:r>
                      <a:rPr lang="en-US" sz="1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 _</m:t>
                    </m:r>
                    <m:r>
                      <a:rPr lang="en-US" sz="1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𝒕𝒓𝒂𝒊𝒏</m:t>
                    </m:r>
                  </m:oMath>
                </a14:m>
                <a:r>
                  <a:rPr lang="en-US" sz="1400" b="1" dirty="0">
                    <a:solidFill>
                      <a:srgbClr val="00B0F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7697FD4-E783-2941-A423-41724D340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665" y="2507008"/>
                <a:ext cx="2155077" cy="307777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37CC41-2B0F-D541-B3EC-54F0A1AA0920}"/>
              </a:ext>
            </a:extLst>
          </p:cNvPr>
          <p:cNvSpPr txBox="1"/>
          <p:nvPr/>
        </p:nvSpPr>
        <p:spPr>
          <a:xfrm>
            <a:off x="9567671" y="5205198"/>
            <a:ext cx="18492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Fashion Data Set</a:t>
            </a:r>
          </a:p>
        </p:txBody>
      </p:sp>
    </p:spTree>
    <p:extLst>
      <p:ext uri="{BB962C8B-B14F-4D97-AF65-F5344CB8AC3E}">
        <p14:creationId xmlns:p14="http://schemas.microsoft.com/office/powerpoint/2010/main" val="8309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b="1" dirty="0"/>
              <a:t>Unsupervised learning: </a:t>
            </a:r>
            <a:r>
              <a:rPr lang="en-CA" sz="1600" dirty="0"/>
              <a:t>provides the algorithm with no labeled data.</a:t>
            </a:r>
          </a:p>
          <a:p>
            <a:pPr marL="0" indent="0">
              <a:buNone/>
            </a:pPr>
            <a:r>
              <a:rPr lang="en-CA" sz="1600" dirty="0"/>
              <a:t>The algorithm attempts at discovering hidden patterns within the training data.</a:t>
            </a:r>
          </a:p>
          <a:p>
            <a:pPr marL="0" indent="0">
              <a:buNone/>
            </a:pPr>
            <a:r>
              <a:rPr lang="en-CA" sz="1600" dirty="0"/>
              <a:t>Unsupervised learning methods can analyze complex data that humans might find difficult to interpret. </a:t>
            </a:r>
          </a:p>
          <a:p>
            <a:pPr marL="0" indent="0">
              <a:buNone/>
            </a:pPr>
            <a:r>
              <a:rPr lang="en-CA" sz="1600" dirty="0"/>
              <a:t>No feedback!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00 - Introduction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92B0C8-361B-064E-AF36-5337A3B6E683}"/>
              </a:ext>
            </a:extLst>
          </p:cNvPr>
          <p:cNvSpPr/>
          <p:nvPr/>
        </p:nvSpPr>
        <p:spPr>
          <a:xfrm>
            <a:off x="5105400" y="4038600"/>
            <a:ext cx="1437927" cy="8709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MODEL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DC2A8DA-69DC-F74D-B69F-EC86BC488108}"/>
              </a:ext>
            </a:extLst>
          </p:cNvPr>
          <p:cNvSpPr/>
          <p:nvPr/>
        </p:nvSpPr>
        <p:spPr>
          <a:xfrm>
            <a:off x="6596355" y="4187013"/>
            <a:ext cx="548831" cy="533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4219D96-0BBF-A849-9AA0-A7F28381AFAE}"/>
              </a:ext>
            </a:extLst>
          </p:cNvPr>
          <p:cNvSpPr/>
          <p:nvPr/>
        </p:nvSpPr>
        <p:spPr>
          <a:xfrm>
            <a:off x="4533169" y="4228197"/>
            <a:ext cx="548039" cy="5032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1F685A-5A57-6040-A592-9369CA1542C6}"/>
              </a:ext>
            </a:extLst>
          </p:cNvPr>
          <p:cNvSpPr/>
          <p:nvPr/>
        </p:nvSpPr>
        <p:spPr>
          <a:xfrm>
            <a:off x="3745718" y="4040387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103262-2549-7047-889A-359355669ED5}"/>
              </a:ext>
            </a:extLst>
          </p:cNvPr>
          <p:cNvSpPr/>
          <p:nvPr/>
        </p:nvSpPr>
        <p:spPr>
          <a:xfrm>
            <a:off x="3846163" y="4403996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070C52-41E7-1949-B9CB-D147A668FCCF}"/>
              </a:ext>
            </a:extLst>
          </p:cNvPr>
          <p:cNvSpPr/>
          <p:nvPr/>
        </p:nvSpPr>
        <p:spPr>
          <a:xfrm>
            <a:off x="3987795" y="4138514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0FBA7C-836D-714C-9090-73C3E15B5F07}"/>
              </a:ext>
            </a:extLst>
          </p:cNvPr>
          <p:cNvSpPr/>
          <p:nvPr/>
        </p:nvSpPr>
        <p:spPr>
          <a:xfrm>
            <a:off x="3922774" y="4765304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A36BC47-EC88-BD4F-B790-268EFF8D3660}"/>
              </a:ext>
            </a:extLst>
          </p:cNvPr>
          <p:cNvSpPr/>
          <p:nvPr/>
        </p:nvSpPr>
        <p:spPr>
          <a:xfrm>
            <a:off x="3217772" y="4060932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048957-1233-CE41-B69E-1571CD4A8257}"/>
              </a:ext>
            </a:extLst>
          </p:cNvPr>
          <p:cNvSpPr/>
          <p:nvPr/>
        </p:nvSpPr>
        <p:spPr>
          <a:xfrm>
            <a:off x="3478627" y="3905989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694723-D4AC-DF4B-9D14-9BF3E8E91A84}"/>
              </a:ext>
            </a:extLst>
          </p:cNvPr>
          <p:cNvSpPr/>
          <p:nvPr/>
        </p:nvSpPr>
        <p:spPr>
          <a:xfrm>
            <a:off x="3504821" y="4154396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5-Point Star 3">
            <a:extLst>
              <a:ext uri="{FF2B5EF4-FFF2-40B4-BE49-F238E27FC236}">
                <a16:creationId xmlns:a16="http://schemas.microsoft.com/office/drawing/2014/main" id="{4F9DE2B9-1FC3-644C-AE26-F054E3A14378}"/>
              </a:ext>
            </a:extLst>
          </p:cNvPr>
          <p:cNvSpPr/>
          <p:nvPr/>
        </p:nvSpPr>
        <p:spPr>
          <a:xfrm>
            <a:off x="3596565" y="508097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5-Point Star 32">
            <a:extLst>
              <a:ext uri="{FF2B5EF4-FFF2-40B4-BE49-F238E27FC236}">
                <a16:creationId xmlns:a16="http://schemas.microsoft.com/office/drawing/2014/main" id="{4AF09B4A-3AC2-7B46-B454-2BD87253290B}"/>
              </a:ext>
            </a:extLst>
          </p:cNvPr>
          <p:cNvSpPr/>
          <p:nvPr/>
        </p:nvSpPr>
        <p:spPr>
          <a:xfrm>
            <a:off x="3898118" y="49928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5-Point Star 33">
            <a:extLst>
              <a:ext uri="{FF2B5EF4-FFF2-40B4-BE49-F238E27FC236}">
                <a16:creationId xmlns:a16="http://schemas.microsoft.com/office/drawing/2014/main" id="{ABE5F1DF-B4FA-914C-9791-946E3E4C85F1}"/>
              </a:ext>
            </a:extLst>
          </p:cNvPr>
          <p:cNvSpPr/>
          <p:nvPr/>
        </p:nvSpPr>
        <p:spPr>
          <a:xfrm>
            <a:off x="3310805" y="395393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5-Point Star 34">
            <a:extLst>
              <a:ext uri="{FF2B5EF4-FFF2-40B4-BE49-F238E27FC236}">
                <a16:creationId xmlns:a16="http://schemas.microsoft.com/office/drawing/2014/main" id="{A7242258-E37A-BD4C-B144-115CA075E5BA}"/>
              </a:ext>
            </a:extLst>
          </p:cNvPr>
          <p:cNvSpPr/>
          <p:nvPr/>
        </p:nvSpPr>
        <p:spPr>
          <a:xfrm>
            <a:off x="3635221" y="428591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5-Point Star 35">
            <a:extLst>
              <a:ext uri="{FF2B5EF4-FFF2-40B4-BE49-F238E27FC236}">
                <a16:creationId xmlns:a16="http://schemas.microsoft.com/office/drawing/2014/main" id="{ED13702F-AE27-F14E-9048-2D4BA3D1BA54}"/>
              </a:ext>
            </a:extLst>
          </p:cNvPr>
          <p:cNvSpPr/>
          <p:nvPr/>
        </p:nvSpPr>
        <p:spPr>
          <a:xfrm>
            <a:off x="4168940" y="410121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5-Point Star 36">
            <a:extLst>
              <a:ext uri="{FF2B5EF4-FFF2-40B4-BE49-F238E27FC236}">
                <a16:creationId xmlns:a16="http://schemas.microsoft.com/office/drawing/2014/main" id="{C63356EC-964C-5247-896D-80D4D93BCA98}"/>
              </a:ext>
            </a:extLst>
          </p:cNvPr>
          <p:cNvSpPr/>
          <p:nvPr/>
        </p:nvSpPr>
        <p:spPr>
          <a:xfrm>
            <a:off x="2972619" y="454191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5-Point Star 37">
            <a:extLst>
              <a:ext uri="{FF2B5EF4-FFF2-40B4-BE49-F238E27FC236}">
                <a16:creationId xmlns:a16="http://schemas.microsoft.com/office/drawing/2014/main" id="{89E264D0-3619-5B40-9649-F5AF683BFFD0}"/>
              </a:ext>
            </a:extLst>
          </p:cNvPr>
          <p:cNvSpPr/>
          <p:nvPr/>
        </p:nvSpPr>
        <p:spPr>
          <a:xfrm>
            <a:off x="3243441" y="365028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79A616-1ED6-7C43-85AE-82E8DDBE40B2}"/>
              </a:ext>
            </a:extLst>
          </p:cNvPr>
          <p:cNvSpPr/>
          <p:nvPr/>
        </p:nvSpPr>
        <p:spPr>
          <a:xfrm>
            <a:off x="3440918" y="4403996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D2BB42-4724-5E49-90F9-130DB9B7E201}"/>
              </a:ext>
            </a:extLst>
          </p:cNvPr>
          <p:cNvSpPr/>
          <p:nvPr/>
        </p:nvSpPr>
        <p:spPr>
          <a:xfrm>
            <a:off x="3649609" y="429455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6813EE-A909-D242-8513-CF46296444C2}"/>
              </a:ext>
            </a:extLst>
          </p:cNvPr>
          <p:cNvSpPr/>
          <p:nvPr/>
        </p:nvSpPr>
        <p:spPr>
          <a:xfrm>
            <a:off x="4053938" y="456545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5492FC-FA98-0449-8377-A17CE5C1DE0D}"/>
              </a:ext>
            </a:extLst>
          </p:cNvPr>
          <p:cNvSpPr/>
          <p:nvPr/>
        </p:nvSpPr>
        <p:spPr>
          <a:xfrm>
            <a:off x="3489399" y="374476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E1D819-19FE-A144-8852-133D7C37A0E1}"/>
              </a:ext>
            </a:extLst>
          </p:cNvPr>
          <p:cNvSpPr/>
          <p:nvPr/>
        </p:nvSpPr>
        <p:spPr>
          <a:xfrm>
            <a:off x="3307945" y="430520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E42A05-412C-9548-8218-544978A957BB}"/>
              </a:ext>
            </a:extLst>
          </p:cNvPr>
          <p:cNvSpPr/>
          <p:nvPr/>
        </p:nvSpPr>
        <p:spPr>
          <a:xfrm>
            <a:off x="3785612" y="405853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031762-ABCB-0A46-8B88-ACB15F12D5A5}"/>
              </a:ext>
            </a:extLst>
          </p:cNvPr>
          <p:cNvSpPr/>
          <p:nvPr/>
        </p:nvSpPr>
        <p:spPr>
          <a:xfrm>
            <a:off x="2964246" y="4194207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6F2BF9E6-6F43-1643-B1E1-D65E2137F7FA}"/>
              </a:ext>
            </a:extLst>
          </p:cNvPr>
          <p:cNvSpPr/>
          <p:nvPr/>
        </p:nvSpPr>
        <p:spPr>
          <a:xfrm>
            <a:off x="3596565" y="483453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B99A87C9-4F70-404C-9875-4E40D3F3A336}"/>
              </a:ext>
            </a:extLst>
          </p:cNvPr>
          <p:cNvSpPr/>
          <p:nvPr/>
        </p:nvSpPr>
        <p:spPr>
          <a:xfrm>
            <a:off x="4210061" y="4781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45218E47-6A4D-1F49-A760-E0D247510981}"/>
              </a:ext>
            </a:extLst>
          </p:cNvPr>
          <p:cNvSpPr/>
          <p:nvPr/>
        </p:nvSpPr>
        <p:spPr>
          <a:xfrm>
            <a:off x="3075241" y="3755654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7E42A682-C617-C846-A3BF-CB108D54CB82}"/>
              </a:ext>
            </a:extLst>
          </p:cNvPr>
          <p:cNvSpPr/>
          <p:nvPr/>
        </p:nvSpPr>
        <p:spPr>
          <a:xfrm>
            <a:off x="3688737" y="370287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72043BF9-D94D-DB46-BAB5-5DE34A91E156}"/>
              </a:ext>
            </a:extLst>
          </p:cNvPr>
          <p:cNvSpPr/>
          <p:nvPr/>
        </p:nvSpPr>
        <p:spPr>
          <a:xfrm>
            <a:off x="3293960" y="528275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758451B8-2E57-4A43-A34A-E142608F1333}"/>
              </a:ext>
            </a:extLst>
          </p:cNvPr>
          <p:cNvSpPr/>
          <p:nvPr/>
        </p:nvSpPr>
        <p:spPr>
          <a:xfrm>
            <a:off x="3907456" y="522998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6FF4EC4D-30D9-9546-9236-7CF47588F08B}"/>
              </a:ext>
            </a:extLst>
          </p:cNvPr>
          <p:cNvSpPr/>
          <p:nvPr/>
        </p:nvSpPr>
        <p:spPr>
          <a:xfrm>
            <a:off x="8229261" y="325176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1E2AA6FA-DA03-974A-9352-EFF655AE4217}"/>
              </a:ext>
            </a:extLst>
          </p:cNvPr>
          <p:cNvSpPr/>
          <p:nvPr/>
        </p:nvSpPr>
        <p:spPr>
          <a:xfrm>
            <a:off x="8842757" y="3198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32D7AFC9-1308-AC47-B982-CAAD9C0AC871}"/>
              </a:ext>
            </a:extLst>
          </p:cNvPr>
          <p:cNvSpPr/>
          <p:nvPr/>
        </p:nvSpPr>
        <p:spPr>
          <a:xfrm>
            <a:off x="7864756" y="306098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71E0AD11-0A2E-9C4E-9FFA-BE55A2E0B0F2}"/>
              </a:ext>
            </a:extLst>
          </p:cNvPr>
          <p:cNvSpPr/>
          <p:nvPr/>
        </p:nvSpPr>
        <p:spPr>
          <a:xfrm>
            <a:off x="8478252" y="300820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809981A4-321F-7E4F-81C7-85692FB8C0C5}"/>
              </a:ext>
            </a:extLst>
          </p:cNvPr>
          <p:cNvSpPr/>
          <p:nvPr/>
        </p:nvSpPr>
        <p:spPr>
          <a:xfrm>
            <a:off x="7926656" y="369998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BDE166AE-616F-AA41-A73E-78A22F55ED77}"/>
              </a:ext>
            </a:extLst>
          </p:cNvPr>
          <p:cNvSpPr/>
          <p:nvPr/>
        </p:nvSpPr>
        <p:spPr>
          <a:xfrm>
            <a:off x="8540152" y="3647210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C9657E4-C770-C840-A883-9BD7E3F1E7FF}"/>
              </a:ext>
            </a:extLst>
          </p:cNvPr>
          <p:cNvSpPr/>
          <p:nvPr/>
        </p:nvSpPr>
        <p:spPr>
          <a:xfrm>
            <a:off x="8214818" y="5066820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6BAB24-38FE-F642-A6FF-7A7E8246A951}"/>
              </a:ext>
            </a:extLst>
          </p:cNvPr>
          <p:cNvSpPr/>
          <p:nvPr/>
        </p:nvSpPr>
        <p:spPr>
          <a:xfrm>
            <a:off x="8423509" y="4957377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7D35BD-083E-1A4D-946D-01BC4E090E7B}"/>
              </a:ext>
            </a:extLst>
          </p:cNvPr>
          <p:cNvSpPr/>
          <p:nvPr/>
        </p:nvSpPr>
        <p:spPr>
          <a:xfrm>
            <a:off x="8827838" y="522828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4BF353-33CF-534A-8EA8-0A77B7C62590}"/>
              </a:ext>
            </a:extLst>
          </p:cNvPr>
          <p:cNvSpPr/>
          <p:nvPr/>
        </p:nvSpPr>
        <p:spPr>
          <a:xfrm>
            <a:off x="8263299" y="4407593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7058C03-46F7-1448-910E-FCEA1A0E2443}"/>
              </a:ext>
            </a:extLst>
          </p:cNvPr>
          <p:cNvSpPr/>
          <p:nvPr/>
        </p:nvSpPr>
        <p:spPr>
          <a:xfrm>
            <a:off x="8081845" y="496802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AEBD61-3BC5-7643-9D2C-768E38BFAC3F}"/>
              </a:ext>
            </a:extLst>
          </p:cNvPr>
          <p:cNvSpPr/>
          <p:nvPr/>
        </p:nvSpPr>
        <p:spPr>
          <a:xfrm>
            <a:off x="8559512" y="472135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AB8B6A5-7A0B-E345-8B54-DAB370BC2C64}"/>
              </a:ext>
            </a:extLst>
          </p:cNvPr>
          <p:cNvSpPr/>
          <p:nvPr/>
        </p:nvSpPr>
        <p:spPr>
          <a:xfrm>
            <a:off x="7738146" y="4857031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5-Point Star 62">
            <a:extLst>
              <a:ext uri="{FF2B5EF4-FFF2-40B4-BE49-F238E27FC236}">
                <a16:creationId xmlns:a16="http://schemas.microsoft.com/office/drawing/2014/main" id="{84190ADF-3097-8440-8E40-814E2FD1868B}"/>
              </a:ext>
            </a:extLst>
          </p:cNvPr>
          <p:cNvSpPr/>
          <p:nvPr/>
        </p:nvSpPr>
        <p:spPr>
          <a:xfrm>
            <a:off x="10290842" y="518240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5-Point Star 63">
            <a:extLst>
              <a:ext uri="{FF2B5EF4-FFF2-40B4-BE49-F238E27FC236}">
                <a16:creationId xmlns:a16="http://schemas.microsoft.com/office/drawing/2014/main" id="{532D68AC-E10D-3148-9C3A-29107BB0D124}"/>
              </a:ext>
            </a:extLst>
          </p:cNvPr>
          <p:cNvSpPr/>
          <p:nvPr/>
        </p:nvSpPr>
        <p:spPr>
          <a:xfrm>
            <a:off x="10592395" y="5094271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5-Point Star 64">
            <a:extLst>
              <a:ext uri="{FF2B5EF4-FFF2-40B4-BE49-F238E27FC236}">
                <a16:creationId xmlns:a16="http://schemas.microsoft.com/office/drawing/2014/main" id="{9D898F6D-547F-2A48-9C86-7FA173DC131E}"/>
              </a:ext>
            </a:extLst>
          </p:cNvPr>
          <p:cNvSpPr/>
          <p:nvPr/>
        </p:nvSpPr>
        <p:spPr>
          <a:xfrm>
            <a:off x="9983858" y="458338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5-Point Star 65">
            <a:extLst>
              <a:ext uri="{FF2B5EF4-FFF2-40B4-BE49-F238E27FC236}">
                <a16:creationId xmlns:a16="http://schemas.microsoft.com/office/drawing/2014/main" id="{1299AAE3-85EA-A946-BB9A-906C0B6877FD}"/>
              </a:ext>
            </a:extLst>
          </p:cNvPr>
          <p:cNvSpPr/>
          <p:nvPr/>
        </p:nvSpPr>
        <p:spPr>
          <a:xfrm>
            <a:off x="10308274" y="491536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5-Point Star 66">
            <a:extLst>
              <a:ext uri="{FF2B5EF4-FFF2-40B4-BE49-F238E27FC236}">
                <a16:creationId xmlns:a16="http://schemas.microsoft.com/office/drawing/2014/main" id="{16A50642-88DB-6F45-9AB9-0B48CF804354}"/>
              </a:ext>
            </a:extLst>
          </p:cNvPr>
          <p:cNvSpPr/>
          <p:nvPr/>
        </p:nvSpPr>
        <p:spPr>
          <a:xfrm>
            <a:off x="10841993" y="473066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5-Point Star 67">
            <a:extLst>
              <a:ext uri="{FF2B5EF4-FFF2-40B4-BE49-F238E27FC236}">
                <a16:creationId xmlns:a16="http://schemas.microsoft.com/office/drawing/2014/main" id="{3FA2F3E5-DBE1-894B-BD6E-2FE57D02CE73}"/>
              </a:ext>
            </a:extLst>
          </p:cNvPr>
          <p:cNvSpPr/>
          <p:nvPr/>
        </p:nvSpPr>
        <p:spPr>
          <a:xfrm>
            <a:off x="9666896" y="464333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5-Point Star 68">
            <a:extLst>
              <a:ext uri="{FF2B5EF4-FFF2-40B4-BE49-F238E27FC236}">
                <a16:creationId xmlns:a16="http://schemas.microsoft.com/office/drawing/2014/main" id="{B22E9533-C8CA-D44B-A47B-1279AE3DA270}"/>
              </a:ext>
            </a:extLst>
          </p:cNvPr>
          <p:cNvSpPr/>
          <p:nvPr/>
        </p:nvSpPr>
        <p:spPr>
          <a:xfrm>
            <a:off x="9916494" y="427972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07DAC5D-4064-EF4A-A754-7D02DD9B1DBB}"/>
              </a:ext>
            </a:extLst>
          </p:cNvPr>
          <p:cNvSpPr/>
          <p:nvPr/>
        </p:nvSpPr>
        <p:spPr>
          <a:xfrm>
            <a:off x="10436896" y="3055735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E73A9F6-4A09-6843-8397-7509176B1039}"/>
              </a:ext>
            </a:extLst>
          </p:cNvPr>
          <p:cNvSpPr/>
          <p:nvPr/>
        </p:nvSpPr>
        <p:spPr>
          <a:xfrm>
            <a:off x="10537341" y="3419344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04C458F-C4A6-674F-92E5-392C151A9322}"/>
              </a:ext>
            </a:extLst>
          </p:cNvPr>
          <p:cNvSpPr/>
          <p:nvPr/>
        </p:nvSpPr>
        <p:spPr>
          <a:xfrm>
            <a:off x="10678973" y="3153862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1CC019D-0569-DF44-B462-94A08B5122FF}"/>
              </a:ext>
            </a:extLst>
          </p:cNvPr>
          <p:cNvSpPr/>
          <p:nvPr/>
        </p:nvSpPr>
        <p:spPr>
          <a:xfrm>
            <a:off x="10613952" y="3780652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676E67F-5331-8247-91F6-2238BA6655D1}"/>
              </a:ext>
            </a:extLst>
          </p:cNvPr>
          <p:cNvSpPr/>
          <p:nvPr/>
        </p:nvSpPr>
        <p:spPr>
          <a:xfrm>
            <a:off x="9908950" y="3076280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F0C218C-CB8B-8541-97F6-950D2ABED401}"/>
              </a:ext>
            </a:extLst>
          </p:cNvPr>
          <p:cNvSpPr/>
          <p:nvPr/>
        </p:nvSpPr>
        <p:spPr>
          <a:xfrm>
            <a:off x="10169805" y="2921337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130A713-DFF7-E84F-9051-FFDCE4E7152B}"/>
              </a:ext>
            </a:extLst>
          </p:cNvPr>
          <p:cNvSpPr/>
          <p:nvPr/>
        </p:nvSpPr>
        <p:spPr>
          <a:xfrm>
            <a:off x="10195999" y="3169744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8B9E3A-94B4-0046-A64A-06AE12CB95AC}"/>
              </a:ext>
            </a:extLst>
          </p:cNvPr>
          <p:cNvSpPr/>
          <p:nvPr/>
        </p:nvSpPr>
        <p:spPr>
          <a:xfrm>
            <a:off x="2971565" y="3169744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41EF6B0-21F9-294F-86AF-9F52BFCC9B9D}"/>
              </a:ext>
            </a:extLst>
          </p:cNvPr>
          <p:cNvSpPr/>
          <p:nvPr/>
        </p:nvSpPr>
        <p:spPr>
          <a:xfrm>
            <a:off x="7780257" y="2670598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</a:p>
        </p:txBody>
      </p:sp>
    </p:spTree>
    <p:extLst>
      <p:ext uri="{BB962C8B-B14F-4D97-AF65-F5344CB8AC3E}">
        <p14:creationId xmlns:p14="http://schemas.microsoft.com/office/powerpoint/2010/main" val="151010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Reinforcement learning allows machines take actions to maximize cumulative reward.</a:t>
            </a:r>
          </a:p>
          <a:p>
            <a:pPr marL="0" indent="0">
              <a:buNone/>
            </a:pPr>
            <a:r>
              <a:rPr lang="en-CA" sz="1800" dirty="0"/>
              <a:t>Reinforcement algorithms learn by trial and error through reward and penalty. </a:t>
            </a:r>
          </a:p>
          <a:p>
            <a:pPr marL="0" indent="0">
              <a:buNone/>
            </a:pPr>
            <a:r>
              <a:rPr lang="en-CA" sz="1800" dirty="0"/>
              <a:t>Two elements: </a:t>
            </a:r>
            <a:r>
              <a:rPr lang="en-CA" sz="1800" b="1" dirty="0"/>
              <a:t>environment</a:t>
            </a:r>
            <a:r>
              <a:rPr lang="en-CA" sz="1800" dirty="0"/>
              <a:t> and </a:t>
            </a:r>
            <a:r>
              <a:rPr lang="en-CA" sz="1800" b="1" dirty="0"/>
              <a:t>learning agent</a:t>
            </a:r>
            <a:r>
              <a:rPr lang="en-CA" sz="1800" dirty="0"/>
              <a:t>. </a:t>
            </a:r>
          </a:p>
          <a:p>
            <a:pPr marL="0" indent="0">
              <a:buNone/>
            </a:pPr>
            <a:r>
              <a:rPr lang="en-CA" sz="1800" dirty="0"/>
              <a:t>The environment rewards the agent for correct actions. </a:t>
            </a:r>
          </a:p>
          <a:p>
            <a:pPr marL="0" indent="0">
              <a:buNone/>
            </a:pPr>
            <a:r>
              <a:rPr lang="en-CA" sz="1800" dirty="0"/>
              <a:t>Based on the reward or penalty, agent improves its environment knowledge to make better decision.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00 - Introduction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D99C-330D-E340-9507-E093CB095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43" y="3727211"/>
            <a:ext cx="3084617" cy="1985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112A8-7986-C944-A717-0341B87E0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118" y="3727213"/>
            <a:ext cx="3956999" cy="19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E1EF9F-E4CE-FC47-8705-803C7D9D6020}"/>
              </a:ext>
            </a:extLst>
          </p:cNvPr>
          <p:cNvSpPr txBox="1"/>
          <p:nvPr/>
        </p:nvSpPr>
        <p:spPr>
          <a:xfrm>
            <a:off x="9220036" y="3727211"/>
            <a:ext cx="1752763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Key Words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Trial</a:t>
            </a:r>
          </a:p>
          <a:p>
            <a:pPr algn="ctr"/>
            <a:r>
              <a:rPr lang="en-US" sz="2400" dirty="0"/>
              <a:t>&amp; </a:t>
            </a:r>
          </a:p>
          <a:p>
            <a:pPr algn="ctr"/>
            <a:r>
              <a:rPr lang="en-US" sz="2400" dirty="0"/>
              <a:t>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338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6000" dirty="0"/>
              <a:t> </a:t>
            </a:r>
            <a:r>
              <a:rPr lang="en-US" sz="5400" dirty="0"/>
              <a:t>01 - Regression</a:t>
            </a:r>
            <a:endParaRPr lang="en-US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11947D-0D88-DF4E-B658-D2684FC83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Car Sales Regression Problem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Artificial Neural Networks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Training a Neural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Multi Neural Networks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7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D692-81A8-714D-AEAA-78221801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 Sales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EDAF-1F6F-AD4D-B312-6AF07BB2E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CB5DB-D0AC-DD40-846E-A894FB5E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01 - Regression</a:t>
            </a:r>
          </a:p>
        </p:txBody>
      </p:sp>
    </p:spTree>
    <p:extLst>
      <p:ext uri="{BB962C8B-B14F-4D97-AF65-F5344CB8AC3E}">
        <p14:creationId xmlns:p14="http://schemas.microsoft.com/office/powerpoint/2010/main" val="304034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You are working as a car salesman and you would like to develop a model to predict the total dollar amount that customers are willing to pay given the following attributes:</a:t>
            </a:r>
          </a:p>
          <a:p>
            <a:pPr marL="457200" lvl="1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Customer Name</a:t>
            </a:r>
          </a:p>
          <a:p>
            <a:pPr marL="457200" lvl="1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Customer e-mail</a:t>
            </a:r>
          </a:p>
          <a:p>
            <a:pPr marL="457200" lvl="1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Country</a:t>
            </a:r>
          </a:p>
          <a:p>
            <a:pPr marL="457200" lvl="1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Gender</a:t>
            </a:r>
          </a:p>
          <a:p>
            <a:pPr marL="457200" lvl="1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Age</a:t>
            </a:r>
          </a:p>
          <a:p>
            <a:pPr marL="457200" lvl="1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Annual Salary </a:t>
            </a:r>
          </a:p>
          <a:p>
            <a:pPr marL="457200" lvl="1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Credit Card Debt </a:t>
            </a:r>
          </a:p>
          <a:p>
            <a:pPr marL="457200" lvl="1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Net Worth </a:t>
            </a:r>
          </a:p>
          <a:p>
            <a:pPr marL="0" lvl="1" indent="0">
              <a:buNone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model should predict: </a:t>
            </a:r>
          </a:p>
          <a:p>
            <a:pPr marL="457200" lvl="1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Car Purchase Amount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EFDA92-12CB-4F4B-BCB5-EECBB3801BA6}"/>
              </a:ext>
            </a:extLst>
          </p:cNvPr>
          <p:cNvSpPr/>
          <p:nvPr/>
        </p:nvSpPr>
        <p:spPr>
          <a:xfrm>
            <a:off x="5269861" y="3035152"/>
            <a:ext cx="3494142" cy="14353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This is a</a:t>
            </a:r>
          </a:p>
          <a:p>
            <a:pPr algn="ctr"/>
            <a:r>
              <a:rPr lang="en-CA" sz="2800" b="1" dirty="0"/>
              <a:t>REGRESSION TASK</a:t>
            </a:r>
          </a:p>
        </p:txBody>
      </p:sp>
    </p:spTree>
    <p:extLst>
      <p:ext uri="{BB962C8B-B14F-4D97-AF65-F5344CB8AC3E}">
        <p14:creationId xmlns:p14="http://schemas.microsoft.com/office/powerpoint/2010/main" val="128378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Regression works by predicting value of one variable </a:t>
            </a:r>
            <a:r>
              <a:rPr lang="en-CA" b="1" dirty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y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 based on another variable </a:t>
            </a:r>
            <a:r>
              <a:rPr lang="en-CA" b="1" dirty="0">
                <a:solidFill>
                  <a:srgbClr val="00B0F0"/>
                </a:solidFill>
                <a:latin typeface="Montserrat" charset="0"/>
                <a:ea typeface="Montserrat" charset="0"/>
                <a:cs typeface="Montserrat" charset="0"/>
              </a:rPr>
              <a:t>X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.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F0"/>
                </a:solidFill>
                <a:latin typeface="Montserrat" charset="0"/>
                <a:ea typeface="Montserrat" charset="0"/>
                <a:cs typeface="Montserrat" charset="0"/>
              </a:rPr>
              <a:t>X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 is called the </a:t>
            </a:r>
            <a:r>
              <a:rPr lang="en-CA" b="1" i="1" dirty="0">
                <a:solidFill>
                  <a:srgbClr val="00B0F0"/>
                </a:solidFill>
                <a:latin typeface="Montserrat" charset="0"/>
                <a:ea typeface="Montserrat" charset="0"/>
                <a:cs typeface="Montserrat" charset="0"/>
              </a:rPr>
              <a:t>independent variable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 and </a:t>
            </a:r>
            <a:r>
              <a:rPr lang="en-CA" b="1" dirty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y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 is called the </a:t>
            </a:r>
            <a:r>
              <a:rPr lang="en-CA" b="1" i="1" dirty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dependant variable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1C76BE-EE0F-2A42-8A0D-03CDEED2DBDF}"/>
              </a:ext>
            </a:extLst>
          </p:cNvPr>
          <p:cNvCxnSpPr>
            <a:cxnSpLocks/>
          </p:cNvCxnSpPr>
          <p:nvPr/>
        </p:nvCxnSpPr>
        <p:spPr>
          <a:xfrm flipV="1">
            <a:off x="2415714" y="5395692"/>
            <a:ext cx="4004964" cy="27807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8CB4974-A0D0-D34E-8A6F-2170A21689B4}"/>
              </a:ext>
            </a:extLst>
          </p:cNvPr>
          <p:cNvSpPr/>
          <p:nvPr/>
        </p:nvSpPr>
        <p:spPr>
          <a:xfrm>
            <a:off x="2944035" y="4239158"/>
            <a:ext cx="247462" cy="2803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446680-89E2-FB4E-B0C3-312AC11ED2A8}"/>
              </a:ext>
            </a:extLst>
          </p:cNvPr>
          <p:cNvSpPr/>
          <p:nvPr/>
        </p:nvSpPr>
        <p:spPr>
          <a:xfrm>
            <a:off x="3425727" y="3936159"/>
            <a:ext cx="247462" cy="2803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389150-183B-9444-9729-A07F792CDAE7}"/>
              </a:ext>
            </a:extLst>
          </p:cNvPr>
          <p:cNvSpPr/>
          <p:nvPr/>
        </p:nvSpPr>
        <p:spPr>
          <a:xfrm>
            <a:off x="3686660" y="4316540"/>
            <a:ext cx="247462" cy="2803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7EA8D6-C70F-5A41-9490-1C9BA916556D}"/>
              </a:ext>
            </a:extLst>
          </p:cNvPr>
          <p:cNvSpPr/>
          <p:nvPr/>
        </p:nvSpPr>
        <p:spPr>
          <a:xfrm>
            <a:off x="4116703" y="3390701"/>
            <a:ext cx="247462" cy="2803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D21F60-3448-FB4A-B86F-6854ABB7B251}"/>
              </a:ext>
            </a:extLst>
          </p:cNvPr>
          <p:cNvSpPr/>
          <p:nvPr/>
        </p:nvSpPr>
        <p:spPr>
          <a:xfrm>
            <a:off x="5799585" y="2558699"/>
            <a:ext cx="247462" cy="2803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AB627C-8D17-C442-9A86-C4D86334E4DB}"/>
              </a:ext>
            </a:extLst>
          </p:cNvPr>
          <p:cNvSpPr/>
          <p:nvPr/>
        </p:nvSpPr>
        <p:spPr>
          <a:xfrm>
            <a:off x="4856284" y="3062162"/>
            <a:ext cx="247462" cy="2803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319D8F-09D1-6645-BDB2-2C7C84FEBDAA}"/>
              </a:ext>
            </a:extLst>
          </p:cNvPr>
          <p:cNvSpPr/>
          <p:nvPr/>
        </p:nvSpPr>
        <p:spPr>
          <a:xfrm>
            <a:off x="4998383" y="3568367"/>
            <a:ext cx="247462" cy="2803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3DBD7B-BA7E-3445-B44C-929623704D79}"/>
              </a:ext>
            </a:extLst>
          </p:cNvPr>
          <p:cNvSpPr/>
          <p:nvPr/>
        </p:nvSpPr>
        <p:spPr>
          <a:xfrm>
            <a:off x="4193141" y="3851453"/>
            <a:ext cx="247462" cy="2803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3A921C-2B8F-5D47-8A59-298EA7551F44}"/>
              </a:ext>
            </a:extLst>
          </p:cNvPr>
          <p:cNvSpPr/>
          <p:nvPr/>
        </p:nvSpPr>
        <p:spPr>
          <a:xfrm>
            <a:off x="5595862" y="3068645"/>
            <a:ext cx="247462" cy="2803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8B756C-F05A-3F4B-9B1A-015E014CC154}"/>
              </a:ext>
            </a:extLst>
          </p:cNvPr>
          <p:cNvSpPr txBox="1"/>
          <p:nvPr/>
        </p:nvSpPr>
        <p:spPr>
          <a:xfrm>
            <a:off x="3163158" y="5480398"/>
            <a:ext cx="20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ANNUAL SALARY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02F191-3DE5-DF4C-BC89-6FEF0B4E3B15}"/>
              </a:ext>
            </a:extLst>
          </p:cNvPr>
          <p:cNvSpPr txBox="1"/>
          <p:nvPr/>
        </p:nvSpPr>
        <p:spPr>
          <a:xfrm rot="16200000">
            <a:off x="575004" y="3691476"/>
            <a:ext cx="2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CAR PURCHASE AMOUNT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14C226-A692-F046-9D0B-49B5DA62D2B0}"/>
              </a:ext>
            </a:extLst>
          </p:cNvPr>
          <p:cNvCxnSpPr>
            <a:cxnSpLocks/>
          </p:cNvCxnSpPr>
          <p:nvPr/>
        </p:nvCxnSpPr>
        <p:spPr>
          <a:xfrm flipH="1">
            <a:off x="2428919" y="2595973"/>
            <a:ext cx="3871082" cy="232437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32AE40-6D76-654A-A9AF-EC4981BFEB8B}"/>
              </a:ext>
            </a:extLst>
          </p:cNvPr>
          <p:cNvCxnSpPr>
            <a:cxnSpLocks/>
          </p:cNvCxnSpPr>
          <p:nvPr/>
        </p:nvCxnSpPr>
        <p:spPr>
          <a:xfrm flipV="1">
            <a:off x="2428919" y="2649201"/>
            <a:ext cx="18751" cy="277265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11C5467-8EC1-EB41-A97A-847FFEC08837}"/>
              </a:ext>
            </a:extLst>
          </p:cNvPr>
          <p:cNvGraphicFramePr>
            <a:graphicFrameLocks noGrp="1"/>
          </p:cNvGraphicFramePr>
          <p:nvPr/>
        </p:nvGraphicFramePr>
        <p:xfrm>
          <a:off x="7983099" y="2450757"/>
          <a:ext cx="2628901" cy="3251200"/>
        </p:xfrm>
        <a:graphic>
          <a:graphicData uri="http://schemas.openxmlformats.org/drawingml/2006/table">
            <a:tbl>
              <a:tblPr/>
              <a:tblGrid>
                <a:gridCol w="939571">
                  <a:extLst>
                    <a:ext uri="{9D8B030D-6E8A-4147-A177-3AD203B41FA5}">
                      <a16:colId xmlns:a16="http://schemas.microsoft.com/office/drawing/2014/main" val="2035275873"/>
                    </a:ext>
                  </a:extLst>
                </a:gridCol>
                <a:gridCol w="256247">
                  <a:extLst>
                    <a:ext uri="{9D8B030D-6E8A-4147-A177-3AD203B41FA5}">
                      <a16:colId xmlns:a16="http://schemas.microsoft.com/office/drawing/2014/main" val="3152178213"/>
                    </a:ext>
                  </a:extLst>
                </a:gridCol>
                <a:gridCol w="1433083">
                  <a:extLst>
                    <a:ext uri="{9D8B030D-6E8A-4147-A177-3AD203B41FA5}">
                      <a16:colId xmlns:a16="http://schemas.microsoft.com/office/drawing/2014/main" val="151916816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Salary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 Purchase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25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367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0649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884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6234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4768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8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458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319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384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3642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161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045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56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075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26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6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Artificial Intelligence vs Machine Learning vs Deep Learning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Types of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Supervised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Unsupervised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Reinforcement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00 -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07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4D894FB-4C4C-4741-8523-23CBC87DC009}"/>
              </a:ext>
            </a:extLst>
          </p:cNvPr>
          <p:cNvSpPr txBox="1">
            <a:spLocks/>
          </p:cNvSpPr>
          <p:nvPr/>
        </p:nvSpPr>
        <p:spPr>
          <a:xfrm>
            <a:off x="900001" y="1679712"/>
            <a:ext cx="10800000" cy="44287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Goal is to obtain a relationship (model) between the Annual salary and car purchasing amount.</a:t>
            </a:r>
            <a:endParaRPr lang="en-CA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49F950B-4E04-9F40-B754-04E8AAA84199}"/>
              </a:ext>
            </a:extLst>
          </p:cNvPr>
          <p:cNvSpPr txBox="1">
            <a:spLocks/>
          </p:cNvSpPr>
          <p:nvPr/>
        </p:nvSpPr>
        <p:spPr>
          <a:xfrm>
            <a:off x="1753804" y="2015327"/>
            <a:ext cx="8534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F6AD4A5-F728-7A45-B635-BFA92CF2D0AD}"/>
                  </a:ext>
                </a:extLst>
              </p:cNvPr>
              <p:cNvSpPr txBox="1"/>
              <p:nvPr/>
            </p:nvSpPr>
            <p:spPr>
              <a:xfrm>
                <a:off x="6944003" y="3013154"/>
                <a:ext cx="28611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F6AD4A5-F728-7A45-B635-BFA92CF2D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003" y="3013154"/>
                <a:ext cx="2861168" cy="553998"/>
              </a:xfrm>
              <a:prstGeom prst="rect">
                <a:avLst/>
              </a:prstGeom>
              <a:blipFill>
                <a:blip r:embed="rId3"/>
                <a:stretch>
                  <a:fillRect l="-3097" r="-885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D41266-B1D9-A246-8CAD-FE161B637206}"/>
              </a:ext>
            </a:extLst>
          </p:cNvPr>
          <p:cNvCxnSpPr/>
          <p:nvPr/>
        </p:nvCxnSpPr>
        <p:spPr>
          <a:xfrm flipV="1">
            <a:off x="2113984" y="5606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7B523D-1B05-FF45-A760-5A684E17959F}"/>
              </a:ext>
            </a:extLst>
          </p:cNvPr>
          <p:cNvCxnSpPr/>
          <p:nvPr/>
        </p:nvCxnSpPr>
        <p:spPr>
          <a:xfrm flipH="1" flipV="1">
            <a:off x="2090550" y="26924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CA1F422-A2DB-8441-85B5-75475C4D7390}"/>
              </a:ext>
            </a:extLst>
          </p:cNvPr>
          <p:cNvSpPr/>
          <p:nvPr/>
        </p:nvSpPr>
        <p:spPr>
          <a:xfrm>
            <a:off x="2818388" y="441729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41FCC19-E76F-B844-9859-A415769989B4}"/>
              </a:ext>
            </a:extLst>
          </p:cNvPr>
          <p:cNvSpPr/>
          <p:nvPr/>
        </p:nvSpPr>
        <p:spPr>
          <a:xfrm>
            <a:off x="3300080" y="4114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FEC7B2F-87B9-4C48-A251-8B6CA39F9682}"/>
              </a:ext>
            </a:extLst>
          </p:cNvPr>
          <p:cNvSpPr/>
          <p:nvPr/>
        </p:nvSpPr>
        <p:spPr>
          <a:xfrm>
            <a:off x="3561013" y="449467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E1F3C6A-731C-884B-AA84-D0694A749EBE}"/>
              </a:ext>
            </a:extLst>
          </p:cNvPr>
          <p:cNvSpPr/>
          <p:nvPr/>
        </p:nvSpPr>
        <p:spPr>
          <a:xfrm>
            <a:off x="6449163" y="297522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C7612E-35E0-CA44-99B6-188C45F0CE0C}"/>
              </a:ext>
            </a:extLst>
          </p:cNvPr>
          <p:cNvSpPr/>
          <p:nvPr/>
        </p:nvSpPr>
        <p:spPr>
          <a:xfrm>
            <a:off x="3991056" y="3568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5BAABF6-5602-0D44-A24B-A845729C75CE}"/>
              </a:ext>
            </a:extLst>
          </p:cNvPr>
          <p:cNvSpPr/>
          <p:nvPr/>
        </p:nvSpPr>
        <p:spPr>
          <a:xfrm>
            <a:off x="3991057" y="308206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D27CDD-59E1-E44C-8F50-702BC1DA81FE}"/>
              </a:ext>
            </a:extLst>
          </p:cNvPr>
          <p:cNvSpPr/>
          <p:nvPr/>
        </p:nvSpPr>
        <p:spPr>
          <a:xfrm>
            <a:off x="4730637" y="3240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B5FED7C-B8AC-924A-A244-4C7CF9C9D28B}"/>
              </a:ext>
            </a:extLst>
          </p:cNvPr>
          <p:cNvSpPr/>
          <p:nvPr/>
        </p:nvSpPr>
        <p:spPr>
          <a:xfrm>
            <a:off x="4872736" y="3746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1E6A69B-D0BC-B64D-B1DD-7A4AB0C9E74D}"/>
              </a:ext>
            </a:extLst>
          </p:cNvPr>
          <p:cNvSpPr/>
          <p:nvPr/>
        </p:nvSpPr>
        <p:spPr>
          <a:xfrm>
            <a:off x="5470214" y="26563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F9BB15F-6846-744D-8C38-AD6C08124C7A}"/>
              </a:ext>
            </a:extLst>
          </p:cNvPr>
          <p:cNvSpPr/>
          <p:nvPr/>
        </p:nvSpPr>
        <p:spPr>
          <a:xfrm>
            <a:off x="4428540" y="414734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0C730C-1F01-E246-BD85-44FF1DAA232F}"/>
              </a:ext>
            </a:extLst>
          </p:cNvPr>
          <p:cNvSpPr/>
          <p:nvPr/>
        </p:nvSpPr>
        <p:spPr>
          <a:xfrm>
            <a:off x="6021004" y="24740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836292E-D200-FA41-BCD5-13C1849E372E}"/>
              </a:ext>
            </a:extLst>
          </p:cNvPr>
          <p:cNvSpPr/>
          <p:nvPr/>
        </p:nvSpPr>
        <p:spPr>
          <a:xfrm>
            <a:off x="5470215" y="3246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EB8CAF-876D-0E46-9DC2-BAB75A7FF7D2}"/>
              </a:ext>
            </a:extLst>
          </p:cNvPr>
          <p:cNvSpPr txBox="1"/>
          <p:nvPr/>
        </p:nvSpPr>
        <p:spPr>
          <a:xfrm>
            <a:off x="4286752" y="5646831"/>
            <a:ext cx="239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ANNUAL SALARY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17B155-6235-0A4F-97B3-E5218B7A73D3}"/>
              </a:ext>
            </a:extLst>
          </p:cNvPr>
          <p:cNvSpPr txBox="1"/>
          <p:nvPr/>
        </p:nvSpPr>
        <p:spPr>
          <a:xfrm rot="16200000">
            <a:off x="-614797" y="3851980"/>
            <a:ext cx="383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CAR PURCHASING AMOUNT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7A7AC6F-4238-EE4B-828F-F8D5BB3B4F67}"/>
              </a:ext>
            </a:extLst>
          </p:cNvPr>
          <p:cNvCxnSpPr/>
          <p:nvPr/>
        </p:nvCxnSpPr>
        <p:spPr>
          <a:xfrm flipH="1">
            <a:off x="2165437" y="2624116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3BF02963-60D2-E94B-ADC3-033E832EF239}"/>
              </a:ext>
            </a:extLst>
          </p:cNvPr>
          <p:cNvCxnSpPr/>
          <p:nvPr/>
        </p:nvCxnSpPr>
        <p:spPr>
          <a:xfrm rot="5400000" flipH="1" flipV="1">
            <a:off x="6129285" y="3823729"/>
            <a:ext cx="1216903" cy="868401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8A29D26-AAC6-2D4E-BCEE-237D68C3AC6E}"/>
              </a:ext>
            </a:extLst>
          </p:cNvPr>
          <p:cNvSpPr txBox="1"/>
          <p:nvPr/>
        </p:nvSpPr>
        <p:spPr>
          <a:xfrm>
            <a:off x="4986702" y="4833980"/>
            <a:ext cx="2906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F0"/>
                </a:solidFill>
              </a:rPr>
              <a:t>DEPENDANT VARIABLE</a:t>
            </a:r>
          </a:p>
          <a:p>
            <a:pPr algn="ctr"/>
            <a:r>
              <a:rPr lang="en-CA" sz="1600" b="1" dirty="0">
                <a:solidFill>
                  <a:srgbClr val="00B0F0"/>
                </a:solidFill>
              </a:rPr>
              <a:t>CAR PURCHASING AMOUNT ($)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BAF3F7F0-A202-2144-B9CC-15398347702C}"/>
              </a:ext>
            </a:extLst>
          </p:cNvPr>
          <p:cNvCxnSpPr/>
          <p:nvPr/>
        </p:nvCxnSpPr>
        <p:spPr>
          <a:xfrm rot="5400000" flipH="1" flipV="1">
            <a:off x="8519618" y="3713147"/>
            <a:ext cx="1216903" cy="868401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4489EA0-05E4-234D-B4D2-EAB78AAFF47B}"/>
              </a:ext>
            </a:extLst>
          </p:cNvPr>
          <p:cNvSpPr txBox="1"/>
          <p:nvPr/>
        </p:nvSpPr>
        <p:spPr>
          <a:xfrm>
            <a:off x="7663488" y="4863790"/>
            <a:ext cx="23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F0"/>
                </a:solidFill>
              </a:rPr>
              <a:t>INDEPENDENT VARIABLE</a:t>
            </a:r>
          </a:p>
          <a:p>
            <a:pPr algn="ctr"/>
            <a:r>
              <a:rPr lang="en-CA" sz="1600" b="1" dirty="0">
                <a:solidFill>
                  <a:srgbClr val="00B0F0"/>
                </a:solidFill>
              </a:rPr>
              <a:t>ANNUAL SALARY ($)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FFE6BDB-98B6-1D40-AE0F-4C72ED02DDCE}"/>
              </a:ext>
            </a:extLst>
          </p:cNvPr>
          <p:cNvSpPr/>
          <p:nvPr/>
        </p:nvSpPr>
        <p:spPr>
          <a:xfrm>
            <a:off x="7772400" y="3013153"/>
            <a:ext cx="465941" cy="665551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01F08F1-4862-994F-94EA-693A03172A1E}"/>
              </a:ext>
            </a:extLst>
          </p:cNvPr>
          <p:cNvSpPr/>
          <p:nvPr/>
        </p:nvSpPr>
        <p:spPr>
          <a:xfrm>
            <a:off x="8596580" y="3013153"/>
            <a:ext cx="507757" cy="665551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151D15-5D69-C245-9E01-E58496BD2D73}"/>
              </a:ext>
            </a:extLst>
          </p:cNvPr>
          <p:cNvSpPr txBox="1"/>
          <p:nvPr/>
        </p:nvSpPr>
        <p:spPr>
          <a:xfrm>
            <a:off x="1465034" y="375156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$2K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459620-DE9C-654B-A808-D96320BF64C0}"/>
              </a:ext>
            </a:extLst>
          </p:cNvPr>
          <p:cNvSpPr txBox="1"/>
          <p:nvPr/>
        </p:nvSpPr>
        <p:spPr>
          <a:xfrm>
            <a:off x="3532514" y="563439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+10K 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65915C-E0E7-B945-B18A-F9406C315C0F}"/>
              </a:ext>
            </a:extLst>
          </p:cNvPr>
          <p:cNvCxnSpPr/>
          <p:nvPr/>
        </p:nvCxnSpPr>
        <p:spPr>
          <a:xfrm>
            <a:off x="3733023" y="4227276"/>
            <a:ext cx="0" cy="1378963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6AEC5D-3ACD-1644-9A2B-8DE89E6919FF}"/>
              </a:ext>
            </a:extLst>
          </p:cNvPr>
          <p:cNvCxnSpPr/>
          <p:nvPr/>
        </p:nvCxnSpPr>
        <p:spPr>
          <a:xfrm>
            <a:off x="4745264" y="3673439"/>
            <a:ext cx="0" cy="193280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6E87665-5EAF-5749-8E9B-73DFB0FEF527}"/>
              </a:ext>
            </a:extLst>
          </p:cNvPr>
          <p:cNvCxnSpPr/>
          <p:nvPr/>
        </p:nvCxnSpPr>
        <p:spPr>
          <a:xfrm flipV="1">
            <a:off x="2144642" y="4242942"/>
            <a:ext cx="1626673" cy="33262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D420920-9398-894B-8529-307C48640BA1}"/>
              </a:ext>
            </a:extLst>
          </p:cNvPr>
          <p:cNvCxnSpPr/>
          <p:nvPr/>
        </p:nvCxnSpPr>
        <p:spPr>
          <a:xfrm flipV="1">
            <a:off x="2144642" y="3707492"/>
            <a:ext cx="2596556" cy="43142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3C7AA4-FB2F-4543-8F59-6F3603B17E95}"/>
              </a:ext>
            </a:extLst>
          </p:cNvPr>
          <p:cNvCxnSpPr/>
          <p:nvPr/>
        </p:nvCxnSpPr>
        <p:spPr>
          <a:xfrm flipV="1">
            <a:off x="3733023" y="3677814"/>
            <a:ext cx="1012241" cy="549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56D8E3-FF80-BA42-89C5-3AF1776B15AA}"/>
              </a:ext>
            </a:extLst>
          </p:cNvPr>
          <p:cNvCxnSpPr/>
          <p:nvPr/>
        </p:nvCxnSpPr>
        <p:spPr>
          <a:xfrm flipV="1">
            <a:off x="3771315" y="5599301"/>
            <a:ext cx="1012241" cy="266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4425AC-7FFC-3846-AD30-66F42874FB4F}"/>
              </a:ext>
            </a:extLst>
          </p:cNvPr>
          <p:cNvCxnSpPr/>
          <p:nvPr/>
        </p:nvCxnSpPr>
        <p:spPr>
          <a:xfrm flipV="1">
            <a:off x="2132912" y="3707492"/>
            <a:ext cx="0" cy="5899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C3AB853A-5BBF-B941-B6B6-22DD5A94F710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9067800" y="2377071"/>
            <a:ext cx="1091009" cy="620130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3E51F828-3FE3-8C42-BF05-6FE2BCE8C294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8077200" y="2377071"/>
            <a:ext cx="2081609" cy="600582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0789E66-3505-BE40-904F-D8B806DD45F4}"/>
              </a:ext>
            </a:extLst>
          </p:cNvPr>
          <p:cNvSpPr txBox="1"/>
          <p:nvPr/>
        </p:nvSpPr>
        <p:spPr>
          <a:xfrm>
            <a:off x="10158809" y="2207794"/>
            <a:ext cx="154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00B0F0"/>
                </a:solidFill>
              </a:rPr>
              <a:t>MODEL! (GOAL)</a:t>
            </a:r>
          </a:p>
        </p:txBody>
      </p:sp>
    </p:spTree>
    <p:extLst>
      <p:ext uri="{BB962C8B-B14F-4D97-AF65-F5344CB8AC3E}">
        <p14:creationId xmlns:p14="http://schemas.microsoft.com/office/powerpoint/2010/main" val="28153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7" grpId="0"/>
      <p:bldP spid="69" grpId="0"/>
      <p:bldP spid="70" grpId="0" animBg="1"/>
      <p:bldP spid="71" grpId="0" animBg="1"/>
      <p:bldP spid="72" grpId="0"/>
      <p:bldP spid="73" grpId="0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Once the coefficients ‘</a:t>
            </a:r>
            <a:r>
              <a:rPr lang="en-CA" b="1" dirty="0">
                <a:latin typeface="Montserrat" charset="0"/>
                <a:ea typeface="Montserrat" charset="0"/>
                <a:cs typeface="Montserrat" charset="0"/>
              </a:rPr>
              <a:t>m’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 and ‘</a:t>
            </a:r>
            <a:r>
              <a:rPr lang="en-CA" b="1" dirty="0">
                <a:latin typeface="Montserrat" charset="0"/>
                <a:ea typeface="Montserrat" charset="0"/>
                <a:cs typeface="Montserrat" charset="0"/>
              </a:rPr>
              <a:t>b’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 are obtained, you have obtained a regression model! </a:t>
            </a:r>
          </a:p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This “trained” model can be later used to predict car purchase amount (dollars) based on the annual salary.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F8A985-2FF6-3A45-AEE5-5E5006D2EBB9}"/>
                  </a:ext>
                </a:extLst>
              </p:cNvPr>
              <p:cNvSpPr txBox="1"/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800" b="1" i="1" dirty="0" smtClean="0"/>
                        <m:t>y</m:t>
                      </m:r>
                      <m:r>
                        <m:rPr>
                          <m:nor/>
                        </m:rPr>
                        <a:rPr lang="en-CA" sz="4800" b="1" i="1" dirty="0" smtClean="0"/>
                        <m:t> = </m:t>
                      </m:r>
                      <m:r>
                        <m:rPr>
                          <m:nor/>
                        </m:rPr>
                        <a:rPr lang="en-CA" sz="4800" b="1" i="1" dirty="0"/>
                        <m:t>mX</m:t>
                      </m:r>
                      <m:r>
                        <m:rPr>
                          <m:nor/>
                        </m:rPr>
                        <a:rPr lang="en-CA" sz="4800" b="1" i="1" dirty="0"/>
                        <m:t>+</m:t>
                      </m:r>
                      <m:r>
                        <m:rPr>
                          <m:nor/>
                        </m:rPr>
                        <a:rPr lang="en-CA" sz="4800" b="1" i="1" dirty="0"/>
                        <m:t>b</m:t>
                      </m:r>
                    </m:oMath>
                  </m:oMathPara>
                </a14:m>
                <a:endParaRPr lang="en-CA" sz="4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F8A985-2FF6-3A45-AEE5-5E5006D2E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blipFill>
                <a:blip r:embed="rId3"/>
                <a:stretch>
                  <a:fillRect t="-757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CE84445-B42C-FA4A-9733-248F7DF79420}"/>
              </a:ext>
            </a:extLst>
          </p:cNvPr>
          <p:cNvSpPr/>
          <p:nvPr/>
        </p:nvSpPr>
        <p:spPr>
          <a:xfrm>
            <a:off x="9779000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F460CBD-8329-BE43-A67E-EC478418CD24}"/>
              </a:ext>
            </a:extLst>
          </p:cNvPr>
          <p:cNvSpPr/>
          <p:nvPr/>
        </p:nvSpPr>
        <p:spPr>
          <a:xfrm>
            <a:off x="8400536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9BCE4F-AF11-7249-96BE-799985E596B8}"/>
              </a:ext>
            </a:extLst>
          </p:cNvPr>
          <p:cNvSpPr txBox="1"/>
          <p:nvPr/>
        </p:nvSpPr>
        <p:spPr>
          <a:xfrm>
            <a:off x="7914324" y="3638855"/>
            <a:ext cx="142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FB2C1-F3E0-1141-8FFC-4575C4B48346}"/>
              </a:ext>
            </a:extLst>
          </p:cNvPr>
          <p:cNvSpPr txBox="1"/>
          <p:nvPr/>
        </p:nvSpPr>
        <p:spPr>
          <a:xfrm>
            <a:off x="9302713" y="3638855"/>
            <a:ext cx="164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INDEPENDANT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E0860E1-6B5A-DB45-A8BB-579F5DC45BC0}"/>
                  </a:ext>
                </a:extLst>
              </p:cNvPr>
              <p:cNvSpPr/>
              <p:nvPr/>
            </p:nvSpPr>
            <p:spPr>
              <a:xfrm>
                <a:off x="1971163" y="2916394"/>
                <a:ext cx="5822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E0860E1-6B5A-DB45-A8BB-579F5DC45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63" y="2916394"/>
                <a:ext cx="58221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>
            <a:extLst>
              <a:ext uri="{FF2B5EF4-FFF2-40B4-BE49-F238E27FC236}">
                <a16:creationId xmlns:a16="http://schemas.microsoft.com/office/drawing/2014/main" id="{8FB05D2F-B57B-424B-BDDC-45C8910407F3}"/>
              </a:ext>
            </a:extLst>
          </p:cNvPr>
          <p:cNvSpPr/>
          <p:nvPr/>
        </p:nvSpPr>
        <p:spPr>
          <a:xfrm>
            <a:off x="2176392" y="4654776"/>
            <a:ext cx="250091" cy="755424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2BD42AA-730A-C64E-B262-7117D27B1D67}"/>
                  </a:ext>
                </a:extLst>
              </p:cNvPr>
              <p:cNvSpPr/>
              <p:nvPr/>
            </p:nvSpPr>
            <p:spPr>
              <a:xfrm>
                <a:off x="1401776" y="4686148"/>
                <a:ext cx="5693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2BD42AA-730A-C64E-B262-7117D27B1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76" y="4686148"/>
                <a:ext cx="569387" cy="646331"/>
              </a:xfrm>
              <a:prstGeom prst="rect">
                <a:avLst/>
              </a:prstGeom>
              <a:blipFill>
                <a:blip r:embed="rId5"/>
                <a:stretch>
                  <a:fillRect l="-2174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D9C25025-A255-5E4D-88F6-E318CF2B4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090" y="2501191"/>
            <a:ext cx="5512439" cy="2909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1986A-C93D-8B42-AE51-1E9024417EEF}"/>
                  </a:ext>
                </a:extLst>
              </p:cNvPr>
              <p:cNvSpPr/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01986A-C93D-8B42-AE51-1E9024417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B2363607-F688-474C-AC97-235CD9D1AFE3}"/>
              </a:ext>
            </a:extLst>
          </p:cNvPr>
          <p:cNvSpPr/>
          <p:nvPr/>
        </p:nvSpPr>
        <p:spPr>
          <a:xfrm rot="16200000">
            <a:off x="4901185" y="3371627"/>
            <a:ext cx="984859" cy="1581439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4D94444-B44A-6E47-B02E-B060FA3B30F4}"/>
                  </a:ext>
                </a:extLst>
              </p:cNvPr>
              <p:cNvSpPr/>
              <p:nvPr/>
            </p:nvSpPr>
            <p:spPr>
              <a:xfrm>
                <a:off x="6300000" y="5315635"/>
                <a:ext cx="6078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4D94444-B44A-6E47-B02E-B060FA3B3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00" y="5315635"/>
                <a:ext cx="60785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3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29" grpId="0" animBg="1"/>
      <p:bldP spid="30" grpId="0"/>
      <p:bldP spid="32" grpId="0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6081DC-335F-4E4A-9151-BCF53FD090F7}"/>
              </a:ext>
            </a:extLst>
          </p:cNvPr>
          <p:cNvSpPr txBox="1">
            <a:spLocks/>
          </p:cNvSpPr>
          <p:nvPr/>
        </p:nvSpPr>
        <p:spPr>
          <a:xfrm>
            <a:off x="1025400" y="1916416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000" dirty="0"/>
              <a:t>Additional Resources, Page #123: </a:t>
            </a:r>
            <a:r>
              <a:rPr lang="en-CA" sz="2000" dirty="0">
                <a:hlinkClick r:id="rId3"/>
              </a:rPr>
              <a:t>http://www.cs.huji.ac.il/~shais/UnderstandingMachineLearning/understanding-machine-learning-theory-algorithms.pdf</a:t>
            </a:r>
            <a:endParaRPr lang="en-CA" sz="2000" dirty="0"/>
          </a:p>
          <a:p>
            <a:pPr algn="l"/>
            <a:endParaRPr lang="en-CA" sz="2000" dirty="0"/>
          </a:p>
          <a:p>
            <a:pPr algn="l"/>
            <a:endParaRPr lang="en-CA" sz="2000" dirty="0"/>
          </a:p>
          <a:p>
            <a:pPr algn="l"/>
            <a:endParaRPr lang="en-CA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9EBCC-DFBE-7E49-9841-B4E5C6122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767" y="3429000"/>
            <a:ext cx="1581216" cy="223816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FDE0E7-2E8B-3640-B5CF-54A22FF4B54A}"/>
              </a:ext>
            </a:extLst>
          </p:cNvPr>
          <p:cNvSpPr txBox="1">
            <a:spLocks/>
          </p:cNvSpPr>
          <p:nvPr/>
        </p:nvSpPr>
        <p:spPr>
          <a:xfrm>
            <a:off x="6464300" y="1916416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Additional Resources, Page #61: </a:t>
            </a:r>
          </a:p>
          <a:p>
            <a:r>
              <a:rPr lang="en-CA" sz="2000" dirty="0">
                <a:hlinkClick r:id="rId5"/>
              </a:rPr>
              <a:t>http://www-bcf.usc.edu/~gareth/ISL/ISLR%20Seventh%20Printing.pdf</a:t>
            </a: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51FD3B-C3ED-574B-A311-1526AF5B5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026" y="3429000"/>
            <a:ext cx="1547465" cy="22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9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0C1-FF00-B447-9CB6-AADC607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Artifical</a:t>
            </a:r>
            <a:r>
              <a:rPr lang="en-US" dirty="0"/>
              <a:t> </a:t>
            </a:r>
            <a:r>
              <a:rPr lang="en-US" dirty="0" err="1"/>
              <a:t>Nerural</a:t>
            </a:r>
            <a:r>
              <a:rPr lang="en-US" dirty="0"/>
              <a:t>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CF1-3C29-F44B-AE09-8ED1534C6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59657-84B7-E04D-9FCC-868845DF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01 - Regression</a:t>
            </a:r>
          </a:p>
        </p:txBody>
      </p:sp>
    </p:spTree>
    <p:extLst>
      <p:ext uri="{BB962C8B-B14F-4D97-AF65-F5344CB8AC3E}">
        <p14:creationId xmlns:p14="http://schemas.microsoft.com/office/powerpoint/2010/main" val="31791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A.N.N.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brain has over 100 billion neurons communicating through electrical and chemical signals.</a:t>
            </a:r>
          </a:p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Neurons communicate with each other and help us see, think, and generate ideas.</a:t>
            </a:r>
          </a:p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Human brain learns by creating connections among these neurons. </a:t>
            </a:r>
          </a:p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ANNs are information processing models inspired by the human brain.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pic>
        <p:nvPicPr>
          <p:cNvPr id="5" name="Picture 277">
            <a:extLst>
              <a:ext uri="{FF2B5EF4-FFF2-40B4-BE49-F238E27FC236}">
                <a16:creationId xmlns:a16="http://schemas.microsoft.com/office/drawing/2014/main" id="{B283253E-4100-6F44-9FBB-0B143BE2C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91" y="2802522"/>
            <a:ext cx="2788709" cy="286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F37A6-0F60-2646-BFFE-AF26B05C4DE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9200" y="3081181"/>
            <a:ext cx="4813621" cy="2588495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1E5FC06-B29F-EE4E-B5FF-3013DDF8B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2083" y="3773667"/>
          <a:ext cx="4870043" cy="167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486305" imgH="1752618" progId="Visio.Drawing.11">
                  <p:embed/>
                </p:oleObj>
              </mc:Choice>
              <mc:Fallback>
                <p:oleObj name="Visio" r:id="rId5" imgW="4486305" imgH="1752618" progId="Visio.Drawing.11">
                  <p:embed/>
                  <p:pic>
                    <p:nvPicPr>
                      <p:cNvPr id="8" name="Content Placeholder 3">
                        <a:extLst>
                          <a:ext uri="{FF2B5EF4-FFF2-40B4-BE49-F238E27FC236}">
                            <a16:creationId xmlns:a16="http://schemas.microsoft.com/office/drawing/2014/main" id="{61E5FC06-B29F-EE4E-B5FF-3013DDF8B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083" y="3773667"/>
                        <a:ext cx="4870043" cy="167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1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How to humans learn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Humans learn from experience (by example)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8D1D4-0E38-6046-A67E-F44F7490A1E4}"/>
              </a:ext>
            </a:extLst>
          </p:cNvPr>
          <p:cNvSpPr txBox="1"/>
          <p:nvPr/>
        </p:nvSpPr>
        <p:spPr>
          <a:xfrm>
            <a:off x="7280978" y="2580687"/>
            <a:ext cx="20512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sz="1600" dirty="0">
                <a:solidFill>
                  <a:schemeClr val="tx1"/>
                </a:solidFill>
              </a:rPr>
              <a:t>Deviated Outputs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02052-1147-D443-9A0A-AD83E0A80E95}"/>
              </a:ext>
            </a:extLst>
          </p:cNvPr>
          <p:cNvSpPr/>
          <p:nvPr/>
        </p:nvSpPr>
        <p:spPr>
          <a:xfrm>
            <a:off x="9315680" y="2691915"/>
            <a:ext cx="30033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b="1" i="1" dirty="0"/>
              <a:t>Desired (Correct) Output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9211B2-10B0-9343-AF7B-15C0AA4A7523}"/>
              </a:ext>
            </a:extLst>
          </p:cNvPr>
          <p:cNvGrpSpPr/>
          <p:nvPr/>
        </p:nvGrpSpPr>
        <p:grpSpPr>
          <a:xfrm>
            <a:off x="8801933" y="2916098"/>
            <a:ext cx="486274" cy="452309"/>
            <a:chOff x="5076056" y="2924944"/>
            <a:chExt cx="523147" cy="485878"/>
          </a:xfrm>
          <a:solidFill>
            <a:srgbClr val="00B0F0"/>
          </a:solidFill>
        </p:grpSpPr>
        <p:sp>
          <p:nvSpPr>
            <p:cNvPr id="9" name="Minus 8">
              <a:extLst>
                <a:ext uri="{FF2B5EF4-FFF2-40B4-BE49-F238E27FC236}">
                  <a16:creationId xmlns:a16="http://schemas.microsoft.com/office/drawing/2014/main" id="{3609401E-D103-8A4E-963E-7CD62A2F65F8}"/>
                </a:ext>
              </a:extLst>
            </p:cNvPr>
            <p:cNvSpPr/>
            <p:nvPr/>
          </p:nvSpPr>
          <p:spPr>
            <a:xfrm>
              <a:off x="5235218" y="3074667"/>
              <a:ext cx="227245" cy="170930"/>
            </a:xfrm>
            <a:prstGeom prst="mathMinus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10" name="Flowchart: Connector 17">
              <a:extLst>
                <a:ext uri="{FF2B5EF4-FFF2-40B4-BE49-F238E27FC236}">
                  <a16:creationId xmlns:a16="http://schemas.microsoft.com/office/drawing/2014/main" id="{99CD3FA5-18F4-9645-A60E-EE2CD8EEBC04}"/>
                </a:ext>
              </a:extLst>
            </p:cNvPr>
            <p:cNvSpPr/>
            <p:nvPr/>
          </p:nvSpPr>
          <p:spPr>
            <a:xfrm>
              <a:off x="5076056" y="2924944"/>
              <a:ext cx="523147" cy="485878"/>
            </a:xfrm>
            <a:prstGeom prst="flowChartConnector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</p:grpSp>
      <p:sp>
        <p:nvSpPr>
          <p:cNvPr id="11" name="U-Turn Arrow 18">
            <a:extLst>
              <a:ext uri="{FF2B5EF4-FFF2-40B4-BE49-F238E27FC236}">
                <a16:creationId xmlns:a16="http://schemas.microsoft.com/office/drawing/2014/main" id="{B5F0F49E-31F5-CE49-A97B-57FABB011AA0}"/>
              </a:ext>
            </a:extLst>
          </p:cNvPr>
          <p:cNvSpPr/>
          <p:nvPr/>
        </p:nvSpPr>
        <p:spPr>
          <a:xfrm rot="10800000">
            <a:off x="4928165" y="3398079"/>
            <a:ext cx="4193587" cy="1957089"/>
          </a:xfrm>
          <a:prstGeom prst="uturnArrow">
            <a:avLst>
              <a:gd name="adj1" fmla="val 7927"/>
              <a:gd name="adj2" fmla="val 11122"/>
              <a:gd name="adj3" fmla="val 13889"/>
              <a:gd name="adj4" fmla="val 43750"/>
              <a:gd name="adj5" fmla="val 88592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0BD51-E4D3-B640-B25A-BF1518D811BE}"/>
              </a:ext>
            </a:extLst>
          </p:cNvPr>
          <p:cNvSpPr txBox="1"/>
          <p:nvPr/>
        </p:nvSpPr>
        <p:spPr>
          <a:xfrm>
            <a:off x="9092597" y="3703882"/>
            <a:ext cx="7403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b="1" i="1" dirty="0"/>
              <a:t>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A5FA8-0610-944E-BFBC-62FF78C68EC7}"/>
              </a:ext>
            </a:extLst>
          </p:cNvPr>
          <p:cNvSpPr txBox="1"/>
          <p:nvPr/>
        </p:nvSpPr>
        <p:spPr>
          <a:xfrm>
            <a:off x="7343083" y="2299395"/>
            <a:ext cx="22910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sz="1600" dirty="0">
                <a:solidFill>
                  <a:schemeClr val="tx1"/>
                </a:solidFill>
              </a:rPr>
              <a:t>~Desired Outputs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BCD8E-6230-8F40-8124-1EC73F18FEC6}"/>
              </a:ext>
            </a:extLst>
          </p:cNvPr>
          <p:cNvSpPr txBox="1"/>
          <p:nvPr/>
        </p:nvSpPr>
        <p:spPr>
          <a:xfrm>
            <a:off x="4808518" y="3284645"/>
            <a:ext cx="12173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600" b="1" i="1" dirty="0"/>
              <a:t>Update</a:t>
            </a:r>
            <a:endParaRPr lang="en-CA" b="1" i="1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4069908-3E78-694C-85EB-91E4DB8FFDFC}"/>
              </a:ext>
            </a:extLst>
          </p:cNvPr>
          <p:cNvSpPr/>
          <p:nvPr/>
        </p:nvSpPr>
        <p:spPr>
          <a:xfrm>
            <a:off x="7320535" y="3008108"/>
            <a:ext cx="1456986" cy="281977"/>
          </a:xfrm>
          <a:prstGeom prst="rightArrow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763890A-4538-0243-9204-3D1AC76228C9}"/>
              </a:ext>
            </a:extLst>
          </p:cNvPr>
          <p:cNvSpPr/>
          <p:nvPr/>
        </p:nvSpPr>
        <p:spPr>
          <a:xfrm rot="10800000">
            <a:off x="9326874" y="3014421"/>
            <a:ext cx="1456986" cy="281977"/>
          </a:xfrm>
          <a:prstGeom prst="rightArrow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30980F-AF6A-B347-870A-3369DDE618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4396" y="2331114"/>
            <a:ext cx="1816827" cy="1431739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D450C7-2A59-994E-BEB0-0ACB44F311DC}"/>
              </a:ext>
            </a:extLst>
          </p:cNvPr>
          <p:cNvSpPr txBox="1"/>
          <p:nvPr/>
        </p:nvSpPr>
        <p:spPr>
          <a:xfrm>
            <a:off x="9394068" y="2323771"/>
            <a:ext cx="12267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1600" b="1" i="1" dirty="0"/>
              <a:t>LABEL: CAT!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783EED-DE8F-DF4E-9F3B-A25167E3F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533" y="2496060"/>
            <a:ext cx="1892436" cy="12547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72FC510-756D-DD45-818A-6EB69BB2738A}"/>
              </a:ext>
            </a:extLst>
          </p:cNvPr>
          <p:cNvGrpSpPr/>
          <p:nvPr/>
        </p:nvGrpSpPr>
        <p:grpSpPr>
          <a:xfrm>
            <a:off x="3130244" y="2713268"/>
            <a:ext cx="2652853" cy="596798"/>
            <a:chOff x="1880300" y="3026002"/>
            <a:chExt cx="1573330" cy="460450"/>
          </a:xfrm>
          <a:noFill/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A9E69A71-3419-9F4B-BE68-13311B9B4021}"/>
                </a:ext>
              </a:extLst>
            </p:cNvPr>
            <p:cNvSpPr/>
            <p:nvPr/>
          </p:nvSpPr>
          <p:spPr>
            <a:xfrm>
              <a:off x="1880300" y="3268897"/>
              <a:ext cx="1573330" cy="217555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F0B1E8-06B5-BE49-9E63-12EA39086E66}"/>
                </a:ext>
              </a:extLst>
            </p:cNvPr>
            <p:cNvSpPr txBox="1"/>
            <p:nvPr/>
          </p:nvSpPr>
          <p:spPr>
            <a:xfrm>
              <a:off x="2545184" y="3026002"/>
              <a:ext cx="430208" cy="26120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600" b="1" i="1" dirty="0"/>
                <a:t>Inputs</a:t>
              </a:r>
              <a:endParaRPr lang="en-CA" b="1" i="1" dirty="0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0661C63-F9BE-624D-9BFA-480BD0FBBB5E}"/>
              </a:ext>
            </a:extLst>
          </p:cNvPr>
          <p:cNvSpPr/>
          <p:nvPr/>
        </p:nvSpPr>
        <p:spPr>
          <a:xfrm rot="19303554">
            <a:off x="5144687" y="2899896"/>
            <a:ext cx="2103995" cy="518183"/>
          </a:xfrm>
          <a:prstGeom prst="rightArrow">
            <a:avLst>
              <a:gd name="adj1" fmla="val 29887"/>
              <a:gd name="adj2" fmla="val 85730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3410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11" grpId="0" animBg="1"/>
      <p:bldP spid="12" grpId="0"/>
      <p:bldP spid="13" grpId="0"/>
      <p:bldP spid="14" grpId="0"/>
      <p:bldP spid="15" grpId="0" animBg="1"/>
      <p:bldP spid="16" grpId="0" animBg="1"/>
      <p:bldP spid="18" grpId="0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Neuron Mathematical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741584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neuron collects signals from input channels named dendrites, processes information in its nucleus, and then generates an output in a long thin branch called axon.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192AA-4A16-9643-A942-1599E9F144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8405" y="2082810"/>
            <a:ext cx="5777217" cy="3106662"/>
          </a:xfrm>
          <a:prstGeom prst="rect">
            <a:avLst/>
          </a:prstGeom>
        </p:spPr>
      </p:pic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1FE4CD5-F246-2444-8F58-F5447F6A0D63}"/>
              </a:ext>
            </a:extLst>
          </p:cNvPr>
          <p:cNvCxnSpPr/>
          <p:nvPr/>
        </p:nvCxnSpPr>
        <p:spPr>
          <a:xfrm rot="10800000">
            <a:off x="5434843" y="4155803"/>
            <a:ext cx="1766534" cy="976186"/>
          </a:xfrm>
          <a:prstGeom prst="curved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3E873-2351-A64C-8C5E-E82E41423ED6}"/>
              </a:ext>
            </a:extLst>
          </p:cNvPr>
          <p:cNvSpPr txBox="1"/>
          <p:nvPr/>
        </p:nvSpPr>
        <p:spPr>
          <a:xfrm>
            <a:off x="6552000" y="5189472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NUCLEUS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77091AE-67B3-8444-A3D9-59CF9227395F}"/>
              </a:ext>
            </a:extLst>
          </p:cNvPr>
          <p:cNvCxnSpPr/>
          <p:nvPr/>
        </p:nvCxnSpPr>
        <p:spPr>
          <a:xfrm rot="10800000">
            <a:off x="7819396" y="4204389"/>
            <a:ext cx="2938549" cy="820585"/>
          </a:xfrm>
          <a:prstGeom prst="curvedConnector3">
            <a:avLst/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9F1D73-D01E-AA42-B418-7BB6291E5BE5}"/>
              </a:ext>
            </a:extLst>
          </p:cNvPr>
          <p:cNvSpPr txBox="1"/>
          <p:nvPr/>
        </p:nvSpPr>
        <p:spPr>
          <a:xfrm>
            <a:off x="10806867" y="4824919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AXON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9FBDB7F1-EAA7-1E45-8738-BB957BB8E546}"/>
              </a:ext>
            </a:extLst>
          </p:cNvPr>
          <p:cNvCxnSpPr/>
          <p:nvPr/>
        </p:nvCxnSpPr>
        <p:spPr>
          <a:xfrm flipV="1">
            <a:off x="2061212" y="2874776"/>
            <a:ext cx="2348270" cy="1877887"/>
          </a:xfrm>
          <a:prstGeom prst="curvedConnector3">
            <a:avLst/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CB320E-AB58-934B-8478-BB109171564B}"/>
              </a:ext>
            </a:extLst>
          </p:cNvPr>
          <p:cNvSpPr txBox="1"/>
          <p:nvPr/>
        </p:nvSpPr>
        <p:spPr>
          <a:xfrm>
            <a:off x="1143895" y="475201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DENDRITES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F3048-C8FE-3B4A-B891-B0E096F338FF}"/>
              </a:ext>
            </a:extLst>
          </p:cNvPr>
          <p:cNvGrpSpPr/>
          <p:nvPr/>
        </p:nvGrpSpPr>
        <p:grpSpPr>
          <a:xfrm>
            <a:off x="3310336" y="2659623"/>
            <a:ext cx="5385227" cy="2393022"/>
            <a:chOff x="3264196" y="2190307"/>
            <a:chExt cx="7047779" cy="331387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CB2167-FAF6-9B41-A60C-2C8FE600546C}"/>
                </a:ext>
              </a:extLst>
            </p:cNvPr>
            <p:cNvSpPr/>
            <p:nvPr/>
          </p:nvSpPr>
          <p:spPr>
            <a:xfrm>
              <a:off x="3264196" y="2190307"/>
              <a:ext cx="669852" cy="663291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X1</a:t>
              </a:r>
              <a:endParaRPr lang="en-CA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522894-8ED1-8741-9142-A93F6562A4C9}"/>
                </a:ext>
              </a:extLst>
            </p:cNvPr>
            <p:cNvSpPr/>
            <p:nvPr/>
          </p:nvSpPr>
          <p:spPr>
            <a:xfrm>
              <a:off x="3264196" y="3561901"/>
              <a:ext cx="669852" cy="663291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X2</a:t>
              </a:r>
              <a:endParaRPr lang="en-CA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52ACC6-8300-DC42-BD4E-D78F0DFEC92A}"/>
                </a:ext>
              </a:extLst>
            </p:cNvPr>
            <p:cNvSpPr/>
            <p:nvPr/>
          </p:nvSpPr>
          <p:spPr>
            <a:xfrm>
              <a:off x="3264196" y="4840886"/>
              <a:ext cx="669852" cy="663291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X3</a:t>
              </a:r>
              <a:endParaRPr lang="en-CA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329564C-4BBD-704D-8685-BA37F69BB64E}"/>
                </a:ext>
              </a:extLst>
            </p:cNvPr>
            <p:cNvSpPr/>
            <p:nvPr/>
          </p:nvSpPr>
          <p:spPr>
            <a:xfrm>
              <a:off x="5589017" y="3196928"/>
              <a:ext cx="1359897" cy="1362456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100" dirty="0">
                  <a:solidFill>
                    <a:schemeClr val="bg1"/>
                  </a:solidFill>
                </a:rPr>
                <a:t>NEURON</a:t>
              </a:r>
              <a:endParaRPr lang="en-CA" sz="1000" dirty="0">
                <a:solidFill>
                  <a:schemeClr val="bg1"/>
                </a:solidFill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F61AEBBA-CE99-D744-B832-A92382DBF7E7}"/>
                </a:ext>
              </a:extLst>
            </p:cNvPr>
            <p:cNvSpPr/>
            <p:nvPr/>
          </p:nvSpPr>
          <p:spPr>
            <a:xfrm rot="1354124">
              <a:off x="3846669" y="2831465"/>
              <a:ext cx="1955923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85244F9B-9787-E344-9DAF-0C39CDD3F9BE}"/>
                </a:ext>
              </a:extLst>
            </p:cNvPr>
            <p:cNvSpPr/>
            <p:nvPr/>
          </p:nvSpPr>
          <p:spPr>
            <a:xfrm rot="20288601">
              <a:off x="3883611" y="4484065"/>
              <a:ext cx="1955923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2E0D4C9D-C459-CC48-B500-99D2375F7DE5}"/>
                </a:ext>
              </a:extLst>
            </p:cNvPr>
            <p:cNvSpPr/>
            <p:nvPr/>
          </p:nvSpPr>
          <p:spPr>
            <a:xfrm>
              <a:off x="3967972" y="3662849"/>
              <a:ext cx="1582163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67A7CA7-A57E-A44D-B2F3-F34B7A3419C8}"/>
                </a:ext>
              </a:extLst>
            </p:cNvPr>
            <p:cNvSpPr/>
            <p:nvPr/>
          </p:nvSpPr>
          <p:spPr>
            <a:xfrm>
              <a:off x="6987795" y="3650528"/>
              <a:ext cx="3324180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2EE9A9-0BB1-3246-A363-15AC1FF07340}"/>
                </a:ext>
              </a:extLst>
            </p:cNvPr>
            <p:cNvSpPr txBox="1"/>
            <p:nvPr/>
          </p:nvSpPr>
          <p:spPr>
            <a:xfrm>
              <a:off x="4314362" y="2491846"/>
              <a:ext cx="543772" cy="383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tx2"/>
                  </a:solidFill>
                </a:rPr>
                <a:t>W1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DD5B7F-34A4-AE45-B0BA-12280DBA1E52}"/>
                </a:ext>
              </a:extLst>
            </p:cNvPr>
            <p:cNvSpPr txBox="1"/>
            <p:nvPr/>
          </p:nvSpPr>
          <p:spPr>
            <a:xfrm>
              <a:off x="4279915" y="3389982"/>
              <a:ext cx="543772" cy="383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tx2"/>
                  </a:solidFill>
                </a:rPr>
                <a:t>W2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1D32F1-F6F5-2B4F-9E63-F9C6B1D100B6}"/>
                </a:ext>
              </a:extLst>
            </p:cNvPr>
            <p:cNvSpPr txBox="1"/>
            <p:nvPr/>
          </p:nvSpPr>
          <p:spPr>
            <a:xfrm>
              <a:off x="4279914" y="4288118"/>
              <a:ext cx="543772" cy="383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tx2"/>
                  </a:solidFill>
                </a:rPr>
                <a:t>W3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2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Neuron Mathematical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Bias allows to shift the activation function curve up or down.</a:t>
            </a:r>
          </a:p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Number of adjustable parameters = 4 (3 weights and 1 bias).</a:t>
            </a:r>
          </a:p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Activation function “F”.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19642EA-0A76-3D45-9512-0D9B74EF45E4}"/>
              </a:ext>
            </a:extLst>
          </p:cNvPr>
          <p:cNvSpPr>
            <a:spLocks noEditPoints="1"/>
          </p:cNvSpPr>
          <p:nvPr/>
        </p:nvSpPr>
        <p:spPr bwMode="auto">
          <a:xfrm>
            <a:off x="6632582" y="3060755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26E4DB2-A1EE-C444-A897-E187DE1B33AB}"/>
              </a:ext>
            </a:extLst>
          </p:cNvPr>
          <p:cNvSpPr>
            <a:spLocks noEditPoints="1"/>
          </p:cNvSpPr>
          <p:nvPr/>
        </p:nvSpPr>
        <p:spPr bwMode="auto">
          <a:xfrm>
            <a:off x="9809220" y="3060755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261915-1A12-6D44-90C2-BB81CDE712AB}"/>
              </a:ext>
            </a:extLst>
          </p:cNvPr>
          <p:cNvSpPr txBox="1">
            <a:spLocks/>
          </p:cNvSpPr>
          <p:nvPr/>
        </p:nvSpPr>
        <p:spPr>
          <a:xfrm>
            <a:off x="491563" y="2284311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418577-D24A-2848-95A3-58511E1B8C96}"/>
                  </a:ext>
                </a:extLst>
              </p:cNvPr>
              <p:cNvSpPr/>
              <p:nvPr/>
            </p:nvSpPr>
            <p:spPr>
              <a:xfrm>
                <a:off x="4041656" y="2570624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418577-D24A-2848-95A3-58511E1B8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656" y="2570624"/>
                <a:ext cx="669852" cy="66329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166EC87-AC5A-9644-BE22-D93A5DBB5EB9}"/>
                  </a:ext>
                </a:extLst>
              </p:cNvPr>
              <p:cNvSpPr/>
              <p:nvPr/>
            </p:nvSpPr>
            <p:spPr>
              <a:xfrm>
                <a:off x="4041656" y="3942218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166EC87-AC5A-9644-BE22-D93A5DBB5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656" y="3942218"/>
                <a:ext cx="669852" cy="66329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93907A-CB7A-E24D-811C-1A4780B4C9C4}"/>
                  </a:ext>
                </a:extLst>
              </p:cNvPr>
              <p:cNvSpPr/>
              <p:nvPr/>
            </p:nvSpPr>
            <p:spPr>
              <a:xfrm>
                <a:off x="4041656" y="5221203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93907A-CB7A-E24D-811C-1A4780B4C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656" y="5221203"/>
                <a:ext cx="669852" cy="66329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378E8085-E357-F544-A68A-38E7F9F083F0}"/>
              </a:ext>
            </a:extLst>
          </p:cNvPr>
          <p:cNvSpPr/>
          <p:nvPr/>
        </p:nvSpPr>
        <p:spPr>
          <a:xfrm>
            <a:off x="6366477" y="3577245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539AC49-81E8-9446-A401-B900B61897DE}"/>
              </a:ext>
            </a:extLst>
          </p:cNvPr>
          <p:cNvSpPr/>
          <p:nvPr/>
        </p:nvSpPr>
        <p:spPr>
          <a:xfrm rot="1354124">
            <a:off x="4624129" y="3211782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E3A7DD8-A33E-5440-BE7D-D1E9127AA80D}"/>
              </a:ext>
            </a:extLst>
          </p:cNvPr>
          <p:cNvSpPr/>
          <p:nvPr/>
        </p:nvSpPr>
        <p:spPr>
          <a:xfrm rot="20288601">
            <a:off x="4661071" y="4864382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12744F5-9F82-184E-88F8-35A3D0D7F5E4}"/>
              </a:ext>
            </a:extLst>
          </p:cNvPr>
          <p:cNvSpPr/>
          <p:nvPr/>
        </p:nvSpPr>
        <p:spPr>
          <a:xfrm>
            <a:off x="4745432" y="4043166"/>
            <a:ext cx="158216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60069B7-DABD-7B43-9830-1DDECAD835B6}"/>
              </a:ext>
            </a:extLst>
          </p:cNvPr>
          <p:cNvSpPr/>
          <p:nvPr/>
        </p:nvSpPr>
        <p:spPr>
          <a:xfrm>
            <a:off x="3415752" y="2515851"/>
            <a:ext cx="510362" cy="3485244"/>
          </a:xfrm>
          <a:prstGeom prst="leftBrace">
            <a:avLst>
              <a:gd name="adj1" fmla="val 137500"/>
              <a:gd name="adj2" fmla="val 50000"/>
            </a:avLst>
          </a:prstGeom>
          <a:ln w="571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06E5C-55E3-1A40-8DB5-6FCBF649BA97}"/>
              </a:ext>
            </a:extLst>
          </p:cNvPr>
          <p:cNvSpPr txBox="1"/>
          <p:nvPr/>
        </p:nvSpPr>
        <p:spPr>
          <a:xfrm>
            <a:off x="1153500" y="3838015"/>
            <a:ext cx="246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tx2"/>
                </a:solidFill>
              </a:rPr>
              <a:t>INPUTS/INDEPENDENT VARIABLES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A9E9A72-B90F-F547-9702-7536DA29F864}"/>
              </a:ext>
            </a:extLst>
          </p:cNvPr>
          <p:cNvSpPr/>
          <p:nvPr/>
        </p:nvSpPr>
        <p:spPr>
          <a:xfrm>
            <a:off x="10576770" y="4067149"/>
            <a:ext cx="771126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CAFAE5-AE7F-0741-84A3-A85485D5EF78}"/>
                  </a:ext>
                </a:extLst>
              </p:cNvPr>
              <p:cNvSpPr txBox="1"/>
              <p:nvPr/>
            </p:nvSpPr>
            <p:spPr>
              <a:xfrm>
                <a:off x="5104522" y="2872163"/>
                <a:ext cx="5784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CAFAE5-AE7F-0741-84A3-A85485D5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522" y="2872163"/>
                <a:ext cx="5784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E57CCEE-42EA-D54C-958F-9355303EA885}"/>
              </a:ext>
            </a:extLst>
          </p:cNvPr>
          <p:cNvSpPr/>
          <p:nvPr/>
        </p:nvSpPr>
        <p:spPr>
          <a:xfrm>
            <a:off x="9216873" y="3613549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A6A2B7B-733B-BF45-82A1-6D48AD0AFBEE}"/>
              </a:ext>
            </a:extLst>
          </p:cNvPr>
          <p:cNvSpPr/>
          <p:nvPr/>
        </p:nvSpPr>
        <p:spPr>
          <a:xfrm rot="5400000">
            <a:off x="6642801" y="2924128"/>
            <a:ext cx="789942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497CAE-E24C-0049-A7B7-473138DD54AE}"/>
              </a:ext>
            </a:extLst>
          </p:cNvPr>
          <p:cNvSpPr txBox="1"/>
          <p:nvPr/>
        </p:nvSpPr>
        <p:spPr>
          <a:xfrm>
            <a:off x="6376747" y="235898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716460-0D81-9A47-AA3C-7A5837D7E20A}"/>
                  </a:ext>
                </a:extLst>
              </p:cNvPr>
              <p:cNvSpPr txBox="1"/>
              <p:nvPr/>
            </p:nvSpPr>
            <p:spPr>
              <a:xfrm>
                <a:off x="6632582" y="5250178"/>
                <a:ext cx="4800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716460-0D81-9A47-AA3C-7A5837D7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82" y="5250178"/>
                <a:ext cx="4800353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04A0DA-EE37-1E40-A550-AD3F8B4AC272}"/>
                  </a:ext>
                </a:extLst>
              </p:cNvPr>
              <p:cNvSpPr txBox="1"/>
              <p:nvPr/>
            </p:nvSpPr>
            <p:spPr>
              <a:xfrm>
                <a:off x="5068616" y="3798967"/>
                <a:ext cx="584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04A0DA-EE37-1E40-A550-AD3F8B4AC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16" y="3798967"/>
                <a:ext cx="58445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51E12D-03F7-AB4C-85CE-0045096B1F15}"/>
                  </a:ext>
                </a:extLst>
              </p:cNvPr>
              <p:cNvSpPr txBox="1"/>
              <p:nvPr/>
            </p:nvSpPr>
            <p:spPr>
              <a:xfrm>
                <a:off x="5075755" y="4607947"/>
                <a:ext cx="584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51E12D-03F7-AB4C-85CE-0045096B1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755" y="4607947"/>
                <a:ext cx="58445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CCB762A2-C5EB-5C47-9721-D4CECD664EF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89C800"/>
              </a:clrFrom>
              <a:clrTo>
                <a:srgbClr val="89C80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73575" y="3842859"/>
            <a:ext cx="520576" cy="754543"/>
          </a:xfrm>
          <a:prstGeom prst="rect">
            <a:avLst/>
          </a:prstGeom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91115C59-2366-8B4A-9D4E-44A81A85DD89}"/>
              </a:ext>
            </a:extLst>
          </p:cNvPr>
          <p:cNvSpPr/>
          <p:nvPr/>
        </p:nvSpPr>
        <p:spPr>
          <a:xfrm>
            <a:off x="7737191" y="4030845"/>
            <a:ext cx="1440800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7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Single Neuron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Assume that the activation function is a </a:t>
            </a:r>
            <a:r>
              <a:rPr lang="en-CA" b="1" dirty="0">
                <a:solidFill>
                  <a:srgbClr val="00B0F0"/>
                </a:solidFill>
                <a:latin typeface="Montserrat" charset="0"/>
                <a:ea typeface="Montserrat" charset="0"/>
                <a:cs typeface="Montserrat" charset="0"/>
              </a:rPr>
              <a:t>Unit Step Activation Function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.</a:t>
            </a:r>
          </a:p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activation functions is used to map the input between (0, 1).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4902923-AD81-F947-A875-B80C207B1490}"/>
              </a:ext>
            </a:extLst>
          </p:cNvPr>
          <p:cNvSpPr>
            <a:spLocks noEditPoints="1"/>
          </p:cNvSpPr>
          <p:nvPr/>
        </p:nvSpPr>
        <p:spPr bwMode="auto">
          <a:xfrm>
            <a:off x="6362105" y="3035689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CC8E566-1753-E242-8F10-BA54E17E36AA}"/>
              </a:ext>
            </a:extLst>
          </p:cNvPr>
          <p:cNvSpPr>
            <a:spLocks noEditPoints="1"/>
          </p:cNvSpPr>
          <p:nvPr/>
        </p:nvSpPr>
        <p:spPr bwMode="auto">
          <a:xfrm>
            <a:off x="9538743" y="3035689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2D80FBC-87C6-DB4B-AB38-04B41914D94E}"/>
                  </a:ext>
                </a:extLst>
              </p:cNvPr>
              <p:cNvSpPr/>
              <p:nvPr/>
            </p:nvSpPr>
            <p:spPr>
              <a:xfrm>
                <a:off x="3771179" y="2545558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2D80FBC-87C6-DB4B-AB38-04B41914D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179" y="2545558"/>
                <a:ext cx="669852" cy="66329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0AB9B7E-AC1D-DA4C-A9A8-2A2539CEA9BF}"/>
                  </a:ext>
                </a:extLst>
              </p:cNvPr>
              <p:cNvSpPr/>
              <p:nvPr/>
            </p:nvSpPr>
            <p:spPr>
              <a:xfrm>
                <a:off x="3771179" y="3917152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0AB9B7E-AC1D-DA4C-A9A8-2A2539CEA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179" y="3917152"/>
                <a:ext cx="669852" cy="66329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8E548AA-CD12-ED45-BDB2-437F91DC27C2}"/>
                  </a:ext>
                </a:extLst>
              </p:cNvPr>
              <p:cNvSpPr/>
              <p:nvPr/>
            </p:nvSpPr>
            <p:spPr>
              <a:xfrm>
                <a:off x="3771179" y="5196137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8E548AA-CD12-ED45-BDB2-437F91DC2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179" y="5196137"/>
                <a:ext cx="669852" cy="66329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FBF7B631-91D5-244D-A3F4-04160B9B11B2}"/>
              </a:ext>
            </a:extLst>
          </p:cNvPr>
          <p:cNvSpPr/>
          <p:nvPr/>
        </p:nvSpPr>
        <p:spPr>
          <a:xfrm>
            <a:off x="6096000" y="3552179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B917979-CA9F-804F-A218-7E5B26FADFBD}"/>
              </a:ext>
            </a:extLst>
          </p:cNvPr>
          <p:cNvSpPr/>
          <p:nvPr/>
        </p:nvSpPr>
        <p:spPr>
          <a:xfrm rot="1354124">
            <a:off x="4353652" y="3186716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3BB190F-E628-A44E-B206-4E288CE346B6}"/>
              </a:ext>
            </a:extLst>
          </p:cNvPr>
          <p:cNvSpPr/>
          <p:nvPr/>
        </p:nvSpPr>
        <p:spPr>
          <a:xfrm rot="20288601">
            <a:off x="4390594" y="4839316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82B427F-F75F-B34F-8A83-C5BE3894C8E0}"/>
              </a:ext>
            </a:extLst>
          </p:cNvPr>
          <p:cNvSpPr/>
          <p:nvPr/>
        </p:nvSpPr>
        <p:spPr>
          <a:xfrm>
            <a:off x="4474955" y="4018100"/>
            <a:ext cx="158216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3EE2ED6-67A7-C54A-8BB6-4CB4529C7D5D}"/>
              </a:ext>
            </a:extLst>
          </p:cNvPr>
          <p:cNvSpPr/>
          <p:nvPr/>
        </p:nvSpPr>
        <p:spPr>
          <a:xfrm>
            <a:off x="10306293" y="4042083"/>
            <a:ext cx="771126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B2DF78-054D-3B42-85FE-ED30DA0CCEA8}"/>
                  </a:ext>
                </a:extLst>
              </p:cNvPr>
              <p:cNvSpPr txBox="1"/>
              <p:nvPr/>
            </p:nvSpPr>
            <p:spPr>
              <a:xfrm>
                <a:off x="4613794" y="2700121"/>
                <a:ext cx="1012906" cy="40011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tx2"/>
                    </a:solidFill>
                  </a:rPr>
                  <a:t>=0.7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B2DF78-054D-3B42-85FE-ED30DA0CC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94" y="2700121"/>
                <a:ext cx="1012906" cy="400110"/>
              </a:xfrm>
              <a:prstGeom prst="rect">
                <a:avLst/>
              </a:prstGeom>
              <a:blipFill>
                <a:blip r:embed="rId6"/>
                <a:stretch>
                  <a:fillRect t="-5714" r="-3571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6F02B4BA-6D5E-9947-A6B6-97C607C0C1A4}"/>
              </a:ext>
            </a:extLst>
          </p:cNvPr>
          <p:cNvSpPr/>
          <p:nvPr/>
        </p:nvSpPr>
        <p:spPr>
          <a:xfrm>
            <a:off x="8946396" y="3588483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B57E967-3AD8-D149-80CA-4D073E628813}"/>
              </a:ext>
            </a:extLst>
          </p:cNvPr>
          <p:cNvSpPr/>
          <p:nvPr/>
        </p:nvSpPr>
        <p:spPr>
          <a:xfrm rot="5400000">
            <a:off x="6372324" y="2899062"/>
            <a:ext cx="789942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F675F8-3A18-444D-A4D4-FBD8BAFB4AF3}"/>
                  </a:ext>
                </a:extLst>
              </p:cNvPr>
              <p:cNvSpPr txBox="1"/>
              <p:nvPr/>
            </p:nvSpPr>
            <p:spPr>
              <a:xfrm>
                <a:off x="6394491" y="2497136"/>
                <a:ext cx="876202" cy="40011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F675F8-3A18-444D-A4D4-FBD8BAFB4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91" y="2497136"/>
                <a:ext cx="87620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069F2A-75C9-7A4C-B7CF-A7F615A35F51}"/>
                  </a:ext>
                </a:extLst>
              </p:cNvPr>
              <p:cNvSpPr txBox="1"/>
              <p:nvPr/>
            </p:nvSpPr>
            <p:spPr>
              <a:xfrm>
                <a:off x="6124678" y="5023276"/>
                <a:ext cx="3199657" cy="33855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CA" sz="1600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069F2A-75C9-7A4C-B7CF-A7F615A3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678" y="5023276"/>
                <a:ext cx="3199657" cy="338554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5701A2-B55F-6A47-B2DB-C5D726C92560}"/>
                  </a:ext>
                </a:extLst>
              </p:cNvPr>
              <p:cNvSpPr txBox="1"/>
              <p:nvPr/>
            </p:nvSpPr>
            <p:spPr>
              <a:xfrm>
                <a:off x="4472571" y="3776319"/>
                <a:ext cx="1257524" cy="40011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5701A2-B55F-6A47-B2DB-C5D726C92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71" y="3776319"/>
                <a:ext cx="125752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5D4811-435C-4042-BA45-18A567107CB5}"/>
                  </a:ext>
                </a:extLst>
              </p:cNvPr>
              <p:cNvSpPr txBox="1"/>
              <p:nvPr/>
            </p:nvSpPr>
            <p:spPr>
              <a:xfrm>
                <a:off x="4369176" y="4753063"/>
                <a:ext cx="1257524" cy="40011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5D4811-435C-4042-BA45-18A56710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76" y="4753063"/>
                <a:ext cx="125752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>
            <a:extLst>
              <a:ext uri="{FF2B5EF4-FFF2-40B4-BE49-F238E27FC236}">
                <a16:creationId xmlns:a16="http://schemas.microsoft.com/office/drawing/2014/main" id="{8D948D04-E324-0D4C-ADA0-AE45E29ECDE8}"/>
              </a:ext>
            </a:extLst>
          </p:cNvPr>
          <p:cNvSpPr/>
          <p:nvPr/>
        </p:nvSpPr>
        <p:spPr>
          <a:xfrm>
            <a:off x="7466714" y="4005779"/>
            <a:ext cx="1440800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B6B7C3-B79E-3048-AD53-389E14A4B2DD}"/>
              </a:ext>
            </a:extLst>
          </p:cNvPr>
          <p:cNvCxnSpPr>
            <a:cxnSpLocks/>
          </p:cNvCxnSpPr>
          <p:nvPr/>
        </p:nvCxnSpPr>
        <p:spPr>
          <a:xfrm flipV="1">
            <a:off x="2526761" y="2897635"/>
            <a:ext cx="1226148" cy="17928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89B2DA-61B7-8F42-BE16-E5B148ED4EF4}"/>
              </a:ext>
            </a:extLst>
          </p:cNvPr>
          <p:cNvCxnSpPr>
            <a:cxnSpLocks/>
          </p:cNvCxnSpPr>
          <p:nvPr/>
        </p:nvCxnSpPr>
        <p:spPr>
          <a:xfrm flipV="1">
            <a:off x="2557556" y="4222881"/>
            <a:ext cx="1250507" cy="21052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0AA10B-CF8C-6546-9AE0-2F1F9F5D4B4B}"/>
              </a:ext>
            </a:extLst>
          </p:cNvPr>
          <p:cNvSpPr txBox="1"/>
          <p:nvPr/>
        </p:nvSpPr>
        <p:spPr>
          <a:xfrm>
            <a:off x="1127134" y="2682917"/>
            <a:ext cx="140134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Input #1=1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B4CE66-BFE4-384B-867E-AB2E978F9626}"/>
              </a:ext>
            </a:extLst>
          </p:cNvPr>
          <p:cNvSpPr txBox="1"/>
          <p:nvPr/>
        </p:nvSpPr>
        <p:spPr>
          <a:xfrm>
            <a:off x="1121603" y="3984769"/>
            <a:ext cx="140134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Input #2=3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4BC9D0-011E-134F-9FFD-78AEA0779DF2}"/>
              </a:ext>
            </a:extLst>
          </p:cNvPr>
          <p:cNvSpPr txBox="1"/>
          <p:nvPr/>
        </p:nvSpPr>
        <p:spPr>
          <a:xfrm>
            <a:off x="1097822" y="5283150"/>
            <a:ext cx="140134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Input #3=4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BF2889-1E9A-F94E-91CA-F5146CAD24FF}"/>
              </a:ext>
            </a:extLst>
          </p:cNvPr>
          <p:cNvCxnSpPr>
            <a:cxnSpLocks/>
            <a:stCxn id="29" idx="3"/>
            <a:endCxn id="11" idx="2"/>
          </p:cNvCxnSpPr>
          <p:nvPr/>
        </p:nvCxnSpPr>
        <p:spPr>
          <a:xfrm>
            <a:off x="2499168" y="5483205"/>
            <a:ext cx="1272011" cy="44578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cdn-images-1.medium.com/max/800/1*0iOzeMS3s-3LTU9hYH9ryg.png">
            <a:extLst>
              <a:ext uri="{FF2B5EF4-FFF2-40B4-BE49-F238E27FC236}">
                <a16:creationId xmlns:a16="http://schemas.microsoft.com/office/drawing/2014/main" id="{6BD987A3-EAA0-A145-9D69-251A466BF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63" y="1672608"/>
            <a:ext cx="4490067" cy="20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BE1874-E81F-FA42-9A50-0EC2EBD49B66}"/>
                  </a:ext>
                </a:extLst>
              </p:cNvPr>
              <p:cNvSpPr txBox="1"/>
              <p:nvPr/>
            </p:nvSpPr>
            <p:spPr>
              <a:xfrm>
                <a:off x="6115105" y="5351383"/>
                <a:ext cx="3947876" cy="33855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1∗0.7+3∗0.1+4∗0.3</m:t>
                          </m:r>
                        </m:e>
                      </m:d>
                      <m:r>
                        <a:rPr lang="en-CA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(2.2)</m:t>
                      </m:r>
                    </m:oMath>
                  </m:oMathPara>
                </a14:m>
                <a:endParaRPr lang="en-CA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BE1874-E81F-FA42-9A50-0EC2EBD4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105" y="5351383"/>
                <a:ext cx="3947876" cy="338554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1D5A4C-31C2-FC4F-91F4-49DF64706C12}"/>
                  </a:ext>
                </a:extLst>
              </p:cNvPr>
              <p:cNvSpPr txBox="1"/>
              <p:nvPr/>
            </p:nvSpPr>
            <p:spPr>
              <a:xfrm>
                <a:off x="6124678" y="5690701"/>
                <a:ext cx="2351028" cy="33855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16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CA" sz="16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because</m:t>
                      </m:r>
                      <m:r>
                        <a:rPr lang="en-CA" sz="16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2.2&gt;0)</m:t>
                      </m:r>
                    </m:oMath>
                  </m:oMathPara>
                </a14:m>
                <a:endParaRPr lang="en-CA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1D5A4C-31C2-FC4F-91F4-49DF6470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678" y="5690701"/>
                <a:ext cx="2351028" cy="338554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AB00B12B-00D8-9847-ACB0-FE01CFCB1A2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89C800"/>
              </a:clrFrom>
              <a:clrTo>
                <a:srgbClr val="89C80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3098" y="3817793"/>
            <a:ext cx="520576" cy="754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841EA-AFDD-CE4F-A404-ADEBD3F3A4F6}"/>
              </a:ext>
            </a:extLst>
          </p:cNvPr>
          <p:cNvSpPr txBox="1"/>
          <p:nvPr/>
        </p:nvSpPr>
        <p:spPr>
          <a:xfrm>
            <a:off x="7455897" y="2476981"/>
            <a:ext cx="1359897" cy="60604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91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Single Neuron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Try a neural network out :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  <a:hlinkClick r:id="rId3"/>
              </a:rPr>
              <a:t>https://playground.tensorflow.org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6C0AE-61EC-D543-A79D-2B105A4F0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400" y="2164801"/>
            <a:ext cx="7410450" cy="35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2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D692-81A8-714D-AEAA-78221801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</a:t>
            </a:r>
            <a:r>
              <a:rPr lang="en-US" cap="none" dirty="0"/>
              <a:t>vs</a:t>
            </a:r>
            <a:r>
              <a:rPr lang="en-US" dirty="0"/>
              <a:t> Deep Learning </a:t>
            </a:r>
            <a:r>
              <a:rPr lang="en-US" cap="none" dirty="0"/>
              <a:t>vs</a:t>
            </a:r>
            <a:r>
              <a:rPr lang="en-US" dirty="0"/>
              <a:t> Artificial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EDAF-1F6F-AD4D-B312-6AF07BB2E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CB5DB-D0AC-DD40-846E-A894FB5E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00 -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11950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0143-F41B-9E44-9621-BC4B516B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858ED-E329-8444-B2E9-7D2121D88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34386-97C8-9140-BCD9-439525A7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01 - Regression</a:t>
            </a:r>
          </a:p>
        </p:txBody>
      </p:sp>
    </p:spTree>
    <p:extLst>
      <p:ext uri="{BB962C8B-B14F-4D97-AF65-F5344CB8AC3E}">
        <p14:creationId xmlns:p14="http://schemas.microsoft.com/office/powerpoint/2010/main" val="3709704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Back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method used to train ANNs by calculating gradient needed to update network weights.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pic>
        <p:nvPicPr>
          <p:cNvPr id="5" name="Picture 11" descr="Image result for artificial neural network">
            <a:extLst>
              <a:ext uri="{FF2B5EF4-FFF2-40B4-BE49-F238E27FC236}">
                <a16:creationId xmlns:a16="http://schemas.microsoft.com/office/drawing/2014/main" id="{44BEBED7-0F02-FC42-99F5-BC8F60865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36" y="2905969"/>
            <a:ext cx="5348536" cy="2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342D31D-9A23-E24B-9947-EF4174D6F805}"/>
              </a:ext>
            </a:extLst>
          </p:cNvPr>
          <p:cNvSpPr/>
          <p:nvPr/>
        </p:nvSpPr>
        <p:spPr>
          <a:xfrm>
            <a:off x="5331858" y="2551242"/>
            <a:ext cx="4719145" cy="500165"/>
          </a:xfrm>
          <a:prstGeom prst="rightArrow">
            <a:avLst/>
          </a:prstGeom>
          <a:solidFill>
            <a:srgbClr val="0070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A2ECD-04BA-7A4F-9806-F0F5523076F9}"/>
              </a:ext>
            </a:extLst>
          </p:cNvPr>
          <p:cNvSpPr txBox="1"/>
          <p:nvPr/>
        </p:nvSpPr>
        <p:spPr>
          <a:xfrm>
            <a:off x="6652652" y="2035889"/>
            <a:ext cx="207755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STEP 1: </a:t>
            </a:r>
          </a:p>
          <a:p>
            <a:r>
              <a:rPr lang="en-CA" sz="1400" dirty="0">
                <a:solidFill>
                  <a:schemeClr val="tx1"/>
                </a:solidFill>
              </a:rPr>
              <a:t>FORWARD PROPAGATION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A272A-A7D1-F94E-ACC3-0021F7B2BE19}"/>
              </a:ext>
            </a:extLst>
          </p:cNvPr>
          <p:cNvSpPr txBox="1"/>
          <p:nvPr/>
        </p:nvSpPr>
        <p:spPr>
          <a:xfrm>
            <a:off x="10543274" y="2813279"/>
            <a:ext cx="1276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/>
                </a:solidFill>
              </a:rPr>
              <a:t>STEP 2: </a:t>
            </a:r>
          </a:p>
          <a:p>
            <a:r>
              <a:rPr lang="en-CA" sz="1400" dirty="0">
                <a:solidFill>
                  <a:schemeClr val="tx1"/>
                </a:solidFill>
              </a:rPr>
              <a:t>ERROR</a:t>
            </a:r>
          </a:p>
          <a:p>
            <a:r>
              <a:rPr lang="en-CA" sz="1400" dirty="0">
                <a:solidFill>
                  <a:schemeClr val="tx1"/>
                </a:solidFill>
              </a:rPr>
              <a:t>CALCULATION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9BC3DF7-F9CF-2E4C-B484-AD5D799230BD}"/>
              </a:ext>
            </a:extLst>
          </p:cNvPr>
          <p:cNvSpPr/>
          <p:nvPr/>
        </p:nvSpPr>
        <p:spPr>
          <a:xfrm rot="10800000">
            <a:off x="5331858" y="4881690"/>
            <a:ext cx="4719145" cy="500165"/>
          </a:xfrm>
          <a:prstGeom prst="rightArrow">
            <a:avLst/>
          </a:prstGeom>
          <a:solidFill>
            <a:srgbClr val="0070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4F3EF3-A0C3-9D47-851E-F207231DEC2E}"/>
              </a:ext>
            </a:extLst>
          </p:cNvPr>
          <p:cNvSpPr/>
          <p:nvPr/>
        </p:nvSpPr>
        <p:spPr>
          <a:xfrm>
            <a:off x="10235909" y="3563780"/>
            <a:ext cx="519287" cy="52564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2BC758-2E5C-D747-AE6B-639027C6E1DB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10755196" y="3826605"/>
            <a:ext cx="789104" cy="0"/>
          </a:xfrm>
          <a:prstGeom prst="straightConnector1">
            <a:avLst/>
          </a:prstGeom>
          <a:ln w="57150" cap="sq">
            <a:solidFill>
              <a:srgbClr val="FF0000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y 12">
            <a:extLst>
              <a:ext uri="{FF2B5EF4-FFF2-40B4-BE49-F238E27FC236}">
                <a16:creationId xmlns:a16="http://schemas.microsoft.com/office/drawing/2014/main" id="{266C1ED1-4147-EC4C-84C7-BC72ACD60291}"/>
              </a:ext>
            </a:extLst>
          </p:cNvPr>
          <p:cNvSpPr/>
          <p:nvPr/>
        </p:nvSpPr>
        <p:spPr>
          <a:xfrm>
            <a:off x="10235909" y="3531001"/>
            <a:ext cx="530237" cy="566803"/>
          </a:xfrm>
          <a:prstGeom prst="mathMultiply">
            <a:avLst>
              <a:gd name="adj1" fmla="val 11520"/>
            </a:avLst>
          </a:prstGeom>
          <a:solidFill>
            <a:srgbClr val="FF0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C996B3-DA76-2246-BAA1-BC7156C6B667}"/>
              </a:ext>
            </a:extLst>
          </p:cNvPr>
          <p:cNvSpPr txBox="1"/>
          <p:nvPr/>
        </p:nvSpPr>
        <p:spPr>
          <a:xfrm>
            <a:off x="6919277" y="5343022"/>
            <a:ext cx="17192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STEP 3: </a:t>
            </a:r>
          </a:p>
          <a:p>
            <a:r>
              <a:rPr lang="en-CA" sz="1400" dirty="0">
                <a:solidFill>
                  <a:schemeClr val="tx1"/>
                </a:solidFill>
              </a:rPr>
              <a:t>BACK PROPAGATION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6C9BE-0E0C-6244-A67C-9EA249A110B4}"/>
              </a:ext>
            </a:extLst>
          </p:cNvPr>
          <p:cNvSpPr txBox="1"/>
          <p:nvPr/>
        </p:nvSpPr>
        <p:spPr>
          <a:xfrm>
            <a:off x="4460148" y="3531501"/>
            <a:ext cx="1124603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STEP 4: </a:t>
            </a:r>
          </a:p>
          <a:p>
            <a:r>
              <a:rPr lang="en-CA" sz="1400" dirty="0">
                <a:solidFill>
                  <a:schemeClr val="tx1"/>
                </a:solidFill>
              </a:rPr>
              <a:t>WEIGHT </a:t>
            </a:r>
          </a:p>
          <a:p>
            <a:r>
              <a:rPr lang="en-CA" sz="14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0D745-AB50-B84F-9039-5574F4C30FAA}"/>
              </a:ext>
            </a:extLst>
          </p:cNvPr>
          <p:cNvSpPr txBox="1"/>
          <p:nvPr/>
        </p:nvSpPr>
        <p:spPr>
          <a:xfrm>
            <a:off x="1024809" y="4273587"/>
            <a:ext cx="3343873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Often used by the gradient descent optimization algorithm to adjust the weight of neurons by calculating the gradient of the loss function. </a:t>
            </a:r>
          </a:p>
        </p:txBody>
      </p:sp>
    </p:spTree>
    <p:extLst>
      <p:ext uri="{BB962C8B-B14F-4D97-AF65-F5344CB8AC3E}">
        <p14:creationId xmlns:p14="http://schemas.microsoft.com/office/powerpoint/2010/main" val="264525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Back Propagation – Phase 1 -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pic>
        <p:nvPicPr>
          <p:cNvPr id="5" name="Picture 11" descr="Image result for artificial neural network">
            <a:extLst>
              <a:ext uri="{FF2B5EF4-FFF2-40B4-BE49-F238E27FC236}">
                <a16:creationId xmlns:a16="http://schemas.microsoft.com/office/drawing/2014/main" id="{44BEBED7-0F02-FC42-99F5-BC8F60865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36" y="2905969"/>
            <a:ext cx="5348536" cy="2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342D31D-9A23-E24B-9947-EF4174D6F805}"/>
              </a:ext>
            </a:extLst>
          </p:cNvPr>
          <p:cNvSpPr/>
          <p:nvPr/>
        </p:nvSpPr>
        <p:spPr>
          <a:xfrm>
            <a:off x="5331858" y="2551242"/>
            <a:ext cx="4719145" cy="500165"/>
          </a:xfrm>
          <a:prstGeom prst="rightArrow">
            <a:avLst/>
          </a:prstGeom>
          <a:solidFill>
            <a:srgbClr val="0070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A2ECD-04BA-7A4F-9806-F0F5523076F9}"/>
              </a:ext>
            </a:extLst>
          </p:cNvPr>
          <p:cNvSpPr txBox="1"/>
          <p:nvPr/>
        </p:nvSpPr>
        <p:spPr>
          <a:xfrm>
            <a:off x="6652652" y="2035889"/>
            <a:ext cx="207755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STEP 1: </a:t>
            </a:r>
          </a:p>
          <a:p>
            <a:r>
              <a:rPr lang="en-CA" sz="1400" dirty="0">
                <a:solidFill>
                  <a:schemeClr val="tx1"/>
                </a:solidFill>
              </a:rPr>
              <a:t>FORWARD PROPAGATION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A272A-A7D1-F94E-ACC3-0021F7B2BE19}"/>
              </a:ext>
            </a:extLst>
          </p:cNvPr>
          <p:cNvSpPr txBox="1"/>
          <p:nvPr/>
        </p:nvSpPr>
        <p:spPr>
          <a:xfrm>
            <a:off x="10543274" y="2813279"/>
            <a:ext cx="1276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/>
                </a:solidFill>
              </a:rPr>
              <a:t>STEP 2: </a:t>
            </a:r>
          </a:p>
          <a:p>
            <a:r>
              <a:rPr lang="en-CA" sz="1400" dirty="0">
                <a:solidFill>
                  <a:schemeClr val="tx1"/>
                </a:solidFill>
              </a:rPr>
              <a:t>ERROR</a:t>
            </a:r>
          </a:p>
          <a:p>
            <a:r>
              <a:rPr lang="en-CA" sz="1400" dirty="0">
                <a:solidFill>
                  <a:schemeClr val="tx1"/>
                </a:solidFill>
              </a:rPr>
              <a:t>CALCULATION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9BC3DF7-F9CF-2E4C-B484-AD5D799230BD}"/>
              </a:ext>
            </a:extLst>
          </p:cNvPr>
          <p:cNvSpPr/>
          <p:nvPr/>
        </p:nvSpPr>
        <p:spPr>
          <a:xfrm rot="10800000">
            <a:off x="5331858" y="4881690"/>
            <a:ext cx="4719145" cy="500165"/>
          </a:xfrm>
          <a:prstGeom prst="rightArrow">
            <a:avLst/>
          </a:prstGeom>
          <a:solidFill>
            <a:srgbClr val="0070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4F3EF3-A0C3-9D47-851E-F207231DEC2E}"/>
              </a:ext>
            </a:extLst>
          </p:cNvPr>
          <p:cNvSpPr/>
          <p:nvPr/>
        </p:nvSpPr>
        <p:spPr>
          <a:xfrm>
            <a:off x="10235909" y="3563780"/>
            <a:ext cx="519287" cy="52564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2BC758-2E5C-D747-AE6B-639027C6E1DB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10755196" y="3826605"/>
            <a:ext cx="789104" cy="0"/>
          </a:xfrm>
          <a:prstGeom prst="straightConnector1">
            <a:avLst/>
          </a:prstGeom>
          <a:ln w="57150" cap="sq">
            <a:solidFill>
              <a:srgbClr val="FF0000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y 12">
            <a:extLst>
              <a:ext uri="{FF2B5EF4-FFF2-40B4-BE49-F238E27FC236}">
                <a16:creationId xmlns:a16="http://schemas.microsoft.com/office/drawing/2014/main" id="{266C1ED1-4147-EC4C-84C7-BC72ACD60291}"/>
              </a:ext>
            </a:extLst>
          </p:cNvPr>
          <p:cNvSpPr/>
          <p:nvPr/>
        </p:nvSpPr>
        <p:spPr>
          <a:xfrm>
            <a:off x="10235909" y="3531001"/>
            <a:ext cx="530237" cy="566803"/>
          </a:xfrm>
          <a:prstGeom prst="mathMultiply">
            <a:avLst>
              <a:gd name="adj1" fmla="val 11520"/>
            </a:avLst>
          </a:prstGeom>
          <a:solidFill>
            <a:srgbClr val="FF0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C996B3-DA76-2246-BAA1-BC7156C6B667}"/>
              </a:ext>
            </a:extLst>
          </p:cNvPr>
          <p:cNvSpPr txBox="1"/>
          <p:nvPr/>
        </p:nvSpPr>
        <p:spPr>
          <a:xfrm>
            <a:off x="6919277" y="5343022"/>
            <a:ext cx="17192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STEP 3: </a:t>
            </a:r>
          </a:p>
          <a:p>
            <a:r>
              <a:rPr lang="en-CA" sz="1400" dirty="0">
                <a:solidFill>
                  <a:schemeClr val="tx1"/>
                </a:solidFill>
              </a:rPr>
              <a:t>BACK PROPAGATION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3EEF26-A7C0-7242-ABE9-6850B1181BF1}"/>
              </a:ext>
            </a:extLst>
          </p:cNvPr>
          <p:cNvSpPr txBox="1"/>
          <p:nvPr/>
        </p:nvSpPr>
        <p:spPr>
          <a:xfrm>
            <a:off x="971949" y="1678087"/>
            <a:ext cx="3198833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Propagation forward through the network to generate the output value(s)</a:t>
            </a:r>
          </a:p>
          <a:p>
            <a:pPr marL="342900" indent="-342900">
              <a:buFont typeface="+mj-lt"/>
              <a:buAutoNum type="arabicPeriod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Calculation of the cost (error term)</a:t>
            </a:r>
          </a:p>
          <a:p>
            <a:pPr marL="342900" indent="-342900">
              <a:buFont typeface="+mj-lt"/>
              <a:buAutoNum type="arabicPeriod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Propagation of output activations back through network using training pattern target in order to generate the deltas (difference between targeted and actual output values)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7E6C6-DA2A-5C4C-A3D8-8A549BC28181}"/>
              </a:ext>
            </a:extLst>
          </p:cNvPr>
          <p:cNvSpPr txBox="1"/>
          <p:nvPr/>
        </p:nvSpPr>
        <p:spPr>
          <a:xfrm>
            <a:off x="4460148" y="3531501"/>
            <a:ext cx="1124603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STEP 4: </a:t>
            </a:r>
          </a:p>
          <a:p>
            <a:r>
              <a:rPr lang="en-CA" sz="1400" dirty="0">
                <a:solidFill>
                  <a:schemeClr val="tx1"/>
                </a:solidFill>
              </a:rPr>
              <a:t>WEIGHT </a:t>
            </a:r>
          </a:p>
          <a:p>
            <a:r>
              <a:rPr lang="en-CA" sz="1400" dirty="0">
                <a:solidFill>
                  <a:schemeClr val="tx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20364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 Propagation – Phase 2 – Weight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pic>
        <p:nvPicPr>
          <p:cNvPr id="5" name="Picture 11" descr="Image result for artificial neural network">
            <a:extLst>
              <a:ext uri="{FF2B5EF4-FFF2-40B4-BE49-F238E27FC236}">
                <a16:creationId xmlns:a16="http://schemas.microsoft.com/office/drawing/2014/main" id="{44BEBED7-0F02-FC42-99F5-BC8F60865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36" y="2905969"/>
            <a:ext cx="5348536" cy="2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342D31D-9A23-E24B-9947-EF4174D6F805}"/>
              </a:ext>
            </a:extLst>
          </p:cNvPr>
          <p:cNvSpPr/>
          <p:nvPr/>
        </p:nvSpPr>
        <p:spPr>
          <a:xfrm>
            <a:off x="5331858" y="2551242"/>
            <a:ext cx="4719145" cy="500165"/>
          </a:xfrm>
          <a:prstGeom prst="rightArrow">
            <a:avLst/>
          </a:prstGeom>
          <a:solidFill>
            <a:srgbClr val="0070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A2ECD-04BA-7A4F-9806-F0F5523076F9}"/>
              </a:ext>
            </a:extLst>
          </p:cNvPr>
          <p:cNvSpPr txBox="1"/>
          <p:nvPr/>
        </p:nvSpPr>
        <p:spPr>
          <a:xfrm>
            <a:off x="6652652" y="2035889"/>
            <a:ext cx="207755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STEP 1: </a:t>
            </a:r>
          </a:p>
          <a:p>
            <a:r>
              <a:rPr lang="en-CA" sz="1400" dirty="0">
                <a:solidFill>
                  <a:schemeClr val="tx1"/>
                </a:solidFill>
              </a:rPr>
              <a:t>FORWARD PROPAGATION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A272A-A7D1-F94E-ACC3-0021F7B2BE19}"/>
              </a:ext>
            </a:extLst>
          </p:cNvPr>
          <p:cNvSpPr txBox="1"/>
          <p:nvPr/>
        </p:nvSpPr>
        <p:spPr>
          <a:xfrm>
            <a:off x="10543274" y="2813279"/>
            <a:ext cx="1276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1"/>
                </a:solidFill>
              </a:rPr>
              <a:t>STEP 2: </a:t>
            </a:r>
          </a:p>
          <a:p>
            <a:r>
              <a:rPr lang="en-CA" sz="1400" dirty="0">
                <a:solidFill>
                  <a:schemeClr val="tx1"/>
                </a:solidFill>
              </a:rPr>
              <a:t>ERROR</a:t>
            </a:r>
          </a:p>
          <a:p>
            <a:r>
              <a:rPr lang="en-CA" sz="1400" dirty="0">
                <a:solidFill>
                  <a:schemeClr val="tx1"/>
                </a:solidFill>
              </a:rPr>
              <a:t>CALCULATION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9BC3DF7-F9CF-2E4C-B484-AD5D799230BD}"/>
              </a:ext>
            </a:extLst>
          </p:cNvPr>
          <p:cNvSpPr/>
          <p:nvPr/>
        </p:nvSpPr>
        <p:spPr>
          <a:xfrm rot="10800000">
            <a:off x="5331858" y="4881690"/>
            <a:ext cx="4719145" cy="500165"/>
          </a:xfrm>
          <a:prstGeom prst="rightArrow">
            <a:avLst/>
          </a:prstGeom>
          <a:solidFill>
            <a:srgbClr val="0070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4F3EF3-A0C3-9D47-851E-F207231DEC2E}"/>
              </a:ext>
            </a:extLst>
          </p:cNvPr>
          <p:cNvSpPr/>
          <p:nvPr/>
        </p:nvSpPr>
        <p:spPr>
          <a:xfrm>
            <a:off x="10235909" y="3563780"/>
            <a:ext cx="519287" cy="52564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2BC758-2E5C-D747-AE6B-639027C6E1DB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10755196" y="3826605"/>
            <a:ext cx="789104" cy="0"/>
          </a:xfrm>
          <a:prstGeom prst="straightConnector1">
            <a:avLst/>
          </a:prstGeom>
          <a:ln w="57150" cap="sq">
            <a:solidFill>
              <a:srgbClr val="FF0000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y 12">
            <a:extLst>
              <a:ext uri="{FF2B5EF4-FFF2-40B4-BE49-F238E27FC236}">
                <a16:creationId xmlns:a16="http://schemas.microsoft.com/office/drawing/2014/main" id="{266C1ED1-4147-EC4C-84C7-BC72ACD60291}"/>
              </a:ext>
            </a:extLst>
          </p:cNvPr>
          <p:cNvSpPr/>
          <p:nvPr/>
        </p:nvSpPr>
        <p:spPr>
          <a:xfrm>
            <a:off x="10235909" y="3531001"/>
            <a:ext cx="530237" cy="566803"/>
          </a:xfrm>
          <a:prstGeom prst="mathMultiply">
            <a:avLst>
              <a:gd name="adj1" fmla="val 11520"/>
            </a:avLst>
          </a:prstGeom>
          <a:solidFill>
            <a:srgbClr val="FF0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C996B3-DA76-2246-BAA1-BC7156C6B667}"/>
              </a:ext>
            </a:extLst>
          </p:cNvPr>
          <p:cNvSpPr txBox="1"/>
          <p:nvPr/>
        </p:nvSpPr>
        <p:spPr>
          <a:xfrm>
            <a:off x="6919277" y="5343022"/>
            <a:ext cx="17192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STEP 3: </a:t>
            </a:r>
          </a:p>
          <a:p>
            <a:r>
              <a:rPr lang="en-CA" sz="1400" dirty="0">
                <a:solidFill>
                  <a:schemeClr val="tx1"/>
                </a:solidFill>
              </a:rPr>
              <a:t>BACK PROPAGATION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FFE3C-9970-BE4D-8C23-DF53160C42C5}"/>
              </a:ext>
            </a:extLst>
          </p:cNvPr>
          <p:cNvSpPr txBox="1"/>
          <p:nvPr/>
        </p:nvSpPr>
        <p:spPr>
          <a:xfrm>
            <a:off x="971949" y="1678087"/>
            <a:ext cx="3198833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Calculate weight gradient</a:t>
            </a:r>
          </a:p>
          <a:p>
            <a:pPr marL="342900" indent="-342900">
              <a:buFont typeface="+mj-lt"/>
              <a:buAutoNum type="arabicPeriod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ratio (percentage) of the weight's gradient is subtracted from the weight.</a:t>
            </a:r>
          </a:p>
          <a:p>
            <a:pPr marL="342900" indent="-342900">
              <a:buFont typeface="+mj-lt"/>
              <a:buAutoNum type="arabicPeriod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This ratio influences the speed and quality of learning and called learning rate. The greater the ratio, the faster neuron train, but lower ratio, more accurate the training is.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EEFFA-4619-6447-BA65-2559E9D865E7}"/>
              </a:ext>
            </a:extLst>
          </p:cNvPr>
          <p:cNvSpPr txBox="1"/>
          <p:nvPr/>
        </p:nvSpPr>
        <p:spPr>
          <a:xfrm>
            <a:off x="4460148" y="3531501"/>
            <a:ext cx="1124603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STEP 4: </a:t>
            </a:r>
          </a:p>
          <a:p>
            <a:r>
              <a:rPr lang="en-CA" sz="1400" dirty="0">
                <a:solidFill>
                  <a:schemeClr val="tx1"/>
                </a:solidFill>
              </a:rPr>
              <a:t>WEIGHT </a:t>
            </a:r>
          </a:p>
          <a:p>
            <a:r>
              <a:rPr lang="en-CA" sz="1400" dirty="0">
                <a:solidFill>
                  <a:schemeClr val="tx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7887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669B-98C9-7643-BFD0-F6F1D1F5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Neuron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C326E-97F8-9E4B-8FE2-781D6881D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87252-5551-9445-AF37-52A53974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01 - Regression</a:t>
            </a:r>
          </a:p>
        </p:txBody>
      </p:sp>
    </p:spTree>
    <p:extLst>
      <p:ext uri="{BB962C8B-B14F-4D97-AF65-F5344CB8AC3E}">
        <p14:creationId xmlns:p14="http://schemas.microsoft.com/office/powerpoint/2010/main" val="474466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2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network is represented by a matrix of weights, inputs and outputs.</a:t>
            </a:r>
          </a:p>
          <a:p>
            <a:pPr marL="0" indent="0">
              <a:buNone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Total Number of adjustable parameters = 8:</a:t>
            </a:r>
          </a:p>
          <a:p>
            <a:pPr marL="457200" lvl="1" indent="0">
              <a:buNone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Weights = 6</a:t>
            </a:r>
          </a:p>
          <a:p>
            <a:pPr marL="457200" lvl="1" indent="0">
              <a:buNone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Biases = 2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92AC8EB-3C57-7247-88AF-F961613710D7}"/>
              </a:ext>
            </a:extLst>
          </p:cNvPr>
          <p:cNvSpPr>
            <a:spLocks noEditPoints="1"/>
          </p:cNvSpPr>
          <p:nvPr/>
        </p:nvSpPr>
        <p:spPr bwMode="auto">
          <a:xfrm>
            <a:off x="7940982" y="2689588"/>
            <a:ext cx="423037" cy="423037"/>
          </a:xfrm>
          <a:custGeom>
            <a:avLst/>
            <a:gdLst>
              <a:gd name="T0" fmla="*/ 175 w 176"/>
              <a:gd name="T1" fmla="*/ 169 h 176"/>
              <a:gd name="T2" fmla="*/ 132 w 176"/>
              <a:gd name="T3" fmla="*/ 127 h 176"/>
              <a:gd name="T4" fmla="*/ 152 w 176"/>
              <a:gd name="T5" fmla="*/ 76 h 176"/>
              <a:gd name="T6" fmla="*/ 76 w 176"/>
              <a:gd name="T7" fmla="*/ 0 h 176"/>
              <a:gd name="T8" fmla="*/ 0 w 176"/>
              <a:gd name="T9" fmla="*/ 76 h 176"/>
              <a:gd name="T10" fmla="*/ 76 w 176"/>
              <a:gd name="T11" fmla="*/ 152 h 176"/>
              <a:gd name="T12" fmla="*/ 127 w 176"/>
              <a:gd name="T13" fmla="*/ 132 h 176"/>
              <a:gd name="T14" fmla="*/ 169 w 176"/>
              <a:gd name="T15" fmla="*/ 175 h 176"/>
              <a:gd name="T16" fmla="*/ 172 w 176"/>
              <a:gd name="T17" fmla="*/ 176 h 176"/>
              <a:gd name="T18" fmla="*/ 176 w 176"/>
              <a:gd name="T19" fmla="*/ 172 h 176"/>
              <a:gd name="T20" fmla="*/ 175 w 176"/>
              <a:gd name="T21" fmla="*/ 169 h 176"/>
              <a:gd name="T22" fmla="*/ 76 w 176"/>
              <a:gd name="T23" fmla="*/ 144 h 176"/>
              <a:gd name="T24" fmla="*/ 8 w 176"/>
              <a:gd name="T25" fmla="*/ 76 h 176"/>
              <a:gd name="T26" fmla="*/ 76 w 176"/>
              <a:gd name="T27" fmla="*/ 8 h 176"/>
              <a:gd name="T28" fmla="*/ 144 w 176"/>
              <a:gd name="T29" fmla="*/ 76 h 176"/>
              <a:gd name="T30" fmla="*/ 76 w 176"/>
              <a:gd name="T3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76"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4A39194-3517-904D-A479-64943B3F85EF}"/>
              </a:ext>
            </a:extLst>
          </p:cNvPr>
          <p:cNvSpPr>
            <a:spLocks noEditPoints="1"/>
          </p:cNvSpPr>
          <p:nvPr/>
        </p:nvSpPr>
        <p:spPr bwMode="auto">
          <a:xfrm>
            <a:off x="4871926" y="2515527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5C82BE2-7EF1-874E-8793-4FDC11B419B4}"/>
              </a:ext>
            </a:extLst>
          </p:cNvPr>
          <p:cNvSpPr>
            <a:spLocks noEditPoints="1"/>
          </p:cNvSpPr>
          <p:nvPr/>
        </p:nvSpPr>
        <p:spPr bwMode="auto">
          <a:xfrm>
            <a:off x="4764344" y="2680962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A80423D-C32B-4941-AC13-E668E1F924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342" y="3044826"/>
          <a:ext cx="2967328" cy="196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54905" imgH="2748890" progId="Visio.Drawing.11">
                  <p:embed/>
                </p:oleObj>
              </mc:Choice>
              <mc:Fallback>
                <p:oleObj name="Visio" r:id="rId3" imgW="4154905" imgH="2748890" progId="Visio.Drawing.11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A80423D-C32B-4941-AC13-E668E1F92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342" y="3044826"/>
                        <a:ext cx="2967328" cy="1964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960ADA7-9DC3-584F-ABA9-E339D028E0E5}"/>
              </a:ext>
            </a:extLst>
          </p:cNvPr>
          <p:cNvGrpSpPr/>
          <p:nvPr/>
        </p:nvGrpSpPr>
        <p:grpSpPr>
          <a:xfrm>
            <a:off x="8134400" y="2377472"/>
            <a:ext cx="1154927" cy="519836"/>
            <a:chOff x="2654625" y="1207656"/>
            <a:chExt cx="1539903" cy="6931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BE0DBD8-FE87-3B44-95B0-16F93B3F9FC1}"/>
                </a:ext>
              </a:extLst>
            </p:cNvPr>
            <p:cNvGrpSpPr/>
            <p:nvPr/>
          </p:nvGrpSpPr>
          <p:grpSpPr>
            <a:xfrm>
              <a:off x="3145859" y="1417091"/>
              <a:ext cx="472605" cy="483680"/>
              <a:chOff x="3791874" y="1849139"/>
              <a:chExt cx="472605" cy="483680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FDBD05B-A02E-F34D-8EA3-153CBEA3BE41}"/>
                  </a:ext>
                </a:extLst>
              </p:cNvPr>
              <p:cNvSpPr/>
              <p:nvPr/>
            </p:nvSpPr>
            <p:spPr>
              <a:xfrm>
                <a:off x="3791874" y="1849139"/>
                <a:ext cx="472605" cy="483680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67FD0F-B899-F94C-8580-37DAB81A97C9}"/>
                  </a:ext>
                </a:extLst>
              </p:cNvPr>
              <p:cNvSpPr txBox="1"/>
              <p:nvPr/>
            </p:nvSpPr>
            <p:spPr>
              <a:xfrm>
                <a:off x="3893363" y="1932582"/>
                <a:ext cx="31675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350" dirty="0"/>
                  <a:t>f</a:t>
                </a:r>
              </a:p>
            </p:txBody>
          </p:sp>
        </p:grp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4D77A5B8-AD3A-D544-AE66-1D6FDBDA7AF9}"/>
                </a:ext>
              </a:extLst>
            </p:cNvPr>
            <p:cNvSpPr/>
            <p:nvPr/>
          </p:nvSpPr>
          <p:spPr>
            <a:xfrm>
              <a:off x="2654625" y="1605503"/>
              <a:ext cx="440294" cy="125607"/>
            </a:xfrm>
            <a:prstGeom prst="rightArrow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22C1F6-2326-0643-BF53-38D2560CA1DD}"/>
                </a:ext>
              </a:extLst>
            </p:cNvPr>
            <p:cNvSpPr txBox="1"/>
            <p:nvPr/>
          </p:nvSpPr>
          <p:spPr>
            <a:xfrm>
              <a:off x="2661885" y="1207656"/>
              <a:ext cx="451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n1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BBFE162-0354-994A-B724-AA331B6AA7EA}"/>
                </a:ext>
              </a:extLst>
            </p:cNvPr>
            <p:cNvSpPr/>
            <p:nvPr/>
          </p:nvSpPr>
          <p:spPr>
            <a:xfrm>
              <a:off x="3652355" y="1605503"/>
              <a:ext cx="542173" cy="125607"/>
            </a:xfrm>
            <a:prstGeom prst="rightArrow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A303AD-1931-2243-A652-3F23D413E89F}"/>
                </a:ext>
              </a:extLst>
            </p:cNvPr>
            <p:cNvSpPr txBox="1"/>
            <p:nvPr/>
          </p:nvSpPr>
          <p:spPr>
            <a:xfrm>
              <a:off x="3745053" y="1218237"/>
              <a:ext cx="44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a1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E777D7-439B-0D4E-82B5-5437708028AB}"/>
              </a:ext>
            </a:extLst>
          </p:cNvPr>
          <p:cNvGrpSpPr/>
          <p:nvPr/>
        </p:nvGrpSpPr>
        <p:grpSpPr>
          <a:xfrm>
            <a:off x="6967457" y="2135262"/>
            <a:ext cx="1365043" cy="1352087"/>
            <a:chOff x="1117673" y="908720"/>
            <a:chExt cx="1820056" cy="180278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C0CCE4-5512-8449-8977-E3371F23B4D9}"/>
                </a:ext>
              </a:extLst>
            </p:cNvPr>
            <p:cNvGrpSpPr/>
            <p:nvPr/>
          </p:nvGrpSpPr>
          <p:grpSpPr>
            <a:xfrm>
              <a:off x="2228942" y="1479895"/>
              <a:ext cx="407519" cy="451653"/>
              <a:chOff x="2874957" y="1911943"/>
              <a:chExt cx="407519" cy="4516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B0FEBEB-B753-0343-8488-59CA17A472CB}"/>
                  </a:ext>
                </a:extLst>
              </p:cNvPr>
              <p:cNvSpPr/>
              <p:nvPr/>
            </p:nvSpPr>
            <p:spPr>
              <a:xfrm>
                <a:off x="2874957" y="1911943"/>
                <a:ext cx="407519" cy="439626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6739B0-1B5D-0349-8D18-CBB7F003710F}"/>
                  </a:ext>
                </a:extLst>
              </p:cNvPr>
              <p:cNvSpPr txBox="1"/>
              <p:nvPr/>
            </p:nvSpPr>
            <p:spPr>
              <a:xfrm>
                <a:off x="2893409" y="1963487"/>
                <a:ext cx="37018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350" dirty="0"/>
                  <a:t>∑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B419D3A0-528D-4F4E-9B43-59655354515D}"/>
                </a:ext>
              </a:extLst>
            </p:cNvPr>
            <p:cNvSpPr/>
            <p:nvPr/>
          </p:nvSpPr>
          <p:spPr>
            <a:xfrm rot="1505404">
              <a:off x="1530232" y="1234079"/>
              <a:ext cx="764098" cy="125607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ABA66A-1E5A-2E43-B9CC-5720CC9BDFB4}"/>
                </a:ext>
              </a:extLst>
            </p:cNvPr>
            <p:cNvSpPr txBox="1"/>
            <p:nvPr/>
          </p:nvSpPr>
          <p:spPr>
            <a:xfrm>
              <a:off x="1644563" y="908720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1B7203-BA3C-F848-8630-F10BE6C69821}"/>
                </a:ext>
              </a:extLst>
            </p:cNvPr>
            <p:cNvSpPr txBox="1"/>
            <p:nvPr/>
          </p:nvSpPr>
          <p:spPr>
            <a:xfrm>
              <a:off x="1117673" y="980728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F19A07-207C-8741-A4AD-8DB9DF4C4EC4}"/>
                </a:ext>
              </a:extLst>
            </p:cNvPr>
            <p:cNvSpPr txBox="1"/>
            <p:nvPr/>
          </p:nvSpPr>
          <p:spPr>
            <a:xfrm>
              <a:off x="1117673" y="1556792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DFC4DC-B820-1640-9336-A576186574AA}"/>
                </a:ext>
              </a:extLst>
            </p:cNvPr>
            <p:cNvSpPr txBox="1"/>
            <p:nvPr/>
          </p:nvSpPr>
          <p:spPr>
            <a:xfrm>
              <a:off x="1117673" y="2172893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P3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20F968C-3E6F-1C48-866F-700AFB7C49A4}"/>
                </a:ext>
              </a:extLst>
            </p:cNvPr>
            <p:cNvSpPr/>
            <p:nvPr/>
          </p:nvSpPr>
          <p:spPr>
            <a:xfrm>
              <a:off x="1544680" y="1668306"/>
              <a:ext cx="661599" cy="125607"/>
            </a:xfrm>
            <a:prstGeom prst="rightArrow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D82B5F-053D-3E47-9FDD-B63E8594BEFE}"/>
                </a:ext>
              </a:extLst>
            </p:cNvPr>
            <p:cNvSpPr txBox="1"/>
            <p:nvPr/>
          </p:nvSpPr>
          <p:spPr>
            <a:xfrm>
              <a:off x="1621729" y="1362255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16AAF37C-1F23-1E43-A47E-388A3B3EA3E9}"/>
                </a:ext>
              </a:extLst>
            </p:cNvPr>
            <p:cNvSpPr/>
            <p:nvPr/>
          </p:nvSpPr>
          <p:spPr>
            <a:xfrm rot="20075008">
              <a:off x="1530898" y="2058667"/>
              <a:ext cx="764098" cy="125607"/>
            </a:xfrm>
            <a:prstGeom prst="rightArrow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2E5783-5EE7-B84E-BFCF-F1A5586C3E78}"/>
                </a:ext>
              </a:extLst>
            </p:cNvPr>
            <p:cNvSpPr txBox="1"/>
            <p:nvPr/>
          </p:nvSpPr>
          <p:spPr>
            <a:xfrm>
              <a:off x="1616787" y="1782916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61DCD1A7-53C7-4642-958E-00A98F852DB8}"/>
                </a:ext>
              </a:extLst>
            </p:cNvPr>
            <p:cNvSpPr/>
            <p:nvPr/>
          </p:nvSpPr>
          <p:spPr>
            <a:xfrm rot="16200000">
              <a:off x="2092222" y="2256837"/>
              <a:ext cx="661599" cy="125607"/>
            </a:xfrm>
            <a:prstGeom prst="rightArrow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0DA059-DE6B-8044-AA4B-7E25F30A109F}"/>
                </a:ext>
              </a:extLst>
            </p:cNvPr>
            <p:cNvSpPr txBox="1"/>
            <p:nvPr/>
          </p:nvSpPr>
          <p:spPr>
            <a:xfrm>
              <a:off x="2486324" y="2342171"/>
              <a:ext cx="451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b1</a:t>
              </a:r>
            </a:p>
          </p:txBody>
        </p:sp>
      </p:grp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7002EE00-9E32-294A-9CB6-D61CD3A2E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4606" y="5678562"/>
          <a:ext cx="2752763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81080" imgH="228600" progId="Equation.3">
                  <p:embed/>
                </p:oleObj>
              </mc:Choice>
              <mc:Fallback>
                <p:oleObj name="Equation" r:id="rId5" imgW="1981080" imgH="228600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7002EE00-9E32-294A-9CB6-D61CD3A2E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606" y="5678562"/>
                        <a:ext cx="2752763" cy="21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A6373F0F-1C97-5449-AF58-2FC2CB172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4098" y="3449712"/>
          <a:ext cx="2668972" cy="21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30320" imgH="228600" progId="Equation.3">
                  <p:embed/>
                </p:oleObj>
              </mc:Choice>
              <mc:Fallback>
                <p:oleObj name="Equation" r:id="rId7" imgW="1930320" imgH="228600" progId="Equation.3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A6373F0F-1C97-5449-AF58-2FC2CB172B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98" y="3449712"/>
                        <a:ext cx="2668972" cy="214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03AAC413-BB16-2D4F-8FBD-FBCE1E9AFE14}"/>
              </a:ext>
            </a:extLst>
          </p:cNvPr>
          <p:cNvGrpSpPr/>
          <p:nvPr/>
        </p:nvGrpSpPr>
        <p:grpSpPr>
          <a:xfrm>
            <a:off x="8131582" y="4595347"/>
            <a:ext cx="1154927" cy="519836"/>
            <a:chOff x="2654625" y="1207656"/>
            <a:chExt cx="1539903" cy="69311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B9EFB72-526C-1042-806D-746C5F5DBAB5}"/>
                </a:ext>
              </a:extLst>
            </p:cNvPr>
            <p:cNvGrpSpPr/>
            <p:nvPr/>
          </p:nvGrpSpPr>
          <p:grpSpPr>
            <a:xfrm>
              <a:off x="3145859" y="1417091"/>
              <a:ext cx="472605" cy="483680"/>
              <a:chOff x="3791874" y="1849139"/>
              <a:chExt cx="472605" cy="48368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F1993208-A147-DD43-94BF-E1367BF672ED}"/>
                  </a:ext>
                </a:extLst>
              </p:cNvPr>
              <p:cNvSpPr/>
              <p:nvPr/>
            </p:nvSpPr>
            <p:spPr>
              <a:xfrm>
                <a:off x="3791874" y="1849139"/>
                <a:ext cx="472605" cy="48368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DF6478-7DB3-2B4C-9A88-F5AC1E9C78D9}"/>
                  </a:ext>
                </a:extLst>
              </p:cNvPr>
              <p:cNvSpPr txBox="1"/>
              <p:nvPr/>
            </p:nvSpPr>
            <p:spPr>
              <a:xfrm>
                <a:off x="3893363" y="1932582"/>
                <a:ext cx="31675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350" dirty="0"/>
                  <a:t>f</a:t>
                </a:r>
              </a:p>
            </p:txBody>
          </p:sp>
        </p:grp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032AB24F-9B58-F647-9DBF-9BC628EDD1D6}"/>
                </a:ext>
              </a:extLst>
            </p:cNvPr>
            <p:cNvSpPr/>
            <p:nvPr/>
          </p:nvSpPr>
          <p:spPr>
            <a:xfrm>
              <a:off x="2654625" y="1605503"/>
              <a:ext cx="440294" cy="125607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F61EA6-9D35-484C-AFAD-A6D5E413A7FA}"/>
                </a:ext>
              </a:extLst>
            </p:cNvPr>
            <p:cNvSpPr txBox="1"/>
            <p:nvPr/>
          </p:nvSpPr>
          <p:spPr>
            <a:xfrm>
              <a:off x="2661885" y="1207656"/>
              <a:ext cx="451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n2</a:t>
              </a: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F256F2EC-60B2-1C42-822A-E14B042AEACE}"/>
                </a:ext>
              </a:extLst>
            </p:cNvPr>
            <p:cNvSpPr/>
            <p:nvPr/>
          </p:nvSpPr>
          <p:spPr>
            <a:xfrm>
              <a:off x="3652355" y="1605503"/>
              <a:ext cx="542173" cy="125607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6CB0BC-E258-794C-9FB8-1292B13D3807}"/>
                </a:ext>
              </a:extLst>
            </p:cNvPr>
            <p:cNvSpPr txBox="1"/>
            <p:nvPr/>
          </p:nvSpPr>
          <p:spPr>
            <a:xfrm>
              <a:off x="3745053" y="1218237"/>
              <a:ext cx="44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a2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CFCBA6-6B50-5D49-B8C1-570BCC95F207}"/>
              </a:ext>
            </a:extLst>
          </p:cNvPr>
          <p:cNvGrpSpPr/>
          <p:nvPr/>
        </p:nvGrpSpPr>
        <p:grpSpPr>
          <a:xfrm>
            <a:off x="6972902" y="4341330"/>
            <a:ext cx="1365043" cy="1352087"/>
            <a:chOff x="1117673" y="908720"/>
            <a:chExt cx="1820056" cy="180278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C44ABA-305B-E442-B103-7A1FBD546E7C}"/>
                </a:ext>
              </a:extLst>
            </p:cNvPr>
            <p:cNvGrpSpPr/>
            <p:nvPr/>
          </p:nvGrpSpPr>
          <p:grpSpPr>
            <a:xfrm>
              <a:off x="2228942" y="1479895"/>
              <a:ext cx="407519" cy="451653"/>
              <a:chOff x="2874957" y="1911943"/>
              <a:chExt cx="407519" cy="45165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12093BC-89E9-7F4B-AFFA-26EE1F31A550}"/>
                  </a:ext>
                </a:extLst>
              </p:cNvPr>
              <p:cNvSpPr/>
              <p:nvPr/>
            </p:nvSpPr>
            <p:spPr>
              <a:xfrm>
                <a:off x="2874957" y="1911943"/>
                <a:ext cx="407519" cy="439626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0D9FBC-E9FA-4C4E-BD3F-DBB7A19DD4A1}"/>
                  </a:ext>
                </a:extLst>
              </p:cNvPr>
              <p:cNvSpPr txBox="1"/>
              <p:nvPr/>
            </p:nvSpPr>
            <p:spPr>
              <a:xfrm>
                <a:off x="2893409" y="1963487"/>
                <a:ext cx="370187" cy="400109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1350" dirty="0"/>
                  <a:t>∑</a:t>
                </a:r>
              </a:p>
            </p:txBody>
          </p:sp>
        </p:grp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9D1B5D1B-20F7-B442-A8F7-EDBFCE92CE2E}"/>
                </a:ext>
              </a:extLst>
            </p:cNvPr>
            <p:cNvSpPr/>
            <p:nvPr/>
          </p:nvSpPr>
          <p:spPr>
            <a:xfrm rot="1505404">
              <a:off x="1530232" y="1234079"/>
              <a:ext cx="764098" cy="125607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F1AD58-93A0-8241-A083-FE92702290E8}"/>
                </a:ext>
              </a:extLst>
            </p:cNvPr>
            <p:cNvSpPr txBox="1"/>
            <p:nvPr/>
          </p:nvSpPr>
          <p:spPr>
            <a:xfrm>
              <a:off x="1644563" y="908720"/>
              <a:ext cx="517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A355DB-FC2E-2D4D-8BB6-F5828FF3B02B}"/>
                </a:ext>
              </a:extLst>
            </p:cNvPr>
            <p:cNvSpPr txBox="1"/>
            <p:nvPr/>
          </p:nvSpPr>
          <p:spPr>
            <a:xfrm>
              <a:off x="1117673" y="980728"/>
              <a:ext cx="4620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EF9BE1-B310-8744-8A43-C7E390FF9314}"/>
                </a:ext>
              </a:extLst>
            </p:cNvPr>
            <p:cNvSpPr txBox="1"/>
            <p:nvPr/>
          </p:nvSpPr>
          <p:spPr>
            <a:xfrm>
              <a:off x="1117673" y="1556792"/>
              <a:ext cx="4620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46AE09-BB92-3D44-9CA5-37C74A05F1DF}"/>
                </a:ext>
              </a:extLst>
            </p:cNvPr>
            <p:cNvSpPr txBox="1"/>
            <p:nvPr/>
          </p:nvSpPr>
          <p:spPr>
            <a:xfrm>
              <a:off x="1117673" y="2172893"/>
              <a:ext cx="4620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P3</a:t>
              </a:r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6CAE6134-A34C-0D46-B285-9F82A60E0759}"/>
                </a:ext>
              </a:extLst>
            </p:cNvPr>
            <p:cNvSpPr/>
            <p:nvPr/>
          </p:nvSpPr>
          <p:spPr>
            <a:xfrm>
              <a:off x="1544680" y="1668306"/>
              <a:ext cx="661599" cy="125607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A43A74-438B-ED4D-912B-EE3EB7404D9F}"/>
                </a:ext>
              </a:extLst>
            </p:cNvPr>
            <p:cNvSpPr txBox="1"/>
            <p:nvPr/>
          </p:nvSpPr>
          <p:spPr>
            <a:xfrm>
              <a:off x="1621729" y="1362255"/>
              <a:ext cx="517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61385951-8AB1-F543-89BC-EC9122E5B538}"/>
                </a:ext>
              </a:extLst>
            </p:cNvPr>
            <p:cNvSpPr/>
            <p:nvPr/>
          </p:nvSpPr>
          <p:spPr>
            <a:xfrm rot="20075008">
              <a:off x="1530898" y="2058667"/>
              <a:ext cx="764098" cy="125607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179E711-153C-054D-BB1C-460C2311D3A3}"/>
                </a:ext>
              </a:extLst>
            </p:cNvPr>
            <p:cNvSpPr txBox="1"/>
            <p:nvPr/>
          </p:nvSpPr>
          <p:spPr>
            <a:xfrm>
              <a:off x="1616787" y="1782916"/>
              <a:ext cx="517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970515B9-24B0-E649-9CC8-C971B2435481}"/>
                </a:ext>
              </a:extLst>
            </p:cNvPr>
            <p:cNvSpPr/>
            <p:nvPr/>
          </p:nvSpPr>
          <p:spPr>
            <a:xfrm rot="16200000">
              <a:off x="2092222" y="2256837"/>
              <a:ext cx="661599" cy="125607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7EDCD9D-7DEA-D647-928B-0C2A9117DFF4}"/>
                </a:ext>
              </a:extLst>
            </p:cNvPr>
            <p:cNvSpPr txBox="1"/>
            <p:nvPr/>
          </p:nvSpPr>
          <p:spPr>
            <a:xfrm>
              <a:off x="2486324" y="2342171"/>
              <a:ext cx="4514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b2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8C2820B-BB9B-6D45-BA92-AE23589E290D}"/>
              </a:ext>
            </a:extLst>
          </p:cNvPr>
          <p:cNvGrpSpPr/>
          <p:nvPr/>
        </p:nvGrpSpPr>
        <p:grpSpPr>
          <a:xfrm>
            <a:off x="5044132" y="2705980"/>
            <a:ext cx="1580000" cy="2337428"/>
            <a:chOff x="323528" y="2029717"/>
            <a:chExt cx="2407220" cy="3474932"/>
          </a:xfrm>
        </p:grpSpPr>
        <p:graphicFrame>
          <p:nvGraphicFramePr>
            <p:cNvPr id="60" name="Object 59">
              <a:extLst>
                <a:ext uri="{FF2B5EF4-FFF2-40B4-BE49-F238E27FC236}">
                  <a16:creationId xmlns:a16="http://schemas.microsoft.com/office/drawing/2014/main" id="{34800C02-EB61-AB42-A8D9-B7885F874E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536" y="2320124"/>
            <a:ext cx="2335212" cy="318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97000" imgH="1905000" progId="Equation.3">
                    <p:embed/>
                  </p:oleObj>
                </mc:Choice>
                <mc:Fallback>
                  <p:oleObj name="Equation" r:id="rId9" imgW="1397000" imgH="1905000" progId="Equation.3">
                    <p:embed/>
                    <p:pic>
                      <p:nvPicPr>
                        <p:cNvPr id="60" name="Object 59">
                          <a:extLst>
                            <a:ext uri="{FF2B5EF4-FFF2-40B4-BE49-F238E27FC236}">
                              <a16:creationId xmlns:a16="http://schemas.microsoft.com/office/drawing/2014/main" id="{34800C02-EB61-AB42-A8D9-B7885F874E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2320124"/>
                          <a:ext cx="2335212" cy="318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1BDD2E-BA09-CD4D-A47C-503D4530C013}"/>
                </a:ext>
              </a:extLst>
            </p:cNvPr>
            <p:cNvSpPr txBox="1"/>
            <p:nvPr/>
          </p:nvSpPr>
          <p:spPr>
            <a:xfrm>
              <a:off x="323528" y="2029717"/>
              <a:ext cx="2208298" cy="377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b="1" dirty="0"/>
                <a:t>Matrix Representation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1365 L -0.00195 0.2277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6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1018 L -0.00052 0.2398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20069 L -4.58333E-6 -0.01042 " pathEditMode="relative" rAng="0" ptsTypes="AA">
                                      <p:cBhvr>
                                        <p:cTn id="44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951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18681 L -0.00065 -3.7037E-7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932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9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9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9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8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Multi Neuron Network -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01 - Regression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42B567-7E2F-2A45-986B-99AE6592C468}"/>
              </a:ext>
            </a:extLst>
          </p:cNvPr>
          <p:cNvSpPr txBox="1">
            <a:spLocks/>
          </p:cNvSpPr>
          <p:nvPr/>
        </p:nvSpPr>
        <p:spPr>
          <a:xfrm>
            <a:off x="378072" y="1361755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3025F-DACA-B64C-9F09-24EE10C457F8}"/>
              </a:ext>
            </a:extLst>
          </p:cNvPr>
          <p:cNvGrpSpPr/>
          <p:nvPr/>
        </p:nvGrpSpPr>
        <p:grpSpPr>
          <a:xfrm>
            <a:off x="8361958" y="1708960"/>
            <a:ext cx="2664296" cy="1984286"/>
            <a:chOff x="5233093" y="1807384"/>
            <a:chExt cx="3083323" cy="2193306"/>
          </a:xfrm>
        </p:grpSpPr>
        <p:pic>
          <p:nvPicPr>
            <p:cNvPr id="8" name="Picture 7" descr="C:\McMaster_Research_Project_10Nov\M.A.Sc Papers and References\POSTER\PICS\One_Neuron_Model.png">
              <a:extLst>
                <a:ext uri="{FF2B5EF4-FFF2-40B4-BE49-F238E27FC236}">
                  <a16:creationId xmlns:a16="http://schemas.microsoft.com/office/drawing/2014/main" id="{1B5C0873-611E-4447-BF47-EA4EC2DAE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466" y="1807384"/>
              <a:ext cx="1335854" cy="133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42B9B02-082D-2148-A6D6-F48E11C3A67E}"/>
                    </a:ext>
                  </a:extLst>
                </p:cNvPr>
                <p:cNvSpPr/>
                <p:nvPr/>
              </p:nvSpPr>
              <p:spPr>
                <a:xfrm>
                  <a:off x="5233093" y="3068960"/>
                  <a:ext cx="3083323" cy="931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indent="128270" algn="just">
                    <a:lnSpc>
                      <a:spcPct val="105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140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𝑛</m:t>
                            </m:r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=</m:t>
                        </m:r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𝜑</m:t>
                        </m:r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naryPr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𝑗</m:t>
                            </m:r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𝑖</m:t>
                                </m:r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, </m:t>
                                </m:r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  <m:sSubSup>
                          <m:sSubSup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)</m:t>
                        </m:r>
                      </m:oMath>
                    </m:oMathPara>
                  </a14:m>
                  <a:endParaRPr lang="en-CA" sz="1100" dirty="0">
                    <a:effectLst/>
                    <a:latin typeface="Times New Roman"/>
                    <a:ea typeface="Times New Roman"/>
                  </a:endParaRPr>
                </a:p>
                <a:p>
                  <a:pPr indent="128270" algn="ctr">
                    <a:lnSpc>
                      <a:spcPct val="105000"/>
                    </a:lnSpc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Times New Roman"/>
                      <a:ea typeface="Times New Roman"/>
                    </a:rPr>
                    <a:t>Node </a:t>
                  </a:r>
                  <a:r>
                    <a:rPr lang="en-US" sz="1100" i="1" dirty="0">
                      <a:effectLst/>
                      <a:latin typeface="Times New Roman"/>
                      <a:ea typeface="Times New Roman"/>
                    </a:rPr>
                    <a:t>(n+1, i)</a:t>
                  </a:r>
                  <a:r>
                    <a:rPr lang="en-US" sz="1100" dirty="0">
                      <a:effectLst/>
                      <a:latin typeface="Times New Roman"/>
                      <a:ea typeface="Times New Roman"/>
                    </a:rPr>
                    <a:t> representation</a:t>
                  </a:r>
                  <a:endParaRPr lang="en-CA" sz="1100" dirty="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093" y="3068960"/>
                  <a:ext cx="3083323" cy="9317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000" b="-256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CDB930-7FCC-FB47-B886-143EC6C47757}"/>
              </a:ext>
            </a:extLst>
          </p:cNvPr>
          <p:cNvGrpSpPr/>
          <p:nvPr/>
        </p:nvGrpSpPr>
        <p:grpSpPr>
          <a:xfrm>
            <a:off x="7495887" y="3787495"/>
            <a:ext cx="3214835" cy="710182"/>
            <a:chOff x="5220072" y="4208566"/>
            <a:chExt cx="3593914" cy="774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4C8E41A-28ED-3C4F-9DC4-CD452042A1A0}"/>
                    </a:ext>
                  </a:extLst>
                </p:cNvPr>
                <p:cNvSpPr/>
                <p:nvPr/>
              </p:nvSpPr>
              <p:spPr>
                <a:xfrm>
                  <a:off x="5220072" y="4437112"/>
                  <a:ext cx="3593914" cy="5460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𝜑</m:t>
                        </m:r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𝑤</m:t>
                            </m:r>
                          </m:e>
                        </m:d>
                        <m:r>
                          <a:rPr lang="en-US" sz="14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𝑤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     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4437112"/>
                  <a:ext cx="3593914" cy="54608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513373-BE5E-C847-963A-1C8F8EF93E83}"/>
                </a:ext>
              </a:extLst>
            </p:cNvPr>
            <p:cNvSpPr txBox="1"/>
            <p:nvPr/>
          </p:nvSpPr>
          <p:spPr>
            <a:xfrm>
              <a:off x="5717876" y="4208566"/>
              <a:ext cx="3019414" cy="302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Non-Linear Sigmoid Activation function</a:t>
              </a:r>
            </a:p>
          </p:txBody>
        </p:sp>
      </p:grpSp>
      <p:pic>
        <p:nvPicPr>
          <p:cNvPr id="13" name="Picture 277">
            <a:extLst>
              <a:ext uri="{FF2B5EF4-FFF2-40B4-BE49-F238E27FC236}">
                <a16:creationId xmlns:a16="http://schemas.microsoft.com/office/drawing/2014/main" id="{A04F81C5-165C-664C-B0FE-E3B37E1E7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16" y="1988526"/>
            <a:ext cx="2481771" cy="25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60D0600-0F17-F144-A714-8F5DBFC7F304}"/>
              </a:ext>
            </a:extLst>
          </p:cNvPr>
          <p:cNvGrpSpPr/>
          <p:nvPr/>
        </p:nvGrpSpPr>
        <p:grpSpPr>
          <a:xfrm>
            <a:off x="5880187" y="2361566"/>
            <a:ext cx="3660691" cy="998906"/>
            <a:chOff x="3275856" y="2543108"/>
            <a:chExt cx="3660691" cy="9989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7448436-3EBA-DE43-B71B-D1B01EBF5C1F}"/>
                </a:ext>
              </a:extLst>
            </p:cNvPr>
            <p:cNvSpPr/>
            <p:nvPr/>
          </p:nvSpPr>
          <p:spPr>
            <a:xfrm>
              <a:off x="3275856" y="2852937"/>
              <a:ext cx="640349" cy="6890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876124A3-300D-AD44-A755-1278151A0E3F}"/>
                </a:ext>
              </a:extLst>
            </p:cNvPr>
            <p:cNvSpPr/>
            <p:nvPr/>
          </p:nvSpPr>
          <p:spPr>
            <a:xfrm rot="20352984">
              <a:off x="3829425" y="2543108"/>
              <a:ext cx="3107122" cy="80674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64351EA-1D78-D74B-9020-CC9EB412C960}"/>
              </a:ext>
            </a:extLst>
          </p:cNvPr>
          <p:cNvSpPr txBox="1"/>
          <p:nvPr/>
        </p:nvSpPr>
        <p:spPr>
          <a:xfrm>
            <a:off x="5618150" y="5035828"/>
            <a:ext cx="435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/>
              <a:t>m: number of neurons in the hidden layer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2E6664-6DF8-0C40-8273-46C2B09453E9}"/>
              </a:ext>
            </a:extLst>
          </p:cNvPr>
          <p:cNvGrpSpPr/>
          <p:nvPr/>
        </p:nvGrpSpPr>
        <p:grpSpPr>
          <a:xfrm>
            <a:off x="1828800" y="1825796"/>
            <a:ext cx="3551677" cy="3329834"/>
            <a:chOff x="150140" y="1825796"/>
            <a:chExt cx="3551677" cy="332983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Object 18">
                  <a:extLst>
                    <a:ext uri="{FF2B5EF4-FFF2-40B4-BE49-F238E27FC236}">
                      <a16:creationId xmlns:a16="http://schemas.microsoft.com/office/drawing/2014/main" id="{FE8FABAA-3CE4-9A43-AFCD-F380E08A3A7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99591" y="1825796"/>
                <a:ext cx="1036635" cy="14744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622080" imgH="863280" progId="Equation.3">
                        <p:embed/>
                      </p:oleObj>
                    </mc:Choice>
                    <mc:Fallback>
                      <p:oleObj name="Equation" r:id="rId8" imgW="622080" imgH="863280" progId="Equation.3">
                        <p:embed/>
                        <p:pic>
                          <p:nvPicPr>
                            <p:cNvPr id="19" name="Object 18">
                              <a:extLst>
                                <a:ext uri="{FF2B5EF4-FFF2-40B4-BE49-F238E27FC236}">
                                  <a16:creationId xmlns:a16="http://schemas.microsoft.com/office/drawing/2014/main" id="{FE8FABAA-3CE4-9A43-AFCD-F380E08A3A7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9591" y="1825796"/>
                              <a:ext cx="1036635" cy="14744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35919090"/>
                    </p:ext>
                  </p:extLst>
                </p:nvPr>
              </p:nvGraphicFramePr>
              <p:xfrm>
                <a:off x="899591" y="1825796"/>
                <a:ext cx="1036635" cy="14744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738" name="Equation" r:id="rId10" imgW="622080" imgH="863280" progId="Equation.3">
                        <p:embed/>
                      </p:oleObj>
                    </mc:Choice>
                    <mc:Fallback>
                      <p:oleObj name="Equation" r:id="rId10" imgW="622080" imgH="8632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9591" y="1825796"/>
                              <a:ext cx="1036635" cy="14744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06DFB6A-7F4D-7D49-93BC-C8F47D063B94}"/>
                    </a:ext>
                  </a:extLst>
                </p:cNvPr>
                <p:cNvSpPr/>
                <p:nvPr/>
              </p:nvSpPr>
              <p:spPr>
                <a:xfrm>
                  <a:off x="150140" y="3645024"/>
                  <a:ext cx="3551677" cy="15106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−1,2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40" y="3645024"/>
                  <a:ext cx="3551677" cy="151060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20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04C8D7-AE35-AC40-9EA0-2706E5C6B2A2}"/>
                  </a:ext>
                </a:extLst>
              </p:cNvPr>
              <p:cNvSpPr txBox="1"/>
              <p:nvPr/>
            </p:nvSpPr>
            <p:spPr>
              <a:xfrm>
                <a:off x="5580674" y="5371215"/>
                <a:ext cx="2269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/>
                            <a:ea typeface="Calibri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CA" sz="1600" i="1">
                            <a:latin typeface="Cambria Math"/>
                            <a:ea typeface="Calibri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600" i="1" dirty="0"/>
                  <a:t>: number of inputs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04C8D7-AE35-AC40-9EA0-2706E5C6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74" y="5371215"/>
                <a:ext cx="2269724" cy="338554"/>
              </a:xfrm>
              <a:prstGeom prst="rect">
                <a:avLst/>
              </a:prstGeom>
              <a:blipFill>
                <a:blip r:embed="rId13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77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900" dirty="0"/>
              <a:t>?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22867" y="6351786"/>
            <a:ext cx="10786533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00 -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7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Artificial Intelligence/Machine learning does not only mean robots or Sci-Fi movies!</a:t>
            </a:r>
          </a:p>
          <a:p>
            <a:pPr marL="0" indent="0">
              <a:buNone/>
            </a:pPr>
            <a:r>
              <a:rPr lang="en-CA" dirty="0"/>
              <a:t>Machine and deep learning applications are everywhere!</a:t>
            </a:r>
          </a:p>
          <a:p>
            <a:pPr marL="0" indent="0">
              <a:buNone/>
            </a:pPr>
            <a:r>
              <a:rPr lang="en-CA" dirty="0"/>
              <a:t>Google search engine, amazon recommender systems, Facebook facial recognition (tagging), Siri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00 - Introduction</a:t>
            </a:r>
            <a:endParaRPr lang="en-US" dirty="0"/>
          </a:p>
        </p:txBody>
      </p:sp>
      <p:pic>
        <p:nvPicPr>
          <p:cNvPr id="5" name="Picture 4" descr="Image result for face recognition">
            <a:extLst>
              <a:ext uri="{FF2B5EF4-FFF2-40B4-BE49-F238E27FC236}">
                <a16:creationId xmlns:a16="http://schemas.microsoft.com/office/drawing/2014/main" id="{09BC914D-FD13-5A40-859C-44A0700A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91" y="3212230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google search engine">
            <a:extLst>
              <a:ext uri="{FF2B5EF4-FFF2-40B4-BE49-F238E27FC236}">
                <a16:creationId xmlns:a16="http://schemas.microsoft.com/office/drawing/2014/main" id="{E1CDFF31-192E-BD48-B472-27D7AA4D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298" y="3122335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mazon">
            <a:extLst>
              <a:ext uri="{FF2B5EF4-FFF2-40B4-BE49-F238E27FC236}">
                <a16:creationId xmlns:a16="http://schemas.microsoft.com/office/drawing/2014/main" id="{2F2E4A4D-3331-3440-8D98-B0B6139F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298" y="4427124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siri">
            <a:extLst>
              <a:ext uri="{FF2B5EF4-FFF2-40B4-BE49-F238E27FC236}">
                <a16:creationId xmlns:a16="http://schemas.microsoft.com/office/drawing/2014/main" id="{554C6380-328B-3147-A5B6-504EFCDCA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3516454" y="3194606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spam email">
            <a:extLst>
              <a:ext uri="{FF2B5EF4-FFF2-40B4-BE49-F238E27FC236}">
                <a16:creationId xmlns:a16="http://schemas.microsoft.com/office/drawing/2014/main" id="{67A01E52-9B84-2C44-B6A2-1C9BE11F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00" y="3122335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ile:Waymo self-driving car front view.gk.jpg">
            <a:extLst>
              <a:ext uri="{FF2B5EF4-FFF2-40B4-BE49-F238E27FC236}">
                <a16:creationId xmlns:a16="http://schemas.microsoft.com/office/drawing/2014/main" id="{E9CA3221-6C59-5849-9042-08C038775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690" y="3120808"/>
            <a:ext cx="166459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Big Picture -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00 - Introduction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1D27E-2EA8-414D-9F96-AF103B1E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05" y="1721616"/>
            <a:ext cx="4135665" cy="4062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99B5CA-4AD8-854D-9076-3B829EF69D7B}"/>
              </a:ext>
            </a:extLst>
          </p:cNvPr>
          <p:cNvSpPr txBox="1"/>
          <p:nvPr/>
        </p:nvSpPr>
        <p:spPr>
          <a:xfrm>
            <a:off x="1080000" y="1800000"/>
            <a:ext cx="585651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Artificial Intelligence</a:t>
            </a:r>
          </a:p>
          <a:p>
            <a:endParaRPr lang="en-CA" dirty="0"/>
          </a:p>
          <a:p>
            <a:r>
              <a:rPr lang="en-CA" dirty="0"/>
              <a:t>Science that empowers computers to mimic human intelligence such as decision making, text processing, and visual perception. </a:t>
            </a:r>
          </a:p>
        </p:txBody>
      </p:sp>
    </p:spTree>
    <p:extLst>
      <p:ext uri="{BB962C8B-B14F-4D97-AF65-F5344CB8AC3E}">
        <p14:creationId xmlns:p14="http://schemas.microsoft.com/office/powerpoint/2010/main" val="341583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Big Picture -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00 - Introduction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1D27E-2EA8-414D-9F96-AF103B1E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05" y="1721616"/>
            <a:ext cx="4135665" cy="4062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99B5CA-4AD8-854D-9076-3B829EF69D7B}"/>
              </a:ext>
            </a:extLst>
          </p:cNvPr>
          <p:cNvSpPr txBox="1"/>
          <p:nvPr/>
        </p:nvSpPr>
        <p:spPr>
          <a:xfrm>
            <a:off x="1078984" y="1800000"/>
            <a:ext cx="5856514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Machine Learning </a:t>
            </a:r>
          </a:p>
          <a:p>
            <a:endParaRPr lang="en-CA" dirty="0"/>
          </a:p>
          <a:p>
            <a:r>
              <a:rPr lang="en-CA" dirty="0"/>
              <a:t>A subfield of Artificial Intelligence that enables machines to improve at a given task with experience. </a:t>
            </a:r>
          </a:p>
          <a:p>
            <a:endParaRPr lang="en-CA" dirty="0"/>
          </a:p>
          <a:p>
            <a:r>
              <a:rPr lang="en-CA" dirty="0"/>
              <a:t>All machine learning techniques are classified as Artificial Intelligence but not all Artificial Intelligence could count as Machine Learning.</a:t>
            </a:r>
          </a:p>
          <a:p>
            <a:endParaRPr lang="en-CA" dirty="0"/>
          </a:p>
          <a:p>
            <a:r>
              <a:rPr lang="en-CA" dirty="0"/>
              <a:t>e.g. some basic Rule-based engines could be classified as AI but they do not learn from experience therefore they do not belong to the machine learning category.</a:t>
            </a:r>
          </a:p>
        </p:txBody>
      </p:sp>
    </p:spTree>
    <p:extLst>
      <p:ext uri="{BB962C8B-B14F-4D97-AF65-F5344CB8AC3E}">
        <p14:creationId xmlns:p14="http://schemas.microsoft.com/office/powerpoint/2010/main" val="80641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Big Picture - 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00 - Introduction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1D27E-2EA8-414D-9F96-AF103B1E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05" y="1721616"/>
            <a:ext cx="4135665" cy="4062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99B5CA-4AD8-854D-9076-3B829EF69D7B}"/>
              </a:ext>
            </a:extLst>
          </p:cNvPr>
          <p:cNvSpPr txBox="1"/>
          <p:nvPr/>
        </p:nvSpPr>
        <p:spPr>
          <a:xfrm>
            <a:off x="1080000" y="1800000"/>
            <a:ext cx="5856514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Deep Learning </a:t>
            </a:r>
          </a:p>
          <a:p>
            <a:endParaRPr lang="en-CA" dirty="0"/>
          </a:p>
          <a:p>
            <a:r>
              <a:rPr lang="en-CA" dirty="0"/>
              <a:t>A specialized field of Machine Learning that relies on training of Deep Artificial Neural Networks (ANNs) using large dataset such as images. </a:t>
            </a:r>
          </a:p>
          <a:p>
            <a:endParaRPr lang="en-CA" dirty="0"/>
          </a:p>
          <a:p>
            <a:r>
              <a:rPr lang="en-CA" dirty="0"/>
              <a:t>ANNs are information processing models inspired by the human brain.</a:t>
            </a:r>
          </a:p>
          <a:p>
            <a:endParaRPr lang="en-CA" dirty="0"/>
          </a:p>
          <a:p>
            <a:r>
              <a:rPr lang="en-CA" dirty="0"/>
              <a:t>The human brain consists of billions of neurons that communicate to each other using electrical and chemical signals and enable humans to see, feel, and make decision. </a:t>
            </a:r>
          </a:p>
        </p:txBody>
      </p:sp>
    </p:spTree>
    <p:extLst>
      <p:ext uri="{BB962C8B-B14F-4D97-AF65-F5344CB8AC3E}">
        <p14:creationId xmlns:p14="http://schemas.microsoft.com/office/powerpoint/2010/main" val="264113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Big Picture - 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00 - Introduction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9B5CA-4AD8-854D-9076-3B829EF69D7B}"/>
              </a:ext>
            </a:extLst>
          </p:cNvPr>
          <p:cNvSpPr txBox="1"/>
          <p:nvPr/>
        </p:nvSpPr>
        <p:spPr>
          <a:xfrm>
            <a:off x="1080000" y="1800000"/>
            <a:ext cx="4287161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Deep Learning</a:t>
            </a:r>
          </a:p>
          <a:p>
            <a:r>
              <a:rPr lang="en-CA" u="sng" dirty="0"/>
              <a:t> </a:t>
            </a:r>
          </a:p>
          <a:p>
            <a:r>
              <a:rPr lang="en-CA" dirty="0"/>
              <a:t>Depth is a measure of how many hidden layers</a:t>
            </a:r>
          </a:p>
          <a:p>
            <a:endParaRPr lang="en-CA" dirty="0"/>
          </a:p>
          <a:p>
            <a:r>
              <a:rPr lang="en-GB" dirty="0"/>
              <a:t>More than three layers (including input and output) qualifies </a:t>
            </a:r>
            <a:r>
              <a:rPr lang="en-GB" dirty="0" err="1"/>
              <a:t>as“</a:t>
            </a:r>
            <a:r>
              <a:rPr lang="en-GB" b="1" dirty="0" err="1"/>
              <a:t>deep</a:t>
            </a:r>
            <a:r>
              <a:rPr lang="en-GB" dirty="0"/>
              <a:t>” </a:t>
            </a:r>
            <a:r>
              <a:rPr lang="en-GB" b="1" dirty="0"/>
              <a:t>learning</a:t>
            </a:r>
            <a:r>
              <a:rPr lang="en-GB" dirty="0"/>
              <a:t>.</a:t>
            </a:r>
            <a:endParaRPr lang="en-US" dirty="0"/>
          </a:p>
          <a:p>
            <a:endParaRPr lang="en-CA" dirty="0"/>
          </a:p>
        </p:txBody>
      </p:sp>
      <p:pic>
        <p:nvPicPr>
          <p:cNvPr id="7" name="Picture 2" descr="Image result for deep learning">
            <a:extLst>
              <a:ext uri="{FF2B5EF4-FFF2-40B4-BE49-F238E27FC236}">
                <a16:creationId xmlns:a16="http://schemas.microsoft.com/office/drawing/2014/main" id="{18E82A7B-D79C-464B-AF45-EFCC8F8B6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760" y="2159047"/>
            <a:ext cx="2691479" cy="267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B4D94421-D28D-CF49-A031-74EB65809D61}"/>
              </a:ext>
            </a:extLst>
          </p:cNvPr>
          <p:cNvSpPr/>
          <p:nvPr/>
        </p:nvSpPr>
        <p:spPr>
          <a:xfrm>
            <a:off x="6691816" y="1800000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F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E0C8CC2-308E-C346-992A-94D1654D2B9E}"/>
              </a:ext>
            </a:extLst>
          </p:cNvPr>
          <p:cNvSpPr/>
          <p:nvPr/>
        </p:nvSpPr>
        <p:spPr>
          <a:xfrm rot="10800000">
            <a:off x="10310062" y="1800000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403BD-AFB5-2C41-B1C1-A1E3C5BD09CC}"/>
              </a:ext>
            </a:extLst>
          </p:cNvPr>
          <p:cNvSpPr/>
          <p:nvPr/>
        </p:nvSpPr>
        <p:spPr>
          <a:xfrm>
            <a:off x="5817062" y="3390484"/>
            <a:ext cx="772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INPUT </a:t>
            </a:r>
          </a:p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2F879-AF83-FA4C-82ED-3EFB1479EDF6}"/>
              </a:ext>
            </a:extLst>
          </p:cNvPr>
          <p:cNvSpPr/>
          <p:nvPr/>
        </p:nvSpPr>
        <p:spPr>
          <a:xfrm>
            <a:off x="10633930" y="3910414"/>
            <a:ext cx="1161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CE3B57-5294-F34F-BA94-0ED095617C80}"/>
              </a:ext>
            </a:extLst>
          </p:cNvPr>
          <p:cNvCxnSpPr>
            <a:cxnSpLocks/>
          </p:cNvCxnSpPr>
          <p:nvPr/>
        </p:nvCxnSpPr>
        <p:spPr>
          <a:xfrm>
            <a:off x="7329786" y="5614060"/>
            <a:ext cx="308784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1F314BC-EE31-9241-921C-4D1BD0EA9398}"/>
              </a:ext>
            </a:extLst>
          </p:cNvPr>
          <p:cNvSpPr/>
          <p:nvPr/>
        </p:nvSpPr>
        <p:spPr>
          <a:xfrm>
            <a:off x="7306619" y="5002535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</a:p>
        </p:txBody>
      </p:sp>
    </p:spTree>
    <p:extLst>
      <p:ext uri="{BB962C8B-B14F-4D97-AF65-F5344CB8AC3E}">
        <p14:creationId xmlns:p14="http://schemas.microsoft.com/office/powerpoint/2010/main" val="353717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685800"/>
            <a:ext cx="10800000" cy="8429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AI vs ML vs 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638300"/>
            <a:ext cx="10800000" cy="422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buNone/>
            </a:pPr>
            <a:r>
              <a:rPr lang="en-CA" dirty="0"/>
              <a:t>Deep learning can automatically extract features automatically: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0000" y="6351786"/>
            <a:ext cx="10800000" cy="40461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00 - Introduction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1671C-B0B8-BC4E-AE92-4DC9BABEE87E}"/>
              </a:ext>
            </a:extLst>
          </p:cNvPr>
          <p:cNvSpPr txBox="1"/>
          <p:nvPr/>
        </p:nvSpPr>
        <p:spPr>
          <a:xfrm>
            <a:off x="1034144" y="2013149"/>
            <a:ext cx="4461386" cy="9604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CA" b="1" dirty="0"/>
              <a:t>Machine learning Process: </a:t>
            </a:r>
          </a:p>
          <a:p>
            <a:pPr marL="457200" lvl="0" indent="-457200" algn="just">
              <a:lnSpc>
                <a:spcPct val="107000"/>
              </a:lnSpc>
              <a:buAutoNum type="arabicParenBoth"/>
            </a:pPr>
            <a:r>
              <a:rPr lang="en-CA" dirty="0"/>
              <a:t>select the model to train, </a:t>
            </a:r>
          </a:p>
          <a:p>
            <a:pPr marL="457200" lvl="0" indent="-457200" algn="just">
              <a:lnSpc>
                <a:spcPct val="107000"/>
              </a:lnSpc>
              <a:buAutoNum type="arabicParenBoth"/>
            </a:pPr>
            <a:r>
              <a:rPr lang="en-CA" dirty="0"/>
              <a:t>manually perform feature extraction.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1487C-77FE-D145-B187-D17F3D61AA70}"/>
              </a:ext>
            </a:extLst>
          </p:cNvPr>
          <p:cNvSpPr txBox="1"/>
          <p:nvPr/>
        </p:nvSpPr>
        <p:spPr>
          <a:xfrm>
            <a:off x="5914195" y="2013149"/>
            <a:ext cx="5581119" cy="15531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CA" b="1" dirty="0"/>
              <a:t>Deep Learning Process: </a:t>
            </a:r>
          </a:p>
          <a:p>
            <a:pPr marL="457200" lvl="0" indent="-457200" algn="just">
              <a:lnSpc>
                <a:spcPct val="107000"/>
              </a:lnSpc>
              <a:buAutoNum type="arabicParenBoth"/>
            </a:pPr>
            <a:r>
              <a:rPr lang="en-CA" dirty="0"/>
              <a:t>select the architecture of the network,</a:t>
            </a:r>
          </a:p>
          <a:p>
            <a:pPr marL="457200" lvl="0" indent="-457200" algn="just">
              <a:lnSpc>
                <a:spcPct val="107000"/>
              </a:lnSpc>
              <a:buAutoNum type="arabicParenBoth"/>
            </a:pPr>
            <a:r>
              <a:rPr lang="en-CA" dirty="0"/>
              <a:t>features are automatically extracted by feeding in the training data (such as images) along with the target class (label).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C95BF-4C56-CE42-9BDC-E0973340156C}"/>
              </a:ext>
            </a:extLst>
          </p:cNvPr>
          <p:cNvSpPr/>
          <p:nvPr/>
        </p:nvSpPr>
        <p:spPr>
          <a:xfrm>
            <a:off x="1060789" y="3957497"/>
            <a:ext cx="4461386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MACHINE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B1B3-F50E-B840-8C17-3989DFAEA0D2}"/>
              </a:ext>
            </a:extLst>
          </p:cNvPr>
          <p:cNvSpPr/>
          <p:nvPr/>
        </p:nvSpPr>
        <p:spPr>
          <a:xfrm>
            <a:off x="6445874" y="3957497"/>
            <a:ext cx="4425079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DEEP LEARNING</a:t>
            </a:r>
          </a:p>
        </p:txBody>
      </p:sp>
      <p:pic>
        <p:nvPicPr>
          <p:cNvPr id="10" name="Graphic 9" descr="Cat">
            <a:extLst>
              <a:ext uri="{FF2B5EF4-FFF2-40B4-BE49-F238E27FC236}">
                <a16:creationId xmlns:a16="http://schemas.microsoft.com/office/drawing/2014/main" id="{72BDA069-1A27-3C4F-AA69-241A757C6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8268" y="4708161"/>
            <a:ext cx="457200" cy="457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EA9C6A-01C3-1E48-B939-7668F8E5772D}"/>
              </a:ext>
            </a:extLst>
          </p:cNvPr>
          <p:cNvSpPr/>
          <p:nvPr/>
        </p:nvSpPr>
        <p:spPr>
          <a:xfrm>
            <a:off x="3154873" y="4739643"/>
            <a:ext cx="820565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Machine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</a:rPr>
              <a:t>Learning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465704-AD5E-3748-B138-68B8E2D52C23}"/>
              </a:ext>
            </a:extLst>
          </p:cNvPr>
          <p:cNvSpPr/>
          <p:nvPr/>
        </p:nvSpPr>
        <p:spPr>
          <a:xfrm>
            <a:off x="4582452" y="5180674"/>
            <a:ext cx="914400" cy="217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MOUSE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AFF28E-8FCD-9A43-BD8C-96FB0A49DBE9}"/>
              </a:ext>
            </a:extLst>
          </p:cNvPr>
          <p:cNvSpPr/>
          <p:nvPr/>
        </p:nvSpPr>
        <p:spPr>
          <a:xfrm>
            <a:off x="4582452" y="4927405"/>
            <a:ext cx="914400" cy="217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DOG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D48C2-A73C-9D44-8D47-E2DA237ED56B}"/>
              </a:ext>
            </a:extLst>
          </p:cNvPr>
          <p:cNvSpPr/>
          <p:nvPr/>
        </p:nvSpPr>
        <p:spPr>
          <a:xfrm>
            <a:off x="4582452" y="4672040"/>
            <a:ext cx="914400" cy="217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CAT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5EC9D3-5C5E-0D4D-8E7F-62AF1C63973C}"/>
              </a:ext>
            </a:extLst>
          </p:cNvPr>
          <p:cNvCxnSpPr>
            <a:cxnSpLocks/>
          </p:cNvCxnSpPr>
          <p:nvPr/>
        </p:nvCxnSpPr>
        <p:spPr>
          <a:xfrm>
            <a:off x="4243718" y="4781945"/>
            <a:ext cx="0" cy="528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DDB088-9E4B-E94C-B9E5-6F5698457D4C}"/>
              </a:ext>
            </a:extLst>
          </p:cNvPr>
          <p:cNvCxnSpPr>
            <a:cxnSpLocks/>
          </p:cNvCxnSpPr>
          <p:nvPr/>
        </p:nvCxnSpPr>
        <p:spPr>
          <a:xfrm>
            <a:off x="4243718" y="4780897"/>
            <a:ext cx="33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A90C0F5-36EF-7546-AF05-3F72BFA6556D}"/>
              </a:ext>
            </a:extLst>
          </p:cNvPr>
          <p:cNvSpPr/>
          <p:nvPr/>
        </p:nvSpPr>
        <p:spPr>
          <a:xfrm>
            <a:off x="2082243" y="4739643"/>
            <a:ext cx="820565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31" name="Graphic 30" descr="Cat">
            <a:extLst>
              <a:ext uri="{FF2B5EF4-FFF2-40B4-BE49-F238E27FC236}">
                <a16:creationId xmlns:a16="http://schemas.microsoft.com/office/drawing/2014/main" id="{77E0F2BD-5231-E54A-90D7-823AB56D3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0125" y="4814752"/>
            <a:ext cx="304800" cy="3048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4C0435-7851-5746-8FD9-EBBE7E1847F4}"/>
              </a:ext>
            </a:extLst>
          </p:cNvPr>
          <p:cNvCxnSpPr>
            <a:cxnSpLocks/>
          </p:cNvCxnSpPr>
          <p:nvPr/>
        </p:nvCxnSpPr>
        <p:spPr>
          <a:xfrm>
            <a:off x="4243718" y="5036262"/>
            <a:ext cx="33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7B6E02-C5A9-5540-8506-41F4A9D6711C}"/>
              </a:ext>
            </a:extLst>
          </p:cNvPr>
          <p:cNvSpPr txBox="1"/>
          <p:nvPr/>
        </p:nvSpPr>
        <p:spPr>
          <a:xfrm>
            <a:off x="2066099" y="4343125"/>
            <a:ext cx="95571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Manual Feature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Extraction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191A1B-6511-7F4C-A109-0EF777469AC8}"/>
              </a:ext>
            </a:extLst>
          </p:cNvPr>
          <p:cNvSpPr txBox="1"/>
          <p:nvPr/>
        </p:nvSpPr>
        <p:spPr>
          <a:xfrm>
            <a:off x="3104040" y="4327942"/>
            <a:ext cx="835486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Classification</a:t>
            </a:r>
          </a:p>
        </p:txBody>
      </p:sp>
      <p:pic>
        <p:nvPicPr>
          <p:cNvPr id="41" name="Graphic 40" descr="Cat">
            <a:extLst>
              <a:ext uri="{FF2B5EF4-FFF2-40B4-BE49-F238E27FC236}">
                <a16:creationId xmlns:a16="http://schemas.microsoft.com/office/drawing/2014/main" id="{9B5BA608-C569-624A-8205-4AA862B95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4549" y="4533082"/>
            <a:ext cx="457200" cy="4572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BD9B84D-DD28-D840-9813-4CC9C56125E3}"/>
              </a:ext>
            </a:extLst>
          </p:cNvPr>
          <p:cNvSpPr/>
          <p:nvPr/>
        </p:nvSpPr>
        <p:spPr>
          <a:xfrm>
            <a:off x="9956553" y="4858341"/>
            <a:ext cx="914400" cy="217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MOUSE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E7D12D-9063-1349-B6F9-B76BA057449F}"/>
              </a:ext>
            </a:extLst>
          </p:cNvPr>
          <p:cNvSpPr/>
          <p:nvPr/>
        </p:nvSpPr>
        <p:spPr>
          <a:xfrm>
            <a:off x="9956553" y="4605072"/>
            <a:ext cx="914400" cy="217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DOG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420F67-3B6E-B448-9D3D-26AB966AB17A}"/>
              </a:ext>
            </a:extLst>
          </p:cNvPr>
          <p:cNvSpPr/>
          <p:nvPr/>
        </p:nvSpPr>
        <p:spPr>
          <a:xfrm>
            <a:off x="9956553" y="4349707"/>
            <a:ext cx="914400" cy="2177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CAT</a:t>
            </a:r>
            <a:endParaRPr lang="en-US" sz="1200" dirty="0">
              <a:solidFill>
                <a:schemeClr val="bg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7BADEC7-C4A5-294A-8FDD-5F5F8AAA1CC7}"/>
              </a:ext>
            </a:extLst>
          </p:cNvPr>
          <p:cNvCxnSpPr>
            <a:cxnSpLocks/>
          </p:cNvCxnSpPr>
          <p:nvPr/>
        </p:nvCxnSpPr>
        <p:spPr>
          <a:xfrm>
            <a:off x="9617819" y="4459612"/>
            <a:ext cx="0" cy="528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BFC4CF-BB4A-CB49-A05E-418BA5378A28}"/>
              </a:ext>
            </a:extLst>
          </p:cNvPr>
          <p:cNvCxnSpPr>
            <a:cxnSpLocks/>
          </p:cNvCxnSpPr>
          <p:nvPr/>
        </p:nvCxnSpPr>
        <p:spPr>
          <a:xfrm>
            <a:off x="9617819" y="4458564"/>
            <a:ext cx="33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8945AC-FABB-9348-8717-6BAC7F51C3AD}"/>
              </a:ext>
            </a:extLst>
          </p:cNvPr>
          <p:cNvCxnSpPr>
            <a:cxnSpLocks/>
          </p:cNvCxnSpPr>
          <p:nvPr/>
        </p:nvCxnSpPr>
        <p:spPr>
          <a:xfrm>
            <a:off x="9617819" y="4713929"/>
            <a:ext cx="33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64FC5A-D1DC-A74E-A53A-520092EDAD77}"/>
              </a:ext>
            </a:extLst>
          </p:cNvPr>
          <p:cNvCxnSpPr>
            <a:cxnSpLocks/>
          </p:cNvCxnSpPr>
          <p:nvPr/>
        </p:nvCxnSpPr>
        <p:spPr>
          <a:xfrm>
            <a:off x="9617819" y="4967198"/>
            <a:ext cx="33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22E35F9-859D-4A4C-93F1-141FC93BE832}"/>
              </a:ext>
            </a:extLst>
          </p:cNvPr>
          <p:cNvSpPr/>
          <p:nvPr/>
        </p:nvSpPr>
        <p:spPr>
          <a:xfrm>
            <a:off x="7374986" y="4636510"/>
            <a:ext cx="506104" cy="313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50" name="Graphic 49" descr="Cat">
            <a:extLst>
              <a:ext uri="{FF2B5EF4-FFF2-40B4-BE49-F238E27FC236}">
                <a16:creationId xmlns:a16="http://schemas.microsoft.com/office/drawing/2014/main" id="{035C3FA3-43DA-5C4F-AA25-34A946615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0730" y="4671024"/>
            <a:ext cx="230736" cy="23073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431C8EF8-1863-224C-95CB-A954C5DF1554}"/>
              </a:ext>
            </a:extLst>
          </p:cNvPr>
          <p:cNvSpPr/>
          <p:nvPr/>
        </p:nvSpPr>
        <p:spPr>
          <a:xfrm>
            <a:off x="7945373" y="4636510"/>
            <a:ext cx="506104" cy="313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E0933B-7649-A64F-8570-AD45DE3DF767}"/>
              </a:ext>
            </a:extLst>
          </p:cNvPr>
          <p:cNvSpPr/>
          <p:nvPr/>
        </p:nvSpPr>
        <p:spPr>
          <a:xfrm>
            <a:off x="8516467" y="4636510"/>
            <a:ext cx="506104" cy="313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56" name="Graphic 55" descr="Braille">
            <a:extLst>
              <a:ext uri="{FF2B5EF4-FFF2-40B4-BE49-F238E27FC236}">
                <a16:creationId xmlns:a16="http://schemas.microsoft.com/office/drawing/2014/main" id="{91926279-0418-4343-AF25-70C2C0B66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7996308" y="4620992"/>
            <a:ext cx="388218" cy="388218"/>
          </a:xfrm>
          <a:prstGeom prst="rect">
            <a:avLst/>
          </a:prstGeom>
        </p:spPr>
      </p:pic>
      <p:pic>
        <p:nvPicPr>
          <p:cNvPr id="58" name="Graphic 57" descr="Cycle with people">
            <a:extLst>
              <a:ext uri="{FF2B5EF4-FFF2-40B4-BE49-F238E27FC236}">
                <a16:creationId xmlns:a16="http://schemas.microsoft.com/office/drawing/2014/main" id="{C4F13274-DC06-2D4B-9C0A-766CCDD50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6025" y="4627718"/>
            <a:ext cx="327858" cy="32785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76B1F47-CA16-634F-B0C6-AAE2CCADBACB}"/>
              </a:ext>
            </a:extLst>
          </p:cNvPr>
          <p:cNvSpPr/>
          <p:nvPr/>
        </p:nvSpPr>
        <p:spPr>
          <a:xfrm>
            <a:off x="7183980" y="4422969"/>
            <a:ext cx="2028385" cy="887201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Learned Features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Convolutional Neural Network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(CNN)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91FBCC3-521C-3644-81A7-CBA39FE4F186}"/>
              </a:ext>
            </a:extLst>
          </p:cNvPr>
          <p:cNvCxnSpPr>
            <a:cxnSpLocks/>
          </p:cNvCxnSpPr>
          <p:nvPr/>
        </p:nvCxnSpPr>
        <p:spPr>
          <a:xfrm>
            <a:off x="4243718" y="5310175"/>
            <a:ext cx="33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97E2F37-DC7C-184F-A8BC-43C4DA756E30}"/>
              </a:ext>
            </a:extLst>
          </p:cNvPr>
          <p:cNvSpPr/>
          <p:nvPr/>
        </p:nvSpPr>
        <p:spPr>
          <a:xfrm>
            <a:off x="974221" y="3708875"/>
            <a:ext cx="4768553" cy="200826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6B823-3945-5F40-9061-50B2A3D63F4B}"/>
              </a:ext>
            </a:extLst>
          </p:cNvPr>
          <p:cNvSpPr/>
          <p:nvPr/>
        </p:nvSpPr>
        <p:spPr>
          <a:xfrm>
            <a:off x="5928403" y="3704030"/>
            <a:ext cx="5566911" cy="200826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189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2368</TotalTime>
  <Words>1683</Words>
  <Application>Microsoft Macintosh PowerPoint</Application>
  <PresentationFormat>Widescreen</PresentationFormat>
  <Paragraphs>427</Paragraphs>
  <Slides>37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Franklin Gothic Book</vt:lpstr>
      <vt:lpstr>Montserrat</vt:lpstr>
      <vt:lpstr>Times New Roman</vt:lpstr>
      <vt:lpstr>Crop</vt:lpstr>
      <vt:lpstr>Visio</vt:lpstr>
      <vt:lpstr>Equation</vt:lpstr>
      <vt:lpstr> 00 - Introduction</vt:lpstr>
      <vt:lpstr>Contents</vt:lpstr>
      <vt:lpstr>Machine Learning vs Deep Learning vs Artificial Intelligence</vt:lpstr>
      <vt:lpstr>Introduction</vt:lpstr>
      <vt:lpstr>Big Picture - AI</vt:lpstr>
      <vt:lpstr>Big Picture - ML</vt:lpstr>
      <vt:lpstr>Big Picture - DL</vt:lpstr>
      <vt:lpstr>Big Picture - DL</vt:lpstr>
      <vt:lpstr>AI vs ML vs DL</vt:lpstr>
      <vt:lpstr>Types of Learning</vt:lpstr>
      <vt:lpstr>Types of Learning</vt:lpstr>
      <vt:lpstr>Supervised Learning</vt:lpstr>
      <vt:lpstr>Unsupervised Learning</vt:lpstr>
      <vt:lpstr>Reinforcement Learning</vt:lpstr>
      <vt:lpstr> 01 - Regression</vt:lpstr>
      <vt:lpstr>Contents</vt:lpstr>
      <vt:lpstr>Car Sales Problem Statement</vt:lpstr>
      <vt:lpstr>Problem Statement</vt:lpstr>
      <vt:lpstr>Regression</vt:lpstr>
      <vt:lpstr>Regression</vt:lpstr>
      <vt:lpstr>Regression</vt:lpstr>
      <vt:lpstr>Additional Resources</vt:lpstr>
      <vt:lpstr>Artifical Nerural Networks</vt:lpstr>
      <vt:lpstr>A.N.N. - Introduction</vt:lpstr>
      <vt:lpstr>How to humans learn ?</vt:lpstr>
      <vt:lpstr>Neuron Mathematical Model</vt:lpstr>
      <vt:lpstr>Neuron Mathematical Model</vt:lpstr>
      <vt:lpstr>Single Neuron Model</vt:lpstr>
      <vt:lpstr>Single Neuron Model</vt:lpstr>
      <vt:lpstr>Training a Network</vt:lpstr>
      <vt:lpstr>Back Propagation</vt:lpstr>
      <vt:lpstr>Back Propagation – Phase 1 - Propagation</vt:lpstr>
      <vt:lpstr>Back Propagation – Phase 2 – Weight Update</vt:lpstr>
      <vt:lpstr>Multi Neuron Model</vt:lpstr>
      <vt:lpstr>2 Neurons</vt:lpstr>
      <vt:lpstr>Multi Neuron Network - Matrices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Docker Overview</dc:title>
  <dc:creator>Pat McKillen</dc:creator>
  <cp:lastModifiedBy>Patrick McKillen</cp:lastModifiedBy>
  <cp:revision>128</cp:revision>
  <dcterms:created xsi:type="dcterms:W3CDTF">2017-08-16T09:39:43Z</dcterms:created>
  <dcterms:modified xsi:type="dcterms:W3CDTF">2022-08-09T17:04:17Z</dcterms:modified>
</cp:coreProperties>
</file>