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86" r:id="rId4"/>
    <p:sldId id="287" r:id="rId5"/>
    <p:sldId id="288" r:id="rId6"/>
    <p:sldId id="290" r:id="rId7"/>
    <p:sldId id="285" r:id="rId8"/>
    <p:sldId id="284" r:id="rId9"/>
    <p:sldId id="275" r:id="rId10"/>
    <p:sldId id="276" r:id="rId11"/>
    <p:sldId id="27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084-914F-89E2-F6DBDC7F1EE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3D9-3045-AF7B-DFABBF580D68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84-914F-89E2-F6DBDC7F1EE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3D9-3045-AF7B-DFABBF580D68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3D9-3045-AF7B-DFABBF580D68}"/>
              </c:ext>
            </c:extLst>
          </c:dPt>
          <c:dLbls>
            <c:dLbl>
              <c:idx val="2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62735113402683"/>
                      <c:h val="0.190357133137709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084-914F-89E2-F6DBDC7F1E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ETFs</c:v>
                </c:pt>
                <c:pt idx="1">
                  <c:v>Stocks</c:v>
                </c:pt>
                <c:pt idx="2">
                  <c:v>Commodities</c:v>
                </c:pt>
                <c:pt idx="3">
                  <c:v>Bonds</c:v>
                </c:pt>
                <c:pt idx="4">
                  <c:v>Cash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4-914F-89E2-F6DBDC7F1E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'[Chart in Microsoft PowerPoint]Sheet1'!$E$1</c:f>
              <c:strCache>
                <c:ptCount val="1"/>
                <c:pt idx="0">
                  <c:v>Conservative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3F-A149-9F13-27CD51D6807C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3F-A149-9F13-27CD51D6807C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3F-A149-9F13-27CD51D6807C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D3F-A149-9F13-27CD51D6807C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D3F-A149-9F13-27CD51D680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PowerPoint]Sheet1'!$D$2:$D$6</c:f>
              <c:strCache>
                <c:ptCount val="5"/>
                <c:pt idx="0">
                  <c:v>DM</c:v>
                </c:pt>
                <c:pt idx="1">
                  <c:v>EM</c:v>
                </c:pt>
                <c:pt idx="2">
                  <c:v>Bonds</c:v>
                </c:pt>
                <c:pt idx="3">
                  <c:v>Derivs</c:v>
                </c:pt>
                <c:pt idx="4">
                  <c:v>Cash</c:v>
                </c:pt>
              </c:strCache>
            </c:strRef>
          </c:cat>
          <c:val>
            <c:numRef>
              <c:f>'[Chart in Microsoft PowerPoint]Sheet1'!$E$2:$E$6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50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3F-A149-9F13-27CD51D6807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'[Chart in Microsoft PowerPoint]Sheet1'!$H$1</c:f>
              <c:strCache>
                <c:ptCount val="1"/>
                <c:pt idx="0">
                  <c:v>Balanced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DE7-2A47-8256-C75D0519AE3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DE7-2A47-8256-C75D0519AE3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DE7-2A47-8256-C75D0519AE31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DE7-2A47-8256-C75D0519AE31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DE7-2A47-8256-C75D0519AE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PowerPoint]Sheet1'!$G$2:$G$6</c:f>
              <c:strCache>
                <c:ptCount val="5"/>
                <c:pt idx="0">
                  <c:v>DM</c:v>
                </c:pt>
                <c:pt idx="1">
                  <c:v>EM</c:v>
                </c:pt>
                <c:pt idx="2">
                  <c:v>Bonds</c:v>
                </c:pt>
                <c:pt idx="3">
                  <c:v>Derivs</c:v>
                </c:pt>
                <c:pt idx="4">
                  <c:v>Cash</c:v>
                </c:pt>
              </c:strCache>
            </c:strRef>
          </c:cat>
          <c:val>
            <c:numRef>
              <c:f>'[Chart in Microsoft PowerPoint]Sheet1'!$H$2:$H$6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E7-2A47-8256-C75D0519AE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'[Chart in Microsoft PowerPoint]Sheet1'!$K$1</c:f>
              <c:strCache>
                <c:ptCount val="1"/>
                <c:pt idx="0">
                  <c:v>Growth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EC-C146-98BC-B7CE3F33B5DC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EC-C146-98BC-B7CE3F33B5DC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BEC-C146-98BC-B7CE3F33B5DC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BEC-C146-98BC-B7CE3F33B5DC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BEC-C146-98BC-B7CE3F33B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PowerPoint]Sheet1'!$J$2:$J$6</c:f>
              <c:strCache>
                <c:ptCount val="5"/>
                <c:pt idx="0">
                  <c:v>DM</c:v>
                </c:pt>
                <c:pt idx="1">
                  <c:v>EM</c:v>
                </c:pt>
                <c:pt idx="2">
                  <c:v>Bonds</c:v>
                </c:pt>
                <c:pt idx="3">
                  <c:v>Derivs</c:v>
                </c:pt>
                <c:pt idx="4">
                  <c:v>Cash</c:v>
                </c:pt>
              </c:strCache>
            </c:strRef>
          </c:cat>
          <c:val>
            <c:numRef>
              <c:f>'[Chart in Microsoft PowerPoint]Sheet1'!$K$2:$K$6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EC-C146-98BC-B7CE3F33B5D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'[Chart in Microsoft PowerPoint]Sheet1'!$N$1</c:f>
              <c:strCache>
                <c:ptCount val="1"/>
                <c:pt idx="0">
                  <c:v>Aggressive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6A0-0F40-9845-3AAC48161A52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6A0-0F40-9845-3AAC48161A52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6A0-0F40-9845-3AAC48161A52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6A0-0F40-9845-3AAC48161A52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6A0-0F40-9845-3AAC48161A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PowerPoint]Sheet1'!$M$2:$M$6</c:f>
              <c:strCache>
                <c:ptCount val="5"/>
                <c:pt idx="0">
                  <c:v>DM</c:v>
                </c:pt>
                <c:pt idx="1">
                  <c:v>EM</c:v>
                </c:pt>
                <c:pt idx="2">
                  <c:v>Bonds</c:v>
                </c:pt>
                <c:pt idx="3">
                  <c:v>Derivs</c:v>
                </c:pt>
                <c:pt idx="4">
                  <c:v>Cash</c:v>
                </c:pt>
              </c:strCache>
            </c:strRef>
          </c:cat>
          <c:val>
            <c:numRef>
              <c:f>'[Chart in Microsoft PowerPoint]Sheet1'!$N$2:$N$6</c:f>
              <c:numCache>
                <c:formatCode>General</c:formatCode>
                <c:ptCount val="5"/>
                <c:pt idx="0">
                  <c:v>25</c:v>
                </c:pt>
                <c:pt idx="1">
                  <c:v>40</c:v>
                </c:pt>
                <c:pt idx="2">
                  <c:v>5</c:v>
                </c:pt>
                <c:pt idx="3">
                  <c:v>30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A0-0F40-9845-3AAC48161A5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F635B-1604-5647-A60A-3320C4BE415F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4C15-C5DE-4749-BEE2-D4A6F509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6900-A919-2544-9A79-5F63F1467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4FF3-07E0-F243-B615-EC02C7BC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AE11-6310-6743-ABF4-7FB34380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4A5F-1E8A-CE45-AC09-304156AE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A945-9E5C-C345-AA95-E86C68E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4EA3-0029-7241-91CE-84EBE970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9E6CF-69CB-CE40-90E3-1DF9A8C0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B759-5FCF-BC42-B977-208A180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D0B3-847D-C64E-A498-7434457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3EF9-79ED-F945-818D-3DB504E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0E4AB-BBC4-2E41-87C7-82168A62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48EFF-84D4-594E-A574-F9CA8D3F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521C-E581-5A40-8DF0-C1D72271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60B-BB28-A64C-8041-B3BAA223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631-5D7B-E142-82EE-4C366028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DE37-13B5-AF4B-8BE4-99A22D4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2B90-C94F-2C46-B219-132D6A7D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59F7-44E4-7C4B-AE77-F0A08625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540B-8DDC-474B-854F-50596C29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8562-67BB-8743-BDBC-DA9C46AF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E1C4-3679-0542-A062-1335E12D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1B84-54C9-8348-A6B3-FF9D4541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6A81-45AE-BF46-A426-2A86B69D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9ADE-1619-B745-90C8-6E0F1E74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FCEB-A0A8-CB49-AF3D-ABDEB21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53C2-5B6E-BC40-86C1-86948C4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E03A-A81E-C944-8B45-F95BBC34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736A8-612E-8545-BCA7-C7E4EAF9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282CF-6646-A84B-BEEF-318D552D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093C-E7DE-5143-B8DD-F1E90F29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2033-CF9A-E044-B0C6-82C671E4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C57-4FB9-0D4E-AE90-F8959DD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A429-41C7-B84D-88AF-E67378F6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89FBA-69A1-FF48-A51C-750CD638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563D-BE85-9245-AB70-2D2C77B6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6771-AC94-9B43-9305-7BB2C89B0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374B-77C3-A042-919F-2432762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9B771-3EA9-F249-915B-1D65CDFB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CC91A-D462-A741-A846-C927A85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DCBE-ACF7-C744-8707-89E3CA0B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F9BB6-9E43-2A46-AC41-6D7A4F2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BB408-ABA9-7347-8FF0-3508BD72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FF77C-AC28-064A-B06A-D4DE0168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5A3D7-8E91-6247-8A50-A12631F2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4817-44A9-3947-BD32-BEC0EC38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5C1A-457A-B540-9439-9D044E7D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DE53-EA1C-6041-A13E-2533CA8E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A142-EB19-8340-9050-F267BDAA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E6510-2B64-4B41-AA81-9DF99A5E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D94C-22D1-D94F-ADC3-E457B297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00CC-7672-0F40-989C-A16A2DC3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660BA-17A3-1345-8B9A-D8D1967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417-E524-3E4C-B155-75BE17AD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71308-B314-714F-B813-1A0EEB9A8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B65D-1FAE-C647-8687-718386F5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0A17-401F-274A-AB55-F0F27B33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A1F8B-87DF-6145-8B84-E714CB40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F9A9-DEA1-0D48-BD9A-6319902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7E1C4-C32D-2B4F-B084-2D58F68A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2378-21DC-564E-AF89-F86A58AD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07DF-FEF4-B44B-803A-D392FFC72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B9B1-A068-A944-97DB-3FAB9FD86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Portfolio Risk &amp; CAPM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09BC-3492-1B41-BB80-CAAF1C9C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39CE-25B9-5A43-8DF2-5597A801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1.xlsx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2DD5-17B2-0744-AA4D-8D711A92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Portfolio Risk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9D2E-6C50-F645-86FE-4C6FF2BBC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apital </a:t>
            </a:r>
            <a:r>
              <a:rPr lang="en-US" b="1" dirty="0"/>
              <a:t>A</a:t>
            </a:r>
            <a:r>
              <a:rPr lang="en-US" dirty="0"/>
              <a:t>sset </a:t>
            </a:r>
            <a:r>
              <a:rPr lang="en-US" b="1" dirty="0"/>
              <a:t>P</a:t>
            </a:r>
            <a:r>
              <a:rPr lang="en-US" dirty="0"/>
              <a:t>ricing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63300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Portfolio with 2 securities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E170B345-7BD8-2443-B992-6AE2B13E193C}"/>
                  </a:ext>
                </a:extLst>
              </p:cNvPr>
              <p:cNvSpPr/>
              <p:nvPr/>
            </p:nvSpPr>
            <p:spPr>
              <a:xfrm>
                <a:off x="693938" y="1097229"/>
                <a:ext cx="11193138" cy="4077190"/>
              </a:xfrm>
              <a:prstGeom prst="wedgeRectCallout">
                <a:avLst>
                  <a:gd name="adj1" fmla="val 27865"/>
                  <a:gd name="adj2" fmla="val -448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Given the following</a:t>
                </a:r>
              </a:p>
              <a:p>
                <a:endParaRPr lang="en-GB" b="1" i="1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10%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16%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15%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24%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20%</a:t>
                </a:r>
              </a:p>
              <a:p>
                <a:endParaRPr lang="en-GB" dirty="0"/>
              </a:p>
              <a:p>
                <a:r>
                  <a:rPr lang="en-GB" dirty="0"/>
                  <a:t>The expected return and standard deviation for this portfolio for weights of</a:t>
                </a:r>
              </a:p>
              <a:p>
                <a:pPr lvl="1"/>
                <a:r>
                  <a:rPr lang="en-GB" dirty="0"/>
                  <a:t>(0%, 100%), </a:t>
                </a:r>
              </a:p>
              <a:p>
                <a:pPr lvl="1"/>
                <a:r>
                  <a:rPr lang="en-GB" dirty="0"/>
                  <a:t>(20%, 80%), </a:t>
                </a:r>
              </a:p>
              <a:p>
                <a:pPr lvl="1"/>
                <a:r>
                  <a:rPr lang="en-GB" dirty="0"/>
                  <a:t>(40%, 60%), </a:t>
                </a:r>
              </a:p>
              <a:p>
                <a:pPr lvl="1"/>
                <a:r>
                  <a:rPr lang="en-GB" dirty="0"/>
                  <a:t>(60%, 40%),</a:t>
                </a:r>
              </a:p>
              <a:p>
                <a:pPr lvl="1"/>
                <a:r>
                  <a:rPr lang="en-GB" dirty="0"/>
                  <a:t>(80%, 20%), </a:t>
                </a:r>
              </a:p>
              <a:p>
                <a:pPr lvl="1"/>
                <a:r>
                  <a:rPr lang="en-GB" dirty="0"/>
                  <a:t>(100%, 0%)</a:t>
                </a:r>
              </a:p>
              <a:p>
                <a:endParaRPr lang="en-GB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br>
                  <a:rPr lang="en-GB" dirty="0"/>
                </a:br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E170B345-7BD8-2443-B992-6AE2B13E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8" y="1097229"/>
                <a:ext cx="11193138" cy="4077190"/>
              </a:xfrm>
              <a:prstGeom prst="wedgeRectCallout">
                <a:avLst>
                  <a:gd name="adj1" fmla="val 27865"/>
                  <a:gd name="adj2" fmla="val -44877"/>
                </a:avLst>
              </a:prstGeom>
              <a:blipFill>
                <a:blip r:embed="rId2"/>
                <a:stretch>
                  <a:fillRect l="-453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9A2B5F0A-BDD3-9642-9E41-87A3413B5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640048"/>
                  </p:ext>
                </p:extLst>
              </p:nvPr>
            </p:nvGraphicFramePr>
            <p:xfrm>
              <a:off x="2952396" y="3128516"/>
              <a:ext cx="3305060" cy="2590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6265">
                      <a:extLst>
                        <a:ext uri="{9D8B030D-6E8A-4147-A177-3AD203B41FA5}">
                          <a16:colId xmlns:a16="http://schemas.microsoft.com/office/drawing/2014/main" val="1346972662"/>
                        </a:ext>
                      </a:extLst>
                    </a:gridCol>
                    <a:gridCol w="826265">
                      <a:extLst>
                        <a:ext uri="{9D8B030D-6E8A-4147-A177-3AD203B41FA5}">
                          <a16:colId xmlns:a16="http://schemas.microsoft.com/office/drawing/2014/main" val="1616804347"/>
                        </a:ext>
                      </a:extLst>
                    </a:gridCol>
                    <a:gridCol w="638979">
                      <a:extLst>
                        <a:ext uri="{9D8B030D-6E8A-4147-A177-3AD203B41FA5}">
                          <a16:colId xmlns:a16="http://schemas.microsoft.com/office/drawing/2014/main" val="1535218496"/>
                        </a:ext>
                      </a:extLst>
                    </a:gridCol>
                    <a:gridCol w="1013551">
                      <a:extLst>
                        <a:ext uri="{9D8B030D-6E8A-4147-A177-3AD203B41FA5}">
                          <a16:colId xmlns:a16="http://schemas.microsoft.com/office/drawing/2014/main" val="35667776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dirty="0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GB" b="1" baseline="-25000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baseline="-25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dirty="0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GB" b="1" baseline="-25000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b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baseline="-2500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 baseline="-2500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oMath>
                          </a14:m>
                          <a:r>
                            <a:rPr lang="en-GB" b="1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164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24.00%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327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20.09%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69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14.87%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355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14.54%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82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19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9A2B5F0A-BDD3-9642-9E41-87A3413B5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640048"/>
                  </p:ext>
                </p:extLst>
              </p:nvPr>
            </p:nvGraphicFramePr>
            <p:xfrm>
              <a:off x="2952396" y="3128516"/>
              <a:ext cx="3305060" cy="2590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6265">
                      <a:extLst>
                        <a:ext uri="{9D8B030D-6E8A-4147-A177-3AD203B41FA5}">
                          <a16:colId xmlns:a16="http://schemas.microsoft.com/office/drawing/2014/main" val="1346972662"/>
                        </a:ext>
                      </a:extLst>
                    </a:gridCol>
                    <a:gridCol w="826265">
                      <a:extLst>
                        <a:ext uri="{9D8B030D-6E8A-4147-A177-3AD203B41FA5}">
                          <a16:colId xmlns:a16="http://schemas.microsoft.com/office/drawing/2014/main" val="1616804347"/>
                        </a:ext>
                      </a:extLst>
                    </a:gridCol>
                    <a:gridCol w="638979">
                      <a:extLst>
                        <a:ext uri="{9D8B030D-6E8A-4147-A177-3AD203B41FA5}">
                          <a16:colId xmlns:a16="http://schemas.microsoft.com/office/drawing/2014/main" val="1535218496"/>
                        </a:ext>
                      </a:extLst>
                    </a:gridCol>
                    <a:gridCol w="1013551">
                      <a:extLst>
                        <a:ext uri="{9D8B030D-6E8A-4147-A177-3AD203B41FA5}">
                          <a16:colId xmlns:a16="http://schemas.microsoft.com/office/drawing/2014/main" val="35667776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3448" r="-304615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200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000" t="-3448" r="-164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500" t="-3448" r="-2500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164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24.00%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327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20.09%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469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14.87%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355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14.54%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82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1950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9BF72835-441F-3C41-A75F-BAAFB56D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85" y="3147698"/>
            <a:ext cx="3833870" cy="2629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FE191F13-C091-534F-BF6C-EB026C82600D}"/>
              </a:ext>
            </a:extLst>
          </p:cNvPr>
          <p:cNvSpPr/>
          <p:nvPr/>
        </p:nvSpPr>
        <p:spPr>
          <a:xfrm>
            <a:off x="5915935" y="1196381"/>
            <a:ext cx="5805888" cy="1057619"/>
          </a:xfrm>
          <a:prstGeom prst="wedgeRectCallout">
            <a:avLst>
              <a:gd name="adj1" fmla="val 7095"/>
              <a:gd name="adj2" fmla="val 15689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Most investors are risk averse</a:t>
            </a:r>
            <a:br>
              <a:rPr lang="en-GB" sz="1400" dirty="0"/>
            </a:br>
            <a:r>
              <a:rPr lang="en-GB" sz="1400" dirty="0"/>
              <a:t>They want increased expected returns while reducing std deviation of return.</a:t>
            </a:r>
            <a:br>
              <a:rPr lang="en-GB" sz="1400" dirty="0"/>
            </a:br>
            <a:r>
              <a:rPr lang="en-GB" sz="1400" dirty="0"/>
              <a:t>They will want to move as far as possible in a </a:t>
            </a:r>
            <a:r>
              <a:rPr lang="en-GB" sz="1400" b="1" dirty="0"/>
              <a:t>North East</a:t>
            </a:r>
            <a:r>
              <a:rPr lang="en-GB" sz="1400" dirty="0"/>
              <a:t> direction.</a:t>
            </a:r>
            <a:br>
              <a:rPr lang="en-GB" sz="1400" dirty="0"/>
            </a:br>
            <a:r>
              <a:rPr lang="en-GB" sz="1400" dirty="0"/>
              <a:t>Analysis such as this helps investors make more informed investing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47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Efficient Frontier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8D023DE-6672-F241-978E-CD4D19DDE6C0}"/>
              </a:ext>
            </a:extLst>
          </p:cNvPr>
          <p:cNvSpPr/>
          <p:nvPr/>
        </p:nvSpPr>
        <p:spPr>
          <a:xfrm>
            <a:off x="403530" y="1404047"/>
            <a:ext cx="5247516" cy="4077190"/>
          </a:xfrm>
          <a:prstGeom prst="wedgeRectCallout">
            <a:avLst>
              <a:gd name="adj1" fmla="val 27865"/>
              <a:gd name="adj2" fmla="val -44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An investor can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third investment to the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combine it with any combination of the first 2 produce a new risk return.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They can repeat this with a 4th, 5th investment etc.</a:t>
            </a:r>
            <a:br>
              <a:rPr lang="en-GB" dirty="0"/>
            </a:br>
            <a:endParaRPr lang="en-GB" dirty="0"/>
          </a:p>
          <a:p>
            <a:r>
              <a:rPr lang="en-GB" dirty="0"/>
              <a:t>Eventually we reach the limit of how far North West we can go.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This is known as the </a:t>
            </a:r>
            <a:r>
              <a:rPr lang="en-GB" b="1" dirty="0">
                <a:solidFill>
                  <a:schemeClr val="tx1"/>
                </a:solidFill>
              </a:rPr>
              <a:t>efficient frontier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 </a:t>
            </a: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2ED0A01-7E2E-F947-A97E-FC3163C7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51" y="1404047"/>
            <a:ext cx="6136706" cy="407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4770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7D3C8-E41D-2F4A-B86B-72640BDF82F0}"/>
              </a:ext>
            </a:extLst>
          </p:cNvPr>
          <p:cNvSpPr txBox="1"/>
          <p:nvPr/>
        </p:nvSpPr>
        <p:spPr>
          <a:xfrm>
            <a:off x="5845996" y="410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2AEF47-D3F0-8449-A3FA-BEC2B7E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pic>
        <p:nvPicPr>
          <p:cNvPr id="9" name="Graphic 3" descr="Badge Question Mark">
            <a:extLst>
              <a:ext uri="{FF2B5EF4-FFF2-40B4-BE49-F238E27FC236}">
                <a16:creationId xmlns:a16="http://schemas.microsoft.com/office/drawing/2014/main" id="{95AB7CD7-14EA-4240-9140-18A0A86F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615950"/>
            <a:ext cx="56261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Portfolio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23C8-20B3-8C4F-87FA-1D56DFF63CB1}"/>
              </a:ext>
            </a:extLst>
          </p:cNvPr>
          <p:cNvSpPr txBox="1"/>
          <p:nvPr/>
        </p:nvSpPr>
        <p:spPr>
          <a:xfrm>
            <a:off x="537599" y="1239086"/>
            <a:ext cx="1145234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basket of assets</a:t>
            </a:r>
          </a:p>
          <a:p>
            <a:endParaRPr lang="en-GB" dirty="0"/>
          </a:p>
          <a:p>
            <a:r>
              <a:rPr lang="en-GB" dirty="0"/>
              <a:t>May hold stocks, bonds, cash, commodities, derivatives, </a:t>
            </a:r>
            <a:r>
              <a:rPr lang="en-GB" dirty="0" err="1"/>
              <a:t>etfs</a:t>
            </a:r>
            <a:endParaRPr lang="en-GB" dirty="0"/>
          </a:p>
          <a:p>
            <a:endParaRPr lang="en-GB" dirty="0"/>
          </a:p>
          <a:p>
            <a:r>
              <a:rPr lang="en-GB" dirty="0"/>
              <a:t>Investors aim for a return by mixing these securities in a manner that reflects</a:t>
            </a:r>
          </a:p>
          <a:p>
            <a:pPr lvl="1"/>
            <a:r>
              <a:rPr lang="en-GB" dirty="0"/>
              <a:t>Their appetite for risk</a:t>
            </a:r>
          </a:p>
          <a:p>
            <a:pPr lvl="1"/>
            <a:r>
              <a:rPr lang="en-GB" dirty="0"/>
              <a:t>Their financial goals</a:t>
            </a:r>
          </a:p>
          <a:p>
            <a:pPr lvl="1"/>
            <a:r>
              <a:rPr lang="en-GB" dirty="0"/>
              <a:t>Their time horizon</a:t>
            </a:r>
          </a:p>
          <a:p>
            <a:pPr lvl="1"/>
            <a:r>
              <a:rPr lang="en-GB" dirty="0"/>
              <a:t>…</a:t>
            </a:r>
          </a:p>
          <a:p>
            <a:endParaRPr lang="en-US" dirty="0"/>
          </a:p>
          <a:p>
            <a:r>
              <a:rPr lang="en-US" dirty="0"/>
              <a:t>A key concept in portfolio management is diversification</a:t>
            </a:r>
          </a:p>
          <a:p>
            <a:pPr lvl="1"/>
            <a:r>
              <a:rPr lang="en-US" dirty="0"/>
              <a:t>Don’t carry all your eggs in one basket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B7D28D-7DCE-C24B-B2A1-9DB3A356C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830833"/>
              </p:ext>
            </p:extLst>
          </p:nvPr>
        </p:nvGraphicFramePr>
        <p:xfrm>
          <a:off x="7941923" y="1458929"/>
          <a:ext cx="3945277" cy="312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94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Portfolio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FE6D18-232E-D549-BBB4-220BF540C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421585"/>
              </p:ext>
            </p:extLst>
          </p:nvPr>
        </p:nvGraphicFramePr>
        <p:xfrm>
          <a:off x="3462390" y="1140395"/>
          <a:ext cx="1769581" cy="178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59FFD7-24FE-9B42-96D2-1CA498E70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739786"/>
              </p:ext>
            </p:extLst>
          </p:nvPr>
        </p:nvGraphicFramePr>
        <p:xfrm>
          <a:off x="5286957" y="1140395"/>
          <a:ext cx="1796649" cy="178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82EAC7C-AFFF-094C-964F-CD5B9720A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471003"/>
              </p:ext>
            </p:extLst>
          </p:nvPr>
        </p:nvGraphicFramePr>
        <p:xfrm>
          <a:off x="7138592" y="1140395"/>
          <a:ext cx="1742513" cy="178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2F89A6E-ED0F-0249-ABCF-C2F4B3320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20830"/>
              </p:ext>
            </p:extLst>
          </p:nvPr>
        </p:nvGraphicFramePr>
        <p:xfrm>
          <a:off x="8936090" y="1140395"/>
          <a:ext cx="1769581" cy="176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54F0D7-5F4F-CF45-BD14-0D4A4E43E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81053"/>
              </p:ext>
            </p:extLst>
          </p:nvPr>
        </p:nvGraphicFramePr>
        <p:xfrm>
          <a:off x="751654" y="3086439"/>
          <a:ext cx="9912900" cy="278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483100" imgH="1257300" progId="Excel.Sheet.12">
                  <p:embed/>
                </p:oleObj>
              </mc:Choice>
              <mc:Fallback>
                <p:oleObj name="Worksheet" r:id="rId6" imgW="4483100" imgH="1257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1654" y="3086439"/>
                        <a:ext cx="9912900" cy="278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647900-5F9C-9944-914B-B76BED69736C}"/>
              </a:ext>
            </a:extLst>
          </p:cNvPr>
          <p:cNvSpPr txBox="1"/>
          <p:nvPr/>
        </p:nvSpPr>
        <p:spPr>
          <a:xfrm>
            <a:off x="832206" y="1243174"/>
            <a:ext cx="20112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Developed Markets</a:t>
            </a:r>
          </a:p>
          <a:p>
            <a:r>
              <a:rPr lang="en-US" dirty="0"/>
              <a:t>Emerging Markets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Cash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34D0-5DAE-3344-8A83-4849E44A929F}"/>
              </a:ext>
            </a:extLst>
          </p:cNvPr>
          <p:cNvSpPr/>
          <p:nvPr/>
        </p:nvSpPr>
        <p:spPr>
          <a:xfrm>
            <a:off x="3390472" y="1150706"/>
            <a:ext cx="7253555" cy="1849348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Portfolio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7900-5F9C-9944-914B-B76BED69736C}"/>
              </a:ext>
            </a:extLst>
          </p:cNvPr>
          <p:cNvSpPr txBox="1"/>
          <p:nvPr/>
        </p:nvSpPr>
        <p:spPr>
          <a:xfrm>
            <a:off x="667819" y="1058239"/>
            <a:ext cx="97853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Assume investors are rational</a:t>
            </a:r>
          </a:p>
          <a:p>
            <a:endParaRPr lang="en-US" dirty="0"/>
          </a:p>
          <a:p>
            <a:r>
              <a:rPr lang="en-US" dirty="0"/>
              <a:t>Irrespective of their motivation, they want the </a:t>
            </a:r>
            <a:r>
              <a:rPr lang="en-US" b="1" dirty="0"/>
              <a:t>maximum</a:t>
            </a:r>
            <a:r>
              <a:rPr lang="en-US" dirty="0"/>
              <a:t> amount of return for the </a:t>
            </a:r>
            <a:r>
              <a:rPr lang="en-US" b="1" dirty="0"/>
              <a:t>least</a:t>
            </a:r>
            <a:r>
              <a:rPr lang="en-US" dirty="0"/>
              <a:t> amount of risk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FE543B-6525-124E-B2BC-1207F97CCC1C}"/>
              </a:ext>
            </a:extLst>
          </p:cNvPr>
          <p:cNvCxnSpPr/>
          <p:nvPr/>
        </p:nvCxnSpPr>
        <p:spPr>
          <a:xfrm>
            <a:off x="883578" y="2681555"/>
            <a:ext cx="0" cy="278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D17CFA-D6F1-A442-86F1-BE0BC76EBDD6}"/>
              </a:ext>
            </a:extLst>
          </p:cNvPr>
          <p:cNvCxnSpPr/>
          <p:nvPr/>
        </p:nvCxnSpPr>
        <p:spPr>
          <a:xfrm>
            <a:off x="904126" y="5476126"/>
            <a:ext cx="5548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862C21-282B-E348-8396-65F0C7A46F2B}"/>
              </a:ext>
            </a:extLst>
          </p:cNvPr>
          <p:cNvSpPr txBox="1"/>
          <p:nvPr/>
        </p:nvSpPr>
        <p:spPr>
          <a:xfrm>
            <a:off x="534256" y="217812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DB5B4-FDF4-CA43-96D5-A9EC843C3D4C}"/>
              </a:ext>
            </a:extLst>
          </p:cNvPr>
          <p:cNvSpPr txBox="1"/>
          <p:nvPr/>
        </p:nvSpPr>
        <p:spPr>
          <a:xfrm>
            <a:off x="6625119" y="524838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BF114A-6D52-8A40-B3E1-44872C480CE5}"/>
              </a:ext>
            </a:extLst>
          </p:cNvPr>
          <p:cNvSpPr/>
          <p:nvPr/>
        </p:nvSpPr>
        <p:spPr>
          <a:xfrm>
            <a:off x="4344254" y="2661007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624C06-D46B-8D4E-8586-D3C0894AA035}"/>
              </a:ext>
            </a:extLst>
          </p:cNvPr>
          <p:cNvSpPr/>
          <p:nvPr/>
        </p:nvSpPr>
        <p:spPr>
          <a:xfrm>
            <a:off x="4344254" y="3522324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0F5CD-22CD-A14C-A85F-0E2321254DBF}"/>
              </a:ext>
            </a:extLst>
          </p:cNvPr>
          <p:cNvSpPr/>
          <p:nvPr/>
        </p:nvSpPr>
        <p:spPr>
          <a:xfrm>
            <a:off x="4344254" y="4599398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7E47E-262B-BC4E-B082-652F8BD565AC}"/>
              </a:ext>
            </a:extLst>
          </p:cNvPr>
          <p:cNvCxnSpPr/>
          <p:nvPr/>
        </p:nvCxnSpPr>
        <p:spPr>
          <a:xfrm>
            <a:off x="4499940" y="2724904"/>
            <a:ext cx="0" cy="278429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3F3435F1-FB4E-724B-B83C-22F6A315A397}"/>
              </a:ext>
            </a:extLst>
          </p:cNvPr>
          <p:cNvSpPr/>
          <p:nvPr/>
        </p:nvSpPr>
        <p:spPr>
          <a:xfrm>
            <a:off x="8492646" y="2705622"/>
            <a:ext cx="3607496" cy="1351684"/>
          </a:xfrm>
          <a:prstGeom prst="wedgeRectCallout">
            <a:avLst>
              <a:gd name="adj1" fmla="val -151018"/>
              <a:gd name="adj2" fmla="val -329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Irrespective of their appetite for Risk</a:t>
            </a:r>
          </a:p>
          <a:p>
            <a:pPr algn="ctr"/>
            <a:r>
              <a:rPr lang="en-US" dirty="0"/>
              <a:t>A rational investor would choose this return</a:t>
            </a:r>
          </a:p>
          <a:p>
            <a:pPr algn="ctr"/>
            <a:r>
              <a:rPr lang="en-US" dirty="0"/>
              <a:t>i.e. the maximum return for a given amount of risk</a:t>
            </a:r>
          </a:p>
        </p:txBody>
      </p:sp>
    </p:spTree>
    <p:extLst>
      <p:ext uri="{BB962C8B-B14F-4D97-AF65-F5344CB8AC3E}">
        <p14:creationId xmlns:p14="http://schemas.microsoft.com/office/powerpoint/2010/main" val="32967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Portfolio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7900-5F9C-9944-914B-B76BED69736C}"/>
              </a:ext>
            </a:extLst>
          </p:cNvPr>
          <p:cNvSpPr txBox="1"/>
          <p:nvPr/>
        </p:nvSpPr>
        <p:spPr>
          <a:xfrm>
            <a:off x="667819" y="1058239"/>
            <a:ext cx="98094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Assume investors are rational</a:t>
            </a:r>
          </a:p>
          <a:p>
            <a:endParaRPr lang="en-US" dirty="0"/>
          </a:p>
          <a:p>
            <a:r>
              <a:rPr lang="en-US" dirty="0"/>
              <a:t>Irrespective of their motivation, they want the </a:t>
            </a:r>
            <a:r>
              <a:rPr lang="en-US" b="1" dirty="0"/>
              <a:t>maximum</a:t>
            </a:r>
            <a:r>
              <a:rPr lang="en-US" dirty="0"/>
              <a:t> amount of return for the </a:t>
            </a:r>
            <a:r>
              <a:rPr lang="en-US" b="1" dirty="0"/>
              <a:t>least</a:t>
            </a:r>
            <a:r>
              <a:rPr lang="en-US" dirty="0"/>
              <a:t> amount of risk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FE543B-6525-124E-B2BC-1207F97CCC1C}"/>
              </a:ext>
            </a:extLst>
          </p:cNvPr>
          <p:cNvCxnSpPr/>
          <p:nvPr/>
        </p:nvCxnSpPr>
        <p:spPr>
          <a:xfrm>
            <a:off x="883578" y="2681555"/>
            <a:ext cx="0" cy="278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D17CFA-D6F1-A442-86F1-BE0BC76EBDD6}"/>
              </a:ext>
            </a:extLst>
          </p:cNvPr>
          <p:cNvCxnSpPr/>
          <p:nvPr/>
        </p:nvCxnSpPr>
        <p:spPr>
          <a:xfrm>
            <a:off x="904126" y="5476126"/>
            <a:ext cx="5548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862C21-282B-E348-8396-65F0C7A46F2B}"/>
              </a:ext>
            </a:extLst>
          </p:cNvPr>
          <p:cNvSpPr txBox="1"/>
          <p:nvPr/>
        </p:nvSpPr>
        <p:spPr>
          <a:xfrm>
            <a:off x="534256" y="217812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DB5B4-FDF4-CA43-96D5-A9EC843C3D4C}"/>
              </a:ext>
            </a:extLst>
          </p:cNvPr>
          <p:cNvSpPr txBox="1"/>
          <p:nvPr/>
        </p:nvSpPr>
        <p:spPr>
          <a:xfrm>
            <a:off x="6625119" y="524838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BF114A-6D52-8A40-B3E1-44872C480CE5}"/>
              </a:ext>
            </a:extLst>
          </p:cNvPr>
          <p:cNvSpPr/>
          <p:nvPr/>
        </p:nvSpPr>
        <p:spPr>
          <a:xfrm>
            <a:off x="1989361" y="3584954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3F3435F1-FB4E-724B-B83C-22F6A315A397}"/>
              </a:ext>
            </a:extLst>
          </p:cNvPr>
          <p:cNvSpPr/>
          <p:nvPr/>
        </p:nvSpPr>
        <p:spPr>
          <a:xfrm>
            <a:off x="5060514" y="2091847"/>
            <a:ext cx="4872626" cy="1351684"/>
          </a:xfrm>
          <a:prstGeom prst="wedgeRectCallout">
            <a:avLst>
              <a:gd name="adj1" fmla="val -105620"/>
              <a:gd name="adj2" fmla="val 58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Irrespective of their appetite for Risk</a:t>
            </a:r>
          </a:p>
          <a:p>
            <a:pPr algn="ctr"/>
            <a:r>
              <a:rPr lang="en-US" dirty="0"/>
              <a:t>A rational investor would choose this return</a:t>
            </a:r>
          </a:p>
          <a:p>
            <a:pPr algn="ctr"/>
            <a:r>
              <a:rPr lang="en-US" dirty="0"/>
              <a:t>i.e. the maximum return for the minimum amount of risk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624C06-D46B-8D4E-8586-D3C0894AA035}"/>
              </a:ext>
            </a:extLst>
          </p:cNvPr>
          <p:cNvSpPr/>
          <p:nvPr/>
        </p:nvSpPr>
        <p:spPr>
          <a:xfrm>
            <a:off x="3229438" y="3584954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0F5CD-22CD-A14C-A85F-0E2321254DBF}"/>
              </a:ext>
            </a:extLst>
          </p:cNvPr>
          <p:cNvSpPr/>
          <p:nvPr/>
        </p:nvSpPr>
        <p:spPr>
          <a:xfrm>
            <a:off x="4469514" y="3584954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Portfolio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7900-5F9C-9944-914B-B76BED69736C}"/>
              </a:ext>
            </a:extLst>
          </p:cNvPr>
          <p:cNvSpPr txBox="1"/>
          <p:nvPr/>
        </p:nvSpPr>
        <p:spPr>
          <a:xfrm>
            <a:off x="667819" y="1058239"/>
            <a:ext cx="98094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Assume investors are rational</a:t>
            </a:r>
          </a:p>
          <a:p>
            <a:endParaRPr lang="en-US" dirty="0"/>
          </a:p>
          <a:p>
            <a:r>
              <a:rPr lang="en-US" dirty="0"/>
              <a:t>Irrespective of their motivation, they want the </a:t>
            </a:r>
            <a:r>
              <a:rPr lang="en-US" b="1" dirty="0"/>
              <a:t>maximum</a:t>
            </a:r>
            <a:r>
              <a:rPr lang="en-US" dirty="0"/>
              <a:t> amount of return for the </a:t>
            </a:r>
            <a:r>
              <a:rPr lang="en-US" b="1" dirty="0"/>
              <a:t>least</a:t>
            </a:r>
            <a:r>
              <a:rPr lang="en-US" dirty="0"/>
              <a:t> amount of risk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FE543B-6525-124E-B2BC-1207F97CCC1C}"/>
              </a:ext>
            </a:extLst>
          </p:cNvPr>
          <p:cNvCxnSpPr/>
          <p:nvPr/>
        </p:nvCxnSpPr>
        <p:spPr>
          <a:xfrm>
            <a:off x="883578" y="2681555"/>
            <a:ext cx="0" cy="278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D17CFA-D6F1-A442-86F1-BE0BC76EBDD6}"/>
              </a:ext>
            </a:extLst>
          </p:cNvPr>
          <p:cNvCxnSpPr/>
          <p:nvPr/>
        </p:nvCxnSpPr>
        <p:spPr>
          <a:xfrm>
            <a:off x="904126" y="5476126"/>
            <a:ext cx="5548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862C21-282B-E348-8396-65F0C7A46F2B}"/>
              </a:ext>
            </a:extLst>
          </p:cNvPr>
          <p:cNvSpPr txBox="1"/>
          <p:nvPr/>
        </p:nvSpPr>
        <p:spPr>
          <a:xfrm>
            <a:off x="534256" y="217812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DB5B4-FDF4-CA43-96D5-A9EC843C3D4C}"/>
              </a:ext>
            </a:extLst>
          </p:cNvPr>
          <p:cNvSpPr txBox="1"/>
          <p:nvPr/>
        </p:nvSpPr>
        <p:spPr>
          <a:xfrm>
            <a:off x="6625119" y="524838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BF114A-6D52-8A40-B3E1-44872C480CE5}"/>
              </a:ext>
            </a:extLst>
          </p:cNvPr>
          <p:cNvSpPr/>
          <p:nvPr/>
        </p:nvSpPr>
        <p:spPr>
          <a:xfrm>
            <a:off x="1989361" y="3584954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3F3435F1-FB4E-724B-B83C-22F6A315A397}"/>
              </a:ext>
            </a:extLst>
          </p:cNvPr>
          <p:cNvSpPr/>
          <p:nvPr/>
        </p:nvSpPr>
        <p:spPr>
          <a:xfrm>
            <a:off x="6501007" y="2430048"/>
            <a:ext cx="4872626" cy="687805"/>
          </a:xfrm>
          <a:prstGeom prst="wedgeRectCallout">
            <a:avLst>
              <a:gd name="adj1" fmla="val -49836"/>
              <a:gd name="adj2" fmla="val 205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about these returns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624C06-D46B-8D4E-8586-D3C0894AA035}"/>
              </a:ext>
            </a:extLst>
          </p:cNvPr>
          <p:cNvSpPr/>
          <p:nvPr/>
        </p:nvSpPr>
        <p:spPr>
          <a:xfrm>
            <a:off x="2665766" y="4737349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0F5CD-22CD-A14C-A85F-0E2321254DBF}"/>
              </a:ext>
            </a:extLst>
          </p:cNvPr>
          <p:cNvSpPr/>
          <p:nvPr/>
        </p:nvSpPr>
        <p:spPr>
          <a:xfrm>
            <a:off x="5672013" y="2257195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63DF0C-C392-E04C-A154-2A44CA8AA296}"/>
              </a:ext>
            </a:extLst>
          </p:cNvPr>
          <p:cNvSpPr/>
          <p:nvPr/>
        </p:nvSpPr>
        <p:spPr>
          <a:xfrm>
            <a:off x="3231524" y="2785376"/>
            <a:ext cx="318499" cy="34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23C8-20B3-8C4F-87FA-1D56DFF63CB1}"/>
              </a:ext>
            </a:extLst>
          </p:cNvPr>
          <p:cNvSpPr txBox="1"/>
          <p:nvPr/>
        </p:nvSpPr>
        <p:spPr>
          <a:xfrm>
            <a:off x="537599" y="1239087"/>
            <a:ext cx="836870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Given you have </a:t>
            </a:r>
            <a:r>
              <a:rPr lang="en-GB" b="1" dirty="0"/>
              <a:t>$100,000 </a:t>
            </a:r>
            <a:r>
              <a:rPr lang="en-GB" dirty="0"/>
              <a:t>to invest for 1 year.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Treasury bills yield 5% (</a:t>
            </a:r>
            <a:r>
              <a:rPr lang="en-GB" dirty="0" err="1"/>
              <a:t>TBills</a:t>
            </a:r>
            <a:r>
              <a:rPr lang="en-GB" dirty="0"/>
              <a:t> pay a lot less, but this is for demonstration purposes only)</a:t>
            </a:r>
            <a:br>
              <a:rPr lang="en-GB" dirty="0"/>
            </a:br>
            <a:endParaRPr lang="en-GB" dirty="0"/>
          </a:p>
          <a:p>
            <a:r>
              <a:rPr lang="en-GB" dirty="0"/>
              <a:t>One alternative is to invest in </a:t>
            </a:r>
            <a:r>
              <a:rPr lang="en-GB" dirty="0" err="1"/>
              <a:t>TBills</a:t>
            </a:r>
            <a:r>
              <a:rPr lang="en-GB" dirty="0"/>
              <a:t> for no risk where the expected return is 5%.</a:t>
            </a:r>
            <a:br>
              <a:rPr lang="en-GB" dirty="0"/>
            </a:br>
            <a:endParaRPr lang="en-GB" dirty="0"/>
          </a:p>
          <a:p>
            <a:r>
              <a:rPr lang="en-GB" dirty="0"/>
              <a:t>Another alternative is to invest in stock.</a:t>
            </a:r>
            <a:br>
              <a:rPr lang="en-GB" dirty="0"/>
            </a:br>
            <a:endParaRPr lang="en-GB" dirty="0"/>
          </a:p>
          <a:p>
            <a:r>
              <a:rPr lang="en-GB" dirty="0"/>
              <a:t>Suppose the possible outcomes from investing in stock are</a:t>
            </a:r>
          </a:p>
          <a:p>
            <a:endParaRPr lang="en-US" dirty="0"/>
          </a:p>
        </p:txBody>
      </p:sp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3DF5449D-4035-074D-9637-7FA68EA130A4}"/>
              </a:ext>
            </a:extLst>
          </p:cNvPr>
          <p:cNvGraphicFramePr>
            <a:graphicFrameLocks noGrp="1"/>
          </p:cNvGraphicFramePr>
          <p:nvPr/>
        </p:nvGraphicFramePr>
        <p:xfrm>
          <a:off x="9141771" y="1298353"/>
          <a:ext cx="2633032" cy="218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516">
                  <a:extLst>
                    <a:ext uri="{9D8B030D-6E8A-4147-A177-3AD203B41FA5}">
                      <a16:colId xmlns:a16="http://schemas.microsoft.com/office/drawing/2014/main" val="4049370063"/>
                    </a:ext>
                  </a:extLst>
                </a:gridCol>
                <a:gridCol w="1316516">
                  <a:extLst>
                    <a:ext uri="{9D8B030D-6E8A-4147-A177-3AD203B41FA5}">
                      <a16:colId xmlns:a16="http://schemas.microsoft.com/office/drawing/2014/main" val="1566369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3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7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9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6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89617"/>
                  </a:ext>
                </a:extLst>
              </a:tr>
            </a:tbl>
          </a:graphicData>
        </a:graphic>
      </p:graphicFrame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1160B204-9471-EB44-A713-482C395C2EBF}"/>
              </a:ext>
            </a:extLst>
          </p:cNvPr>
          <p:cNvSpPr/>
          <p:nvPr/>
        </p:nvSpPr>
        <p:spPr>
          <a:xfrm>
            <a:off x="526581" y="4301776"/>
            <a:ext cx="7194013" cy="1344058"/>
          </a:xfrm>
          <a:prstGeom prst="wedgeRectCallout">
            <a:avLst>
              <a:gd name="adj1" fmla="val 27865"/>
              <a:gd name="adj2" fmla="val -44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expected return is calculated by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</a:t>
            </a:r>
            <a:r>
              <a:rPr lang="en-GB"/>
              <a:t>0.05 ∗ </a:t>
            </a:r>
            <a:r>
              <a:rPr lang="en-GB" dirty="0"/>
              <a:t>0.5) + (</a:t>
            </a:r>
            <a:r>
              <a:rPr lang="en-GB"/>
              <a:t>0.25 ∗ </a:t>
            </a:r>
            <a:r>
              <a:rPr lang="en-GB" dirty="0"/>
              <a:t>0.3) + (</a:t>
            </a:r>
            <a:r>
              <a:rPr lang="en-GB"/>
              <a:t>0.4 ∗ </a:t>
            </a:r>
            <a:r>
              <a:rPr lang="en-GB" dirty="0"/>
              <a:t>0.1) + (</a:t>
            </a:r>
            <a:r>
              <a:rPr lang="en-GB"/>
              <a:t>0.25 ∗ </a:t>
            </a:r>
            <a:r>
              <a:rPr lang="en-GB" dirty="0"/>
              <a:t>-0.1) + (</a:t>
            </a:r>
            <a:r>
              <a:rPr lang="en-GB"/>
              <a:t>0.05 ∗ </a:t>
            </a:r>
            <a:r>
              <a:rPr lang="en-GB" dirty="0"/>
              <a:t>-0.3)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= 0.1</a:t>
            </a:r>
            <a:endParaRPr lang="en-US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4AC3563F-AA56-2540-8C2A-17B1E526B688}"/>
              </a:ext>
            </a:extLst>
          </p:cNvPr>
          <p:cNvSpPr/>
          <p:nvPr/>
        </p:nvSpPr>
        <p:spPr>
          <a:xfrm>
            <a:off x="8161271" y="4566180"/>
            <a:ext cx="2754217" cy="998239"/>
          </a:xfrm>
          <a:prstGeom prst="wedgeRectCallout">
            <a:avLst>
              <a:gd name="adj1" fmla="val 23167"/>
              <a:gd name="adj2" fmla="val -13394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get $50K return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May also lose $30K</a:t>
            </a:r>
          </a:p>
        </p:txBody>
      </p:sp>
    </p:spTree>
    <p:extLst>
      <p:ext uri="{BB962C8B-B14F-4D97-AF65-F5344CB8AC3E}">
        <p14:creationId xmlns:p14="http://schemas.microsoft.com/office/powerpoint/2010/main" val="19306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Quantifying Risk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ADADA-B1A9-9246-928F-6F530D211B14}"/>
              </a:ext>
            </a:extLst>
          </p:cNvPr>
          <p:cNvSpPr txBox="1"/>
          <p:nvPr/>
        </p:nvSpPr>
        <p:spPr>
          <a:xfrm>
            <a:off x="851024" y="1686942"/>
            <a:ext cx="2689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Often std deviation is used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5BBBC508-61B9-4B47-86A7-2185C8C05D2B}"/>
              </a:ext>
            </a:extLst>
          </p:cNvPr>
          <p:cNvSpPr/>
          <p:nvPr/>
        </p:nvSpPr>
        <p:spPr>
          <a:xfrm>
            <a:off x="762887" y="2535240"/>
            <a:ext cx="10124502" cy="3194893"/>
          </a:xfrm>
          <a:prstGeom prst="wedgeRectCallout">
            <a:avLst>
              <a:gd name="adj1" fmla="val 27865"/>
              <a:gd name="adj2" fmla="val -44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Expected Return - E(R)</a:t>
            </a:r>
          </a:p>
          <a:p>
            <a:pPr lvl="1"/>
            <a:r>
              <a:rPr lang="en-GB" dirty="0"/>
              <a:t>= (0.05 X 0.5) + (0.25 X 0.3) + (0.4 X 0.1) + (0.25 X -0.1) + (0.05 X -0.3)</a:t>
            </a:r>
          </a:p>
          <a:p>
            <a:pPr lvl="1"/>
            <a:r>
              <a:rPr lang="en-GB" dirty="0"/>
              <a:t>= 0.1</a:t>
            </a:r>
          </a:p>
          <a:p>
            <a:pPr lvl="1"/>
            <a:endParaRPr lang="en-GB" dirty="0"/>
          </a:p>
          <a:p>
            <a:r>
              <a:rPr lang="en-GB" dirty="0"/>
              <a:t>[E(R)]</a:t>
            </a:r>
            <a:r>
              <a:rPr lang="en-GB" baseline="30000" dirty="0"/>
              <a:t>2</a:t>
            </a:r>
            <a:r>
              <a:rPr lang="en-GB" dirty="0"/>
              <a:t> = 0.01</a:t>
            </a:r>
          </a:p>
          <a:p>
            <a:endParaRPr lang="en-GB" dirty="0"/>
          </a:p>
          <a:p>
            <a:r>
              <a:rPr lang="en-GB" dirty="0"/>
              <a:t>E(R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= (0.05 X 0.5</a:t>
            </a:r>
            <a:r>
              <a:rPr lang="en-GB" baseline="30000" dirty="0"/>
              <a:t>2</a:t>
            </a:r>
            <a:r>
              <a:rPr lang="en-GB" dirty="0"/>
              <a:t>) + (0.25 X 0.3</a:t>
            </a:r>
            <a:r>
              <a:rPr lang="en-GB" baseline="30000" dirty="0"/>
              <a:t>2</a:t>
            </a:r>
            <a:r>
              <a:rPr lang="en-GB" dirty="0"/>
              <a:t>) + (0.4 X 0.1</a:t>
            </a:r>
            <a:r>
              <a:rPr lang="en-GB" baseline="30000" dirty="0"/>
              <a:t>2</a:t>
            </a:r>
            <a:r>
              <a:rPr lang="en-GB" dirty="0"/>
              <a:t>) + (0.25 X -0.1</a:t>
            </a:r>
            <a:r>
              <a:rPr lang="en-GB" baseline="30000" dirty="0"/>
              <a:t>2</a:t>
            </a:r>
            <a:r>
              <a:rPr lang="en-GB" dirty="0"/>
              <a:t>) + (0.05 X -0.3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= 0.046</a:t>
            </a:r>
          </a:p>
          <a:p>
            <a:pPr lvl="1"/>
            <a:endParaRPr lang="en-GB" dirty="0"/>
          </a:p>
          <a:p>
            <a:r>
              <a:rPr lang="en-GB" dirty="0"/>
              <a:t>std deviation = 0.1897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 </a:t>
            </a:r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049056C-C23D-2C4C-B2DD-BDC32443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44" y="1220332"/>
            <a:ext cx="6464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EF4-1C76-D740-A056-97DE338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16844"/>
            <a:ext cx="1182747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Portfolio with 2 securities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F42C0-0440-6146-998C-82A16520A2F8}"/>
              </a:ext>
            </a:extLst>
          </p:cNvPr>
          <p:cNvCxnSpPr>
            <a:cxnSpLocks/>
          </p:cNvCxnSpPr>
          <p:nvPr/>
        </p:nvCxnSpPr>
        <p:spPr>
          <a:xfrm>
            <a:off x="208005" y="790833"/>
            <a:ext cx="11827476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523F0-617A-AF45-9585-F145EE8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Portfolio Risk &amp; CAPM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FBDC5E7B-02D5-E945-9899-16B685DFE513}"/>
                  </a:ext>
                </a:extLst>
              </p:cNvPr>
              <p:cNvSpPr/>
              <p:nvPr/>
            </p:nvSpPr>
            <p:spPr>
              <a:xfrm>
                <a:off x="539826" y="1569840"/>
                <a:ext cx="10124502" cy="4077190"/>
              </a:xfrm>
              <a:prstGeom prst="wedgeRectCallout">
                <a:avLst>
                  <a:gd name="adj1" fmla="val 27865"/>
                  <a:gd name="adj2" fmla="val -448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A portfolio consisting of 2 securities with returns </a:t>
                </a:r>
                <a:r>
                  <a:rPr lang="en-GB" b="1" i="1" dirty="0"/>
                  <a:t>R</a:t>
                </a:r>
                <a:r>
                  <a:rPr lang="en-GB" b="1" i="1" baseline="-25000" dirty="0"/>
                  <a:t>1</a:t>
                </a:r>
                <a:r>
                  <a:rPr lang="en-GB" dirty="0"/>
                  <a:t> and </a:t>
                </a:r>
                <a:r>
                  <a:rPr lang="en-GB" b="1" i="1" dirty="0"/>
                  <a:t>R</a:t>
                </a:r>
                <a:r>
                  <a:rPr lang="en-GB" b="1" i="1" baseline="-25000" dirty="0"/>
                  <a:t>2</a:t>
                </a:r>
              </a:p>
              <a:p>
                <a:endParaRPr lang="en-GB" dirty="0"/>
              </a:p>
              <a:p>
                <a:r>
                  <a:rPr lang="en-GB" dirty="0"/>
                  <a:t>Put a proportion of money into the first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baseline="-25000" dirty="0"/>
              </a:p>
              <a:p>
                <a:endParaRPr lang="en-GB" baseline="-25000" dirty="0"/>
              </a:p>
              <a:p>
                <a:r>
                  <a:rPr lang="en-GB" dirty="0"/>
                  <a:t>The remainder into the second 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dirty="0"/>
                  <a:t> =  </a:t>
                </a:r>
                <a:r>
                  <a:rPr lang="en-GB" b="1" dirty="0"/>
                  <a:t>1 –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baseline="-25000" dirty="0"/>
              </a:p>
              <a:p>
                <a:endParaRPr lang="en-GB" dirty="0"/>
              </a:p>
              <a:p>
                <a:r>
                  <a:rPr lang="en-GB" dirty="0"/>
                  <a:t>The return on the investment is </a:t>
                </a:r>
                <a:r>
                  <a:rPr lang="el-G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R</a:t>
                </a:r>
                <a:r>
                  <a:rPr lang="en-GB" b="1" baseline="-25000" dirty="0"/>
                  <a:t>1</a:t>
                </a:r>
                <a:r>
                  <a:rPr lang="en-GB" b="1" dirty="0"/>
                  <a:t> +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/>
                  <a:t> R</a:t>
                </a:r>
                <a:r>
                  <a:rPr lang="en-GB" b="1" baseline="-25000" dirty="0"/>
                  <a:t>2</a:t>
                </a:r>
              </a:p>
              <a:p>
                <a:endParaRPr lang="en-GB" dirty="0"/>
              </a:p>
              <a:p>
                <a:r>
                  <a:rPr lang="en-GB" dirty="0"/>
                  <a:t>The portfolio expected return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/>
                  <a:t>1</a:t>
                </a:r>
                <a:r>
                  <a:rPr lang="en-GB" b="1" dirty="0"/>
                  <a:t> +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/>
                  <a:t>2</a:t>
                </a:r>
              </a:p>
              <a:p>
                <a:pPr lvl="1"/>
                <a:r>
                  <a:rPr lang="en-GB" dirty="0"/>
                  <a:t>where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/>
                  <a:t>1 </a:t>
                </a:r>
                <a:r>
                  <a:rPr lang="en-GB" dirty="0"/>
                  <a:t>is the expected return on the first investment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baseline="-25000" dirty="0"/>
                  <a:t>2 </a:t>
                </a:r>
                <a:r>
                  <a:rPr lang="en-GB" dirty="0"/>
                  <a:t>is the expected return on the second investment</a:t>
                </a:r>
              </a:p>
              <a:p>
                <a:br>
                  <a:rPr lang="en-GB" dirty="0"/>
                </a:br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FBDC5E7B-02D5-E945-9899-16B685DF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6" y="1569840"/>
                <a:ext cx="10124502" cy="4077190"/>
              </a:xfrm>
              <a:prstGeom prst="wedgeRectCallout">
                <a:avLst>
                  <a:gd name="adj1" fmla="val 27865"/>
                  <a:gd name="adj2" fmla="val -44877"/>
                </a:avLst>
              </a:prstGeom>
              <a:blipFill>
                <a:blip r:embed="rId2"/>
                <a:stretch>
                  <a:fillRect l="-50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CB31B84-D481-C445-A42A-D24B8BFD378F}"/>
              </a:ext>
            </a:extLst>
          </p:cNvPr>
          <p:cNvGrpSpPr/>
          <p:nvPr/>
        </p:nvGrpSpPr>
        <p:grpSpPr>
          <a:xfrm>
            <a:off x="6440129" y="3365947"/>
            <a:ext cx="5260258" cy="2031325"/>
            <a:chOff x="6479458" y="2694039"/>
            <a:chExt cx="5260258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5095B6-1A81-F041-9130-6FD60CCFF356}"/>
                </a:ext>
              </a:extLst>
            </p:cNvPr>
            <p:cNvSpPr txBox="1"/>
            <p:nvPr/>
          </p:nvSpPr>
          <p:spPr>
            <a:xfrm>
              <a:off x="6479458" y="2694039"/>
              <a:ext cx="5260258" cy="2031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std deviation of such a portfolio is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64EC16D-950C-3D44-A278-7EB89EB9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943" y="3788498"/>
              <a:ext cx="4430866" cy="535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7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829</Words>
  <Application>Microsoft Macintosh PowerPoint</Application>
  <PresentationFormat>Widescreen</PresentationFormat>
  <Paragraphs>187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Worksheet</vt:lpstr>
      <vt:lpstr>Portfolio Risk   CAPM</vt:lpstr>
      <vt:lpstr>Portfolio Overview</vt:lpstr>
      <vt:lpstr>Portfolio Overview</vt:lpstr>
      <vt:lpstr>Portfolio Overview</vt:lpstr>
      <vt:lpstr>Portfolio Overview</vt:lpstr>
      <vt:lpstr>Portfolio Overview</vt:lpstr>
      <vt:lpstr>Problem</vt:lpstr>
      <vt:lpstr>Quantifying Risk</vt:lpstr>
      <vt:lpstr>Portfolio with 2 securities</vt:lpstr>
      <vt:lpstr>Portfolio with 2 securities</vt:lpstr>
      <vt:lpstr>Efficient Frontier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McKillen</dc:creator>
  <cp:lastModifiedBy>Patrick McKillen</cp:lastModifiedBy>
  <cp:revision>50</cp:revision>
  <dcterms:created xsi:type="dcterms:W3CDTF">2020-07-16T13:34:27Z</dcterms:created>
  <dcterms:modified xsi:type="dcterms:W3CDTF">2022-08-05T12:01:46Z</dcterms:modified>
</cp:coreProperties>
</file>