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a against sky at sunset 2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Sea against sky at sunset 1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each and sea at sunset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each and sea at sunset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Sea against sky at sunset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ea against sky at sunset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Subtitle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Agenda Subtitle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hor and Date"/>
          <p:cNvSpPr txBox="1"/>
          <p:nvPr>
            <p:ph type="body" idx="21"/>
          </p:nvPr>
        </p:nvSpPr>
        <p:spPr>
          <a:xfrm>
            <a:off x="1219200" y="13712797"/>
            <a:ext cx="21945600" cy="60579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Biodiversity in National Parks"/>
          <p:cNvSpPr txBox="1"/>
          <p:nvPr>
            <p:ph type="ctrTitle"/>
          </p:nvPr>
        </p:nvSpPr>
        <p:spPr>
          <a:xfrm>
            <a:off x="1219200" y="-16740"/>
            <a:ext cx="21945600" cy="1430649"/>
          </a:xfrm>
          <a:prstGeom prst="rect">
            <a:avLst/>
          </a:prstGeom>
        </p:spPr>
        <p:txBody>
          <a:bodyPr/>
          <a:lstStyle>
            <a:lvl1pPr defTabSz="1706879">
              <a:defRPr spc="-85" sz="8540"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pPr/>
            <a:r>
              <a:t>Biodiversity in National Parks</a:t>
            </a:r>
          </a:p>
        </p:txBody>
      </p:sp>
      <p:sp>
        <p:nvSpPr>
          <p:cNvPr id="153" name="Introduction:…"/>
          <p:cNvSpPr txBox="1"/>
          <p:nvPr>
            <p:ph type="subTitle" idx="1"/>
          </p:nvPr>
        </p:nvSpPr>
        <p:spPr>
          <a:xfrm>
            <a:off x="473639" y="1511460"/>
            <a:ext cx="23436722" cy="10607835"/>
          </a:xfrm>
          <a:prstGeom prst="rect">
            <a:avLst/>
          </a:prstGeom>
        </p:spPr>
        <p:txBody>
          <a:bodyPr/>
          <a:lstStyle/>
          <a:p>
            <a:pPr algn="l">
              <a:defRPr spc="-50" sz="5000"/>
            </a:pPr>
            <a:r>
              <a:t>Introduction:</a:t>
            </a:r>
          </a:p>
          <a:p>
            <a:pPr algn="l">
              <a:defRPr spc="-50" sz="5000"/>
            </a:pPr>
          </a:p>
          <a:p>
            <a:pPr algn="l">
              <a:defRPr spc="-39" sz="4000">
                <a:latin typeface="Graphik"/>
                <a:ea typeface="Graphik"/>
                <a:cs typeface="Graphik"/>
                <a:sym typeface="Graphik"/>
              </a:defRPr>
            </a:pPr>
            <a:r>
              <a:t>In this project, we will interpret data from the National Parks Service about endangered species in different parks.</a:t>
            </a:r>
          </a:p>
          <a:p>
            <a:pPr algn="l">
              <a:defRPr spc="-39" sz="4000">
                <a:latin typeface="Graphik"/>
                <a:ea typeface="Graphik"/>
                <a:cs typeface="Graphik"/>
                <a:sym typeface="Graphik"/>
              </a:defRPr>
            </a:pPr>
            <a:r>
              <a:t>We will analyse and plot data and find patterns between species and conservation statuses and also investigating the types of species distributed in different parks.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Describing the data:…"/>
          <p:cNvSpPr txBox="1"/>
          <p:nvPr>
            <p:ph type="body" idx="4294967295"/>
          </p:nvPr>
        </p:nvSpPr>
        <p:spPr>
          <a:xfrm>
            <a:off x="531062" y="585212"/>
            <a:ext cx="23321875" cy="12545576"/>
          </a:xfrm>
          <a:prstGeom prst="rect">
            <a:avLst/>
          </a:prstGeom>
        </p:spPr>
        <p:txBody>
          <a:bodyPr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0" sz="50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Describing the data: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39" sz="4000">
                <a:latin typeface="Graphik"/>
                <a:ea typeface="Graphik"/>
                <a:cs typeface="Graphik"/>
                <a:sym typeface="Graphik"/>
              </a:defRPr>
            </a:pP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39" sz="4000">
                <a:latin typeface="Graphik"/>
                <a:ea typeface="Graphik"/>
                <a:cs typeface="Graphik"/>
                <a:sym typeface="Graphik"/>
              </a:defRPr>
            </a:pPr>
            <a:r>
              <a:t>We have two csv files as our data:  1) species_info.csv that described in species variable 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39" sz="4000">
                <a:latin typeface="Graphik"/>
                <a:ea typeface="Graphik"/>
                <a:cs typeface="Graphik"/>
                <a:sym typeface="Graphik"/>
              </a:defRPr>
            </a:pPr>
            <a:r>
              <a:t>2) observations.csv that described in observations variable.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39" sz="4000">
                <a:latin typeface="Graphik"/>
                <a:ea typeface="Graphik"/>
                <a:cs typeface="Graphik"/>
                <a:sym typeface="Graphik"/>
              </a:defRPr>
            </a:pP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39" sz="4000">
                <a:latin typeface="Graphik"/>
                <a:ea typeface="Graphik"/>
                <a:cs typeface="Graphik"/>
                <a:sym typeface="Graphik"/>
              </a:defRPr>
            </a:pPr>
            <a:r>
              <a:t>columns of species: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39" sz="4000">
                <a:latin typeface="Graphik"/>
                <a:ea typeface="Graphik"/>
                <a:cs typeface="Graphik"/>
                <a:sym typeface="Graphik"/>
              </a:defRPr>
            </a:pPr>
            <a:r>
              <a:t>category: class of animal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39" sz="4000">
                <a:latin typeface="Graphik"/>
                <a:ea typeface="Graphik"/>
                <a:cs typeface="Graphik"/>
                <a:sym typeface="Graphik"/>
              </a:defRPr>
            </a:pPr>
            <a:r>
              <a:t>scientific_name: the scientific name of each species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39" sz="4000">
                <a:latin typeface="Graphik"/>
                <a:ea typeface="Graphik"/>
                <a:cs typeface="Graphik"/>
                <a:sym typeface="Graphik"/>
              </a:defRPr>
            </a:pPr>
            <a:r>
              <a:t>common_name: the common names of each species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39" sz="4000">
                <a:latin typeface="Graphik"/>
                <a:ea typeface="Graphik"/>
                <a:cs typeface="Graphik"/>
                <a:sym typeface="Graphik"/>
              </a:defRPr>
            </a:pPr>
            <a:r>
              <a:t>conservation_status: each species’ current conservation status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39" sz="4000">
                <a:latin typeface="Graphik"/>
                <a:ea typeface="Graphik"/>
                <a:cs typeface="Graphik"/>
                <a:sym typeface="Graphik"/>
              </a:defRPr>
            </a:pP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39" sz="4000">
                <a:latin typeface="Graphik"/>
                <a:ea typeface="Graphik"/>
                <a:cs typeface="Graphik"/>
                <a:sym typeface="Graphik"/>
              </a:defRPr>
            </a:pPr>
            <a:r>
              <a:t>columns of observations: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39" sz="4000">
                <a:latin typeface="Graphik"/>
                <a:ea typeface="Graphik"/>
                <a:cs typeface="Graphik"/>
                <a:sym typeface="Graphik"/>
              </a:defRPr>
            </a:pPr>
            <a:r>
              <a:t>scientific_name: the scientific name of each species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39" sz="4000">
                <a:latin typeface="Graphik"/>
                <a:ea typeface="Graphik"/>
                <a:cs typeface="Graphik"/>
                <a:sym typeface="Graphik"/>
              </a:defRPr>
            </a:pPr>
            <a:r>
              <a:t>park_name: Park where species were found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39" sz="4000">
                <a:latin typeface="Graphik"/>
                <a:ea typeface="Graphik"/>
                <a:cs typeface="Graphik"/>
                <a:sym typeface="Graphik"/>
              </a:defRPr>
            </a:pPr>
            <a:r>
              <a:t>observations: the number of times each species was observed at park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Next, we find the shape of the tables, where species have 4 columns and 5824 rows and observations have 3 columns and 23296 rows.…"/>
          <p:cNvSpPr txBox="1"/>
          <p:nvPr>
            <p:ph type="body" idx="4294967295"/>
          </p:nvPr>
        </p:nvSpPr>
        <p:spPr>
          <a:xfrm>
            <a:off x="424592" y="459109"/>
            <a:ext cx="23534816" cy="12797782"/>
          </a:xfrm>
          <a:prstGeom prst="rect">
            <a:avLst/>
          </a:prstGeom>
        </p:spPr>
        <p:txBody>
          <a:bodyPr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39" sz="4000">
                <a:latin typeface="Graphik"/>
                <a:ea typeface="Graphik"/>
                <a:cs typeface="Graphik"/>
                <a:sym typeface="Graphik"/>
              </a:defRPr>
            </a:pPr>
            <a:r>
              <a:t>Next, we find the shape of the tables, where species have 4 columns and 5824 rows and observations have 3 columns and 23296 rows.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39" sz="4000">
                <a:latin typeface="Graphik"/>
                <a:ea typeface="Graphik"/>
                <a:cs typeface="Graphik"/>
                <a:sym typeface="Graphik"/>
              </a:defRPr>
            </a:pPr>
            <a:r>
              <a:t>In data we have 5541 species of biodiversity and 7 categories that are: (Mammal, Bird, Reptile, Amphibian, Fish, Vascular Plant and Nonvascular Plant) and they’re grouped according to their number, Vascular  plant at the most with 4470 and Reptile at the leat with 79.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39" sz="4000">
                <a:latin typeface="Graphik"/>
                <a:ea typeface="Graphik"/>
                <a:cs typeface="Graphik"/>
                <a:sym typeface="Graphik"/>
              </a:defRPr>
            </a:pPr>
            <a:r>
              <a:t>Also we have 4 conservation statuses that are: (Species of Concern, Endangered, Treatened, In Recovery) and they’re grouped according to their number and Species of Concern at the most with 161 and In recovery at the leat with 4 but most of them (5633) no information.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39" sz="4000">
                <a:latin typeface="Graphik"/>
                <a:ea typeface="Graphik"/>
                <a:cs typeface="Graphik"/>
                <a:sym typeface="Graphik"/>
              </a:defRPr>
            </a:pPr>
            <a:r>
              <a:t>After that we analyse parks from observations that we have 4 parks with these names: (“Great Smoky Mountains National Park, Yosemite National Park, Bryce National Park and Yellowstone National Park) and in total we have 3314739 observations.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creenshot 2024-05-16 at 11.51.51.png" descr="Screenshot 2024-05-16 at 11.51.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41988" y="3571101"/>
            <a:ext cx="11110140" cy="10309696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We want to find the relationship between conservation statuses and number of pieces in each category:…"/>
          <p:cNvSpPr txBox="1"/>
          <p:nvPr>
            <p:ph type="body" idx="4294967295"/>
          </p:nvPr>
        </p:nvSpPr>
        <p:spPr>
          <a:xfrm>
            <a:off x="172034" y="329782"/>
            <a:ext cx="24039932" cy="13056436"/>
          </a:xfrm>
          <a:prstGeom prst="rect">
            <a:avLst/>
          </a:prstGeom>
        </p:spPr>
        <p:txBody>
          <a:bodyPr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39" sz="4000">
                <a:latin typeface="Graphik"/>
                <a:ea typeface="Graphik"/>
                <a:cs typeface="Graphik"/>
                <a:sym typeface="Graphik"/>
              </a:defRPr>
            </a:pPr>
            <a:r>
              <a:t>We want to find the relationship between conservation statuses and number of pieces in each category: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39" sz="4000">
                <a:latin typeface="Graphik"/>
                <a:ea typeface="Graphik"/>
                <a:cs typeface="Graphik"/>
                <a:sym typeface="Graphik"/>
              </a:defRPr>
            </a:pPr>
            <a:r>
              <a:t>At first we make table that columns are categories and rows are conservation statuses and then we can plot a stacked bar for this table.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39" sz="4000">
                <a:latin typeface="Graphik"/>
                <a:ea typeface="Graphik"/>
                <a:cs typeface="Graphik"/>
                <a:sym typeface="Graphik"/>
              </a:defRPr>
            </a:pPr>
            <a:r>
              <a:t> 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39" sz="4000">
                <a:latin typeface="Graphik"/>
                <a:ea typeface="Graphik"/>
                <a:cs typeface="Graphik"/>
                <a:sym typeface="Graphik"/>
              </a:defRPr>
            </a:pPr>
            <a:r>
              <a:t>According to this chart, we can get these results:</a:t>
            </a:r>
          </a:p>
          <a:p>
            <a:pPr marL="496454" indent="-496454" defTabSz="825500">
              <a:lnSpc>
                <a:spcPct val="100000"/>
              </a:lnSpc>
              <a:spcBef>
                <a:spcPts val="0"/>
              </a:spcBef>
              <a:defRPr spc="-39" sz="4000">
                <a:latin typeface="Graphik"/>
                <a:ea typeface="Graphik"/>
                <a:cs typeface="Graphik"/>
                <a:sym typeface="Graphik"/>
              </a:defRPr>
            </a:pPr>
            <a:r>
              <a:t>Most of species are in the Species of Concern of 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39" sz="4000">
                <a:latin typeface="Graphik"/>
                <a:ea typeface="Graphik"/>
                <a:cs typeface="Graphik"/>
                <a:sym typeface="Graphik"/>
              </a:defRPr>
            </a:pPr>
            <a:r>
              <a:t>conservation statuses and also this status contains all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39" sz="4000">
                <a:latin typeface="Graphik"/>
                <a:ea typeface="Graphik"/>
                <a:cs typeface="Graphik"/>
                <a:sym typeface="Graphik"/>
              </a:defRPr>
            </a:pPr>
            <a:r>
              <a:t> of the categories.</a:t>
            </a:r>
          </a:p>
          <a:p>
            <a:pPr marL="496454" indent="-496454" defTabSz="825500">
              <a:lnSpc>
                <a:spcPct val="100000"/>
              </a:lnSpc>
              <a:spcBef>
                <a:spcPts val="0"/>
              </a:spcBef>
              <a:defRPr spc="-39" sz="4000">
                <a:latin typeface="Graphik"/>
                <a:ea typeface="Graphik"/>
                <a:cs typeface="Graphik"/>
                <a:sym typeface="Graphik"/>
              </a:defRPr>
            </a:pPr>
            <a:r>
              <a:t>The most number of species in Species of Concern is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39" sz="4000">
                <a:latin typeface="Graphik"/>
                <a:ea typeface="Graphik"/>
                <a:cs typeface="Graphik"/>
                <a:sym typeface="Graphik"/>
              </a:defRPr>
            </a:pPr>
            <a:r>
              <a:t>Bird and Vascular Plant , in Endangered is Mammal, in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39" sz="4000">
                <a:latin typeface="Graphik"/>
                <a:ea typeface="Graphik"/>
                <a:cs typeface="Graphik"/>
                <a:sym typeface="Graphik"/>
              </a:defRPr>
            </a:pPr>
            <a:r>
              <a:t>In recovery is Bird and in Threatened is Fish.</a:t>
            </a:r>
          </a:p>
          <a:p>
            <a:pPr marL="496454" indent="-496454" defTabSz="825500">
              <a:lnSpc>
                <a:spcPct val="100000"/>
              </a:lnSpc>
              <a:spcBef>
                <a:spcPts val="0"/>
              </a:spcBef>
              <a:defRPr spc="-39" sz="4000">
                <a:latin typeface="Graphik"/>
                <a:ea typeface="Graphik"/>
                <a:cs typeface="Graphik"/>
                <a:sym typeface="Graphik"/>
              </a:defRPr>
            </a:pPr>
            <a:r>
              <a:t>The least number of species in Endangered, Species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39" sz="4000">
                <a:latin typeface="Graphik"/>
                <a:ea typeface="Graphik"/>
                <a:cs typeface="Graphik"/>
                <a:sym typeface="Graphik"/>
              </a:defRPr>
            </a:pPr>
            <a:r>
              <a:t>of Corner and Threatened statuses is Amphibian.</a:t>
            </a:r>
          </a:p>
          <a:p>
            <a:pPr marL="496454" indent="-496454" defTabSz="825500">
              <a:lnSpc>
                <a:spcPct val="100000"/>
              </a:lnSpc>
              <a:spcBef>
                <a:spcPts val="0"/>
              </a:spcBef>
              <a:defRPr spc="-39" sz="4000">
                <a:latin typeface="Graphik"/>
                <a:ea typeface="Graphik"/>
                <a:cs typeface="Graphik"/>
                <a:sym typeface="Graphik"/>
              </a:defRPr>
            </a:pPr>
            <a:r>
              <a:t> Only two categories (Bird, Mammal) are in the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39" sz="4000">
                <a:latin typeface="Graphik"/>
                <a:ea typeface="Graphik"/>
                <a:cs typeface="Graphik"/>
                <a:sym typeface="Graphik"/>
              </a:defRPr>
            </a:pPr>
            <a:r>
              <a:t>In Recovery.</a:t>
            </a:r>
          </a:p>
          <a:p>
            <a:pPr marL="0" indent="0" algn="r" defTabSz="825500" rtl="1">
              <a:lnSpc>
                <a:spcPct val="100000"/>
              </a:lnSpc>
              <a:spcBef>
                <a:spcPts val="0"/>
              </a:spcBef>
              <a:buSzTx/>
              <a:buNone/>
              <a:defRPr spc="-39" sz="4000"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ext, we want to find the answer to this question: certain types of species are more likely to be endangered?…"/>
          <p:cNvSpPr txBox="1"/>
          <p:nvPr>
            <p:ph type="body" idx="4294967295"/>
          </p:nvPr>
        </p:nvSpPr>
        <p:spPr>
          <a:xfrm>
            <a:off x="216168" y="401928"/>
            <a:ext cx="23745961" cy="12941927"/>
          </a:xfrm>
          <a:prstGeom prst="rect">
            <a:avLst/>
          </a:prstGeom>
        </p:spPr>
        <p:txBody>
          <a:bodyPr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39" sz="4000">
                <a:latin typeface="Graphik"/>
                <a:ea typeface="Graphik"/>
                <a:cs typeface="Graphik"/>
                <a:sym typeface="Graphik"/>
              </a:defRPr>
            </a:pPr>
            <a:r>
              <a:t>Next, we want to find the answer to this question: certain types of species are more likely to be endangered?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39" sz="4000">
                <a:latin typeface="Graphik"/>
                <a:ea typeface="Graphik"/>
                <a:cs typeface="Graphik"/>
                <a:sym typeface="Graphik"/>
              </a:defRPr>
            </a:pPr>
            <a:r>
              <a:t>At first, creating a new column called protected and include any species that had a value other than “No Intervention”. 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39" sz="4000">
                <a:latin typeface="Graphik"/>
                <a:ea typeface="Graphik"/>
                <a:cs typeface="Graphik"/>
                <a:sym typeface="Graphik"/>
              </a:defRPr>
            </a:pPr>
            <a:r>
              <a:t>After that, we create a table showing how many of each category are protected and how many aren’t protected and we see </a:t>
            </a:r>
            <a:r>
              <a:t>that Birds, Vascular Plants, and Mammals have a higher absolute number of species protected. 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39" sz="4000">
                <a:latin typeface="Graphik"/>
                <a:ea typeface="Graphik"/>
                <a:cs typeface="Graphik"/>
                <a:sym typeface="Graphik"/>
              </a:defRPr>
            </a:pPr>
            <a:r>
              <a:t>Also add a column that calculates the protected percentage for each row(category).</a:t>
            </a:r>
          </a:p>
        </p:txBody>
      </p:sp>
      <p:pic>
        <p:nvPicPr>
          <p:cNvPr id="163" name="Screenshot 2024-05-16 at 14.59.37.png" descr="Screenshot 2024-05-16 at 14.59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565" y="6423540"/>
            <a:ext cx="16744419" cy="67792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At the end,  we want find the number of species in were spotted at each park…"/>
          <p:cNvSpPr txBox="1"/>
          <p:nvPr>
            <p:ph type="body" idx="4294967295"/>
          </p:nvPr>
        </p:nvSpPr>
        <p:spPr>
          <a:xfrm>
            <a:off x="237782" y="427268"/>
            <a:ext cx="23908436" cy="12861464"/>
          </a:xfrm>
          <a:prstGeom prst="rect">
            <a:avLst/>
          </a:prstGeom>
        </p:spPr>
        <p:txBody>
          <a:bodyPr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39" sz="4000">
                <a:latin typeface="Graphik"/>
                <a:ea typeface="Graphik"/>
                <a:cs typeface="Graphik"/>
                <a:sym typeface="Graphik"/>
              </a:defRPr>
            </a:pPr>
            <a:r>
              <a:t>At the end,  we want find the number of species in were spotted at each park</a:t>
            </a:r>
            <a:endParaRPr>
              <a:solidFill>
                <a:srgbClr val="CCCCCC"/>
              </a:solidFill>
            </a:endParaRP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39" sz="4000">
                <a:latin typeface="Graphik"/>
                <a:ea typeface="Graphik"/>
                <a:cs typeface="Graphik"/>
                <a:sym typeface="Graphik"/>
              </a:defRPr>
            </a:pPr>
            <a:r>
              <a:t>At first we make table that columns are parks and rows are categories and then we can plot a stacked bar for this table.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39" sz="4000">
                <a:latin typeface="Graphik"/>
                <a:ea typeface="Graphik"/>
                <a:cs typeface="Graphik"/>
                <a:sym typeface="Graphik"/>
              </a:defRPr>
            </a:pPr>
            <a:r>
              <a:t>According to this chart, we can get these results:</a:t>
            </a:r>
          </a:p>
          <a:p>
            <a:pPr marL="496454" indent="-496454" defTabSz="825500">
              <a:lnSpc>
                <a:spcPct val="100000"/>
              </a:lnSpc>
              <a:spcBef>
                <a:spcPts val="0"/>
              </a:spcBef>
              <a:defRPr spc="-39" sz="4000">
                <a:latin typeface="Graphik"/>
                <a:ea typeface="Graphik"/>
                <a:cs typeface="Graphik"/>
                <a:sym typeface="Graphik"/>
              </a:defRPr>
            </a:pPr>
            <a:r>
              <a:t>Most of categories are in the Yellowstone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39" sz="4000">
                <a:latin typeface="Graphik"/>
                <a:ea typeface="Graphik"/>
                <a:cs typeface="Graphik"/>
                <a:sym typeface="Graphik"/>
              </a:defRPr>
            </a:pPr>
            <a:r>
              <a:t>National Park and then, in Yosemite National Park.</a:t>
            </a:r>
          </a:p>
          <a:p>
            <a:pPr marL="496454" indent="-496454" defTabSz="825500">
              <a:lnSpc>
                <a:spcPct val="100000"/>
              </a:lnSpc>
              <a:spcBef>
                <a:spcPts val="0"/>
              </a:spcBef>
              <a:defRPr spc="-39" sz="4000">
                <a:latin typeface="Graphik"/>
                <a:ea typeface="Graphik"/>
                <a:cs typeface="Graphik"/>
                <a:sym typeface="Graphik"/>
              </a:defRPr>
            </a:pPr>
            <a:r>
              <a:t>The largest number of species in categories has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39" sz="4000">
                <a:latin typeface="Graphik"/>
                <a:ea typeface="Graphik"/>
                <a:cs typeface="Graphik"/>
                <a:sym typeface="Graphik"/>
              </a:defRPr>
            </a:pPr>
            <a:r>
              <a:t>no intervention title, but after that the category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39" sz="4000">
                <a:latin typeface="Graphik"/>
                <a:ea typeface="Graphik"/>
                <a:cs typeface="Graphik"/>
                <a:sym typeface="Graphik"/>
              </a:defRPr>
            </a:pPr>
            <a:r>
              <a:t>of vascular plant is the most category that are in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39" sz="4000">
                <a:latin typeface="Graphik"/>
                <a:ea typeface="Graphik"/>
                <a:cs typeface="Graphik"/>
                <a:sym typeface="Graphik"/>
              </a:defRPr>
            </a:pPr>
            <a:r>
              <a:t>parks.</a:t>
            </a:r>
          </a:p>
          <a:p>
            <a:pPr marL="496454" indent="-496454" defTabSz="825500">
              <a:lnSpc>
                <a:spcPct val="100000"/>
              </a:lnSpc>
              <a:spcBef>
                <a:spcPts val="0"/>
              </a:spcBef>
              <a:defRPr spc="-39" sz="4000">
                <a:latin typeface="Graphik"/>
                <a:ea typeface="Graphik"/>
                <a:cs typeface="Graphik"/>
                <a:sym typeface="Graphik"/>
              </a:defRPr>
            </a:pPr>
            <a:r>
              <a:t>The number of Amphibian, Fish, Mammal and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39" sz="4000">
                <a:latin typeface="Graphik"/>
                <a:ea typeface="Graphik"/>
                <a:cs typeface="Graphik"/>
                <a:sym typeface="Graphik"/>
              </a:defRPr>
            </a:pPr>
            <a:r>
              <a:t>Reptile in National Parks is very low and close 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39" sz="4000">
                <a:latin typeface="Graphik"/>
                <a:ea typeface="Graphik"/>
                <a:cs typeface="Graphik"/>
                <a:sym typeface="Graphik"/>
              </a:defRPr>
            </a:pPr>
            <a:r>
              <a:t>to zero.</a:t>
            </a:r>
          </a:p>
        </p:txBody>
      </p:sp>
      <p:pic>
        <p:nvPicPr>
          <p:cNvPr id="166" name="Screenshot 2024-05-16 at 15.03.22.png" descr="Screenshot 2024-05-16 at 15.03.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88526" y="2228575"/>
            <a:ext cx="11939388" cy="114660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