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4"/>
  </p:sldMasterIdLst>
  <p:notesMasterIdLst>
    <p:notesMasterId r:id="rId17"/>
  </p:notesMasterIdLst>
  <p:sldIdLst>
    <p:sldId id="313" r:id="rId5"/>
    <p:sldId id="363" r:id="rId6"/>
    <p:sldId id="348" r:id="rId7"/>
    <p:sldId id="353" r:id="rId8"/>
    <p:sldId id="355" r:id="rId9"/>
    <p:sldId id="354" r:id="rId10"/>
    <p:sldId id="356" r:id="rId11"/>
    <p:sldId id="359" r:id="rId12"/>
    <p:sldId id="358" r:id="rId13"/>
    <p:sldId id="360" r:id="rId14"/>
    <p:sldId id="361" r:id="rId15"/>
    <p:sldId id="362" r:id="rId16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orient="horz" pos="164">
          <p15:clr>
            <a:srgbClr val="A4A3A4"/>
          </p15:clr>
        </p15:guide>
        <p15:guide id="3" orient="horz" pos="504">
          <p15:clr>
            <a:srgbClr val="A4A3A4"/>
          </p15:clr>
        </p15:guide>
        <p15:guide id="4" orient="horz" pos="3385">
          <p15:clr>
            <a:srgbClr val="A4A3A4"/>
          </p15:clr>
        </p15:guide>
        <p15:guide id="5" orient="horz" pos="391">
          <p15:clr>
            <a:srgbClr val="A4A3A4"/>
          </p15:clr>
        </p15:guide>
        <p15:guide id="6" pos="158">
          <p15:clr>
            <a:srgbClr val="A4A3A4"/>
          </p15:clr>
        </p15:guide>
        <p15:guide id="7" pos="5602">
          <p15:clr>
            <a:srgbClr val="A4A3A4"/>
          </p15:clr>
        </p15:guide>
        <p15:guide id="8" pos="2789">
          <p15:clr>
            <a:srgbClr val="A4A3A4"/>
          </p15:clr>
        </p15:guide>
        <p15:guide id="9" pos="29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0000"/>
    <a:srgbClr val="292929"/>
    <a:srgbClr val="969696"/>
    <a:srgbClr val="00506E"/>
    <a:srgbClr val="FF0066"/>
    <a:srgbClr val="5F5F5F"/>
    <a:srgbClr val="4D4D4D"/>
    <a:srgbClr val="333333"/>
    <a:srgbClr val="820000"/>
    <a:srgbClr val="F0D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7" autoAdjust="0"/>
    <p:restoredTop sz="96104" autoAdjust="0"/>
  </p:normalViewPr>
  <p:slideViewPr>
    <p:cSldViewPr showGuides="1">
      <p:cViewPr varScale="1">
        <p:scale>
          <a:sx n="115" d="100"/>
          <a:sy n="115" d="100"/>
        </p:scale>
        <p:origin x="720" y="208"/>
      </p:cViewPr>
      <p:guideLst>
        <p:guide orient="horz" pos="3929"/>
        <p:guide orient="horz" pos="164"/>
        <p:guide orient="horz" pos="504"/>
        <p:guide orient="horz" pos="3385"/>
        <p:guide orient="horz" pos="391"/>
        <p:guide pos="158"/>
        <p:guide pos="5602"/>
        <p:guide pos="2789"/>
        <p:guide pos="2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E22AB-730F-4C4B-A6E7-89E97B93078F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8E3F1-FAA5-4043-BB02-BBDB9D30A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1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793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0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46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360000" y="802113"/>
            <a:ext cx="8424000" cy="2079287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/>
          </p:nvPr>
        </p:nvSpPr>
        <p:spPr>
          <a:xfrm>
            <a:off x="360000" y="3249612"/>
            <a:ext cx="8424000" cy="211438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377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 userDrawn="1"/>
        </p:nvCxnSpPr>
        <p:spPr>
          <a:xfrm>
            <a:off x="323528" y="2304582"/>
            <a:ext cx="8461697" cy="0"/>
          </a:xfrm>
          <a:prstGeom prst="line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9656" y="1916509"/>
            <a:ext cx="8229600" cy="360363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0"/>
          </p:nvPr>
        </p:nvSpPr>
        <p:spPr>
          <a:xfrm>
            <a:off x="351238" y="2416816"/>
            <a:ext cx="8181202" cy="252095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Tx/>
              <a:defRPr sz="2000"/>
            </a:lvl1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3523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 userDrawn="1"/>
        </p:nvCxnSpPr>
        <p:spPr>
          <a:xfrm>
            <a:off x="323528" y="2304582"/>
            <a:ext cx="8461697" cy="0"/>
          </a:xfrm>
          <a:prstGeom prst="line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9"/>
          <p:cNvSpPr>
            <a:spLocks noGrp="1"/>
          </p:cNvSpPr>
          <p:nvPr>
            <p:ph type="body" sz="quarter" idx="10"/>
          </p:nvPr>
        </p:nvSpPr>
        <p:spPr>
          <a:xfrm>
            <a:off x="351238" y="2416816"/>
            <a:ext cx="8181202" cy="252095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Tx/>
              <a:defRPr sz="2000"/>
            </a:lvl1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3" name="テキスト ボックス 2"/>
          <p:cNvSpPr txBox="1"/>
          <p:nvPr userDrawn="1"/>
        </p:nvSpPr>
        <p:spPr>
          <a:xfrm>
            <a:off x="279656" y="1815207"/>
            <a:ext cx="216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Appendix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0478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360000" y="252000"/>
            <a:ext cx="8424000" cy="360000"/>
          </a:xfrm>
          <a:prstGeom prst="rect">
            <a:avLst/>
          </a:prstGeom>
          <a:noFill/>
        </p:spPr>
        <p:txBody>
          <a:bodyPr anchor="ctr" anchorCtr="1">
            <a:noAutofit/>
          </a:bodyPr>
          <a:lstStyle>
            <a:lvl1pPr algn="ctr">
              <a:defRPr sz="2500" b="1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dirty="0" smtClean="0"/>
              <a:t>スライドタイトル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0825" y="800100"/>
            <a:ext cx="8642350" cy="5437188"/>
          </a:xfrm>
        </p:spPr>
        <p:txBody>
          <a:bodyPr/>
          <a:lstStyle>
            <a:lvl2pPr marL="449263" indent="-182563">
              <a:defRPr/>
            </a:lvl2pPr>
            <a:lvl3pPr marL="625475" indent="-176213">
              <a:defRPr/>
            </a:lvl3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20305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360000" y="252000"/>
            <a:ext cx="8424000" cy="360000"/>
          </a:xfrm>
          <a:prstGeom prst="rect">
            <a:avLst/>
          </a:prstGeom>
          <a:noFill/>
        </p:spPr>
        <p:txBody>
          <a:bodyPr anchor="ctr" anchorCtr="1">
            <a:noAutofit/>
          </a:bodyPr>
          <a:lstStyle>
            <a:lvl1pPr algn="ctr">
              <a:defRPr sz="2500" b="1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dirty="0" smtClean="0"/>
              <a:t>スライドタイトル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0825" y="800100"/>
            <a:ext cx="8642350" cy="4933156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4" name="テキスト プレースホルダー 20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5878353"/>
            <a:ext cx="8642350" cy="360423"/>
          </a:xfrm>
        </p:spPr>
        <p:txBody>
          <a:bodyPr anchor="ctr" anchorCtr="0">
            <a:normAutofit/>
          </a:bodyPr>
          <a:lstStyle>
            <a:lvl1pPr marL="271463" indent="-271463">
              <a:spcBef>
                <a:spcPts val="0"/>
              </a:spcBef>
              <a:buFontTx/>
              <a:buNone/>
              <a:defRPr sz="800"/>
            </a:lvl1pPr>
          </a:lstStyle>
          <a:p>
            <a:pPr lvl="0"/>
            <a:r>
              <a:rPr kumimoji="1" lang="ja-JP" altLang="en-US" dirty="0" smtClean="0"/>
              <a:t>注記：</a:t>
            </a:r>
          </a:p>
        </p:txBody>
      </p:sp>
      <p:sp>
        <p:nvSpPr>
          <p:cNvPr id="5" name="テキスト プレースホルダー 20"/>
          <p:cNvSpPr>
            <a:spLocks noGrp="1"/>
          </p:cNvSpPr>
          <p:nvPr>
            <p:ph type="body" sz="quarter" idx="15" hasCustomPrompt="1"/>
          </p:nvPr>
        </p:nvSpPr>
        <p:spPr>
          <a:xfrm>
            <a:off x="6732240" y="1"/>
            <a:ext cx="2411760" cy="252000"/>
          </a:xfrm>
        </p:spPr>
        <p:txBody>
          <a:bodyPr anchor="ctr" anchorCtr="0">
            <a:normAutofit/>
          </a:bodyPr>
          <a:lstStyle>
            <a:lvl1pPr marL="271463" indent="-271463" algn="r">
              <a:spcBef>
                <a:spcPts val="0"/>
              </a:spcBef>
              <a:buFontTx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セクションタイトル</a:t>
            </a:r>
          </a:p>
        </p:txBody>
      </p:sp>
    </p:spTree>
    <p:extLst>
      <p:ext uri="{BB962C8B-B14F-4D97-AF65-F5344CB8AC3E}">
        <p14:creationId xmlns:p14="http://schemas.microsoft.com/office/powerpoint/2010/main" val="54725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dirty="0" smtClean="0"/>
              <a:t>スライドタイトル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250825" y="1484785"/>
            <a:ext cx="8642350" cy="4752504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5" y="800100"/>
            <a:ext cx="8642350" cy="540000"/>
          </a:xfrm>
          <a:ln w="19050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1400" b="1"/>
            </a:lvl1pPr>
          </a:lstStyle>
          <a:p>
            <a:pPr lvl="0"/>
            <a:r>
              <a:rPr kumimoji="1" lang="ja-JP" altLang="en-US" dirty="0" smtClean="0"/>
              <a:t>メッセージ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499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1079613" y="1466059"/>
            <a:ext cx="6984775" cy="2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="1"/>
            </a:lvl1pPr>
          </a:lstStyle>
          <a:p>
            <a:pPr lvl="0"/>
            <a:r>
              <a:rPr kumimoji="1" lang="ja-JP" altLang="en-US" b="1" dirty="0" smtClean="0"/>
              <a:t>タイトル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 smtClean="0"/>
              <a:t>スライドタイトル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 userDrawn="1">
            <p:ph type="body" sz="quarter" idx="10"/>
          </p:nvPr>
        </p:nvSpPr>
        <p:spPr>
          <a:xfrm>
            <a:off x="250825" y="1861683"/>
            <a:ext cx="8642350" cy="2017712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 userDrawn="1">
            <p:ph type="body" sz="quarter" idx="11"/>
          </p:nvPr>
        </p:nvSpPr>
        <p:spPr>
          <a:xfrm>
            <a:off x="250825" y="4475842"/>
            <a:ext cx="4168775" cy="1390650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18" name="テキスト プレースホルダー 16"/>
          <p:cNvSpPr>
            <a:spLocks noGrp="1"/>
          </p:cNvSpPr>
          <p:nvPr userDrawn="1">
            <p:ph type="body" sz="quarter" idx="12"/>
          </p:nvPr>
        </p:nvSpPr>
        <p:spPr>
          <a:xfrm>
            <a:off x="4701457" y="4475842"/>
            <a:ext cx="4176713" cy="1390650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19" name="テキスト プレースホルダー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0825" y="800100"/>
            <a:ext cx="8642350" cy="540000"/>
          </a:xfrm>
          <a:ln w="19050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1400" b="1"/>
            </a:lvl1pPr>
          </a:lstStyle>
          <a:p>
            <a:pPr lvl="0"/>
            <a:r>
              <a:rPr kumimoji="1" lang="ja-JP" altLang="en-US" dirty="0" smtClean="0"/>
              <a:t>メッセージ</a:t>
            </a:r>
            <a:endParaRPr kumimoji="1" lang="ja-JP" altLang="en-US" dirty="0"/>
          </a:p>
        </p:txBody>
      </p:sp>
      <p:sp>
        <p:nvSpPr>
          <p:cNvPr id="24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290493" y="4077104"/>
            <a:ext cx="4097376" cy="2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="1"/>
            </a:lvl1pPr>
          </a:lstStyle>
          <a:p>
            <a:pPr lvl="0"/>
            <a:r>
              <a:rPr kumimoji="1" lang="ja-JP" altLang="en-US" b="1" dirty="0" smtClean="0"/>
              <a:t>タイトル</a:t>
            </a:r>
            <a:endParaRPr kumimoji="1" lang="ja-JP" altLang="en-US" dirty="0"/>
          </a:p>
        </p:txBody>
      </p:sp>
      <p:sp>
        <p:nvSpPr>
          <p:cNvPr id="25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4756710" y="4077104"/>
            <a:ext cx="4097376" cy="2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="1"/>
            </a:lvl1pPr>
          </a:lstStyle>
          <a:p>
            <a:pPr lvl="0"/>
            <a:r>
              <a:rPr kumimoji="1" lang="ja-JP" altLang="en-US" b="1" dirty="0" smtClean="0"/>
              <a:t>タイトル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250825" y="4365104"/>
            <a:ext cx="4176713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4702037" y="4365104"/>
            <a:ext cx="420672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250825" y="1754059"/>
            <a:ext cx="864235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20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5878353"/>
            <a:ext cx="8642350" cy="360423"/>
          </a:xfrm>
        </p:spPr>
        <p:txBody>
          <a:bodyPr anchor="ctr" anchorCtr="0">
            <a:normAutofit/>
          </a:bodyPr>
          <a:lstStyle>
            <a:lvl1pPr marL="271463" indent="-271463">
              <a:spcBef>
                <a:spcPts val="0"/>
              </a:spcBef>
              <a:buFontTx/>
              <a:buNone/>
              <a:defRPr sz="800"/>
            </a:lvl1pPr>
          </a:lstStyle>
          <a:p>
            <a:pPr lvl="0"/>
            <a:r>
              <a:rPr kumimoji="1" lang="ja-JP" altLang="en-US" dirty="0" smtClean="0"/>
              <a:t>注記：</a:t>
            </a:r>
          </a:p>
        </p:txBody>
      </p:sp>
    </p:spTree>
    <p:extLst>
      <p:ext uri="{BB962C8B-B14F-4D97-AF65-F5344CB8AC3E}">
        <p14:creationId xmlns:p14="http://schemas.microsoft.com/office/powerpoint/2010/main" val="1395101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 smtClean="0"/>
              <a:t>スライドタイトル</a:t>
            </a:r>
            <a:endParaRPr kumimoji="1" lang="ja-JP" altLang="en-US" dirty="0"/>
          </a:p>
        </p:txBody>
      </p:sp>
      <p:sp>
        <p:nvSpPr>
          <p:cNvPr id="26" name="コンテンツ プレースホルダー 25"/>
          <p:cNvSpPr>
            <a:spLocks noGrp="1"/>
          </p:cNvSpPr>
          <p:nvPr>
            <p:ph sz="quarter" idx="10"/>
          </p:nvPr>
        </p:nvSpPr>
        <p:spPr>
          <a:xfrm>
            <a:off x="250825" y="1861683"/>
            <a:ext cx="4176000" cy="3943581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27" name="コンテンツ プレースホルダー 25"/>
          <p:cNvSpPr>
            <a:spLocks noGrp="1"/>
          </p:cNvSpPr>
          <p:nvPr>
            <p:ph sz="quarter" idx="11"/>
          </p:nvPr>
        </p:nvSpPr>
        <p:spPr>
          <a:xfrm>
            <a:off x="4716463" y="1861683"/>
            <a:ext cx="4176000" cy="3943581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28" name="テキスト プレースホルダー 7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5" y="800100"/>
            <a:ext cx="8642350" cy="540000"/>
          </a:xfrm>
          <a:ln w="19050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1400" b="1"/>
            </a:lvl1pPr>
          </a:lstStyle>
          <a:p>
            <a:pPr lvl="0"/>
            <a:r>
              <a:rPr kumimoji="1" lang="ja-JP" altLang="en-US" dirty="0" smtClean="0"/>
              <a:t>メッセージ</a:t>
            </a:r>
            <a:endParaRPr kumimoji="1" lang="ja-JP" altLang="en-US" dirty="0"/>
          </a:p>
        </p:txBody>
      </p:sp>
      <p:sp>
        <p:nvSpPr>
          <p:cNvPr id="32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290493" y="1454328"/>
            <a:ext cx="4097376" cy="2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="1"/>
            </a:lvl1pPr>
          </a:lstStyle>
          <a:p>
            <a:pPr lvl="0"/>
            <a:r>
              <a:rPr kumimoji="1" lang="ja-JP" altLang="en-US" b="1" dirty="0" smtClean="0"/>
              <a:t>タイトル</a:t>
            </a:r>
            <a:endParaRPr kumimoji="1" lang="ja-JP" altLang="en-US" dirty="0"/>
          </a:p>
        </p:txBody>
      </p:sp>
      <p:sp>
        <p:nvSpPr>
          <p:cNvPr id="33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4756710" y="1454328"/>
            <a:ext cx="4097376" cy="2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="1"/>
            </a:lvl1pPr>
          </a:lstStyle>
          <a:p>
            <a:pPr lvl="0"/>
            <a:r>
              <a:rPr kumimoji="1" lang="ja-JP" altLang="en-US" b="1" dirty="0" smtClean="0"/>
              <a:t>タイトル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250825" y="1742328"/>
            <a:ext cx="4176713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>
            <a:off x="4702037" y="1742328"/>
            <a:ext cx="420672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20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5878353"/>
            <a:ext cx="8642350" cy="360423"/>
          </a:xfrm>
        </p:spPr>
        <p:txBody>
          <a:bodyPr anchor="ctr" anchorCtr="0">
            <a:normAutofit/>
          </a:bodyPr>
          <a:lstStyle>
            <a:lvl1pPr marL="271463" indent="-271463">
              <a:spcBef>
                <a:spcPts val="0"/>
              </a:spcBef>
              <a:buFontTx/>
              <a:buNone/>
              <a:defRPr sz="800"/>
            </a:lvl1pPr>
          </a:lstStyle>
          <a:p>
            <a:pPr lvl="0"/>
            <a:r>
              <a:rPr kumimoji="1" lang="ja-JP" altLang="en-US" dirty="0" smtClean="0"/>
              <a:t>注記：</a:t>
            </a:r>
          </a:p>
        </p:txBody>
      </p:sp>
    </p:spTree>
    <p:extLst>
      <p:ext uri="{BB962C8B-B14F-4D97-AF65-F5344CB8AC3E}">
        <p14:creationId xmlns:p14="http://schemas.microsoft.com/office/powerpoint/2010/main" val="4020357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360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スライドタイトル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>
          <a:xfrm>
            <a:off x="457200" y="800100"/>
            <a:ext cx="8229600" cy="5437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6" name="スライド番号プレースホルダ 2"/>
          <p:cNvSpPr txBox="1">
            <a:spLocks noGrp="1"/>
          </p:cNvSpPr>
          <p:nvPr userDrawn="1"/>
        </p:nvSpPr>
        <p:spPr bwMode="auto">
          <a:xfrm>
            <a:off x="8600504" y="6387135"/>
            <a:ext cx="25519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fld id="{A4208183-D1D2-4F7E-8D00-ABEF26284ACB}" type="slidenum">
              <a:rPr lang="en-US" altLang="ja-JP" sz="1000" b="1">
                <a:latin typeface="Arial" pitchFamily="34" charset="0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ja-JP" sz="1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9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0" r:id="rId4"/>
    <p:sldLayoutId id="2147483656" r:id="rId5"/>
    <p:sldLayoutId id="2147483651" r:id="rId6"/>
    <p:sldLayoutId id="2147483652" r:id="rId7"/>
    <p:sldLayoutId id="2147483653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25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spcBef>
          <a:spcPts val="300"/>
        </a:spcBef>
        <a:buFont typeface="Wingdings" panose="05000000000000000000" pitchFamily="2" charset="2"/>
        <a:buChar char="n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77800" algn="l" defTabSz="914400" rtl="0" eaLnBrk="1" latinLnBrk="0" hangingPunct="1">
        <a:spcBef>
          <a:spcPts val="300"/>
        </a:spcBef>
        <a:buFont typeface="Arial" panose="020B0604020202020204" pitchFamily="34" charset="0"/>
        <a:buChar char="•"/>
        <a:tabLst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5475" indent="-176213" algn="l" defTabSz="914400" rtl="0" eaLnBrk="1" latinLnBrk="0" hangingPunct="1">
        <a:spcBef>
          <a:spcPts val="300"/>
        </a:spcBef>
        <a:buFont typeface="Arial" pitchFamily="34" charset="0"/>
        <a:buChar char="–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54893" y="980728"/>
            <a:ext cx="6945499" cy="728778"/>
          </a:xfrm>
        </p:spPr>
        <p:txBody>
          <a:bodyPr>
            <a:normAutofit/>
          </a:bodyPr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</a:rPr>
              <a:t>Churn Modeling with Telecom Data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92" y="2285570"/>
            <a:ext cx="32639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Tuning: Over/Under Fit</a:t>
            </a:r>
            <a:endParaRPr lang="en-US" altLang="ja-JP" dirty="0"/>
          </a:p>
        </p:txBody>
      </p:sp>
      <p:sp>
        <p:nvSpPr>
          <p:cNvPr id="86" name="テキスト ボックス 13"/>
          <p:cNvSpPr txBox="1"/>
          <p:nvPr/>
        </p:nvSpPr>
        <p:spPr>
          <a:xfrm>
            <a:off x="323528" y="6510536"/>
            <a:ext cx="5472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Source: Python Machine Learning</a:t>
            </a:r>
            <a:endParaRPr lang="en-US" altLang="ja-JP" sz="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8" y="2055639"/>
            <a:ext cx="4480512" cy="3691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42" y="2177112"/>
            <a:ext cx="4055222" cy="2700301"/>
          </a:xfrm>
          <a:prstGeom prst="rect">
            <a:avLst/>
          </a:prstGeom>
        </p:spPr>
      </p:pic>
      <p:grpSp>
        <p:nvGrpSpPr>
          <p:cNvPr id="21" name="グループ化 14"/>
          <p:cNvGrpSpPr/>
          <p:nvPr/>
        </p:nvGrpSpPr>
        <p:grpSpPr>
          <a:xfrm>
            <a:off x="4644008" y="1556792"/>
            <a:ext cx="4104456" cy="426180"/>
            <a:chOff x="506506" y="2125970"/>
            <a:chExt cx="3817844" cy="426180"/>
          </a:xfrm>
        </p:grpSpPr>
        <p:sp>
          <p:nvSpPr>
            <p:cNvPr id="22" name="テキスト ボックス 15"/>
            <p:cNvSpPr txBox="1"/>
            <p:nvPr/>
          </p:nvSpPr>
          <p:spPr>
            <a:xfrm>
              <a:off x="506506" y="2125970"/>
              <a:ext cx="3817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Learning Curve on VC</a:t>
              </a:r>
              <a:endParaRPr kumimoji="1" lang="ja-JP" altLang="en-US" b="1" dirty="0"/>
            </a:p>
          </p:txBody>
        </p:sp>
        <p:cxnSp>
          <p:nvCxnSpPr>
            <p:cNvPr id="23" name="直線コネクタ 16"/>
            <p:cNvCxnSpPr/>
            <p:nvPr/>
          </p:nvCxnSpPr>
          <p:spPr bwMode="auto">
            <a:xfrm>
              <a:off x="506506" y="2552150"/>
              <a:ext cx="3817844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グループ化 14"/>
          <p:cNvGrpSpPr/>
          <p:nvPr/>
        </p:nvGrpSpPr>
        <p:grpSpPr>
          <a:xfrm>
            <a:off x="250825" y="1556792"/>
            <a:ext cx="4105151" cy="426180"/>
            <a:chOff x="506506" y="2125970"/>
            <a:chExt cx="3817844" cy="426180"/>
          </a:xfrm>
        </p:grpSpPr>
        <p:sp>
          <p:nvSpPr>
            <p:cNvPr id="25" name="テキスト ボックス 15"/>
            <p:cNvSpPr txBox="1"/>
            <p:nvPr/>
          </p:nvSpPr>
          <p:spPr>
            <a:xfrm>
              <a:off x="506506" y="2125970"/>
              <a:ext cx="3817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Example: Bias vs Variance </a:t>
              </a:r>
              <a:endParaRPr kumimoji="1" lang="ja-JP" altLang="en-US" b="1" dirty="0"/>
            </a:p>
          </p:txBody>
        </p:sp>
        <p:cxnSp>
          <p:nvCxnSpPr>
            <p:cNvPr id="26" name="直線コネクタ 16"/>
            <p:cNvCxnSpPr/>
            <p:nvPr/>
          </p:nvCxnSpPr>
          <p:spPr bwMode="auto">
            <a:xfrm>
              <a:off x="506506" y="2552150"/>
              <a:ext cx="3817844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7" name="テキスト プレースホルダー 12"/>
          <p:cNvSpPr txBox="1">
            <a:spLocks/>
          </p:cNvSpPr>
          <p:nvPr/>
        </p:nvSpPr>
        <p:spPr>
          <a:xfrm>
            <a:off x="5148064" y="5661248"/>
            <a:ext cx="3456384" cy="54000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FontTx/>
              <a:buNone/>
              <a:defRPr kumimoji="1"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778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•"/>
              <a:tabLst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defTabSz="914400" rtl="0" eaLnBrk="1" latinLnBrk="0" hangingPunct="1">
              <a:spcBef>
                <a:spcPts val="300"/>
              </a:spcBef>
              <a:buFont typeface="Arial" pitchFamily="34" charset="0"/>
              <a:buChar char="–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 smtClean="0"/>
              <a:t>Low </a:t>
            </a:r>
            <a:r>
              <a:rPr lang="en-US" altLang="ja-JP" dirty="0" smtClean="0"/>
              <a:t>variance + Low bias</a:t>
            </a:r>
            <a:endParaRPr lang="en-US" altLang="ja-JP" dirty="0"/>
          </a:p>
        </p:txBody>
      </p:sp>
      <p:sp>
        <p:nvSpPr>
          <p:cNvPr id="28" name="二等辺三角形 40"/>
          <p:cNvSpPr/>
          <p:nvPr/>
        </p:nvSpPr>
        <p:spPr bwMode="auto">
          <a:xfrm rot="10800000">
            <a:off x="6228185" y="5153186"/>
            <a:ext cx="1388507" cy="220029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912813">
              <a:spcBef>
                <a:spcPct val="50000"/>
              </a:spcBef>
            </a:pPr>
            <a:endParaRPr kumimoji="1" lang="ja-JP" altLang="en-US" sz="320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0825" y="800100"/>
            <a:ext cx="8497639" cy="540000"/>
          </a:xfrm>
        </p:spPr>
        <p:txBody>
          <a:bodyPr/>
          <a:lstStyle/>
          <a:p>
            <a:r>
              <a:rPr lang="en-US" dirty="0" smtClean="0"/>
              <a:t>Learning curve shows that there is no major issue on fitting.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5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Tuning: Randomized Search</a:t>
            </a:r>
            <a:endParaRPr lang="en-US" altLang="ja-JP" dirty="0"/>
          </a:p>
        </p:txBody>
      </p:sp>
      <p:sp>
        <p:nvSpPr>
          <p:cNvPr id="69" name="テキスト ボックス 24"/>
          <p:cNvSpPr txBox="1"/>
          <p:nvPr/>
        </p:nvSpPr>
        <p:spPr>
          <a:xfrm>
            <a:off x="457200" y="2257131"/>
            <a:ext cx="311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 smtClean="0"/>
              <a:t>Gradient Boosting</a:t>
            </a:r>
            <a:endParaRPr kumimoji="1" lang="ja-JP" altLang="en-US" b="1" u="sng" dirty="0"/>
          </a:p>
        </p:txBody>
      </p:sp>
      <p:sp>
        <p:nvSpPr>
          <p:cNvPr id="63" name="テキスト ボックス 23"/>
          <p:cNvSpPr txBox="1"/>
          <p:nvPr/>
        </p:nvSpPr>
        <p:spPr>
          <a:xfrm>
            <a:off x="500909" y="2523675"/>
            <a:ext cx="3351011" cy="1769421"/>
          </a:xfrm>
          <a:prstGeom prst="rect">
            <a:avLst/>
          </a:prstGeom>
          <a:noFill/>
        </p:spPr>
        <p:txBody>
          <a:bodyPr wrap="square" lIns="91440" rIns="91440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ja-JP" sz="1400" dirty="0" smtClean="0"/>
              <a:t>Accuracy: .949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ja-JP" sz="1400" dirty="0" smtClean="0"/>
              <a:t>Precision: .912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ja-JP" sz="1400" dirty="0" smtClean="0"/>
              <a:t>Recall: .719</a:t>
            </a:r>
            <a:endParaRPr lang="en-US" altLang="ja-JP" sz="1400" dirty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ja-JP" sz="1400" dirty="0" smtClean="0"/>
              <a:t>F1: .802</a:t>
            </a:r>
          </a:p>
        </p:txBody>
      </p:sp>
      <p:sp>
        <p:nvSpPr>
          <p:cNvPr id="74" name="テキスト ボックス 24"/>
          <p:cNvSpPr txBox="1"/>
          <p:nvPr/>
        </p:nvSpPr>
        <p:spPr>
          <a:xfrm>
            <a:off x="3131840" y="2258573"/>
            <a:ext cx="311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u="sng" dirty="0" smtClean="0"/>
              <a:t>Voting Classifier</a:t>
            </a:r>
            <a:endParaRPr kumimoji="1" lang="ja-JP" altLang="en-US" b="1" u="sng" dirty="0"/>
          </a:p>
        </p:txBody>
      </p:sp>
      <p:sp>
        <p:nvSpPr>
          <p:cNvPr id="83" name="テキスト ボックス 24"/>
          <p:cNvSpPr txBox="1"/>
          <p:nvPr/>
        </p:nvSpPr>
        <p:spPr>
          <a:xfrm>
            <a:off x="457200" y="4434346"/>
            <a:ext cx="311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 smtClean="0"/>
              <a:t>Random Forest</a:t>
            </a:r>
            <a:endParaRPr kumimoji="1" lang="ja-JP" altLang="en-US" b="1" u="sng" dirty="0"/>
          </a:p>
        </p:txBody>
      </p:sp>
      <p:sp>
        <p:nvSpPr>
          <p:cNvPr id="84" name="テキスト ボックス 23"/>
          <p:cNvSpPr txBox="1"/>
          <p:nvPr/>
        </p:nvSpPr>
        <p:spPr>
          <a:xfrm>
            <a:off x="500909" y="4700890"/>
            <a:ext cx="3351011" cy="1769421"/>
          </a:xfrm>
          <a:prstGeom prst="rect">
            <a:avLst/>
          </a:prstGeom>
          <a:noFill/>
        </p:spPr>
        <p:txBody>
          <a:bodyPr wrap="square" lIns="91440" rIns="91440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ja-JP" sz="1400" dirty="0" smtClean="0"/>
              <a:t>Accuracy: .929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ja-JP" sz="1400" dirty="0" smtClean="0"/>
              <a:t>Precision: .935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ja-JP" sz="1400" dirty="0" smtClean="0"/>
              <a:t>Recall: .580</a:t>
            </a:r>
            <a:endParaRPr lang="en-US" altLang="ja-JP" sz="1400" dirty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ja-JP" sz="1400" dirty="0" smtClean="0"/>
              <a:t>F1: .710</a:t>
            </a:r>
          </a:p>
        </p:txBody>
      </p:sp>
      <p:sp>
        <p:nvSpPr>
          <p:cNvPr id="85" name="テキスト ボックス 23"/>
          <p:cNvSpPr txBox="1"/>
          <p:nvPr/>
        </p:nvSpPr>
        <p:spPr>
          <a:xfrm>
            <a:off x="3138583" y="2524501"/>
            <a:ext cx="2681564" cy="1769421"/>
          </a:xfrm>
          <a:prstGeom prst="rect">
            <a:avLst/>
          </a:prstGeom>
          <a:noFill/>
        </p:spPr>
        <p:txBody>
          <a:bodyPr wrap="square" lIns="91440" rIns="9144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ja-JP" sz="1400" dirty="0" smtClean="0"/>
              <a:t>Accuracy: .951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ja-JP" sz="1400" dirty="0" smtClean="0"/>
              <a:t>Precision: .926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ja-JP" sz="1400" dirty="0" smtClean="0"/>
              <a:t>Recall: .716</a:t>
            </a:r>
            <a:endParaRPr lang="en-US" altLang="ja-JP" sz="14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ja-JP" sz="1400" dirty="0" smtClean="0"/>
              <a:t>F1: .805</a:t>
            </a:r>
          </a:p>
        </p:txBody>
      </p:sp>
      <p:sp>
        <p:nvSpPr>
          <p:cNvPr id="86" name="テキスト ボックス 13"/>
          <p:cNvSpPr txBox="1"/>
          <p:nvPr/>
        </p:nvSpPr>
        <p:spPr>
          <a:xfrm>
            <a:off x="323528" y="6510536"/>
            <a:ext cx="5472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smtClean="0"/>
              <a:t>Note</a:t>
            </a:r>
            <a:r>
              <a:rPr lang="en-US" altLang="ja-JP" sz="900" dirty="0"/>
              <a:t>: </a:t>
            </a:r>
            <a:r>
              <a:rPr lang="en-US" altLang="ja-JP" sz="900" dirty="0" err="1" smtClean="0"/>
              <a:t>cross_val_score</a:t>
            </a:r>
            <a:r>
              <a:rPr lang="en-US" altLang="ja-JP" sz="900" dirty="0" smtClean="0"/>
              <a:t>(cv=10)</a:t>
            </a:r>
            <a:endParaRPr lang="en-US" altLang="ja-JP" sz="900" dirty="0"/>
          </a:p>
        </p:txBody>
      </p:sp>
      <p:sp>
        <p:nvSpPr>
          <p:cNvPr id="18" name="ホームベース 19"/>
          <p:cNvSpPr/>
          <p:nvPr/>
        </p:nvSpPr>
        <p:spPr bwMode="auto">
          <a:xfrm>
            <a:off x="359532" y="1525837"/>
            <a:ext cx="2772308" cy="646349"/>
          </a:xfrm>
          <a:prstGeom prst="homePlate">
            <a:avLst/>
          </a:prstGeom>
          <a:solidFill>
            <a:schemeClr val="tx1"/>
          </a:solidFill>
          <a:ln w="19050" algn="ctr">
            <a:solidFill>
              <a:schemeClr val="accent2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none" rtlCol="0" anchor="ctr">
            <a:noAutofit/>
          </a:bodyPr>
          <a:lstStyle/>
          <a:p>
            <a:pPr algn="ctr" eaLnBrk="0" hangingPunct="0"/>
            <a:r>
              <a:rPr kumimoji="0" lang="en-US" altLang="ja-JP" b="1" dirty="0" smtClean="0">
                <a:solidFill>
                  <a:schemeClr val="bg1"/>
                </a:solidFill>
                <a:ea typeface="ＭＳ ゴシック" pitchFamily="49" charset="-128"/>
              </a:rPr>
              <a:t>Best </a:t>
            </a:r>
            <a:r>
              <a:rPr kumimoji="0" lang="en-US" altLang="ja-JP" b="1" dirty="0" err="1" smtClean="0">
                <a:solidFill>
                  <a:schemeClr val="bg1"/>
                </a:solidFill>
                <a:ea typeface="ＭＳ ゴシック" pitchFamily="49" charset="-128"/>
              </a:rPr>
              <a:t>Indiv</a:t>
            </a:r>
            <a:r>
              <a:rPr kumimoji="0" lang="en-US" altLang="ja-JP" b="1" dirty="0" smtClean="0">
                <a:solidFill>
                  <a:schemeClr val="bg1"/>
                </a:solidFill>
                <a:ea typeface="ＭＳ ゴシック" pitchFamily="49" charset="-128"/>
              </a:rPr>
              <a:t>. Algorithms</a:t>
            </a:r>
            <a:endParaRPr kumimoji="0" lang="ja-JP" altLang="en-US" b="1" dirty="0">
              <a:solidFill>
                <a:schemeClr val="bg1"/>
              </a:solidFill>
              <a:ea typeface="ＭＳ ゴシック" pitchFamily="49" charset="-128"/>
            </a:endParaRPr>
          </a:p>
        </p:txBody>
      </p:sp>
      <p:sp>
        <p:nvSpPr>
          <p:cNvPr id="22" name="ホームベース 19"/>
          <p:cNvSpPr/>
          <p:nvPr/>
        </p:nvSpPr>
        <p:spPr bwMode="auto">
          <a:xfrm>
            <a:off x="3148691" y="1516943"/>
            <a:ext cx="2772308" cy="646349"/>
          </a:xfrm>
          <a:prstGeom prst="homePlate">
            <a:avLst/>
          </a:prstGeom>
          <a:solidFill>
            <a:schemeClr val="tx1"/>
          </a:solidFill>
          <a:ln w="19050" algn="ctr">
            <a:solidFill>
              <a:schemeClr val="accent2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none" rtlCol="0" anchor="ctr">
            <a:noAutofit/>
          </a:bodyPr>
          <a:lstStyle/>
          <a:p>
            <a:pPr algn="ctr" eaLnBrk="0" hangingPunct="0"/>
            <a:r>
              <a:rPr kumimoji="0" lang="en-US" altLang="ja-JP" b="1" dirty="0" smtClean="0">
                <a:solidFill>
                  <a:schemeClr val="bg1"/>
                </a:solidFill>
                <a:ea typeface="ＭＳ ゴシック" pitchFamily="49" charset="-128"/>
              </a:rPr>
              <a:t>Voting Classifier</a:t>
            </a:r>
            <a:endParaRPr kumimoji="0" lang="ja-JP" altLang="en-US" b="1" dirty="0">
              <a:solidFill>
                <a:schemeClr val="bg1"/>
              </a:solidFill>
              <a:ea typeface="ＭＳ ゴシック" pitchFamily="49" charset="-128"/>
            </a:endParaRPr>
          </a:p>
        </p:txBody>
      </p:sp>
      <p:sp>
        <p:nvSpPr>
          <p:cNvPr id="23" name="ホームベース 19"/>
          <p:cNvSpPr/>
          <p:nvPr/>
        </p:nvSpPr>
        <p:spPr bwMode="auto">
          <a:xfrm>
            <a:off x="5937850" y="1516943"/>
            <a:ext cx="2772308" cy="646349"/>
          </a:xfrm>
          <a:prstGeom prst="homePlate">
            <a:avLst/>
          </a:prstGeom>
          <a:solidFill>
            <a:schemeClr val="tx1"/>
          </a:solidFill>
          <a:ln w="19050" algn="ctr">
            <a:solidFill>
              <a:schemeClr val="accent2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none" rtlCol="0" anchor="ctr">
            <a:noAutofit/>
          </a:bodyPr>
          <a:lstStyle/>
          <a:p>
            <a:pPr algn="ctr" eaLnBrk="0" hangingPunct="0"/>
            <a:r>
              <a:rPr kumimoji="0" lang="en-US" altLang="ja-JP" b="1" dirty="0" smtClean="0">
                <a:solidFill>
                  <a:schemeClr val="bg1"/>
                </a:solidFill>
                <a:ea typeface="ＭＳ ゴシック" pitchFamily="49" charset="-128"/>
              </a:rPr>
              <a:t>Randomized Search</a:t>
            </a:r>
            <a:endParaRPr kumimoji="0" lang="ja-JP" altLang="en-US" b="1" dirty="0">
              <a:solidFill>
                <a:schemeClr val="bg1"/>
              </a:solidFill>
              <a:ea typeface="ＭＳ ゴシック" pitchFamily="49" charset="-128"/>
            </a:endParaRPr>
          </a:p>
        </p:txBody>
      </p:sp>
      <p:sp>
        <p:nvSpPr>
          <p:cNvPr id="24" name="テキスト ボックス 24"/>
          <p:cNvSpPr txBox="1"/>
          <p:nvPr/>
        </p:nvSpPr>
        <p:spPr>
          <a:xfrm>
            <a:off x="5917437" y="2257747"/>
            <a:ext cx="311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u="sng" dirty="0" smtClean="0"/>
              <a:t>Randomized Search VC</a:t>
            </a:r>
            <a:endParaRPr kumimoji="1" lang="ja-JP" altLang="en-US" b="1" u="sng" dirty="0"/>
          </a:p>
        </p:txBody>
      </p:sp>
      <p:sp>
        <p:nvSpPr>
          <p:cNvPr id="25" name="テキスト ボックス 23"/>
          <p:cNvSpPr txBox="1"/>
          <p:nvPr/>
        </p:nvSpPr>
        <p:spPr>
          <a:xfrm>
            <a:off x="5924180" y="2523675"/>
            <a:ext cx="2681564" cy="1769421"/>
          </a:xfrm>
          <a:prstGeom prst="rect">
            <a:avLst/>
          </a:prstGeom>
          <a:noFill/>
        </p:spPr>
        <p:txBody>
          <a:bodyPr wrap="square" lIns="91440" rIns="9144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ja-JP" sz="1400" dirty="0" smtClean="0"/>
              <a:t>Accuracy: </a:t>
            </a:r>
            <a:r>
              <a:rPr kumimoji="1" lang="en-US" altLang="ja-JP" sz="1400" b="1" dirty="0" smtClean="0">
                <a:solidFill>
                  <a:srgbClr val="BF0000"/>
                </a:solidFill>
              </a:rPr>
              <a:t>.956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ja-JP" sz="1400" dirty="0" smtClean="0"/>
              <a:t>Precision: .907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ja-JP" sz="1400" dirty="0" smtClean="0"/>
              <a:t>Recall: .743</a:t>
            </a:r>
            <a:endParaRPr lang="en-US" altLang="ja-JP" sz="14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ja-JP" sz="1400" dirty="0" smtClean="0"/>
              <a:t>F1: </a:t>
            </a:r>
            <a:r>
              <a:rPr kumimoji="1" lang="en-US" altLang="ja-JP" sz="1400" b="1" dirty="0" smtClean="0">
                <a:solidFill>
                  <a:srgbClr val="BF0000"/>
                </a:solidFill>
              </a:rPr>
              <a:t>.825</a:t>
            </a:r>
            <a:endParaRPr lang="en-US" altLang="ja-JP" sz="1400" b="1" dirty="0" smtClean="0">
              <a:solidFill>
                <a:srgbClr val="BF0000"/>
              </a:solidFill>
            </a:endParaRP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 smtClean="0"/>
              <a:t>Optimized Parameters: 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/>
              <a:t>RandomForestClassifier</a:t>
            </a:r>
            <a:r>
              <a:rPr lang="en-US" sz="800" dirty="0" smtClean="0"/>
              <a:t>(</a:t>
            </a:r>
            <a:r>
              <a:rPr lang="en-US" sz="800" dirty="0" err="1" smtClean="0"/>
              <a:t>n_jobs</a:t>
            </a:r>
            <a:r>
              <a:rPr lang="en-US" sz="800" dirty="0"/>
              <a:t>=-1, </a:t>
            </a:r>
            <a:r>
              <a:rPr lang="en-US" sz="800" dirty="0" err="1"/>
              <a:t>max_depth</a:t>
            </a:r>
            <a:r>
              <a:rPr lang="en-US" sz="800" dirty="0"/>
              <a:t>=3, bootstrap=True, criterion='</a:t>
            </a:r>
            <a:r>
              <a:rPr lang="en-US" sz="800" dirty="0" err="1"/>
              <a:t>gini</a:t>
            </a:r>
            <a:r>
              <a:rPr lang="en-US" sz="800" dirty="0"/>
              <a:t>', </a:t>
            </a:r>
            <a:r>
              <a:rPr lang="en-US" sz="800" dirty="0" err="1"/>
              <a:t>max_features</a:t>
            </a:r>
            <a:r>
              <a:rPr lang="en-US" sz="800" dirty="0"/>
              <a:t>=4, </a:t>
            </a:r>
            <a:r>
              <a:rPr lang="en-US" sz="800" dirty="0" err="1"/>
              <a:t>min_samples_split</a:t>
            </a:r>
            <a:r>
              <a:rPr lang="en-US" sz="800" dirty="0"/>
              <a:t>=3,                              </a:t>
            </a:r>
            <a:r>
              <a:rPr lang="en-US" sz="800" dirty="0" err="1"/>
              <a:t>min_samples_leaf</a:t>
            </a:r>
            <a:r>
              <a:rPr lang="en-US" sz="800" dirty="0"/>
              <a:t>=8, </a:t>
            </a:r>
            <a:r>
              <a:rPr lang="en-US" sz="800" dirty="0" err="1"/>
              <a:t>warm_start</a:t>
            </a:r>
            <a:r>
              <a:rPr lang="en-US" sz="800" dirty="0"/>
              <a:t>=False, </a:t>
            </a:r>
            <a:r>
              <a:rPr lang="en-US" sz="800" dirty="0" err="1"/>
              <a:t>n_estimators</a:t>
            </a:r>
            <a:r>
              <a:rPr lang="en-US" sz="800" dirty="0"/>
              <a:t> = 6070, </a:t>
            </a:r>
            <a:r>
              <a:rPr lang="en-US" sz="800" dirty="0" err="1"/>
              <a:t>class_weight</a:t>
            </a:r>
            <a:r>
              <a:rPr lang="en-US" sz="800" dirty="0"/>
              <a:t>='</a:t>
            </a:r>
            <a:r>
              <a:rPr lang="en-US" sz="800" dirty="0" err="1"/>
              <a:t>balanced_subsample</a:t>
            </a:r>
            <a:r>
              <a:rPr lang="en-US" sz="800" dirty="0"/>
              <a:t>' </a:t>
            </a:r>
            <a:r>
              <a:rPr lang="en-US" sz="800" dirty="0" smtClean="0"/>
              <a:t>)</a:t>
            </a:r>
          </a:p>
          <a:p>
            <a:pPr>
              <a:lnSpc>
                <a:spcPct val="150000"/>
              </a:lnSpc>
            </a:pPr>
            <a:endParaRPr lang="en-US" sz="800" dirty="0" smtClean="0"/>
          </a:p>
          <a:p>
            <a:pPr>
              <a:lnSpc>
                <a:spcPct val="150000"/>
              </a:lnSpc>
            </a:pPr>
            <a:r>
              <a:rPr lang="en-US" sz="800" dirty="0" err="1" smtClean="0"/>
              <a:t>GradientBoostingClassifier</a:t>
            </a:r>
            <a:r>
              <a:rPr lang="en-US" sz="800" dirty="0" smtClean="0"/>
              <a:t>(</a:t>
            </a:r>
            <a:r>
              <a:rPr lang="en-US" sz="800" dirty="0" err="1" smtClean="0"/>
              <a:t>learning_rate</a:t>
            </a:r>
            <a:r>
              <a:rPr lang="en-US" sz="800" dirty="0"/>
              <a:t>= 0.3175974111166098, </a:t>
            </a:r>
            <a:r>
              <a:rPr lang="en-US" sz="800" dirty="0" err="1"/>
              <a:t>n_estimators</a:t>
            </a:r>
            <a:r>
              <a:rPr lang="en-US" sz="800" dirty="0"/>
              <a:t>=4798, </a:t>
            </a:r>
            <a:r>
              <a:rPr lang="en-US" sz="800" dirty="0" err="1"/>
              <a:t>max_depth</a:t>
            </a:r>
            <a:r>
              <a:rPr lang="en-US" sz="800" dirty="0"/>
              <a:t>=None, </a:t>
            </a:r>
            <a:r>
              <a:rPr lang="en-US" sz="800" dirty="0" err="1"/>
              <a:t>max_features</a:t>
            </a:r>
            <a:r>
              <a:rPr lang="en-US" sz="800" dirty="0"/>
              <a:t>=5, </a:t>
            </a:r>
            <a:r>
              <a:rPr lang="en-US" sz="800" dirty="0" err="1"/>
              <a:t>warm_start</a:t>
            </a:r>
            <a:r>
              <a:rPr lang="en-US" sz="800" dirty="0"/>
              <a:t>=True,                                  </a:t>
            </a:r>
            <a:r>
              <a:rPr lang="en-US" sz="800" dirty="0" err="1"/>
              <a:t>min_samples_split</a:t>
            </a:r>
            <a:r>
              <a:rPr lang="en-US" sz="800" dirty="0"/>
              <a:t>=6, </a:t>
            </a:r>
            <a:r>
              <a:rPr lang="en-US" sz="800" dirty="0" err="1"/>
              <a:t>min_samples_leaf</a:t>
            </a:r>
            <a:r>
              <a:rPr lang="en-US" sz="800" dirty="0"/>
              <a:t>=5, loss='exponential')</a:t>
            </a:r>
            <a:endParaRPr kumimoji="1" lang="en-US" altLang="ja-JP" sz="8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9531" y="800100"/>
            <a:ext cx="8350627" cy="540000"/>
          </a:xfrm>
        </p:spPr>
        <p:txBody>
          <a:bodyPr/>
          <a:lstStyle/>
          <a:p>
            <a:r>
              <a:rPr lang="en-US" dirty="0" smtClean="0"/>
              <a:t>Optimizing parameters of voting classifier further increases accuracy measures. </a:t>
            </a:r>
            <a:endParaRPr lang="en-US" dirty="0"/>
          </a:p>
        </p:txBody>
      </p:sp>
      <p:sp>
        <p:nvSpPr>
          <p:cNvPr id="16" name="テキスト プレースホルダー 12"/>
          <p:cNvSpPr txBox="1">
            <a:spLocks/>
          </p:cNvSpPr>
          <p:nvPr/>
        </p:nvSpPr>
        <p:spPr>
          <a:xfrm>
            <a:off x="6347261" y="5245826"/>
            <a:ext cx="1773671" cy="189267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vert="horz" lIns="91440" tIns="45720" rIns="91440" bIns="45720" rtlCol="0" anchor="ctr" anchorCtr="0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ts val="300"/>
              </a:spcBef>
              <a:buFontTx/>
              <a:buNone/>
              <a:defRPr kumimoji="1"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778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•"/>
              <a:tabLst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defTabSz="914400" rtl="0" eaLnBrk="1" latinLnBrk="0" hangingPunct="1">
              <a:spcBef>
                <a:spcPts val="300"/>
              </a:spcBef>
              <a:buFont typeface="Arial" pitchFamily="34" charset="0"/>
              <a:buChar char="–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9637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Summary</a:t>
            </a:r>
            <a:endParaRPr lang="en-US" altLang="ja-JP" dirty="0"/>
          </a:p>
        </p:txBody>
      </p:sp>
      <p:sp>
        <p:nvSpPr>
          <p:cNvPr id="26" name="コンテンツ プレースホルダ 2"/>
          <p:cNvSpPr>
            <a:spLocks noGrp="1"/>
          </p:cNvSpPr>
          <p:nvPr>
            <p:ph idx="4294967295"/>
          </p:nvPr>
        </p:nvSpPr>
        <p:spPr>
          <a:xfrm>
            <a:off x="683568" y="1511529"/>
            <a:ext cx="9059863" cy="4176464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altLang="ja-JP" sz="1400" dirty="0" smtClean="0"/>
          </a:p>
          <a:p>
            <a:r>
              <a:rPr lang="en-US" altLang="ja-JP" sz="1400" b="1" dirty="0" smtClean="0"/>
              <a:t>Preprocessing</a:t>
            </a:r>
            <a:endParaRPr lang="en-US" altLang="ja-JP" sz="1400" b="1" dirty="0"/>
          </a:p>
          <a:p>
            <a:pPr lvl="1"/>
            <a:r>
              <a:rPr lang="en-US" altLang="ja-JP" sz="1400" dirty="0" smtClean="0"/>
              <a:t>Feature </a:t>
            </a:r>
            <a:r>
              <a:rPr lang="en-US" altLang="ja-JP" sz="1400" dirty="0" smtClean="0"/>
              <a:t>importance to detect useful features</a:t>
            </a:r>
          </a:p>
          <a:p>
            <a:pPr lvl="1"/>
            <a:r>
              <a:rPr lang="en-US" altLang="ja-JP" sz="1400" dirty="0" smtClean="0"/>
              <a:t>Cross-validated </a:t>
            </a:r>
            <a:r>
              <a:rPr lang="en-US" altLang="ja-JP" sz="1400" dirty="0" smtClean="0"/>
              <a:t>accuracy score to find optimal number of features</a:t>
            </a:r>
          </a:p>
          <a:p>
            <a:pPr lvl="1"/>
            <a:endParaRPr lang="en-US" altLang="ja-JP" sz="1400" dirty="0" smtClean="0"/>
          </a:p>
          <a:p>
            <a:r>
              <a:rPr lang="en-US" altLang="ja-JP" sz="1400" b="1" dirty="0" smtClean="0"/>
              <a:t>Model selection</a:t>
            </a:r>
          </a:p>
          <a:p>
            <a:pPr lvl="1"/>
            <a:r>
              <a:rPr lang="en-US" altLang="ja-JP" sz="1400" dirty="0" smtClean="0"/>
              <a:t>Tree algorithms </a:t>
            </a:r>
            <a:r>
              <a:rPr lang="en-US" altLang="ja-JP" sz="1400" dirty="0" smtClean="0"/>
              <a:t>wins </a:t>
            </a:r>
            <a:r>
              <a:rPr lang="en-US" altLang="ja-JP" sz="1400" dirty="0" smtClean="0"/>
              <a:t>(Gradient boosting classifier and random forest)</a:t>
            </a:r>
          </a:p>
          <a:p>
            <a:pPr lvl="1"/>
            <a:r>
              <a:rPr lang="en-US" altLang="ja-JP" sz="1400" dirty="0" smtClean="0"/>
              <a:t>Standardization </a:t>
            </a:r>
            <a:r>
              <a:rPr lang="en-US" altLang="ja-JP" sz="1400" dirty="0" err="1" smtClean="0"/>
              <a:t>doesn</a:t>
            </a:r>
            <a:r>
              <a:rPr lang="uk-UA" altLang="ja-JP" sz="1400" dirty="0" smtClean="0"/>
              <a:t>’</a:t>
            </a:r>
            <a:r>
              <a:rPr lang="en-US" altLang="ja-JP" sz="1400" dirty="0" smtClean="0"/>
              <a:t>t increase performance for tree algorithms unlike other algorithms</a:t>
            </a:r>
          </a:p>
          <a:p>
            <a:pPr lvl="1"/>
            <a:endParaRPr lang="en-US" altLang="ja-JP" sz="1400" dirty="0" smtClean="0"/>
          </a:p>
          <a:p>
            <a:r>
              <a:rPr lang="en-US" altLang="ja-JP" sz="1400" b="1" dirty="0" smtClean="0"/>
              <a:t>Voting classifier</a:t>
            </a:r>
          </a:p>
          <a:p>
            <a:pPr lvl="1"/>
            <a:r>
              <a:rPr lang="en-US" altLang="ja-JP" sz="1400" dirty="0" smtClean="0"/>
              <a:t>Voting classifier </a:t>
            </a:r>
            <a:r>
              <a:rPr lang="en-US" altLang="ja-JP" sz="1400" dirty="0" smtClean="0"/>
              <a:t>increases </a:t>
            </a:r>
            <a:r>
              <a:rPr lang="en-US" altLang="ja-JP" sz="1400" dirty="0" smtClean="0"/>
              <a:t>accuracy measures</a:t>
            </a:r>
          </a:p>
          <a:p>
            <a:pPr lvl="1"/>
            <a:endParaRPr lang="en-US" altLang="ja-JP" sz="1400" dirty="0"/>
          </a:p>
          <a:p>
            <a:r>
              <a:rPr kumimoji="1" lang="en-US" altLang="ja-JP" sz="1400" b="1" dirty="0" smtClean="0"/>
              <a:t>Randomized search</a:t>
            </a:r>
          </a:p>
          <a:p>
            <a:pPr lvl="1"/>
            <a:r>
              <a:rPr lang="en-US" altLang="ja-JP" sz="1400" dirty="0" smtClean="0"/>
              <a:t>Randomized search </a:t>
            </a:r>
            <a:r>
              <a:rPr lang="en-US" altLang="ja-JP" sz="1400" dirty="0" smtClean="0"/>
              <a:t>increases </a:t>
            </a:r>
            <a:r>
              <a:rPr lang="en-US" altLang="ja-JP" sz="1400" dirty="0" smtClean="0"/>
              <a:t>accuracy measures</a:t>
            </a:r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105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54893" y="980728"/>
            <a:ext cx="6945499" cy="728778"/>
          </a:xfrm>
        </p:spPr>
        <p:txBody>
          <a:bodyPr>
            <a:normAutofit/>
          </a:bodyPr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</a:rPr>
              <a:t>Churn Modeling with Telecom Data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92" y="2285570"/>
            <a:ext cx="32639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5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Overview</a:t>
            </a:r>
            <a:endParaRPr lang="en-US" altLang="ja-JP" dirty="0"/>
          </a:p>
        </p:txBody>
      </p:sp>
      <p:sp>
        <p:nvSpPr>
          <p:cNvPr id="17" name="ホームベース 19"/>
          <p:cNvSpPr/>
          <p:nvPr/>
        </p:nvSpPr>
        <p:spPr bwMode="auto">
          <a:xfrm>
            <a:off x="467544" y="1525837"/>
            <a:ext cx="3528392" cy="646349"/>
          </a:xfrm>
          <a:prstGeom prst="homePlate">
            <a:avLst/>
          </a:prstGeom>
          <a:solidFill>
            <a:schemeClr val="tx1"/>
          </a:solidFill>
          <a:ln w="19050" algn="ctr">
            <a:solidFill>
              <a:schemeClr val="accent2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none" rtlCol="0" anchor="ctr">
            <a:noAutofit/>
          </a:bodyPr>
          <a:lstStyle/>
          <a:p>
            <a:pPr algn="ctr" eaLnBrk="0" hangingPunct="0"/>
            <a:r>
              <a:rPr kumimoji="0" lang="en-US" altLang="ja-JP" b="1" dirty="0" smtClean="0">
                <a:solidFill>
                  <a:schemeClr val="bg1"/>
                </a:solidFill>
                <a:ea typeface="ＭＳ ゴシック" pitchFamily="49" charset="-128"/>
              </a:rPr>
              <a:t>Data Processing</a:t>
            </a:r>
            <a:endParaRPr kumimoji="0" lang="ja-JP" altLang="en-US" b="1" dirty="0">
              <a:solidFill>
                <a:schemeClr val="bg1"/>
              </a:solidFill>
              <a:ea typeface="ＭＳ ゴシック" pitchFamily="49" charset="-128"/>
            </a:endParaRPr>
          </a:p>
        </p:txBody>
      </p:sp>
      <p:sp>
        <p:nvSpPr>
          <p:cNvPr id="34" name="ホームベース 19"/>
          <p:cNvSpPr/>
          <p:nvPr/>
        </p:nvSpPr>
        <p:spPr bwMode="auto">
          <a:xfrm>
            <a:off x="3995192" y="1520699"/>
            <a:ext cx="2305000" cy="646349"/>
          </a:xfrm>
          <a:prstGeom prst="homePlate">
            <a:avLst/>
          </a:prstGeom>
          <a:solidFill>
            <a:schemeClr val="tx1"/>
          </a:solidFill>
          <a:ln w="19050" algn="ctr">
            <a:solidFill>
              <a:schemeClr val="accent2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none" rtlCol="0" anchor="ctr">
            <a:noAutofit/>
          </a:bodyPr>
          <a:lstStyle/>
          <a:p>
            <a:pPr algn="ctr" eaLnBrk="0" hangingPunct="0"/>
            <a:r>
              <a:rPr kumimoji="0" lang="en-US" altLang="ja-JP" b="1" smtClean="0">
                <a:solidFill>
                  <a:schemeClr val="bg1"/>
                </a:solidFill>
                <a:ea typeface="ＭＳ ゴシック" pitchFamily="49" charset="-128"/>
              </a:rPr>
              <a:t>Modeling</a:t>
            </a:r>
            <a:endParaRPr kumimoji="0" lang="ja-JP" altLang="en-US" b="1" dirty="0">
              <a:solidFill>
                <a:schemeClr val="bg1"/>
              </a:solidFill>
              <a:ea typeface="ＭＳ ゴシック" pitchFamily="49" charset="-128"/>
            </a:endParaRPr>
          </a:p>
        </p:txBody>
      </p:sp>
      <p:sp>
        <p:nvSpPr>
          <p:cNvPr id="35" name="ホームベース 19"/>
          <p:cNvSpPr/>
          <p:nvPr/>
        </p:nvSpPr>
        <p:spPr bwMode="auto">
          <a:xfrm>
            <a:off x="6300192" y="1520699"/>
            <a:ext cx="2305000" cy="646349"/>
          </a:xfrm>
          <a:prstGeom prst="homePlate">
            <a:avLst/>
          </a:prstGeom>
          <a:solidFill>
            <a:schemeClr val="tx1"/>
          </a:solidFill>
          <a:ln w="19050" algn="ctr">
            <a:solidFill>
              <a:schemeClr val="accent2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none" rtlCol="0" anchor="ctr">
            <a:noAutofit/>
          </a:bodyPr>
          <a:lstStyle/>
          <a:p>
            <a:pPr algn="ctr" eaLnBrk="0" hangingPunct="0"/>
            <a:r>
              <a:rPr kumimoji="0" lang="en-US" altLang="ja-JP" b="1" dirty="0" smtClean="0">
                <a:solidFill>
                  <a:schemeClr val="bg1"/>
                </a:solidFill>
                <a:ea typeface="ＭＳ ゴシック" pitchFamily="49" charset="-128"/>
              </a:rPr>
              <a:t>Tuning</a:t>
            </a:r>
            <a:endParaRPr kumimoji="0" lang="ja-JP" altLang="en-US" b="1" dirty="0">
              <a:solidFill>
                <a:schemeClr val="bg1"/>
              </a:solidFill>
              <a:ea typeface="ＭＳ ゴシック" pitchFamily="49" charset="-128"/>
            </a:endParaRPr>
          </a:p>
        </p:txBody>
      </p:sp>
      <p:sp>
        <p:nvSpPr>
          <p:cNvPr id="36" name="ホームベース 26"/>
          <p:cNvSpPr/>
          <p:nvPr/>
        </p:nvSpPr>
        <p:spPr bwMode="auto">
          <a:xfrm>
            <a:off x="467544" y="2357923"/>
            <a:ext cx="1440160" cy="3653089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12700" algn="ctr">
            <a:solidFill>
              <a:schemeClr val="bg2"/>
            </a:solidFill>
            <a:round/>
            <a:headEnd/>
            <a:tailEnd/>
          </a:ln>
        </p:spPr>
        <p:txBody>
          <a:bodyPr wrap="none" rtlCol="0" anchor="ctr">
            <a:noAutofit/>
          </a:bodyPr>
          <a:lstStyle/>
          <a:p>
            <a:pPr algn="ctr" eaLnBrk="0" hangingPunct="0"/>
            <a:endParaRPr kumimoji="0" lang="en-US" altLang="ja-JP" dirty="0">
              <a:solidFill>
                <a:schemeClr val="accent6"/>
              </a:solidFill>
              <a:ea typeface="ＭＳ ゴシック" pitchFamily="49" charset="-128"/>
            </a:endParaRPr>
          </a:p>
        </p:txBody>
      </p:sp>
      <p:sp>
        <p:nvSpPr>
          <p:cNvPr id="41" name="テキスト ボックス 15"/>
          <p:cNvSpPr txBox="1"/>
          <p:nvPr/>
        </p:nvSpPr>
        <p:spPr>
          <a:xfrm>
            <a:off x="719572" y="3861048"/>
            <a:ext cx="9180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/>
              <a:t>EDA</a:t>
            </a:r>
            <a:endParaRPr kumimoji="1" lang="ja-JP" altLang="en-US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087724" y="2357923"/>
            <a:ext cx="1584176" cy="1791157"/>
            <a:chOff x="1979712" y="2357923"/>
            <a:chExt cx="1584176" cy="1791157"/>
          </a:xfrm>
          <a:solidFill>
            <a:schemeClr val="bg1"/>
          </a:solidFill>
        </p:grpSpPr>
        <p:sp>
          <p:nvSpPr>
            <p:cNvPr id="37" name="ホームベース 26"/>
            <p:cNvSpPr/>
            <p:nvPr/>
          </p:nvSpPr>
          <p:spPr bwMode="auto">
            <a:xfrm>
              <a:off x="1979712" y="2357923"/>
              <a:ext cx="1584176" cy="1791157"/>
            </a:xfrm>
            <a:prstGeom prst="homePlate">
              <a:avLst>
                <a:gd name="adj" fmla="val 0"/>
              </a:avLst>
            </a:prstGeom>
            <a:grpFill/>
            <a:ln w="127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 eaLnBrk="0" hangingPunct="0"/>
              <a:endParaRPr kumimoji="0" lang="en-US" altLang="ja-JP" dirty="0">
                <a:solidFill>
                  <a:schemeClr val="accent6"/>
                </a:solidFill>
                <a:ea typeface="ＭＳ ゴシック" pitchFamily="49" charset="-128"/>
              </a:endParaRPr>
            </a:p>
          </p:txBody>
        </p:sp>
        <p:sp>
          <p:nvSpPr>
            <p:cNvPr id="42" name="テキスト ボックス 15"/>
            <p:cNvSpPr txBox="1"/>
            <p:nvPr/>
          </p:nvSpPr>
          <p:spPr>
            <a:xfrm>
              <a:off x="2099766" y="2935830"/>
              <a:ext cx="1344068" cy="6775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smtClean="0"/>
                <a:t>Feature Selection</a:t>
              </a:r>
              <a:endParaRPr kumimoji="1" lang="ja-JP" alt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87724" y="4219855"/>
            <a:ext cx="1584176" cy="1791157"/>
            <a:chOff x="1979712" y="4219855"/>
            <a:chExt cx="1584176" cy="1791157"/>
          </a:xfrm>
          <a:solidFill>
            <a:schemeClr val="bg1"/>
          </a:solidFill>
        </p:grpSpPr>
        <p:sp>
          <p:nvSpPr>
            <p:cNvPr id="39" name="ホームベース 26"/>
            <p:cNvSpPr/>
            <p:nvPr/>
          </p:nvSpPr>
          <p:spPr bwMode="auto">
            <a:xfrm>
              <a:off x="1979712" y="4219855"/>
              <a:ext cx="1584176" cy="1791157"/>
            </a:xfrm>
            <a:prstGeom prst="homePlate">
              <a:avLst>
                <a:gd name="adj" fmla="val 0"/>
              </a:avLst>
            </a:prstGeom>
            <a:grpFill/>
            <a:ln w="127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 eaLnBrk="0" hangingPunct="0"/>
              <a:endParaRPr kumimoji="0" lang="en-US" altLang="ja-JP" dirty="0">
                <a:solidFill>
                  <a:schemeClr val="accent6"/>
                </a:solidFill>
                <a:ea typeface="ＭＳ ゴシック" pitchFamily="49" charset="-128"/>
              </a:endParaRPr>
            </a:p>
          </p:txBody>
        </p:sp>
        <p:sp>
          <p:nvSpPr>
            <p:cNvPr id="43" name="テキスト ボックス 15"/>
            <p:cNvSpPr txBox="1"/>
            <p:nvPr/>
          </p:nvSpPr>
          <p:spPr>
            <a:xfrm>
              <a:off x="2097576" y="4725144"/>
              <a:ext cx="134406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 smtClean="0"/>
                <a:t>Feature Extraction</a:t>
              </a:r>
              <a:endParaRPr kumimoji="1" lang="ja-JP" altLang="en-US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010168" y="2359767"/>
            <a:ext cx="1965988" cy="853210"/>
            <a:chOff x="1979712" y="2357923"/>
            <a:chExt cx="1584176" cy="1791157"/>
          </a:xfrm>
          <a:solidFill>
            <a:schemeClr val="bg1"/>
          </a:solidFill>
        </p:grpSpPr>
        <p:sp>
          <p:nvSpPr>
            <p:cNvPr id="45" name="ホームベース 26"/>
            <p:cNvSpPr/>
            <p:nvPr/>
          </p:nvSpPr>
          <p:spPr bwMode="auto">
            <a:xfrm>
              <a:off x="1979712" y="2357923"/>
              <a:ext cx="1584176" cy="1791157"/>
            </a:xfrm>
            <a:prstGeom prst="homePlate">
              <a:avLst>
                <a:gd name="adj" fmla="val 0"/>
              </a:avLst>
            </a:prstGeom>
            <a:grpFill/>
            <a:ln w="127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 eaLnBrk="0" hangingPunct="0"/>
              <a:endParaRPr kumimoji="0" lang="en-US" altLang="ja-JP" dirty="0">
                <a:solidFill>
                  <a:schemeClr val="accent6"/>
                </a:solidFill>
                <a:ea typeface="ＭＳ ゴシック" pitchFamily="49" charset="-128"/>
              </a:endParaRPr>
            </a:p>
          </p:txBody>
        </p:sp>
        <p:sp>
          <p:nvSpPr>
            <p:cNvPr id="46" name="テキスト ボックス 15"/>
            <p:cNvSpPr txBox="1"/>
            <p:nvPr/>
          </p:nvSpPr>
          <p:spPr>
            <a:xfrm>
              <a:off x="2099766" y="2564519"/>
              <a:ext cx="1344068" cy="13568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 smtClean="0"/>
                <a:t>Algorithm</a:t>
              </a:r>
            </a:p>
            <a:p>
              <a:pPr algn="ctr"/>
              <a:r>
                <a:rPr kumimoji="1" lang="en-US" altLang="ja-JP" b="1" dirty="0" smtClean="0"/>
                <a:t>Selection</a:t>
              </a:r>
              <a:endParaRPr kumimoji="1" lang="ja-JP" altLang="en-US" b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010168" y="3295870"/>
            <a:ext cx="1965988" cy="853210"/>
            <a:chOff x="1979712" y="2357923"/>
            <a:chExt cx="1584176" cy="1791157"/>
          </a:xfrm>
          <a:solidFill>
            <a:schemeClr val="bg1"/>
          </a:solidFill>
        </p:grpSpPr>
        <p:sp>
          <p:nvSpPr>
            <p:cNvPr id="48" name="ホームベース 26"/>
            <p:cNvSpPr/>
            <p:nvPr/>
          </p:nvSpPr>
          <p:spPr bwMode="auto">
            <a:xfrm>
              <a:off x="1979712" y="2357923"/>
              <a:ext cx="1584176" cy="1791157"/>
            </a:xfrm>
            <a:prstGeom prst="homePlate">
              <a:avLst>
                <a:gd name="adj" fmla="val 0"/>
              </a:avLst>
            </a:prstGeom>
            <a:grpFill/>
            <a:ln w="127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 eaLnBrk="0" hangingPunct="0"/>
              <a:endParaRPr kumimoji="0" lang="en-US" altLang="ja-JP" dirty="0">
                <a:solidFill>
                  <a:schemeClr val="accent6"/>
                </a:solidFill>
                <a:ea typeface="ＭＳ ゴシック" pitchFamily="49" charset="-128"/>
              </a:endParaRPr>
            </a:p>
          </p:txBody>
        </p:sp>
        <p:sp>
          <p:nvSpPr>
            <p:cNvPr id="49" name="テキスト ボックス 15"/>
            <p:cNvSpPr txBox="1"/>
            <p:nvPr/>
          </p:nvSpPr>
          <p:spPr>
            <a:xfrm>
              <a:off x="2099766" y="2564519"/>
              <a:ext cx="1344068" cy="13568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 smtClean="0"/>
                <a:t>Standard-</a:t>
              </a:r>
            </a:p>
            <a:p>
              <a:pPr algn="ctr"/>
              <a:r>
                <a:rPr lang="en-US" altLang="ja-JP" b="1" dirty="0" err="1" smtClean="0"/>
                <a:t>ization</a:t>
              </a:r>
              <a:endParaRPr kumimoji="1" lang="ja-JP" altLang="en-US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010168" y="4221089"/>
            <a:ext cx="1965988" cy="853210"/>
            <a:chOff x="1979712" y="2357923"/>
            <a:chExt cx="1584176" cy="1791157"/>
          </a:xfrm>
          <a:solidFill>
            <a:schemeClr val="bg1"/>
          </a:solidFill>
        </p:grpSpPr>
        <p:sp>
          <p:nvSpPr>
            <p:cNvPr id="51" name="ホームベース 26"/>
            <p:cNvSpPr/>
            <p:nvPr/>
          </p:nvSpPr>
          <p:spPr bwMode="auto">
            <a:xfrm>
              <a:off x="1979712" y="2357923"/>
              <a:ext cx="1584176" cy="1791157"/>
            </a:xfrm>
            <a:prstGeom prst="homePlate">
              <a:avLst>
                <a:gd name="adj" fmla="val 0"/>
              </a:avLst>
            </a:prstGeom>
            <a:grpFill/>
            <a:ln w="127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 eaLnBrk="0" hangingPunct="0"/>
              <a:endParaRPr kumimoji="0" lang="en-US" altLang="ja-JP" dirty="0">
                <a:solidFill>
                  <a:schemeClr val="accent6"/>
                </a:solidFill>
                <a:ea typeface="ＭＳ ゴシック" pitchFamily="49" charset="-128"/>
              </a:endParaRPr>
            </a:p>
          </p:txBody>
        </p:sp>
        <p:sp>
          <p:nvSpPr>
            <p:cNvPr id="52" name="テキスト ボックス 15"/>
            <p:cNvSpPr txBox="1"/>
            <p:nvPr/>
          </p:nvSpPr>
          <p:spPr>
            <a:xfrm>
              <a:off x="2099766" y="2879983"/>
              <a:ext cx="1344068" cy="7753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smtClean="0"/>
                <a:t>Validation</a:t>
              </a:r>
              <a:endParaRPr kumimoji="1" lang="ja-JP" altLang="en-US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010168" y="5157192"/>
            <a:ext cx="1965988" cy="853210"/>
            <a:chOff x="1979712" y="2357923"/>
            <a:chExt cx="1584176" cy="1791157"/>
          </a:xfrm>
          <a:solidFill>
            <a:schemeClr val="bg1"/>
          </a:solidFill>
        </p:grpSpPr>
        <p:sp>
          <p:nvSpPr>
            <p:cNvPr id="54" name="ホームベース 26"/>
            <p:cNvSpPr/>
            <p:nvPr/>
          </p:nvSpPr>
          <p:spPr bwMode="auto">
            <a:xfrm>
              <a:off x="1979712" y="2357923"/>
              <a:ext cx="1584176" cy="1791157"/>
            </a:xfrm>
            <a:prstGeom prst="homePlate">
              <a:avLst>
                <a:gd name="adj" fmla="val 0"/>
              </a:avLst>
            </a:prstGeom>
            <a:grpFill/>
            <a:ln w="127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 eaLnBrk="0" hangingPunct="0"/>
              <a:endParaRPr kumimoji="0" lang="en-US" altLang="ja-JP" dirty="0">
                <a:solidFill>
                  <a:schemeClr val="accent6"/>
                </a:solidFill>
                <a:ea typeface="ＭＳ ゴシック" pitchFamily="49" charset="-128"/>
              </a:endParaRPr>
            </a:p>
          </p:txBody>
        </p:sp>
        <p:sp>
          <p:nvSpPr>
            <p:cNvPr id="55" name="テキスト ボックス 15"/>
            <p:cNvSpPr txBox="1"/>
            <p:nvPr/>
          </p:nvSpPr>
          <p:spPr>
            <a:xfrm>
              <a:off x="2099766" y="2857132"/>
              <a:ext cx="1344068" cy="7753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/>
                <a:t>Ensemble</a:t>
              </a:r>
              <a:endParaRPr kumimoji="1" lang="ja-JP" altLang="en-US" b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314424" y="2357313"/>
            <a:ext cx="1965988" cy="1791157"/>
            <a:chOff x="1979712" y="2357923"/>
            <a:chExt cx="1584176" cy="1791157"/>
          </a:xfrm>
          <a:solidFill>
            <a:schemeClr val="bg1"/>
          </a:solidFill>
        </p:grpSpPr>
        <p:sp>
          <p:nvSpPr>
            <p:cNvPr id="57" name="ホームベース 26"/>
            <p:cNvSpPr/>
            <p:nvPr/>
          </p:nvSpPr>
          <p:spPr bwMode="auto">
            <a:xfrm>
              <a:off x="1979712" y="2357923"/>
              <a:ext cx="1584176" cy="1791157"/>
            </a:xfrm>
            <a:prstGeom prst="homePlate">
              <a:avLst>
                <a:gd name="adj" fmla="val 0"/>
              </a:avLst>
            </a:prstGeom>
            <a:grpFill/>
            <a:ln w="127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 eaLnBrk="0" hangingPunct="0"/>
              <a:endParaRPr kumimoji="0" lang="en-US" altLang="ja-JP" dirty="0">
                <a:solidFill>
                  <a:schemeClr val="accent6"/>
                </a:solidFill>
                <a:ea typeface="ＭＳ ゴシック" pitchFamily="49" charset="-128"/>
              </a:endParaRPr>
            </a:p>
          </p:txBody>
        </p:sp>
        <p:sp>
          <p:nvSpPr>
            <p:cNvPr id="58" name="テキスト ボックス 15"/>
            <p:cNvSpPr txBox="1"/>
            <p:nvPr/>
          </p:nvSpPr>
          <p:spPr>
            <a:xfrm>
              <a:off x="2032563" y="2935830"/>
              <a:ext cx="1478475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 smtClean="0"/>
                <a:t>Fitting test</a:t>
              </a:r>
            </a:p>
            <a:p>
              <a:pPr algn="ctr"/>
              <a:r>
                <a:rPr kumimoji="1" lang="en-US" altLang="ja-JP" b="1" dirty="0" smtClean="0"/>
                <a:t>(over/under</a:t>
              </a:r>
              <a:r>
                <a:rPr lang="en-US" altLang="ja-JP" b="1" dirty="0"/>
                <a:t> </a:t>
              </a:r>
              <a:r>
                <a:rPr lang="en-US" altLang="ja-JP" b="1" dirty="0" smtClean="0"/>
                <a:t>fit)</a:t>
              </a:r>
              <a:endParaRPr kumimoji="1" lang="ja-JP" altLang="en-US" b="1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314424" y="4219245"/>
            <a:ext cx="1965988" cy="1791157"/>
            <a:chOff x="1979712" y="4219855"/>
            <a:chExt cx="1584176" cy="1791157"/>
          </a:xfrm>
          <a:solidFill>
            <a:schemeClr val="bg1"/>
          </a:solidFill>
        </p:grpSpPr>
        <p:sp>
          <p:nvSpPr>
            <p:cNvPr id="60" name="ホームベース 26"/>
            <p:cNvSpPr/>
            <p:nvPr/>
          </p:nvSpPr>
          <p:spPr bwMode="auto">
            <a:xfrm>
              <a:off x="1979712" y="4219855"/>
              <a:ext cx="1584176" cy="1791157"/>
            </a:xfrm>
            <a:prstGeom prst="homePlate">
              <a:avLst>
                <a:gd name="adj" fmla="val 0"/>
              </a:avLst>
            </a:prstGeom>
            <a:grpFill/>
            <a:ln w="127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 eaLnBrk="0" hangingPunct="0"/>
              <a:endParaRPr kumimoji="0" lang="en-US" altLang="ja-JP" dirty="0">
                <a:solidFill>
                  <a:schemeClr val="accent6"/>
                </a:solidFill>
                <a:ea typeface="ＭＳ ゴシック" pitchFamily="49" charset="-128"/>
              </a:endParaRPr>
            </a:p>
          </p:txBody>
        </p:sp>
        <p:sp>
          <p:nvSpPr>
            <p:cNvPr id="61" name="テキスト ボックス 15"/>
            <p:cNvSpPr txBox="1"/>
            <p:nvPr/>
          </p:nvSpPr>
          <p:spPr>
            <a:xfrm>
              <a:off x="2097576" y="4725144"/>
              <a:ext cx="134406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 smtClean="0"/>
                <a:t>Randomized </a:t>
              </a:r>
            </a:p>
            <a:p>
              <a:pPr algn="ctr"/>
              <a:r>
                <a:rPr kumimoji="1" lang="en-US" altLang="ja-JP" b="1" dirty="0" smtClean="0"/>
                <a:t>Search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4333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Data Processing</a:t>
            </a:r>
            <a:endParaRPr lang="en-US" altLang="ja-JP" dirty="0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457199" y="1965282"/>
            <a:ext cx="599481" cy="1895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ja-JP" b="1" dirty="0">
              <a:latin typeface="+mj-lt"/>
            </a:endParaRPr>
          </a:p>
        </p:txBody>
      </p:sp>
      <p:grpSp>
        <p:nvGrpSpPr>
          <p:cNvPr id="64" name="グループ化 14"/>
          <p:cNvGrpSpPr/>
          <p:nvPr/>
        </p:nvGrpSpPr>
        <p:grpSpPr>
          <a:xfrm>
            <a:off x="1279781" y="1484784"/>
            <a:ext cx="1791816" cy="426180"/>
            <a:chOff x="506506" y="2125970"/>
            <a:chExt cx="3817844" cy="426180"/>
          </a:xfrm>
        </p:grpSpPr>
        <p:sp>
          <p:nvSpPr>
            <p:cNvPr id="65" name="テキスト ボックス 15"/>
            <p:cNvSpPr txBox="1"/>
            <p:nvPr/>
          </p:nvSpPr>
          <p:spPr>
            <a:xfrm>
              <a:off x="506506" y="2125970"/>
              <a:ext cx="3817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 smtClean="0"/>
                <a:t>Original DF</a:t>
              </a:r>
              <a:endParaRPr kumimoji="1" lang="ja-JP" altLang="en-US" b="1" dirty="0"/>
            </a:p>
          </p:txBody>
        </p:sp>
        <p:cxnSp>
          <p:nvCxnSpPr>
            <p:cNvPr id="66" name="直線コネクタ 16"/>
            <p:cNvCxnSpPr/>
            <p:nvPr/>
          </p:nvCxnSpPr>
          <p:spPr bwMode="auto">
            <a:xfrm>
              <a:off x="506506" y="2552150"/>
              <a:ext cx="3817844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6" name="グループ化 14"/>
          <p:cNvGrpSpPr/>
          <p:nvPr/>
        </p:nvGrpSpPr>
        <p:grpSpPr>
          <a:xfrm>
            <a:off x="3143605" y="1484784"/>
            <a:ext cx="1791816" cy="426180"/>
            <a:chOff x="506506" y="2125970"/>
            <a:chExt cx="3817844" cy="426180"/>
          </a:xfrm>
        </p:grpSpPr>
        <p:sp>
          <p:nvSpPr>
            <p:cNvPr id="77" name="テキスト ボックス 15"/>
            <p:cNvSpPr txBox="1"/>
            <p:nvPr/>
          </p:nvSpPr>
          <p:spPr>
            <a:xfrm>
              <a:off x="506506" y="2125970"/>
              <a:ext cx="3817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 smtClean="0"/>
                <a:t>DF1</a:t>
              </a:r>
              <a:endParaRPr kumimoji="1" lang="ja-JP" altLang="en-US" b="1" dirty="0"/>
            </a:p>
          </p:txBody>
        </p:sp>
        <p:cxnSp>
          <p:nvCxnSpPr>
            <p:cNvPr id="78" name="直線コネクタ 16"/>
            <p:cNvCxnSpPr/>
            <p:nvPr/>
          </p:nvCxnSpPr>
          <p:spPr bwMode="auto">
            <a:xfrm>
              <a:off x="506506" y="2552150"/>
              <a:ext cx="3817844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5" name="グループ化 14"/>
          <p:cNvGrpSpPr/>
          <p:nvPr/>
        </p:nvGrpSpPr>
        <p:grpSpPr>
          <a:xfrm>
            <a:off x="5020816" y="1484784"/>
            <a:ext cx="1791816" cy="426180"/>
            <a:chOff x="506506" y="2125970"/>
            <a:chExt cx="3817844" cy="426180"/>
          </a:xfrm>
        </p:grpSpPr>
        <p:sp>
          <p:nvSpPr>
            <p:cNvPr id="86" name="テキスト ボックス 15"/>
            <p:cNvSpPr txBox="1"/>
            <p:nvPr/>
          </p:nvSpPr>
          <p:spPr>
            <a:xfrm>
              <a:off x="506506" y="2125970"/>
              <a:ext cx="3817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 smtClean="0"/>
                <a:t>DF2</a:t>
              </a:r>
              <a:endParaRPr kumimoji="1" lang="ja-JP" altLang="en-US" b="1" dirty="0"/>
            </a:p>
          </p:txBody>
        </p:sp>
        <p:cxnSp>
          <p:nvCxnSpPr>
            <p:cNvPr id="87" name="直線コネクタ 16"/>
            <p:cNvCxnSpPr/>
            <p:nvPr/>
          </p:nvCxnSpPr>
          <p:spPr bwMode="auto">
            <a:xfrm>
              <a:off x="506506" y="2552150"/>
              <a:ext cx="3817844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グループ化 14"/>
          <p:cNvGrpSpPr/>
          <p:nvPr/>
        </p:nvGrpSpPr>
        <p:grpSpPr>
          <a:xfrm>
            <a:off x="6884640" y="1484784"/>
            <a:ext cx="1791816" cy="426180"/>
            <a:chOff x="506506" y="2125970"/>
            <a:chExt cx="3817844" cy="426180"/>
          </a:xfrm>
        </p:grpSpPr>
        <p:sp>
          <p:nvSpPr>
            <p:cNvPr id="89" name="テキスト ボックス 15"/>
            <p:cNvSpPr txBox="1"/>
            <p:nvPr/>
          </p:nvSpPr>
          <p:spPr>
            <a:xfrm>
              <a:off x="506506" y="2125970"/>
              <a:ext cx="3817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 smtClean="0"/>
                <a:t>DF3</a:t>
              </a:r>
              <a:endParaRPr kumimoji="1" lang="ja-JP" altLang="en-US" b="1" dirty="0"/>
            </a:p>
          </p:txBody>
        </p:sp>
        <p:cxnSp>
          <p:nvCxnSpPr>
            <p:cNvPr id="90" name="直線コネクタ 16"/>
            <p:cNvCxnSpPr/>
            <p:nvPr/>
          </p:nvCxnSpPr>
          <p:spPr bwMode="auto">
            <a:xfrm>
              <a:off x="506506" y="2552150"/>
              <a:ext cx="3817844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TextBox 2"/>
          <p:cNvSpPr txBox="1"/>
          <p:nvPr/>
        </p:nvSpPr>
        <p:spPr>
          <a:xfrm>
            <a:off x="526106" y="2060848"/>
            <a:ext cx="461665" cy="1460718"/>
          </a:xfrm>
          <a:prstGeom prst="rect">
            <a:avLst/>
          </a:prstGeom>
          <a:noFill/>
        </p:spPr>
        <p:txBody>
          <a:bodyPr vert="vert270" wrap="square" lIns="91440" tIns="182880" rtlCol="0">
            <a:spAutoFit/>
          </a:bodyPr>
          <a:lstStyle/>
          <a:p>
            <a:r>
              <a:rPr lang="en-US" dirty="0" smtClean="0"/>
              <a:t># Features</a:t>
            </a:r>
            <a:endParaRPr lang="en-US" dirty="0"/>
          </a:p>
        </p:txBody>
      </p:sp>
      <p:cxnSp>
        <p:nvCxnSpPr>
          <p:cNvPr id="91" name="直線コネクタ 21"/>
          <p:cNvCxnSpPr/>
          <p:nvPr/>
        </p:nvCxnSpPr>
        <p:spPr bwMode="auto">
          <a:xfrm>
            <a:off x="457199" y="3943942"/>
            <a:ext cx="8229601" cy="1088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Oval 4"/>
          <p:cNvSpPr>
            <a:spLocks noChangeArrowheads="1"/>
          </p:cNvSpPr>
          <p:nvPr/>
        </p:nvSpPr>
        <p:spPr bwMode="auto">
          <a:xfrm>
            <a:off x="457199" y="4044222"/>
            <a:ext cx="599481" cy="1895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ja-JP" b="1" dirty="0"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21986" y="3916763"/>
            <a:ext cx="416956" cy="1944216"/>
          </a:xfrm>
          <a:prstGeom prst="rect">
            <a:avLst/>
          </a:prstGeom>
          <a:noFill/>
        </p:spPr>
        <p:txBody>
          <a:bodyPr vert="vert270" wrap="square" lIns="91440" tIns="182880" rtlCol="0">
            <a:spAutoFit/>
          </a:bodyPr>
          <a:lstStyle/>
          <a:p>
            <a:r>
              <a:rPr lang="en-US" smtClean="0"/>
              <a:t>Data Processing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279781" y="1965282"/>
            <a:ext cx="1791816" cy="14401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278852" y="2151512"/>
            <a:ext cx="1791816" cy="14401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1279781" y="2336278"/>
            <a:ext cx="1791816" cy="14401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3143605" y="1965282"/>
            <a:ext cx="1791816" cy="14401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3142676" y="2151512"/>
            <a:ext cx="1791816" cy="14401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3143605" y="2336278"/>
            <a:ext cx="1791816" cy="14401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3142676" y="2522508"/>
            <a:ext cx="1791816" cy="14401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3145740" y="2713642"/>
            <a:ext cx="1791816" cy="14401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3142676" y="2905771"/>
            <a:ext cx="1791816" cy="14401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3141747" y="3097900"/>
            <a:ext cx="1791816" cy="14401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3142676" y="3288565"/>
            <a:ext cx="1791816" cy="14401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3141747" y="3480694"/>
            <a:ext cx="1791816" cy="14401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5020816" y="1970212"/>
            <a:ext cx="1791816" cy="14401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5019887" y="2156442"/>
            <a:ext cx="1791816" cy="14401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5020816" y="2341208"/>
            <a:ext cx="1791816" cy="14401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897098" y="1965282"/>
            <a:ext cx="1791816" cy="14401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896169" y="2151512"/>
            <a:ext cx="1791816" cy="14401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897098" y="2336278"/>
            <a:ext cx="1791816" cy="94828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1" name="テキスト ボックス 23"/>
          <p:cNvSpPr txBox="1"/>
          <p:nvPr/>
        </p:nvSpPr>
        <p:spPr>
          <a:xfrm>
            <a:off x="1619672" y="2460050"/>
            <a:ext cx="1131195" cy="409512"/>
          </a:xfrm>
          <a:prstGeom prst="rect">
            <a:avLst/>
          </a:prstGeom>
          <a:noFill/>
        </p:spPr>
        <p:txBody>
          <a:bodyPr wrap="square" lIns="91440" rIns="91440" rtlCol="0">
            <a:noAutofit/>
          </a:bodyPr>
          <a:lstStyle/>
          <a:p>
            <a:r>
              <a:rPr lang="en-US" altLang="ja-JP" sz="1400" dirty="0" smtClean="0"/>
              <a:t>21 features</a:t>
            </a:r>
          </a:p>
        </p:txBody>
      </p:sp>
      <p:sp>
        <p:nvSpPr>
          <p:cNvPr id="122" name="テキスト ボックス 23"/>
          <p:cNvSpPr txBox="1"/>
          <p:nvPr/>
        </p:nvSpPr>
        <p:spPr>
          <a:xfrm>
            <a:off x="3512813" y="3645024"/>
            <a:ext cx="1131195" cy="409512"/>
          </a:xfrm>
          <a:prstGeom prst="rect">
            <a:avLst/>
          </a:prstGeom>
          <a:noFill/>
        </p:spPr>
        <p:txBody>
          <a:bodyPr wrap="square" lIns="91440" rIns="91440" rtlCol="0">
            <a:noAutofit/>
          </a:bodyPr>
          <a:lstStyle/>
          <a:p>
            <a:r>
              <a:rPr lang="en-US" altLang="ja-JP" sz="1400" smtClean="0"/>
              <a:t>71 features</a:t>
            </a:r>
            <a:endParaRPr lang="en-US" altLang="ja-JP" sz="1400" dirty="0" smtClean="0"/>
          </a:p>
        </p:txBody>
      </p:sp>
      <p:sp>
        <p:nvSpPr>
          <p:cNvPr id="123" name="テキスト ボックス 23"/>
          <p:cNvSpPr txBox="1"/>
          <p:nvPr/>
        </p:nvSpPr>
        <p:spPr>
          <a:xfrm>
            <a:off x="5385021" y="2460050"/>
            <a:ext cx="1131195" cy="409512"/>
          </a:xfrm>
          <a:prstGeom prst="rect">
            <a:avLst/>
          </a:prstGeom>
          <a:noFill/>
        </p:spPr>
        <p:txBody>
          <a:bodyPr wrap="square" lIns="91440" rIns="91440" rtlCol="0">
            <a:noAutofit/>
          </a:bodyPr>
          <a:lstStyle/>
          <a:p>
            <a:r>
              <a:rPr lang="en-US" altLang="ja-JP" sz="1400" dirty="0" smtClean="0"/>
              <a:t>21 features</a:t>
            </a:r>
          </a:p>
        </p:txBody>
      </p:sp>
      <p:sp>
        <p:nvSpPr>
          <p:cNvPr id="124" name="テキスト ボックス 23"/>
          <p:cNvSpPr txBox="1"/>
          <p:nvPr/>
        </p:nvSpPr>
        <p:spPr>
          <a:xfrm>
            <a:off x="7186309" y="2396355"/>
            <a:ext cx="1131195" cy="409512"/>
          </a:xfrm>
          <a:prstGeom prst="rect">
            <a:avLst/>
          </a:prstGeom>
          <a:noFill/>
        </p:spPr>
        <p:txBody>
          <a:bodyPr wrap="square" lIns="91440" rIns="91440" rtlCol="0">
            <a:noAutofit/>
          </a:bodyPr>
          <a:lstStyle/>
          <a:p>
            <a:r>
              <a:rPr lang="en-US" altLang="ja-JP" sz="1400" dirty="0" smtClean="0"/>
              <a:t>17 features</a:t>
            </a:r>
          </a:p>
        </p:txBody>
      </p:sp>
      <p:sp>
        <p:nvSpPr>
          <p:cNvPr id="125" name="テキスト ボックス 23"/>
          <p:cNvSpPr txBox="1"/>
          <p:nvPr/>
        </p:nvSpPr>
        <p:spPr>
          <a:xfrm>
            <a:off x="1249497" y="4013848"/>
            <a:ext cx="1821171" cy="1924449"/>
          </a:xfrm>
          <a:prstGeom prst="rect">
            <a:avLst/>
          </a:prstGeom>
          <a:noFill/>
        </p:spPr>
        <p:txBody>
          <a:bodyPr wrap="square" lIns="91440" rIns="91440" rtlCol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 sz="1400" dirty="0" smtClean="0"/>
              <a:t>Drop </a:t>
            </a:r>
            <a:r>
              <a:rPr lang="en-US" altLang="ja-JP" sz="1400" dirty="0" smtClean="0"/>
              <a:t>phone # (but leave area code</a:t>
            </a:r>
            <a:r>
              <a:rPr lang="en-US" altLang="ja-JP" sz="1400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altLang="ja-JP" sz="1400" dirty="0"/>
          </a:p>
          <a:p>
            <a:pPr marL="285750" indent="-285750">
              <a:buFont typeface="Arial" charset="0"/>
              <a:buChar char="•"/>
            </a:pPr>
            <a:r>
              <a:rPr lang="en-US" altLang="ja-JP" sz="1400" dirty="0" smtClean="0"/>
              <a:t>(Class is unbalanced)</a:t>
            </a:r>
            <a:endParaRPr lang="en-US" altLang="ja-JP" sz="1400" dirty="0" smtClean="0"/>
          </a:p>
        </p:txBody>
      </p:sp>
      <p:sp>
        <p:nvSpPr>
          <p:cNvPr id="126" name="テキスト ボックス 23"/>
          <p:cNvSpPr txBox="1"/>
          <p:nvPr/>
        </p:nvSpPr>
        <p:spPr>
          <a:xfrm>
            <a:off x="3141747" y="4013942"/>
            <a:ext cx="1821171" cy="1924449"/>
          </a:xfrm>
          <a:prstGeom prst="rect">
            <a:avLst/>
          </a:prstGeom>
          <a:noFill/>
        </p:spPr>
        <p:txBody>
          <a:bodyPr wrap="square" lIns="91440" rIns="91440" rtlCol="0">
            <a:noAutofit/>
          </a:bodyPr>
          <a:lstStyle/>
          <a:p>
            <a:r>
              <a:rPr kumimoji="1" lang="en-US" altLang="ja-JP" sz="1400" dirty="0" smtClean="0"/>
              <a:t>Convert to dummy (n -1)</a:t>
            </a:r>
            <a:endParaRPr kumimoji="1" lang="ja-JP" alt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sz="1400" dirty="0" smtClean="0"/>
              <a:t>State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ja-JP" sz="1400" dirty="0" smtClean="0"/>
              <a:t>Intl plan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ja-JP" sz="1400" dirty="0" err="1" smtClean="0"/>
              <a:t>Vmail</a:t>
            </a:r>
            <a:r>
              <a:rPr lang="en-US" altLang="ja-JP" sz="1400" dirty="0" smtClean="0"/>
              <a:t> plan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ja-JP" sz="1400" dirty="0" smtClean="0"/>
              <a:t>Area code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sz="1400" dirty="0" smtClean="0"/>
              <a:t>Churn? </a:t>
            </a:r>
          </a:p>
          <a:p>
            <a:pPr marL="285750" indent="-285750">
              <a:buFont typeface="Arial" charset="0"/>
              <a:buChar char="•"/>
            </a:pPr>
            <a:endParaRPr lang="en-US" altLang="ja-JP" sz="1400" dirty="0" smtClean="0"/>
          </a:p>
        </p:txBody>
      </p:sp>
      <p:sp>
        <p:nvSpPr>
          <p:cNvPr id="127" name="テキスト ボックス 23"/>
          <p:cNvSpPr txBox="1"/>
          <p:nvPr/>
        </p:nvSpPr>
        <p:spPr>
          <a:xfrm>
            <a:off x="4988485" y="4035477"/>
            <a:ext cx="1821171" cy="1924449"/>
          </a:xfrm>
          <a:prstGeom prst="rect">
            <a:avLst/>
          </a:prstGeom>
          <a:noFill/>
        </p:spPr>
        <p:txBody>
          <a:bodyPr wrap="square" lIns="91440" rIns="91440" rtlCol="0">
            <a:noAutofit/>
          </a:bodyPr>
          <a:lstStyle/>
          <a:p>
            <a:r>
              <a:rPr kumimoji="1" lang="en-US" altLang="ja-JP" sz="1400" dirty="0" smtClean="0"/>
              <a:t>Feature selection</a:t>
            </a:r>
            <a:endParaRPr kumimoji="1" lang="ja-JP" alt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sz="1400" dirty="0" smtClean="0"/>
              <a:t>Drop State</a:t>
            </a:r>
          </a:p>
        </p:txBody>
      </p:sp>
      <p:sp>
        <p:nvSpPr>
          <p:cNvPr id="128" name="テキスト ボックス 23"/>
          <p:cNvSpPr txBox="1"/>
          <p:nvPr/>
        </p:nvSpPr>
        <p:spPr>
          <a:xfrm>
            <a:off x="6841320" y="4043677"/>
            <a:ext cx="1821171" cy="1924449"/>
          </a:xfrm>
          <a:prstGeom prst="rect">
            <a:avLst/>
          </a:prstGeom>
          <a:noFill/>
        </p:spPr>
        <p:txBody>
          <a:bodyPr wrap="square" lIns="91440" rIns="91440" rtlCol="0">
            <a:noAutofit/>
          </a:bodyPr>
          <a:lstStyle/>
          <a:p>
            <a:r>
              <a:rPr kumimoji="1" lang="en-US" altLang="ja-JP" sz="1400" dirty="0" smtClean="0"/>
              <a:t>Scatter matrix</a:t>
            </a:r>
            <a:endParaRPr kumimoji="1" lang="ja-JP" alt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ja-JP" sz="1400" dirty="0" smtClean="0"/>
              <a:t>Multi-</a:t>
            </a:r>
            <a:r>
              <a:rPr lang="en-US" altLang="ja-JP" sz="1400" dirty="0" err="1" smtClean="0"/>
              <a:t>collinearity</a:t>
            </a:r>
            <a:r>
              <a:rPr lang="en-US" altLang="ja-JP" sz="1400" dirty="0" smtClean="0"/>
              <a:t> between Charge and Min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ja-JP" sz="1400" dirty="0" smtClean="0"/>
              <a:t>Convert </a:t>
            </a:r>
            <a:r>
              <a:rPr lang="en-US" altLang="ja-JP" sz="1400" dirty="0" err="1" smtClean="0"/>
              <a:t>Vmail</a:t>
            </a:r>
            <a:r>
              <a:rPr lang="en-US" altLang="ja-JP" sz="1400" dirty="0" smtClean="0"/>
              <a:t> to 0 or 1</a:t>
            </a:r>
            <a:endParaRPr kumimoji="1" lang="en-US" altLang="ja-JP" sz="1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199" y="800100"/>
            <a:ext cx="8229601" cy="540000"/>
          </a:xfrm>
        </p:spPr>
        <p:txBody>
          <a:bodyPr/>
          <a:lstStyle/>
          <a:p>
            <a:r>
              <a:rPr lang="en-US" dirty="0" smtClean="0"/>
              <a:t>Feature selection and scatter matrix are used to figure out how to handle </a:t>
            </a:r>
            <a:r>
              <a:rPr lang="en-US" dirty="0" smtClean="0"/>
              <a:t>the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Data Processing: </a:t>
            </a:r>
            <a:r>
              <a:rPr lang="en-US" altLang="ja-JP" dirty="0"/>
              <a:t>Feature Selection</a:t>
            </a:r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457199" y="1965282"/>
            <a:ext cx="599481" cy="1895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ja-JP" b="1" dirty="0">
              <a:latin typeface="+mj-lt"/>
            </a:endParaRPr>
          </a:p>
        </p:txBody>
      </p:sp>
      <p:grpSp>
        <p:nvGrpSpPr>
          <p:cNvPr id="64" name="グループ化 14"/>
          <p:cNvGrpSpPr/>
          <p:nvPr/>
        </p:nvGrpSpPr>
        <p:grpSpPr>
          <a:xfrm>
            <a:off x="1279781" y="1484784"/>
            <a:ext cx="1791816" cy="426180"/>
            <a:chOff x="506506" y="2125970"/>
            <a:chExt cx="3817844" cy="426180"/>
          </a:xfrm>
        </p:grpSpPr>
        <p:sp>
          <p:nvSpPr>
            <p:cNvPr id="65" name="テキスト ボックス 15"/>
            <p:cNvSpPr txBox="1"/>
            <p:nvPr/>
          </p:nvSpPr>
          <p:spPr>
            <a:xfrm>
              <a:off x="506506" y="2125970"/>
              <a:ext cx="3817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 smtClean="0"/>
                <a:t>DF2</a:t>
              </a:r>
              <a:endParaRPr kumimoji="1" lang="ja-JP" altLang="en-US" b="1" dirty="0"/>
            </a:p>
          </p:txBody>
        </p:sp>
        <p:cxnSp>
          <p:nvCxnSpPr>
            <p:cNvPr id="66" name="直線コネクタ 16"/>
            <p:cNvCxnSpPr/>
            <p:nvPr/>
          </p:nvCxnSpPr>
          <p:spPr bwMode="auto">
            <a:xfrm>
              <a:off x="506506" y="2552150"/>
              <a:ext cx="3817844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TextBox 2"/>
          <p:cNvSpPr txBox="1"/>
          <p:nvPr/>
        </p:nvSpPr>
        <p:spPr>
          <a:xfrm>
            <a:off x="526106" y="2060848"/>
            <a:ext cx="461665" cy="1460718"/>
          </a:xfrm>
          <a:prstGeom prst="rect">
            <a:avLst/>
          </a:prstGeom>
          <a:noFill/>
        </p:spPr>
        <p:txBody>
          <a:bodyPr vert="vert270" wrap="square" lIns="91440" tIns="182880" rtlCol="0">
            <a:spAutoFit/>
          </a:bodyPr>
          <a:lstStyle/>
          <a:p>
            <a:r>
              <a:rPr lang="en-US" dirty="0" smtClean="0"/>
              <a:t># Features</a:t>
            </a:r>
            <a:endParaRPr lang="en-US" dirty="0"/>
          </a:p>
        </p:txBody>
      </p:sp>
      <p:cxnSp>
        <p:nvCxnSpPr>
          <p:cNvPr id="91" name="直線コネクタ 21"/>
          <p:cNvCxnSpPr/>
          <p:nvPr/>
        </p:nvCxnSpPr>
        <p:spPr bwMode="auto">
          <a:xfrm>
            <a:off x="457199" y="3943942"/>
            <a:ext cx="2613469" cy="3457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Oval 4"/>
          <p:cNvSpPr>
            <a:spLocks noChangeArrowheads="1"/>
          </p:cNvSpPr>
          <p:nvPr/>
        </p:nvSpPr>
        <p:spPr bwMode="auto">
          <a:xfrm>
            <a:off x="457199" y="4044222"/>
            <a:ext cx="599481" cy="1895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ja-JP" b="1" dirty="0"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21986" y="3916763"/>
            <a:ext cx="416956" cy="1944216"/>
          </a:xfrm>
          <a:prstGeom prst="rect">
            <a:avLst/>
          </a:prstGeom>
          <a:noFill/>
        </p:spPr>
        <p:txBody>
          <a:bodyPr vert="vert270" wrap="square" lIns="91440" tIns="182880" rtlCol="0">
            <a:spAutoFit/>
          </a:bodyPr>
          <a:lstStyle/>
          <a:p>
            <a:r>
              <a:rPr lang="en-US" smtClean="0"/>
              <a:t>Data Processing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 bwMode="auto">
          <a:xfrm>
            <a:off x="1291963" y="1970212"/>
            <a:ext cx="1791816" cy="14401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1291034" y="2156442"/>
            <a:ext cx="1791816" cy="14401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1291963" y="2341208"/>
            <a:ext cx="1791816" cy="14401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3" name="テキスト ボックス 23"/>
          <p:cNvSpPr txBox="1"/>
          <p:nvPr/>
        </p:nvSpPr>
        <p:spPr>
          <a:xfrm>
            <a:off x="1656168" y="2443424"/>
            <a:ext cx="1131195" cy="409512"/>
          </a:xfrm>
          <a:prstGeom prst="rect">
            <a:avLst/>
          </a:prstGeom>
          <a:noFill/>
        </p:spPr>
        <p:txBody>
          <a:bodyPr wrap="square" lIns="91440" rIns="91440" rtlCol="0">
            <a:noAutofit/>
          </a:bodyPr>
          <a:lstStyle/>
          <a:p>
            <a:r>
              <a:rPr lang="en-US" altLang="ja-JP" sz="1400" dirty="0" smtClean="0"/>
              <a:t>21 features</a:t>
            </a:r>
          </a:p>
        </p:txBody>
      </p:sp>
      <p:sp>
        <p:nvSpPr>
          <p:cNvPr id="127" name="テキスト ボックス 23"/>
          <p:cNvSpPr txBox="1"/>
          <p:nvPr/>
        </p:nvSpPr>
        <p:spPr>
          <a:xfrm>
            <a:off x="1259632" y="4035477"/>
            <a:ext cx="1821171" cy="1924449"/>
          </a:xfrm>
          <a:prstGeom prst="rect">
            <a:avLst/>
          </a:prstGeom>
          <a:noFill/>
        </p:spPr>
        <p:txBody>
          <a:bodyPr wrap="square" lIns="91440" rIns="91440" rtlCol="0">
            <a:noAutofit/>
          </a:bodyPr>
          <a:lstStyle/>
          <a:p>
            <a:r>
              <a:rPr kumimoji="1" lang="en-US" altLang="ja-JP" sz="1400" dirty="0" smtClean="0"/>
              <a:t>Feature selection</a:t>
            </a:r>
            <a:endParaRPr kumimoji="1" lang="ja-JP" alt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sz="1400" dirty="0" smtClean="0"/>
              <a:t>Drop State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27" y="4509714"/>
            <a:ext cx="3106966" cy="22316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27" y="1933051"/>
            <a:ext cx="4240109" cy="2111171"/>
          </a:xfrm>
          <a:prstGeom prst="rect">
            <a:avLst/>
          </a:prstGeom>
        </p:spPr>
      </p:pic>
      <p:grpSp>
        <p:nvGrpSpPr>
          <p:cNvPr id="60" name="グループ化 14"/>
          <p:cNvGrpSpPr/>
          <p:nvPr/>
        </p:nvGrpSpPr>
        <p:grpSpPr>
          <a:xfrm>
            <a:off x="3382458" y="1484993"/>
            <a:ext cx="5149981" cy="426180"/>
            <a:chOff x="506506" y="2125970"/>
            <a:chExt cx="3817844" cy="426180"/>
          </a:xfrm>
        </p:grpSpPr>
        <p:sp>
          <p:nvSpPr>
            <p:cNvPr id="61" name="テキスト ボックス 15"/>
            <p:cNvSpPr txBox="1"/>
            <p:nvPr/>
          </p:nvSpPr>
          <p:spPr>
            <a:xfrm>
              <a:off x="506506" y="2125970"/>
              <a:ext cx="3817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Feature Importance with Random Forest</a:t>
              </a:r>
              <a:endParaRPr kumimoji="1" lang="ja-JP" altLang="en-US" b="1" dirty="0"/>
            </a:p>
          </p:txBody>
        </p:sp>
        <p:cxnSp>
          <p:nvCxnSpPr>
            <p:cNvPr id="62" name="直線コネクタ 16"/>
            <p:cNvCxnSpPr/>
            <p:nvPr/>
          </p:nvCxnSpPr>
          <p:spPr bwMode="auto">
            <a:xfrm>
              <a:off x="506506" y="2552150"/>
              <a:ext cx="3817844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7" name="グループ化 14"/>
          <p:cNvGrpSpPr/>
          <p:nvPr/>
        </p:nvGrpSpPr>
        <p:grpSpPr>
          <a:xfrm>
            <a:off x="3382457" y="4050440"/>
            <a:ext cx="5149981" cy="426180"/>
            <a:chOff x="506506" y="2125970"/>
            <a:chExt cx="3817844" cy="426180"/>
          </a:xfrm>
        </p:grpSpPr>
        <p:sp>
          <p:nvSpPr>
            <p:cNvPr id="68" name="テキスト ボックス 15"/>
            <p:cNvSpPr txBox="1"/>
            <p:nvPr/>
          </p:nvSpPr>
          <p:spPr>
            <a:xfrm>
              <a:off x="506506" y="2125970"/>
              <a:ext cx="3817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Cross validated optimal number of features</a:t>
              </a:r>
              <a:endParaRPr kumimoji="1" lang="ja-JP" altLang="en-US" b="1" dirty="0"/>
            </a:p>
          </p:txBody>
        </p:sp>
        <p:cxnSp>
          <p:nvCxnSpPr>
            <p:cNvPr id="69" name="直線コネクタ 16"/>
            <p:cNvCxnSpPr/>
            <p:nvPr/>
          </p:nvCxnSpPr>
          <p:spPr bwMode="auto">
            <a:xfrm>
              <a:off x="506506" y="2552150"/>
              <a:ext cx="3817844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0" name="テキスト ボックス 23"/>
          <p:cNvSpPr txBox="1"/>
          <p:nvPr/>
        </p:nvSpPr>
        <p:spPr>
          <a:xfrm>
            <a:off x="6588224" y="4663316"/>
            <a:ext cx="2098576" cy="1924449"/>
          </a:xfrm>
          <a:prstGeom prst="rect">
            <a:avLst/>
          </a:prstGeom>
          <a:noFill/>
        </p:spPr>
        <p:txBody>
          <a:bodyPr wrap="square" lIns="91440" rIns="91440" rtlCol="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ja-JP" sz="1200" dirty="0" smtClean="0"/>
              <a:t>Number of DF1 = 71</a:t>
            </a:r>
            <a:endParaRPr lang="en-US" altLang="ja-JP" sz="1200" dirty="0"/>
          </a:p>
          <a:p>
            <a:pPr marL="342900" indent="-342900">
              <a:buFont typeface="Arial" charset="0"/>
              <a:buChar char="•"/>
            </a:pPr>
            <a:r>
              <a:rPr lang="en-US" altLang="ja-JP" sz="1200" dirty="0" smtClean="0"/>
              <a:t># of States = 51</a:t>
            </a:r>
            <a:endParaRPr lang="en-US" altLang="ja-JP" sz="1200" dirty="0"/>
          </a:p>
          <a:p>
            <a:pPr marL="342900" indent="-342900">
              <a:buFont typeface="Arial" charset="0"/>
              <a:buChar char="•"/>
            </a:pPr>
            <a:r>
              <a:rPr lang="en-US" altLang="ja-JP" sz="1200" dirty="0"/>
              <a:t>Optimal = 18 </a:t>
            </a:r>
            <a:r>
              <a:rPr lang="en-US" altLang="ja-JP" sz="1200" dirty="0" smtClean="0"/>
              <a:t>features</a:t>
            </a:r>
            <a:endParaRPr lang="en-US" altLang="ja-JP" sz="1200" dirty="0"/>
          </a:p>
          <a:p>
            <a:endParaRPr lang="en-US" altLang="ja-JP" sz="1400" dirty="0" smtClean="0"/>
          </a:p>
        </p:txBody>
      </p:sp>
      <p:sp>
        <p:nvSpPr>
          <p:cNvPr id="71" name="二等辺三角形 40"/>
          <p:cNvSpPr/>
          <p:nvPr/>
        </p:nvSpPr>
        <p:spPr bwMode="auto">
          <a:xfrm rot="10800000">
            <a:off x="7164289" y="5517232"/>
            <a:ext cx="862153" cy="124201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912813">
              <a:spcBef>
                <a:spcPct val="50000"/>
              </a:spcBef>
            </a:pPr>
            <a:endParaRPr kumimoji="1" lang="ja-JP" altLang="en-US" sz="3200">
              <a:solidFill>
                <a:srgbClr val="C00000"/>
              </a:solidFill>
            </a:endParaRPr>
          </a:p>
        </p:txBody>
      </p:sp>
      <p:sp>
        <p:nvSpPr>
          <p:cNvPr id="72" name="テキスト プレースホルダー 12"/>
          <p:cNvSpPr txBox="1">
            <a:spLocks/>
          </p:cNvSpPr>
          <p:nvPr/>
        </p:nvSpPr>
        <p:spPr>
          <a:xfrm>
            <a:off x="6739323" y="5766855"/>
            <a:ext cx="1642016" cy="54000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FontTx/>
              <a:buNone/>
              <a:defRPr kumimoji="1"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778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•"/>
              <a:tabLst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defTabSz="914400" rtl="0" eaLnBrk="1" latinLnBrk="0" hangingPunct="1">
              <a:spcBef>
                <a:spcPts val="300"/>
              </a:spcBef>
              <a:buFont typeface="Arial" pitchFamily="34" charset="0"/>
              <a:buChar char="–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/>
              <a:t>DF1 – State = close to optimal</a:t>
            </a:r>
          </a:p>
        </p:txBody>
      </p:sp>
      <p:sp>
        <p:nvSpPr>
          <p:cNvPr id="14" name="Left Brace 13"/>
          <p:cNvSpPr/>
          <p:nvPr/>
        </p:nvSpPr>
        <p:spPr>
          <a:xfrm rot="5400000">
            <a:off x="5976156" y="2168860"/>
            <a:ext cx="144016" cy="2952328"/>
          </a:xfrm>
          <a:prstGeom prst="leftBrace">
            <a:avLst>
              <a:gd name="adj1" fmla="val 88389"/>
              <a:gd name="adj2" fmla="val 50000"/>
            </a:avLst>
          </a:prstGeom>
          <a:ln>
            <a:solidFill>
              <a:srgbClr val="B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3" name="テキスト ボックス 15"/>
          <p:cNvSpPr txBox="1"/>
          <p:nvPr/>
        </p:nvSpPr>
        <p:spPr>
          <a:xfrm>
            <a:off x="5152256" y="3284984"/>
            <a:ext cx="1791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smtClean="0"/>
              <a:t>State</a:t>
            </a:r>
            <a:endParaRPr kumimoji="1" lang="ja-JP" altLang="en-US" sz="1600" b="1" dirty="0"/>
          </a:p>
        </p:txBody>
      </p:sp>
      <p:cxnSp>
        <p:nvCxnSpPr>
          <p:cNvPr id="32" name="直線コネクタ 21"/>
          <p:cNvCxnSpPr/>
          <p:nvPr/>
        </p:nvCxnSpPr>
        <p:spPr bwMode="auto">
          <a:xfrm>
            <a:off x="4407571" y="4725144"/>
            <a:ext cx="0" cy="1744893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B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199" y="800100"/>
            <a:ext cx="8075239" cy="540000"/>
          </a:xfrm>
        </p:spPr>
        <p:txBody>
          <a:bodyPr/>
          <a:lstStyle/>
          <a:p>
            <a:r>
              <a:rPr lang="en-US" dirty="0"/>
              <a:t>By looking at feature importance and optimal number of features, area information are not useful. </a:t>
            </a:r>
          </a:p>
        </p:txBody>
      </p:sp>
      <p:sp>
        <p:nvSpPr>
          <p:cNvPr id="33" name="テキスト ボックス 15"/>
          <p:cNvSpPr txBox="1"/>
          <p:nvPr/>
        </p:nvSpPr>
        <p:spPr>
          <a:xfrm>
            <a:off x="3511663" y="5517744"/>
            <a:ext cx="1791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smtClean="0"/>
              <a:t>Optimal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8782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Data Processing: Scatter Matrix</a:t>
            </a:r>
            <a:endParaRPr lang="en-US" altLang="ja-JP" dirty="0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457199" y="1967747"/>
            <a:ext cx="599481" cy="1895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ja-JP" b="1" dirty="0">
              <a:latin typeface="+mj-lt"/>
            </a:endParaRPr>
          </a:p>
        </p:txBody>
      </p:sp>
      <p:grpSp>
        <p:nvGrpSpPr>
          <p:cNvPr id="64" name="グループ化 14"/>
          <p:cNvGrpSpPr/>
          <p:nvPr/>
        </p:nvGrpSpPr>
        <p:grpSpPr>
          <a:xfrm>
            <a:off x="1279781" y="1487249"/>
            <a:ext cx="1791816" cy="426180"/>
            <a:chOff x="506506" y="2125970"/>
            <a:chExt cx="3817844" cy="426180"/>
          </a:xfrm>
        </p:grpSpPr>
        <p:sp>
          <p:nvSpPr>
            <p:cNvPr id="65" name="テキスト ボックス 15"/>
            <p:cNvSpPr txBox="1"/>
            <p:nvPr/>
          </p:nvSpPr>
          <p:spPr>
            <a:xfrm>
              <a:off x="506506" y="2125970"/>
              <a:ext cx="3817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 smtClean="0"/>
                <a:t>DF3</a:t>
              </a:r>
              <a:endParaRPr kumimoji="1" lang="ja-JP" altLang="en-US" b="1" dirty="0"/>
            </a:p>
          </p:txBody>
        </p:sp>
        <p:cxnSp>
          <p:nvCxnSpPr>
            <p:cNvPr id="66" name="直線コネクタ 16"/>
            <p:cNvCxnSpPr/>
            <p:nvPr/>
          </p:nvCxnSpPr>
          <p:spPr bwMode="auto">
            <a:xfrm>
              <a:off x="506506" y="2552150"/>
              <a:ext cx="3817844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TextBox 2"/>
          <p:cNvSpPr txBox="1"/>
          <p:nvPr/>
        </p:nvSpPr>
        <p:spPr>
          <a:xfrm>
            <a:off x="526106" y="2063313"/>
            <a:ext cx="461665" cy="1460718"/>
          </a:xfrm>
          <a:prstGeom prst="rect">
            <a:avLst/>
          </a:prstGeom>
          <a:noFill/>
        </p:spPr>
        <p:txBody>
          <a:bodyPr vert="vert270" wrap="square" lIns="91440" tIns="182880" rtlCol="0">
            <a:spAutoFit/>
          </a:bodyPr>
          <a:lstStyle/>
          <a:p>
            <a:r>
              <a:rPr lang="en-US" dirty="0" smtClean="0"/>
              <a:t># Features</a:t>
            </a:r>
            <a:endParaRPr lang="en-US" dirty="0"/>
          </a:p>
        </p:txBody>
      </p:sp>
      <p:cxnSp>
        <p:nvCxnSpPr>
          <p:cNvPr id="91" name="直線コネクタ 21"/>
          <p:cNvCxnSpPr/>
          <p:nvPr/>
        </p:nvCxnSpPr>
        <p:spPr bwMode="auto">
          <a:xfrm>
            <a:off x="457199" y="3946407"/>
            <a:ext cx="2613469" cy="3457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Oval 4"/>
          <p:cNvSpPr>
            <a:spLocks noChangeArrowheads="1"/>
          </p:cNvSpPr>
          <p:nvPr/>
        </p:nvSpPr>
        <p:spPr bwMode="auto">
          <a:xfrm>
            <a:off x="457199" y="4046687"/>
            <a:ext cx="599481" cy="1895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ja-JP" b="1" dirty="0"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21986" y="3919228"/>
            <a:ext cx="416956" cy="1944216"/>
          </a:xfrm>
          <a:prstGeom prst="rect">
            <a:avLst/>
          </a:prstGeom>
          <a:noFill/>
        </p:spPr>
        <p:txBody>
          <a:bodyPr vert="vert270" wrap="square" lIns="91440" tIns="182880" rtlCol="0">
            <a:spAutoFit/>
          </a:bodyPr>
          <a:lstStyle/>
          <a:p>
            <a:r>
              <a:rPr lang="en-US" smtClean="0"/>
              <a:t>Data Processing</a:t>
            </a:r>
            <a:endParaRPr lang="en-US" dirty="0"/>
          </a:p>
        </p:txBody>
      </p:sp>
      <p:grpSp>
        <p:nvGrpSpPr>
          <p:cNvPr id="60" name="グループ化 14"/>
          <p:cNvGrpSpPr/>
          <p:nvPr/>
        </p:nvGrpSpPr>
        <p:grpSpPr>
          <a:xfrm>
            <a:off x="3382458" y="1487458"/>
            <a:ext cx="5149981" cy="426180"/>
            <a:chOff x="506506" y="2125970"/>
            <a:chExt cx="3817844" cy="426180"/>
          </a:xfrm>
        </p:grpSpPr>
        <p:sp>
          <p:nvSpPr>
            <p:cNvPr id="61" name="テキスト ボックス 15"/>
            <p:cNvSpPr txBox="1"/>
            <p:nvPr/>
          </p:nvSpPr>
          <p:spPr>
            <a:xfrm>
              <a:off x="506506" y="2125970"/>
              <a:ext cx="3817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Scatter Matrix on DF3</a:t>
              </a:r>
              <a:endParaRPr kumimoji="1" lang="ja-JP" altLang="en-US" b="1" dirty="0"/>
            </a:p>
          </p:txBody>
        </p:sp>
        <p:cxnSp>
          <p:nvCxnSpPr>
            <p:cNvPr id="62" name="直線コネクタ 16"/>
            <p:cNvCxnSpPr/>
            <p:nvPr/>
          </p:nvCxnSpPr>
          <p:spPr bwMode="auto">
            <a:xfrm>
              <a:off x="506506" y="2552150"/>
              <a:ext cx="3817844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4" name="Rectangle 73"/>
          <p:cNvSpPr/>
          <p:nvPr/>
        </p:nvSpPr>
        <p:spPr bwMode="auto">
          <a:xfrm>
            <a:off x="1288227" y="1973375"/>
            <a:ext cx="1791816" cy="14401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287298" y="2159605"/>
            <a:ext cx="1791816" cy="14401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288227" y="2344371"/>
            <a:ext cx="1791816" cy="9143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テキスト ボックス 23"/>
          <p:cNvSpPr txBox="1"/>
          <p:nvPr/>
        </p:nvSpPr>
        <p:spPr>
          <a:xfrm>
            <a:off x="1577438" y="2420888"/>
            <a:ext cx="1131195" cy="409512"/>
          </a:xfrm>
          <a:prstGeom prst="rect">
            <a:avLst/>
          </a:prstGeom>
          <a:noFill/>
        </p:spPr>
        <p:txBody>
          <a:bodyPr wrap="square" lIns="91440" rIns="91440" rtlCol="0">
            <a:noAutofit/>
          </a:bodyPr>
          <a:lstStyle/>
          <a:p>
            <a:r>
              <a:rPr lang="en-US" altLang="ja-JP" sz="1400" dirty="0" smtClean="0"/>
              <a:t>17 features</a:t>
            </a:r>
          </a:p>
        </p:txBody>
      </p:sp>
      <p:sp>
        <p:nvSpPr>
          <p:cNvPr id="82" name="テキスト ボックス 23"/>
          <p:cNvSpPr txBox="1"/>
          <p:nvPr/>
        </p:nvSpPr>
        <p:spPr>
          <a:xfrm>
            <a:off x="1232449" y="4082050"/>
            <a:ext cx="1821171" cy="1924449"/>
          </a:xfrm>
          <a:prstGeom prst="rect">
            <a:avLst/>
          </a:prstGeom>
          <a:noFill/>
        </p:spPr>
        <p:txBody>
          <a:bodyPr wrap="square" lIns="91440" rIns="91440" rtlCol="0">
            <a:noAutofit/>
          </a:bodyPr>
          <a:lstStyle/>
          <a:p>
            <a:r>
              <a:rPr kumimoji="1" lang="en-US" altLang="ja-JP" sz="1400" dirty="0" smtClean="0"/>
              <a:t>Scatter matrix</a:t>
            </a:r>
            <a:endParaRPr kumimoji="1" lang="ja-JP" alt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ja-JP" sz="1400" dirty="0" smtClean="0"/>
              <a:t>Multi-</a:t>
            </a:r>
            <a:r>
              <a:rPr lang="en-US" altLang="ja-JP" sz="1400" dirty="0" err="1" smtClean="0"/>
              <a:t>collinearity</a:t>
            </a:r>
            <a:r>
              <a:rPr lang="en-US" altLang="ja-JP" sz="1400" dirty="0" smtClean="0"/>
              <a:t> between Charge and Min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ja-JP" sz="1400" dirty="0" smtClean="0"/>
              <a:t>Convert </a:t>
            </a:r>
            <a:r>
              <a:rPr lang="en-US" altLang="ja-JP" sz="1400" dirty="0" err="1" smtClean="0"/>
              <a:t>Vmail</a:t>
            </a:r>
            <a:r>
              <a:rPr lang="en-US" altLang="ja-JP" sz="1400" dirty="0" smtClean="0"/>
              <a:t> to 0 or 1</a:t>
            </a:r>
            <a:endParaRPr kumimoji="1" lang="en-US" altLang="ja-JP" sz="1400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074" y="1985255"/>
            <a:ext cx="4680847" cy="4684105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 bwMode="auto">
          <a:xfrm>
            <a:off x="4157906" y="3173913"/>
            <a:ext cx="329560" cy="329560"/>
          </a:xfrm>
          <a:prstGeom prst="ellipse">
            <a:avLst/>
          </a:prstGeom>
          <a:noFill/>
          <a:ln w="19050">
            <a:solidFill>
              <a:srgbClr val="BF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4644008" y="2686397"/>
            <a:ext cx="329560" cy="329560"/>
          </a:xfrm>
          <a:prstGeom prst="ellipse">
            <a:avLst/>
          </a:prstGeom>
          <a:noFill/>
          <a:ln w="19050">
            <a:solidFill>
              <a:srgbClr val="BF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4874471" y="3878656"/>
            <a:ext cx="329560" cy="329560"/>
          </a:xfrm>
          <a:prstGeom prst="ellipse">
            <a:avLst/>
          </a:prstGeom>
          <a:noFill/>
          <a:ln w="19050">
            <a:solidFill>
              <a:srgbClr val="BF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5359275" y="3404376"/>
            <a:ext cx="329560" cy="329560"/>
          </a:xfrm>
          <a:prstGeom prst="ellipse">
            <a:avLst/>
          </a:prstGeom>
          <a:noFill/>
          <a:ln w="19050">
            <a:solidFill>
              <a:srgbClr val="BF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5598304" y="4609260"/>
            <a:ext cx="329560" cy="329560"/>
          </a:xfrm>
          <a:prstGeom prst="ellipse">
            <a:avLst/>
          </a:prstGeom>
          <a:noFill/>
          <a:ln w="19050">
            <a:solidFill>
              <a:srgbClr val="BF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6076331" y="4127480"/>
            <a:ext cx="329560" cy="329560"/>
          </a:xfrm>
          <a:prstGeom prst="ellipse">
            <a:avLst/>
          </a:prstGeom>
          <a:noFill/>
          <a:ln w="19050">
            <a:solidFill>
              <a:srgbClr val="BF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6324257" y="5334153"/>
            <a:ext cx="329560" cy="329560"/>
          </a:xfrm>
          <a:prstGeom prst="ellipse">
            <a:avLst/>
          </a:prstGeom>
          <a:noFill/>
          <a:ln w="19050">
            <a:solidFill>
              <a:srgbClr val="BF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0" name="Oval 119"/>
          <p:cNvSpPr/>
          <p:nvPr/>
        </p:nvSpPr>
        <p:spPr bwMode="auto">
          <a:xfrm>
            <a:off x="6806037" y="4847747"/>
            <a:ext cx="329560" cy="329560"/>
          </a:xfrm>
          <a:prstGeom prst="ellipse">
            <a:avLst/>
          </a:prstGeom>
          <a:noFill/>
          <a:ln w="19050">
            <a:solidFill>
              <a:srgbClr val="BF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0" name="テキスト プレースホルダー 12"/>
          <p:cNvSpPr txBox="1">
            <a:spLocks/>
          </p:cNvSpPr>
          <p:nvPr/>
        </p:nvSpPr>
        <p:spPr>
          <a:xfrm>
            <a:off x="3496811" y="2481204"/>
            <a:ext cx="4563109" cy="243727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vert="horz" lIns="91440" tIns="45720" rIns="91440" bIns="45720" rtlCol="0" anchor="ctr" anchorCtr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ts val="300"/>
              </a:spcBef>
              <a:buFontTx/>
              <a:buNone/>
              <a:defRPr kumimoji="1"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778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•"/>
              <a:tabLst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defTabSz="914400" rtl="0" eaLnBrk="1" latinLnBrk="0" hangingPunct="1">
              <a:spcBef>
                <a:spcPts val="300"/>
              </a:spcBef>
              <a:buFont typeface="Arial" pitchFamily="34" charset="0"/>
              <a:buChar char="–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ja-JP" dirty="0"/>
          </a:p>
        </p:txBody>
      </p:sp>
      <p:sp>
        <p:nvSpPr>
          <p:cNvPr id="131" name="テキスト ボックス 23"/>
          <p:cNvSpPr txBox="1"/>
          <p:nvPr/>
        </p:nvSpPr>
        <p:spPr>
          <a:xfrm>
            <a:off x="8053323" y="4846686"/>
            <a:ext cx="1131195" cy="409512"/>
          </a:xfrm>
          <a:prstGeom prst="rect">
            <a:avLst/>
          </a:prstGeom>
          <a:noFill/>
        </p:spPr>
        <p:txBody>
          <a:bodyPr wrap="square" lIns="91440" rIns="91440" rtlCol="0">
            <a:noAutofit/>
          </a:bodyPr>
          <a:lstStyle/>
          <a:p>
            <a:r>
              <a:rPr lang="en-US" altLang="ja-JP" sz="1400" smtClean="0"/>
              <a:t>Corr.=.99</a:t>
            </a:r>
            <a:endParaRPr lang="en-US" altLang="ja-JP" sz="1400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7114664" y="5012527"/>
            <a:ext cx="985728" cy="15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199" y="800100"/>
            <a:ext cx="8075240" cy="540000"/>
          </a:xfrm>
        </p:spPr>
        <p:txBody>
          <a:bodyPr>
            <a:normAutofit/>
          </a:bodyPr>
          <a:lstStyle/>
          <a:p>
            <a:r>
              <a:rPr lang="en-US" dirty="0" smtClean="0"/>
              <a:t>Two </a:t>
            </a:r>
            <a:r>
              <a:rPr lang="en-US" dirty="0" smtClean="0"/>
              <a:t>issues. (1) Multi-</a:t>
            </a:r>
            <a:r>
              <a:rPr lang="en-US" dirty="0" err="1" smtClean="0"/>
              <a:t>collinearity</a:t>
            </a:r>
            <a:r>
              <a:rPr lang="en-US" dirty="0" smtClean="0"/>
              <a:t> </a:t>
            </a:r>
            <a:r>
              <a:rPr lang="en-US" dirty="0"/>
              <a:t>between Charge and </a:t>
            </a:r>
            <a:r>
              <a:rPr lang="en-US" dirty="0" smtClean="0"/>
              <a:t>Min (2) distribution of </a:t>
            </a:r>
            <a:r>
              <a:rPr lang="en-US" dirty="0" err="1" smtClean="0"/>
              <a:t>Vmail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Data Processing: Feature Extraction</a:t>
            </a:r>
            <a:endParaRPr lang="en-US" altLang="ja-JP" dirty="0"/>
          </a:p>
        </p:txBody>
      </p:sp>
      <p:grpSp>
        <p:nvGrpSpPr>
          <p:cNvPr id="60" name="グループ化 14"/>
          <p:cNvGrpSpPr/>
          <p:nvPr/>
        </p:nvGrpSpPr>
        <p:grpSpPr>
          <a:xfrm>
            <a:off x="323528" y="1562660"/>
            <a:ext cx="8363272" cy="426180"/>
            <a:chOff x="506506" y="2125970"/>
            <a:chExt cx="3817844" cy="426180"/>
          </a:xfrm>
        </p:grpSpPr>
        <p:sp>
          <p:nvSpPr>
            <p:cNvPr id="61" name="テキスト ボックス 15"/>
            <p:cNvSpPr txBox="1"/>
            <p:nvPr/>
          </p:nvSpPr>
          <p:spPr>
            <a:xfrm>
              <a:off x="506506" y="2125970"/>
              <a:ext cx="3817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PCA and Explained Variance Ratio</a:t>
              </a:r>
              <a:endParaRPr kumimoji="1" lang="ja-JP" altLang="en-US" b="1" dirty="0"/>
            </a:p>
          </p:txBody>
        </p:sp>
        <p:cxnSp>
          <p:nvCxnSpPr>
            <p:cNvPr id="62" name="直線コネクタ 16"/>
            <p:cNvCxnSpPr/>
            <p:nvPr/>
          </p:nvCxnSpPr>
          <p:spPr bwMode="auto">
            <a:xfrm>
              <a:off x="506506" y="2552150"/>
              <a:ext cx="3817844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" name="テキスト ボックス 23"/>
          <p:cNvSpPr txBox="1"/>
          <p:nvPr/>
        </p:nvSpPr>
        <p:spPr>
          <a:xfrm>
            <a:off x="1619672" y="2252072"/>
            <a:ext cx="1800200" cy="409512"/>
          </a:xfrm>
          <a:prstGeom prst="rect">
            <a:avLst/>
          </a:prstGeom>
          <a:noFill/>
        </p:spPr>
        <p:txBody>
          <a:bodyPr wrap="square" lIns="91440" rIns="91440" rtlCol="0">
            <a:noAutofit/>
          </a:bodyPr>
          <a:lstStyle/>
          <a:p>
            <a:r>
              <a:rPr lang="en-US" altLang="ja-JP" sz="1400" dirty="0" smtClean="0"/>
              <a:t>With </a:t>
            </a:r>
            <a:r>
              <a:rPr lang="en-US" altLang="ja-JP" sz="1400" smtClean="0"/>
              <a:t>cumulated sum</a:t>
            </a:r>
            <a:endParaRPr lang="en-US" altLang="ja-JP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64" y="2456828"/>
            <a:ext cx="4208843" cy="2844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68" y="2456828"/>
            <a:ext cx="4072396" cy="2844380"/>
          </a:xfrm>
          <a:prstGeom prst="rect">
            <a:avLst/>
          </a:prstGeom>
        </p:spPr>
      </p:pic>
      <p:sp>
        <p:nvSpPr>
          <p:cNvPr id="39" name="テキスト ボックス 23"/>
          <p:cNvSpPr txBox="1"/>
          <p:nvPr/>
        </p:nvSpPr>
        <p:spPr>
          <a:xfrm>
            <a:off x="5709484" y="2252072"/>
            <a:ext cx="2246891" cy="409512"/>
          </a:xfrm>
          <a:prstGeom prst="rect">
            <a:avLst/>
          </a:prstGeom>
          <a:noFill/>
        </p:spPr>
        <p:txBody>
          <a:bodyPr wrap="square" lIns="91440" rIns="91440" rtlCol="0">
            <a:noAutofit/>
          </a:bodyPr>
          <a:lstStyle/>
          <a:p>
            <a:r>
              <a:rPr lang="en-US" altLang="ja-JP" sz="1400" dirty="0" smtClean="0"/>
              <a:t>Without cumulated sum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3528" y="800100"/>
            <a:ext cx="8390480" cy="540000"/>
          </a:xfrm>
        </p:spPr>
        <p:txBody>
          <a:bodyPr/>
          <a:lstStyle/>
          <a:p>
            <a:r>
              <a:rPr lang="en-US" dirty="0"/>
              <a:t>Since variances of principal components (PC) decrease smoothly, reducing dimensionality via </a:t>
            </a:r>
            <a:r>
              <a:rPr lang="en-US" dirty="0" smtClean="0"/>
              <a:t>PCA would not </a:t>
            </a:r>
            <a:r>
              <a:rPr lang="en-US" dirty="0"/>
              <a:t>improve our model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4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Modeling: Compare Algorithms</a:t>
            </a:r>
            <a:endParaRPr lang="en-US" altLang="ja-JP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257552"/>
              </p:ext>
            </p:extLst>
          </p:nvPr>
        </p:nvGraphicFramePr>
        <p:xfrm>
          <a:off x="316449" y="1828344"/>
          <a:ext cx="8370354" cy="45291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40629"/>
                <a:gridCol w="762686"/>
                <a:gridCol w="847429"/>
                <a:gridCol w="999890"/>
                <a:gridCol w="863944"/>
                <a:gridCol w="863944"/>
                <a:gridCol w="863944"/>
                <a:gridCol w="863944"/>
                <a:gridCol w="863944"/>
              </a:tblGrid>
              <a:tr h="410238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Accuracy</a:t>
                      </a:r>
                      <a:endParaRPr 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Accuracy</a:t>
                      </a:r>
                      <a:r>
                        <a:rPr lang="en-US" sz="1100" baseline="0" dirty="0" smtClean="0"/>
                        <a:t> w/ S.F.</a:t>
                      </a:r>
                      <a:endParaRPr 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Precision</a:t>
                      </a:r>
                      <a:endParaRPr 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Precision</a:t>
                      </a:r>
                    </a:p>
                    <a:p>
                      <a:r>
                        <a:rPr lang="en-US" sz="1100" baseline="0" dirty="0" smtClean="0"/>
                        <a:t>w/ S.F.</a:t>
                      </a:r>
                      <a:endParaRPr 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Recall</a:t>
                      </a:r>
                      <a:endParaRPr 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Recall</a:t>
                      </a:r>
                    </a:p>
                    <a:p>
                      <a:r>
                        <a:rPr lang="en-US" sz="1100" baseline="0" dirty="0" smtClean="0"/>
                        <a:t>w/ S.F.</a:t>
                      </a:r>
                      <a:endParaRPr 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F1</a:t>
                      </a:r>
                      <a:endParaRPr 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F1</a:t>
                      </a:r>
                    </a:p>
                    <a:p>
                      <a:r>
                        <a:rPr lang="en-US" sz="1100" baseline="0" dirty="0" smtClean="0"/>
                        <a:t>w/ S.F.</a:t>
                      </a:r>
                      <a:endParaRPr 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102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Gradient Boosting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0.949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0.949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0.912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0.916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0.719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2C68B3"/>
                          </a:solidFill>
                          <a:effectLst/>
                          <a:latin typeface="Arial" charset="0"/>
                        </a:rPr>
                        <a:t>0.716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0.802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0.804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02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Random Forest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0.929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0.925</a:t>
                      </a:r>
                      <a:endParaRPr lang="nb-NO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0.935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2C68B3"/>
                          </a:solidFill>
                          <a:effectLst/>
                          <a:latin typeface="Arial" charset="0"/>
                        </a:rPr>
                        <a:t>0.925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0.580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2C68B3"/>
                          </a:solidFill>
                          <a:effectLst/>
                          <a:latin typeface="Arial" charset="0"/>
                        </a:rPr>
                        <a:t>0.555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0.710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i-FI" sz="1100" b="0" i="0" u="none" strike="noStrike">
                          <a:solidFill>
                            <a:srgbClr val="2C68B3"/>
                          </a:solidFill>
                          <a:effectLst/>
                          <a:latin typeface="Arial" charset="0"/>
                        </a:rPr>
                        <a:t>0.679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02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Decision Tree Balanced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0.919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0.920</a:t>
                      </a:r>
                      <a:endParaRPr lang="nb-NO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0.718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 dirty="0">
                          <a:solidFill>
                            <a:srgbClr val="2C68B3"/>
                          </a:solidFill>
                          <a:effectLst/>
                          <a:latin typeface="Arial" charset="0"/>
                        </a:rPr>
                        <a:t>0.712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0.727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2C68B3"/>
                          </a:solidFill>
                          <a:effectLst/>
                          <a:latin typeface="Arial" charset="0"/>
                        </a:rPr>
                        <a:t>0.725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0.715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2C68B3"/>
                          </a:solidFill>
                          <a:effectLst/>
                          <a:latin typeface="Arial" charset="0"/>
                        </a:rPr>
                        <a:t>0.711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02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Random Forest Balanced 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0.919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0.919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0.929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0.931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0.478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0.492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0.662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2C68B3"/>
                          </a:solidFill>
                          <a:effectLst/>
                          <a:latin typeface="Arial" charset="0"/>
                        </a:rPr>
                        <a:t>0.631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02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Decision Tree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0.910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0.918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0.715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2C68B3"/>
                          </a:solidFill>
                          <a:effectLst/>
                          <a:latin typeface="Arial" charset="0"/>
                        </a:rPr>
                        <a:t>0.69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0.721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2C68B3"/>
                          </a:solidFill>
                          <a:effectLst/>
                          <a:latin typeface="Arial" charset="0"/>
                        </a:rPr>
                        <a:t>0.714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0.703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0.703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02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Ada Boost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0.876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0.876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0.623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0.623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0.356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0.356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0.451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0.451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02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KNN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0.868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i-FI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0.879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0.603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0.738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0.240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0.253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0.34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0.375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02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Logistic Regression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0.860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0.862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0.573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2C68B3"/>
                          </a:solidFill>
                          <a:effectLst/>
                          <a:latin typeface="Arial" charset="0"/>
                        </a:rPr>
                        <a:t>0.567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0.215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0.252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0.310</a:t>
                      </a:r>
                      <a:endParaRPr lang="nb-NO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02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SVM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0.855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0.913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i-FI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0.872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0.468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0.607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02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Gaussian NB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0.854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0.854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0.497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0.497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0.432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0.432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0.461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0.461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テキスト ボックス 13"/>
          <p:cNvSpPr txBox="1"/>
          <p:nvPr/>
        </p:nvSpPr>
        <p:spPr>
          <a:xfrm>
            <a:off x="323528" y="6407463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Note</a:t>
            </a:r>
            <a:r>
              <a:rPr lang="ja-JP" altLang="en-US" sz="900" dirty="0" smtClean="0"/>
              <a:t>：</a:t>
            </a:r>
            <a:r>
              <a:rPr lang="en-US" altLang="ja-JP" sz="900" dirty="0"/>
              <a:t>w/ S.F</a:t>
            </a:r>
            <a:r>
              <a:rPr lang="en-US" altLang="ja-JP" sz="900" dirty="0" smtClean="0"/>
              <a:t>. </a:t>
            </a:r>
            <a:r>
              <a:rPr lang="en-US" altLang="ja-JP" sz="900" dirty="0" smtClean="0"/>
              <a:t>= </a:t>
            </a:r>
            <a:r>
              <a:rPr lang="en-US" altLang="ja-JP" sz="900" dirty="0"/>
              <a:t>w</a:t>
            </a:r>
            <a:r>
              <a:rPr lang="en-US" altLang="ja-JP" sz="900" dirty="0" smtClean="0"/>
              <a:t>ith </a:t>
            </a:r>
            <a:r>
              <a:rPr lang="en-US" altLang="ja-JP" sz="900" dirty="0"/>
              <a:t>s</a:t>
            </a:r>
            <a:r>
              <a:rPr lang="en-US" altLang="ja-JP" sz="900" dirty="0" smtClean="0"/>
              <a:t>tandardized </a:t>
            </a:r>
            <a:r>
              <a:rPr lang="en-US" altLang="ja-JP" sz="900" dirty="0"/>
              <a:t>f</a:t>
            </a:r>
            <a:r>
              <a:rPr lang="en-US" altLang="ja-JP" sz="900" dirty="0" smtClean="0"/>
              <a:t>eatures</a:t>
            </a:r>
            <a:endParaRPr lang="en-US" altLang="ja-JP" sz="900" dirty="0" smtClean="0"/>
          </a:p>
          <a:p>
            <a:r>
              <a:rPr lang="en-US" altLang="ja-JP" sz="900" dirty="0"/>
              <a:t>Note: </a:t>
            </a:r>
            <a:r>
              <a:rPr lang="en-US" altLang="ja-JP" sz="900" dirty="0" err="1" smtClean="0"/>
              <a:t>cross_val_score</a:t>
            </a:r>
            <a:r>
              <a:rPr lang="en-US" altLang="ja-JP" sz="900" dirty="0" smtClean="0"/>
              <a:t>(cv=10)</a:t>
            </a:r>
            <a:endParaRPr lang="en-US" altLang="ja-JP" sz="9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3527" y="800100"/>
            <a:ext cx="8363273" cy="540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 algorithms are </a:t>
            </a:r>
            <a:r>
              <a:rPr lang="en-US" dirty="0" smtClean="0"/>
              <a:t>gradient </a:t>
            </a:r>
            <a:r>
              <a:rPr lang="en-US" dirty="0"/>
              <a:t>boosting and random </a:t>
            </a:r>
            <a:r>
              <a:rPr lang="en-US" dirty="0" smtClean="0"/>
              <a:t>forest.</a:t>
            </a:r>
          </a:p>
          <a:p>
            <a:r>
              <a:rPr lang="en-US" dirty="0" smtClean="0"/>
              <a:t>Standardization </a:t>
            </a:r>
            <a:r>
              <a:rPr lang="en-US" dirty="0"/>
              <a:t>doesn’t improve the </a:t>
            </a:r>
            <a:r>
              <a:rPr lang="en-US" dirty="0" smtClean="0"/>
              <a:t>scores on tree-based algorithms.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58553" y="1619922"/>
            <a:ext cx="216024" cy="0"/>
          </a:xfrm>
          <a:prstGeom prst="line">
            <a:avLst/>
          </a:prstGeom>
          <a:ln w="19050">
            <a:solidFill>
              <a:srgbClr val="B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23"/>
          <p:cNvSpPr txBox="1"/>
          <p:nvPr/>
        </p:nvSpPr>
        <p:spPr>
          <a:xfrm>
            <a:off x="539058" y="1410524"/>
            <a:ext cx="1728192" cy="279703"/>
          </a:xfrm>
          <a:prstGeom prst="rect">
            <a:avLst/>
          </a:prstGeom>
          <a:noFill/>
        </p:spPr>
        <p:txBody>
          <a:bodyPr wrap="square" lIns="91440" rIns="91440" rtlCol="0">
            <a:noAutofit/>
          </a:bodyPr>
          <a:lstStyle/>
          <a:p>
            <a:r>
              <a:rPr lang="en-US" altLang="ja-JP" sz="1000" dirty="0" smtClean="0"/>
              <a:t>Increase with Standardization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19287" y="1621625"/>
            <a:ext cx="216024" cy="0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23"/>
          <p:cNvSpPr txBox="1"/>
          <p:nvPr/>
        </p:nvSpPr>
        <p:spPr>
          <a:xfrm>
            <a:off x="2699792" y="1412227"/>
            <a:ext cx="1728192" cy="279703"/>
          </a:xfrm>
          <a:prstGeom prst="rect">
            <a:avLst/>
          </a:prstGeom>
          <a:noFill/>
        </p:spPr>
        <p:txBody>
          <a:bodyPr wrap="square" lIns="91440" rIns="91440" rtlCol="0">
            <a:noAutofit/>
          </a:bodyPr>
          <a:lstStyle/>
          <a:p>
            <a:r>
              <a:rPr lang="en-US" altLang="ja-JP" sz="1000" dirty="0" smtClean="0"/>
              <a:t>Decrease with Standardization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463503" y="1622174"/>
            <a:ext cx="21602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23"/>
          <p:cNvSpPr txBox="1"/>
          <p:nvPr/>
        </p:nvSpPr>
        <p:spPr>
          <a:xfrm>
            <a:off x="4644008" y="1484784"/>
            <a:ext cx="1728192" cy="279703"/>
          </a:xfrm>
          <a:prstGeom prst="rect">
            <a:avLst/>
          </a:prstGeom>
          <a:noFill/>
        </p:spPr>
        <p:txBody>
          <a:bodyPr wrap="square" lIns="91440" rIns="91440" rtlCol="0">
            <a:noAutofit/>
          </a:bodyPr>
          <a:lstStyle/>
          <a:p>
            <a:r>
              <a:rPr lang="en-US" altLang="ja-JP" sz="1000" dirty="0" smtClean="0"/>
              <a:t>No change</a:t>
            </a:r>
            <a:endParaRPr lang="en-US" altLang="ja-JP" sz="1000" dirty="0" smtClean="0"/>
          </a:p>
        </p:txBody>
      </p:sp>
    </p:spTree>
    <p:extLst>
      <p:ext uri="{BB962C8B-B14F-4D97-AF65-F5344CB8AC3E}">
        <p14:creationId xmlns:p14="http://schemas.microsoft.com/office/powerpoint/2010/main" val="6557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Modeling: </a:t>
            </a:r>
            <a:r>
              <a:rPr lang="en-US" altLang="ja-JP" dirty="0" smtClean="0"/>
              <a:t>Voting Classifier</a:t>
            </a:r>
            <a:endParaRPr lang="en-US" altLang="ja-JP" dirty="0"/>
          </a:p>
        </p:txBody>
      </p:sp>
      <p:sp>
        <p:nvSpPr>
          <p:cNvPr id="68" name="ホームベース 21"/>
          <p:cNvSpPr/>
          <p:nvPr/>
        </p:nvSpPr>
        <p:spPr bwMode="auto">
          <a:xfrm>
            <a:off x="457200" y="1567803"/>
            <a:ext cx="3858584" cy="2149230"/>
          </a:xfrm>
          <a:prstGeom prst="homePlate">
            <a:avLst>
              <a:gd name="adj" fmla="val 13646"/>
            </a:avLst>
          </a:prstGeom>
          <a:solidFill>
            <a:schemeClr val="bg1"/>
          </a:solidFill>
          <a:ln w="19050" algn="ctr">
            <a:solidFill>
              <a:srgbClr val="292929"/>
            </a:solidFill>
            <a:round/>
            <a:headEnd/>
            <a:tailEnd/>
          </a:ln>
        </p:spPr>
        <p:txBody>
          <a:bodyPr wrap="none" rtlCol="0" anchor="ctr">
            <a:noAutofit/>
          </a:bodyPr>
          <a:lstStyle/>
          <a:p>
            <a:pPr algn="ctr" eaLnBrk="0" hangingPunct="0"/>
            <a:endParaRPr kumimoji="0" lang="en-US" altLang="ja-JP" dirty="0">
              <a:ea typeface="ＭＳ ゴシック" pitchFamily="49" charset="-128"/>
            </a:endParaRPr>
          </a:p>
        </p:txBody>
      </p:sp>
      <p:sp>
        <p:nvSpPr>
          <p:cNvPr id="69" name="テキスト ボックス 24"/>
          <p:cNvSpPr txBox="1"/>
          <p:nvPr/>
        </p:nvSpPr>
        <p:spPr>
          <a:xfrm>
            <a:off x="457200" y="1578280"/>
            <a:ext cx="311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 smtClean="0"/>
              <a:t>Gradient Boosting</a:t>
            </a:r>
            <a:endParaRPr kumimoji="1" lang="ja-JP" altLang="en-US" b="1" u="sng" dirty="0"/>
          </a:p>
        </p:txBody>
      </p:sp>
      <p:sp>
        <p:nvSpPr>
          <p:cNvPr id="63" name="テキスト ボックス 23"/>
          <p:cNvSpPr txBox="1"/>
          <p:nvPr/>
        </p:nvSpPr>
        <p:spPr>
          <a:xfrm>
            <a:off x="500909" y="1844824"/>
            <a:ext cx="3351011" cy="1769421"/>
          </a:xfrm>
          <a:prstGeom prst="rect">
            <a:avLst/>
          </a:prstGeom>
          <a:noFill/>
        </p:spPr>
        <p:txBody>
          <a:bodyPr wrap="square" lIns="91440" rIns="91440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ja-JP" sz="1400" dirty="0" smtClean="0"/>
              <a:t>Accuracy: .949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ja-JP" sz="1400" dirty="0" smtClean="0"/>
              <a:t>Precision: .912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ja-JP" sz="1400" dirty="0" smtClean="0"/>
              <a:t>Recall: .719</a:t>
            </a:r>
            <a:endParaRPr lang="en-US" altLang="ja-JP" sz="1400" dirty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ja-JP" sz="1400" dirty="0" smtClean="0"/>
              <a:t>F1: .802</a:t>
            </a:r>
          </a:p>
        </p:txBody>
      </p:sp>
      <p:sp>
        <p:nvSpPr>
          <p:cNvPr id="73" name="ホームベース 21"/>
          <p:cNvSpPr/>
          <p:nvPr/>
        </p:nvSpPr>
        <p:spPr bwMode="auto">
          <a:xfrm>
            <a:off x="4454607" y="1567802"/>
            <a:ext cx="3858584" cy="4453486"/>
          </a:xfrm>
          <a:prstGeom prst="homePlate">
            <a:avLst>
              <a:gd name="adj" fmla="val 13646"/>
            </a:avLst>
          </a:prstGeom>
          <a:solidFill>
            <a:schemeClr val="bg1"/>
          </a:solidFill>
          <a:ln w="19050" algn="ctr">
            <a:solidFill>
              <a:srgbClr val="292929"/>
            </a:solidFill>
            <a:round/>
            <a:headEnd/>
            <a:tailEnd/>
          </a:ln>
        </p:spPr>
        <p:txBody>
          <a:bodyPr wrap="none" rtlCol="0" anchor="ctr">
            <a:noAutofit/>
          </a:bodyPr>
          <a:lstStyle/>
          <a:p>
            <a:pPr algn="ctr" eaLnBrk="0" hangingPunct="0"/>
            <a:endParaRPr kumimoji="0" lang="en-US" altLang="ja-JP" dirty="0">
              <a:ea typeface="ＭＳ ゴシック" pitchFamily="49" charset="-128"/>
            </a:endParaRPr>
          </a:p>
        </p:txBody>
      </p:sp>
      <p:sp>
        <p:nvSpPr>
          <p:cNvPr id="74" name="テキスト ボックス 24"/>
          <p:cNvSpPr txBox="1"/>
          <p:nvPr/>
        </p:nvSpPr>
        <p:spPr>
          <a:xfrm>
            <a:off x="4454607" y="1578280"/>
            <a:ext cx="311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u="sng" dirty="0" smtClean="0"/>
              <a:t>Voting Classifier (VC)</a:t>
            </a:r>
            <a:endParaRPr kumimoji="1" lang="ja-JP" altLang="en-US" b="1" u="sng" dirty="0"/>
          </a:p>
        </p:txBody>
      </p:sp>
      <p:sp>
        <p:nvSpPr>
          <p:cNvPr id="82" name="ホームベース 21"/>
          <p:cNvSpPr/>
          <p:nvPr/>
        </p:nvSpPr>
        <p:spPr bwMode="auto">
          <a:xfrm>
            <a:off x="457200" y="3870312"/>
            <a:ext cx="3858584" cy="2149230"/>
          </a:xfrm>
          <a:prstGeom prst="homePlate">
            <a:avLst>
              <a:gd name="adj" fmla="val 13646"/>
            </a:avLst>
          </a:prstGeom>
          <a:solidFill>
            <a:schemeClr val="bg1"/>
          </a:solidFill>
          <a:ln w="19050" algn="ctr">
            <a:solidFill>
              <a:srgbClr val="292929"/>
            </a:solidFill>
            <a:round/>
            <a:headEnd/>
            <a:tailEnd/>
          </a:ln>
        </p:spPr>
        <p:txBody>
          <a:bodyPr wrap="none" rtlCol="0" anchor="ctr">
            <a:noAutofit/>
          </a:bodyPr>
          <a:lstStyle/>
          <a:p>
            <a:pPr algn="ctr" eaLnBrk="0" hangingPunct="0"/>
            <a:endParaRPr kumimoji="0" lang="en-US" altLang="ja-JP" dirty="0">
              <a:ea typeface="ＭＳ ゴシック" pitchFamily="49" charset="-128"/>
            </a:endParaRPr>
          </a:p>
        </p:txBody>
      </p:sp>
      <p:sp>
        <p:nvSpPr>
          <p:cNvPr id="83" name="テキスト ボックス 24"/>
          <p:cNvSpPr txBox="1"/>
          <p:nvPr/>
        </p:nvSpPr>
        <p:spPr>
          <a:xfrm>
            <a:off x="457200" y="3880789"/>
            <a:ext cx="311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 smtClean="0"/>
              <a:t>Random Forest</a:t>
            </a:r>
            <a:endParaRPr kumimoji="1" lang="ja-JP" altLang="en-US" b="1" u="sng" dirty="0"/>
          </a:p>
        </p:txBody>
      </p:sp>
      <p:sp>
        <p:nvSpPr>
          <p:cNvPr id="84" name="テキスト ボックス 23"/>
          <p:cNvSpPr txBox="1"/>
          <p:nvPr/>
        </p:nvSpPr>
        <p:spPr>
          <a:xfrm>
            <a:off x="500909" y="4147333"/>
            <a:ext cx="3351011" cy="1769421"/>
          </a:xfrm>
          <a:prstGeom prst="rect">
            <a:avLst/>
          </a:prstGeom>
          <a:noFill/>
        </p:spPr>
        <p:txBody>
          <a:bodyPr wrap="square" lIns="91440" rIns="91440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ja-JP" sz="1400" dirty="0" smtClean="0"/>
              <a:t>Accuracy: .929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ja-JP" sz="1400" dirty="0" smtClean="0"/>
              <a:t>Precision: .935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ja-JP" sz="1400" dirty="0" smtClean="0"/>
              <a:t>Recall: .580</a:t>
            </a:r>
            <a:endParaRPr lang="en-US" altLang="ja-JP" sz="1400" dirty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ja-JP" sz="1400" dirty="0" smtClean="0"/>
              <a:t>F1: .710</a:t>
            </a:r>
          </a:p>
        </p:txBody>
      </p:sp>
      <p:sp>
        <p:nvSpPr>
          <p:cNvPr id="85" name="テキスト ボックス 23"/>
          <p:cNvSpPr txBox="1"/>
          <p:nvPr/>
        </p:nvSpPr>
        <p:spPr>
          <a:xfrm>
            <a:off x="4461349" y="1844208"/>
            <a:ext cx="3351011" cy="1769421"/>
          </a:xfrm>
          <a:prstGeom prst="rect">
            <a:avLst/>
          </a:prstGeom>
          <a:noFill/>
        </p:spPr>
        <p:txBody>
          <a:bodyPr wrap="square" lIns="91440" rIns="91440" rtlCol="0"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1400" dirty="0" smtClean="0"/>
              <a:t>Weight = 1(RF):2(GB)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ja-JP" sz="1400" dirty="0" smtClean="0"/>
              <a:t>Accuracy: </a:t>
            </a:r>
            <a:r>
              <a:rPr kumimoji="1" lang="en-US" altLang="ja-JP" sz="1400" b="1" dirty="0" smtClean="0">
                <a:solidFill>
                  <a:srgbClr val="BF0000"/>
                </a:solidFill>
              </a:rPr>
              <a:t>.951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ja-JP" sz="1400" dirty="0" smtClean="0"/>
              <a:t>Precision: .926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ja-JP" sz="1400" dirty="0" smtClean="0"/>
              <a:t>Recall: .716</a:t>
            </a:r>
            <a:endParaRPr lang="en-US" altLang="ja-JP" sz="14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ja-JP" sz="1400" dirty="0" smtClean="0"/>
              <a:t>F1: </a:t>
            </a:r>
            <a:r>
              <a:rPr kumimoji="1" lang="en-US" altLang="ja-JP" sz="1400" b="1" dirty="0" smtClean="0">
                <a:solidFill>
                  <a:srgbClr val="BF0000"/>
                </a:solidFill>
              </a:rPr>
              <a:t>.805</a:t>
            </a:r>
          </a:p>
          <a:p>
            <a:pPr>
              <a:lnSpc>
                <a:spcPct val="150000"/>
              </a:lnSpc>
            </a:pPr>
            <a:r>
              <a:rPr kumimoji="1" lang="en-US" altLang="ja-JP" sz="1400" dirty="0" smtClean="0"/>
              <a:t>ROC (Non-CV)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428" y="3794545"/>
            <a:ext cx="3252851" cy="2177242"/>
          </a:xfrm>
          <a:prstGeom prst="rect">
            <a:avLst/>
          </a:prstGeom>
        </p:spPr>
      </p:pic>
      <p:sp>
        <p:nvSpPr>
          <p:cNvPr id="86" name="テキスト ボックス 13"/>
          <p:cNvSpPr txBox="1"/>
          <p:nvPr/>
        </p:nvSpPr>
        <p:spPr>
          <a:xfrm>
            <a:off x="323528" y="6510536"/>
            <a:ext cx="5472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smtClean="0"/>
              <a:t>Note</a:t>
            </a:r>
            <a:r>
              <a:rPr lang="en-US" altLang="ja-JP" sz="900" dirty="0"/>
              <a:t>: </a:t>
            </a:r>
            <a:r>
              <a:rPr lang="en-US" altLang="ja-JP" sz="900" dirty="0" err="1" smtClean="0"/>
              <a:t>cross_val_score</a:t>
            </a:r>
            <a:r>
              <a:rPr lang="en-US" altLang="ja-JP" sz="900" dirty="0" smtClean="0"/>
              <a:t>(cv=10)</a:t>
            </a:r>
            <a:endParaRPr lang="en-US" altLang="ja-JP" sz="9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800100"/>
            <a:ext cx="7855992" cy="540000"/>
          </a:xfrm>
        </p:spPr>
        <p:txBody>
          <a:bodyPr/>
          <a:lstStyle/>
          <a:p>
            <a:r>
              <a:rPr lang="en-US" dirty="0" smtClean="0"/>
              <a:t>Voting classifier of gradient boosting and random forest increases cross-validated 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search_subbrand">
  <a:themeElements>
    <a:clrScheme name="楽天リサーチカラー">
      <a:dk1>
        <a:sysClr val="windowText" lastClr="000000"/>
      </a:dk1>
      <a:lt1>
        <a:sysClr val="window" lastClr="FFFFFF"/>
      </a:lt1>
      <a:dk2>
        <a:srgbClr val="D9D9D9"/>
      </a:dk2>
      <a:lt2>
        <a:srgbClr val="7F7F7F"/>
      </a:lt2>
      <a:accent1>
        <a:srgbClr val="558ED5"/>
      </a:accent1>
      <a:accent2>
        <a:srgbClr val="C6D9F1"/>
      </a:accent2>
      <a:accent3>
        <a:srgbClr val="BF0000"/>
      </a:accent3>
      <a:accent4>
        <a:srgbClr val="FFBFBF"/>
      </a:accent4>
      <a:accent5>
        <a:srgbClr val="1F497D"/>
      </a:accent5>
      <a:accent6>
        <a:srgbClr val="0078BE"/>
      </a:accent6>
      <a:hlink>
        <a:srgbClr val="F06E5A"/>
      </a:hlink>
      <a:folHlink>
        <a:srgbClr val="C8DC46"/>
      </a:folHlink>
    </a:clrScheme>
    <a:fontScheme name="ユーザー定義 6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tx1"/>
          </a:solidFill>
        </a:ln>
        <a:effectLst/>
        <a:extLst/>
      </a:spPr>
      <a:bodyPr wrap="none"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3D7EE6106C4954E9672A72418B39FE8" ma:contentTypeVersion="2" ma:contentTypeDescription="新しいドキュメントを作成します。" ma:contentTypeScope="" ma:versionID="ee8d2ad0114e6e9863d917b3c90e602c">
  <xsd:schema xmlns:xsd="http://www.w3.org/2001/XMLSchema" xmlns:p="http://schemas.microsoft.com/office/2006/metadata/properties" xmlns:ns2="61EED7F3-C406-4E95-9672-A72418B39FE8" targetNamespace="http://schemas.microsoft.com/office/2006/metadata/properties" ma:root="true" ma:fieldsID="ce4b8d00a6b6e939d266cb3f980c71c7" ns2:_="">
    <xsd:import namespace="61EED7F3-C406-4E95-9672-A72418B39FE8"/>
    <xsd:element name="properties">
      <xsd:complexType>
        <xsd:sequence>
          <xsd:element name="documentManagement">
            <xsd:complexType>
              <xsd:all>
                <xsd:element ref="ns2:SPSDescript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61EED7F3-C406-4E95-9672-A72418B39FE8" elementFormDefault="qualified">
    <xsd:import namespace="http://schemas.microsoft.com/office/2006/documentManagement/types"/>
    <xsd:element name="SPSDescription" ma:index="8" nillable="true" ma:displayName="Description" ma:internalName="SPS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SPSDescription xmlns="61EED7F3-C406-4E95-9672-A72418B39FE8" xsi:nil="true"/>
  </documentManagement>
</p:properties>
</file>

<file path=customXml/itemProps1.xml><?xml version="1.0" encoding="utf-8"?>
<ds:datastoreItem xmlns:ds="http://schemas.openxmlformats.org/officeDocument/2006/customXml" ds:itemID="{E61C4D33-5F6E-485F-A4D8-0B6A0A676B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EED7F3-C406-4E95-9672-A72418B39FE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A5F632A-EC26-4528-97AD-6FC34B6EC6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08E393-19DE-4D81-A266-4694CB1D3F4F}">
  <ds:schemaRefs>
    <ds:schemaRef ds:uri="http://purl.org/dc/terms/"/>
    <ds:schemaRef ds:uri="61EED7F3-C406-4E95-9672-A72418B39FE8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Research_subbrand</Template>
  <TotalTime>11005</TotalTime>
  <Words>768</Words>
  <Application>Microsoft Macintosh PowerPoint</Application>
  <PresentationFormat>On-screen Show (4:3)</PresentationFormat>
  <Paragraphs>262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ＭＳ Ｐゴシック</vt:lpstr>
      <vt:lpstr>ＭＳ ゴシック</vt:lpstr>
      <vt:lpstr>Wingdings</vt:lpstr>
      <vt:lpstr>Arial</vt:lpstr>
      <vt:lpstr>Research_subbrand</vt:lpstr>
      <vt:lpstr>Churn Modeling with Telecom Data</vt:lpstr>
      <vt:lpstr>Churn Modeling with Telecom Data</vt:lpstr>
      <vt:lpstr>Overview</vt:lpstr>
      <vt:lpstr>Data Processing</vt:lpstr>
      <vt:lpstr>Data Processing: Feature Selection</vt:lpstr>
      <vt:lpstr>Data Processing: Scatter Matrix</vt:lpstr>
      <vt:lpstr>Data Processing: Feature Extraction</vt:lpstr>
      <vt:lpstr>Modeling: Compare Algorithms</vt:lpstr>
      <vt:lpstr>Modeling: Voting Classifier</vt:lpstr>
      <vt:lpstr>Tuning: Over/Under Fit</vt:lpstr>
      <vt:lpstr>Tuning: Randomized Search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</dc:title>
  <dc:creator>楽天株式会社</dc:creator>
  <cp:lastModifiedBy>Microsoft Office ユーザー</cp:lastModifiedBy>
  <cp:revision>258</cp:revision>
  <cp:lastPrinted>2016-03-08T15:54:26Z</cp:lastPrinted>
  <dcterms:created xsi:type="dcterms:W3CDTF">2013-03-28T06:11:06Z</dcterms:created>
  <dcterms:modified xsi:type="dcterms:W3CDTF">2016-03-08T17:05:03Z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0x010100F3D7EE6106C4954E9672A72418B39FE8</vt:lpwstr>
  </property>
</Properties>
</file>