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63" r:id="rId5"/>
    <p:sldId id="259" r:id="rId6"/>
    <p:sldId id="268" r:id="rId7"/>
    <p:sldId id="269" r:id="rId8"/>
    <p:sldId id="266" r:id="rId9"/>
    <p:sldId id="267" r:id="rId10"/>
    <p:sldId id="270" r:id="rId11"/>
    <p:sldId id="272" r:id="rId12"/>
    <p:sldId id="275" r:id="rId13"/>
    <p:sldId id="273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5c970bc91bd33a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45ED23-F1D5-4072-B1C1-62118933C7A9}" type="doc">
      <dgm:prSet loTypeId="urn:microsoft.com/office/officeart/2005/8/layout/process2" loCatId="process" qsTypeId="urn:microsoft.com/office/officeart/2005/8/quickstyle/simple1" qsCatId="simple" csTypeId="urn:microsoft.com/office/officeart/2005/8/colors/accent6_2" csCatId="accent6" phldr="1"/>
      <dgm:spPr/>
    </dgm:pt>
    <dgm:pt modelId="{0CB2A52C-08C5-41F5-AF73-213E4328728A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rPr>
            <a:t>Crawling</a:t>
          </a:r>
          <a:endParaRPr lang="ko-KR" altLang="en-US" dirty="0">
            <a:latin typeface="제주고딕" panose="02000300000000000000" pitchFamily="2" charset="-127"/>
            <a:ea typeface="제주고딕" panose="02000300000000000000" pitchFamily="2" charset="-127"/>
          </a:endParaRPr>
        </a:p>
      </dgm:t>
    </dgm:pt>
    <dgm:pt modelId="{8399CB63-C70F-4563-9F00-1F045BA5C3C8}" type="parTrans" cxnId="{CB49197F-82E1-4BBF-B465-6AA02EAD30C7}">
      <dgm:prSet/>
      <dgm:spPr/>
      <dgm:t>
        <a:bodyPr/>
        <a:lstStyle/>
        <a:p>
          <a:pPr latinLnBrk="1"/>
          <a:endParaRPr lang="ko-KR" altLang="en-US">
            <a:latin typeface="제주고딕" panose="02000300000000000000" pitchFamily="2" charset="-127"/>
            <a:ea typeface="제주고딕" panose="02000300000000000000" pitchFamily="2" charset="-127"/>
          </a:endParaRPr>
        </a:p>
      </dgm:t>
    </dgm:pt>
    <dgm:pt modelId="{A7BD4A90-BACD-4962-A438-97CCFB1D0316}" type="sibTrans" cxnId="{CB49197F-82E1-4BBF-B465-6AA02EAD30C7}">
      <dgm:prSet/>
      <dgm:spPr/>
      <dgm:t>
        <a:bodyPr/>
        <a:lstStyle/>
        <a:p>
          <a:pPr latinLnBrk="1"/>
          <a:endParaRPr lang="ko-KR" altLang="en-US">
            <a:latin typeface="제주고딕" panose="02000300000000000000" pitchFamily="2" charset="-127"/>
            <a:ea typeface="제주고딕" panose="02000300000000000000" pitchFamily="2" charset="-127"/>
          </a:endParaRPr>
        </a:p>
      </dgm:t>
    </dgm:pt>
    <dgm:pt modelId="{F792386D-54F6-4771-AEB9-0038206EF9F9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rPr>
            <a:t>Text preprocessing</a:t>
          </a:r>
          <a:endParaRPr lang="ko-KR" altLang="en-US" dirty="0">
            <a:latin typeface="제주고딕" panose="02000300000000000000" pitchFamily="2" charset="-127"/>
            <a:ea typeface="제주고딕" panose="02000300000000000000" pitchFamily="2" charset="-127"/>
          </a:endParaRPr>
        </a:p>
      </dgm:t>
    </dgm:pt>
    <dgm:pt modelId="{30A434F0-E64E-4B11-9252-E09749E7AAEE}" type="parTrans" cxnId="{CCABEFD7-9F08-429E-BF18-0D4660385553}">
      <dgm:prSet/>
      <dgm:spPr/>
      <dgm:t>
        <a:bodyPr/>
        <a:lstStyle/>
        <a:p>
          <a:pPr latinLnBrk="1"/>
          <a:endParaRPr lang="ko-KR" altLang="en-US">
            <a:latin typeface="제주고딕" panose="02000300000000000000" pitchFamily="2" charset="-127"/>
            <a:ea typeface="제주고딕" panose="02000300000000000000" pitchFamily="2" charset="-127"/>
          </a:endParaRPr>
        </a:p>
      </dgm:t>
    </dgm:pt>
    <dgm:pt modelId="{CC9F0199-3CA5-4E9F-980F-8FD8D359D8D0}" type="sibTrans" cxnId="{CCABEFD7-9F08-429E-BF18-0D4660385553}">
      <dgm:prSet/>
      <dgm:spPr/>
      <dgm:t>
        <a:bodyPr/>
        <a:lstStyle/>
        <a:p>
          <a:pPr latinLnBrk="1"/>
          <a:endParaRPr lang="ko-KR" altLang="en-US">
            <a:latin typeface="제주고딕" panose="02000300000000000000" pitchFamily="2" charset="-127"/>
            <a:ea typeface="제주고딕" panose="02000300000000000000" pitchFamily="2" charset="-127"/>
          </a:endParaRPr>
        </a:p>
      </dgm:t>
    </dgm:pt>
    <dgm:pt modelId="{4B742DAD-0303-4A9E-9950-9089ACC6E1F7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rPr>
            <a:t>TF-IDF</a:t>
          </a:r>
          <a:endParaRPr lang="ko-KR" altLang="en-US" dirty="0">
            <a:latin typeface="제주고딕" panose="02000300000000000000" pitchFamily="2" charset="-127"/>
            <a:ea typeface="제주고딕" panose="02000300000000000000" pitchFamily="2" charset="-127"/>
          </a:endParaRPr>
        </a:p>
      </dgm:t>
    </dgm:pt>
    <dgm:pt modelId="{A6EDB88F-41BB-410B-9F0F-2EEF2D25240F}" type="parTrans" cxnId="{E4C86888-13E5-4DAF-A379-2C5DC933025A}">
      <dgm:prSet/>
      <dgm:spPr/>
      <dgm:t>
        <a:bodyPr/>
        <a:lstStyle/>
        <a:p>
          <a:pPr latinLnBrk="1"/>
          <a:endParaRPr lang="ko-KR" altLang="en-US">
            <a:latin typeface="제주고딕" panose="02000300000000000000" pitchFamily="2" charset="-127"/>
            <a:ea typeface="제주고딕" panose="02000300000000000000" pitchFamily="2" charset="-127"/>
          </a:endParaRPr>
        </a:p>
      </dgm:t>
    </dgm:pt>
    <dgm:pt modelId="{794E93E9-1D71-49B4-955D-092DAE42F7EB}" type="sibTrans" cxnId="{E4C86888-13E5-4DAF-A379-2C5DC933025A}">
      <dgm:prSet/>
      <dgm:spPr/>
      <dgm:t>
        <a:bodyPr/>
        <a:lstStyle/>
        <a:p>
          <a:pPr latinLnBrk="1"/>
          <a:endParaRPr lang="ko-KR" altLang="en-US">
            <a:latin typeface="제주고딕" panose="02000300000000000000" pitchFamily="2" charset="-127"/>
            <a:ea typeface="제주고딕" panose="02000300000000000000" pitchFamily="2" charset="-127"/>
          </a:endParaRPr>
        </a:p>
      </dgm:t>
    </dgm:pt>
    <dgm:pt modelId="{37FDDA07-E13C-463E-8859-519E3B5C2C45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rPr>
            <a:t>Topic modeling Using LDA</a:t>
          </a:r>
          <a:endParaRPr lang="ko-KR" altLang="en-US" dirty="0">
            <a:latin typeface="제주고딕" panose="02000300000000000000" pitchFamily="2" charset="-127"/>
            <a:ea typeface="제주고딕" panose="02000300000000000000" pitchFamily="2" charset="-127"/>
          </a:endParaRPr>
        </a:p>
      </dgm:t>
    </dgm:pt>
    <dgm:pt modelId="{682FD0C4-3CFB-4874-BC77-19EA216455AE}" type="parTrans" cxnId="{B8256F46-8B50-4745-A883-7A67E40FB9A0}">
      <dgm:prSet/>
      <dgm:spPr/>
      <dgm:t>
        <a:bodyPr/>
        <a:lstStyle/>
        <a:p>
          <a:pPr latinLnBrk="1"/>
          <a:endParaRPr lang="ko-KR" altLang="en-US">
            <a:latin typeface="제주고딕" panose="02000300000000000000" pitchFamily="2" charset="-127"/>
            <a:ea typeface="제주고딕" panose="02000300000000000000" pitchFamily="2" charset="-127"/>
          </a:endParaRPr>
        </a:p>
      </dgm:t>
    </dgm:pt>
    <dgm:pt modelId="{DC2E0EC6-F166-4821-8D5C-9449817494DA}" type="sibTrans" cxnId="{B8256F46-8B50-4745-A883-7A67E40FB9A0}">
      <dgm:prSet/>
      <dgm:spPr/>
      <dgm:t>
        <a:bodyPr/>
        <a:lstStyle/>
        <a:p>
          <a:pPr latinLnBrk="1"/>
          <a:endParaRPr lang="ko-KR" altLang="en-US">
            <a:latin typeface="제주고딕" panose="02000300000000000000" pitchFamily="2" charset="-127"/>
            <a:ea typeface="제주고딕" panose="02000300000000000000" pitchFamily="2" charset="-127"/>
          </a:endParaRPr>
        </a:p>
      </dgm:t>
    </dgm:pt>
    <dgm:pt modelId="{96A73364-32E3-4710-84F3-91871ADAD4FE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rPr>
            <a:t>Preferential Factor analysis</a:t>
          </a:r>
          <a:endParaRPr lang="ko-KR" altLang="en-US" dirty="0">
            <a:latin typeface="제주고딕" panose="02000300000000000000" pitchFamily="2" charset="-127"/>
            <a:ea typeface="제주고딕" panose="02000300000000000000" pitchFamily="2" charset="-127"/>
          </a:endParaRPr>
        </a:p>
      </dgm:t>
    </dgm:pt>
    <dgm:pt modelId="{4B9C443A-09BF-4604-A245-853313C32F96}" type="parTrans" cxnId="{64807947-38EC-4A97-BD5E-F76A7358A65E}">
      <dgm:prSet/>
      <dgm:spPr/>
      <dgm:t>
        <a:bodyPr/>
        <a:lstStyle/>
        <a:p>
          <a:pPr latinLnBrk="1"/>
          <a:endParaRPr lang="ko-KR" altLang="en-US">
            <a:latin typeface="제주고딕" panose="02000300000000000000" pitchFamily="2" charset="-127"/>
            <a:ea typeface="제주고딕" panose="02000300000000000000" pitchFamily="2" charset="-127"/>
          </a:endParaRPr>
        </a:p>
      </dgm:t>
    </dgm:pt>
    <dgm:pt modelId="{ABAC2FDC-2540-4C7A-9670-0C058CD77CCB}" type="sibTrans" cxnId="{64807947-38EC-4A97-BD5E-F76A7358A65E}">
      <dgm:prSet/>
      <dgm:spPr/>
      <dgm:t>
        <a:bodyPr/>
        <a:lstStyle/>
        <a:p>
          <a:pPr latinLnBrk="1"/>
          <a:endParaRPr lang="ko-KR" altLang="en-US">
            <a:latin typeface="제주고딕" panose="02000300000000000000" pitchFamily="2" charset="-127"/>
            <a:ea typeface="제주고딕" panose="02000300000000000000" pitchFamily="2" charset="-127"/>
          </a:endParaRPr>
        </a:p>
      </dgm:t>
    </dgm:pt>
    <dgm:pt modelId="{9817A2A9-1A59-4036-9E1D-7906B5B97D24}">
      <dgm:prSet phldrT="[텍스트]"/>
      <dgm:spPr/>
      <dgm:t>
        <a:bodyPr/>
        <a:lstStyle/>
        <a:p>
          <a:pPr latinLnBrk="1"/>
          <a:r>
            <a:rPr lang="en-US" altLang="ko-KR" dirty="0" smtClean="0">
              <a:latin typeface="제주고딕" panose="02000300000000000000" pitchFamily="2" charset="-127"/>
              <a:ea typeface="제주고딕" panose="02000300000000000000" pitchFamily="2" charset="-127"/>
            </a:rPr>
            <a:t>Visualization</a:t>
          </a:r>
          <a:endParaRPr lang="ko-KR" altLang="en-US" dirty="0">
            <a:latin typeface="제주고딕" panose="02000300000000000000" pitchFamily="2" charset="-127"/>
            <a:ea typeface="제주고딕" panose="02000300000000000000" pitchFamily="2" charset="-127"/>
          </a:endParaRPr>
        </a:p>
      </dgm:t>
    </dgm:pt>
    <dgm:pt modelId="{B9E39DA6-D2F6-4D04-9D56-55992CAF9ECC}" type="parTrans" cxnId="{5A2ABEC3-66DB-4760-905D-80DC5ACDF114}">
      <dgm:prSet/>
      <dgm:spPr/>
      <dgm:t>
        <a:bodyPr/>
        <a:lstStyle/>
        <a:p>
          <a:pPr latinLnBrk="1"/>
          <a:endParaRPr lang="ko-KR" altLang="en-US">
            <a:latin typeface="제주고딕" panose="02000300000000000000" pitchFamily="2" charset="-127"/>
            <a:ea typeface="제주고딕" panose="02000300000000000000" pitchFamily="2" charset="-127"/>
          </a:endParaRPr>
        </a:p>
      </dgm:t>
    </dgm:pt>
    <dgm:pt modelId="{78655C7E-6E6E-4BC8-A3D8-5736F29679F7}" type="sibTrans" cxnId="{5A2ABEC3-66DB-4760-905D-80DC5ACDF114}">
      <dgm:prSet/>
      <dgm:spPr/>
      <dgm:t>
        <a:bodyPr/>
        <a:lstStyle/>
        <a:p>
          <a:pPr latinLnBrk="1"/>
          <a:endParaRPr lang="ko-KR" altLang="en-US">
            <a:latin typeface="제주고딕" panose="02000300000000000000" pitchFamily="2" charset="-127"/>
            <a:ea typeface="제주고딕" panose="02000300000000000000" pitchFamily="2" charset="-127"/>
          </a:endParaRPr>
        </a:p>
      </dgm:t>
    </dgm:pt>
    <dgm:pt modelId="{0B862EC2-E731-43F6-BAC1-A4B7ED6C5945}" type="pres">
      <dgm:prSet presAssocID="{0645ED23-F1D5-4072-B1C1-62118933C7A9}" presName="linearFlow" presStyleCnt="0">
        <dgm:presLayoutVars>
          <dgm:resizeHandles val="exact"/>
        </dgm:presLayoutVars>
      </dgm:prSet>
      <dgm:spPr/>
    </dgm:pt>
    <dgm:pt modelId="{05F9933A-C3AA-4C88-AE2A-DDFA311081AF}" type="pres">
      <dgm:prSet presAssocID="{0CB2A52C-08C5-41F5-AF73-213E4328728A}" presName="node" presStyleLbl="node1" presStyleIdx="0" presStyleCnt="6" custScaleX="112628">
        <dgm:presLayoutVars>
          <dgm:bulletEnabled val="1"/>
        </dgm:presLayoutVars>
      </dgm:prSet>
      <dgm:spPr/>
    </dgm:pt>
    <dgm:pt modelId="{B86E5875-27FB-44B6-9ACF-3DF7EA7CFA2E}" type="pres">
      <dgm:prSet presAssocID="{A7BD4A90-BACD-4962-A438-97CCFB1D0316}" presName="sibTrans" presStyleLbl="sibTrans2D1" presStyleIdx="0" presStyleCnt="5"/>
      <dgm:spPr/>
    </dgm:pt>
    <dgm:pt modelId="{2344447D-FD28-42AD-BA7D-0A67AD820B0C}" type="pres">
      <dgm:prSet presAssocID="{A7BD4A90-BACD-4962-A438-97CCFB1D0316}" presName="connectorText" presStyleLbl="sibTrans2D1" presStyleIdx="0" presStyleCnt="5"/>
      <dgm:spPr/>
    </dgm:pt>
    <dgm:pt modelId="{9E6B2865-54D6-4A93-B263-BD96928F2D70}" type="pres">
      <dgm:prSet presAssocID="{F792386D-54F6-4771-AEB9-0038206EF9F9}" presName="node" presStyleLbl="node1" presStyleIdx="1" presStyleCnt="6" custScaleX="112628">
        <dgm:presLayoutVars>
          <dgm:bulletEnabled val="1"/>
        </dgm:presLayoutVars>
      </dgm:prSet>
      <dgm:spPr/>
    </dgm:pt>
    <dgm:pt modelId="{1F029E19-0775-4487-9E8B-7894D1EFF206}" type="pres">
      <dgm:prSet presAssocID="{CC9F0199-3CA5-4E9F-980F-8FD8D359D8D0}" presName="sibTrans" presStyleLbl="sibTrans2D1" presStyleIdx="1" presStyleCnt="5"/>
      <dgm:spPr/>
    </dgm:pt>
    <dgm:pt modelId="{26899F60-A9E3-4026-9730-5A5063279062}" type="pres">
      <dgm:prSet presAssocID="{CC9F0199-3CA5-4E9F-980F-8FD8D359D8D0}" presName="connectorText" presStyleLbl="sibTrans2D1" presStyleIdx="1" presStyleCnt="5"/>
      <dgm:spPr/>
    </dgm:pt>
    <dgm:pt modelId="{B00ECF28-455B-42BC-8FAC-2DD861C6FB69}" type="pres">
      <dgm:prSet presAssocID="{4B742DAD-0303-4A9E-9950-9089ACC6E1F7}" presName="node" presStyleLbl="node1" presStyleIdx="2" presStyleCnt="6" custScaleX="112628">
        <dgm:presLayoutVars>
          <dgm:bulletEnabled val="1"/>
        </dgm:presLayoutVars>
      </dgm:prSet>
      <dgm:spPr/>
    </dgm:pt>
    <dgm:pt modelId="{048A0B81-8BF0-4366-B86E-3B6CF6D407DC}" type="pres">
      <dgm:prSet presAssocID="{794E93E9-1D71-49B4-955D-092DAE42F7EB}" presName="sibTrans" presStyleLbl="sibTrans2D1" presStyleIdx="2" presStyleCnt="5"/>
      <dgm:spPr/>
    </dgm:pt>
    <dgm:pt modelId="{333336FC-078B-4C16-8548-D879E7A40681}" type="pres">
      <dgm:prSet presAssocID="{794E93E9-1D71-49B4-955D-092DAE42F7EB}" presName="connectorText" presStyleLbl="sibTrans2D1" presStyleIdx="2" presStyleCnt="5"/>
      <dgm:spPr/>
    </dgm:pt>
    <dgm:pt modelId="{D50952B4-15C5-4445-8A1E-4146FE658B4B}" type="pres">
      <dgm:prSet presAssocID="{37FDDA07-E13C-463E-8859-519E3B5C2C45}" presName="node" presStyleLbl="node1" presStyleIdx="3" presStyleCnt="6" custScaleX="112628">
        <dgm:presLayoutVars>
          <dgm:bulletEnabled val="1"/>
        </dgm:presLayoutVars>
      </dgm:prSet>
      <dgm:spPr/>
    </dgm:pt>
    <dgm:pt modelId="{96E8F9EB-248E-45ED-A38D-88E7E0667983}" type="pres">
      <dgm:prSet presAssocID="{DC2E0EC6-F166-4821-8D5C-9449817494DA}" presName="sibTrans" presStyleLbl="sibTrans2D1" presStyleIdx="3" presStyleCnt="5"/>
      <dgm:spPr/>
    </dgm:pt>
    <dgm:pt modelId="{23469686-18B3-493E-8248-BEE134E2EE7E}" type="pres">
      <dgm:prSet presAssocID="{DC2E0EC6-F166-4821-8D5C-9449817494DA}" presName="connectorText" presStyleLbl="sibTrans2D1" presStyleIdx="3" presStyleCnt="5"/>
      <dgm:spPr/>
    </dgm:pt>
    <dgm:pt modelId="{A9793CE3-BD9F-487A-8FD3-BECC48E909E1}" type="pres">
      <dgm:prSet presAssocID="{96A73364-32E3-4710-84F3-91871ADAD4FE}" presName="node" presStyleLbl="node1" presStyleIdx="4" presStyleCnt="6" custScaleX="112628">
        <dgm:presLayoutVars>
          <dgm:bulletEnabled val="1"/>
        </dgm:presLayoutVars>
      </dgm:prSet>
      <dgm:spPr/>
    </dgm:pt>
    <dgm:pt modelId="{306D1483-4900-44BA-BBED-6229FFDE6F22}" type="pres">
      <dgm:prSet presAssocID="{ABAC2FDC-2540-4C7A-9670-0C058CD77CCB}" presName="sibTrans" presStyleLbl="sibTrans2D1" presStyleIdx="4" presStyleCnt="5"/>
      <dgm:spPr/>
    </dgm:pt>
    <dgm:pt modelId="{3B592220-CE38-442C-9459-FDD6A6284A32}" type="pres">
      <dgm:prSet presAssocID="{ABAC2FDC-2540-4C7A-9670-0C058CD77CCB}" presName="connectorText" presStyleLbl="sibTrans2D1" presStyleIdx="4" presStyleCnt="5"/>
      <dgm:spPr/>
    </dgm:pt>
    <dgm:pt modelId="{DDAE32C3-FB78-4205-B516-2BF5FA66F97A}" type="pres">
      <dgm:prSet presAssocID="{9817A2A9-1A59-4036-9E1D-7906B5B97D24}" presName="node" presStyleLbl="node1" presStyleIdx="5" presStyleCnt="6" custScaleX="112628">
        <dgm:presLayoutVars>
          <dgm:bulletEnabled val="1"/>
        </dgm:presLayoutVars>
      </dgm:prSet>
      <dgm:spPr/>
    </dgm:pt>
  </dgm:ptLst>
  <dgm:cxnLst>
    <dgm:cxn modelId="{5FDBDBAB-E14E-4C27-B8A9-3288DCD78514}" type="presOf" srcId="{ABAC2FDC-2540-4C7A-9670-0C058CD77CCB}" destId="{3B592220-CE38-442C-9459-FDD6A6284A32}" srcOrd="1" destOrd="0" presId="urn:microsoft.com/office/officeart/2005/8/layout/process2"/>
    <dgm:cxn modelId="{3E10F927-136B-4FC4-A002-EFF8341D7297}" type="presOf" srcId="{A7BD4A90-BACD-4962-A438-97CCFB1D0316}" destId="{B86E5875-27FB-44B6-9ACF-3DF7EA7CFA2E}" srcOrd="0" destOrd="0" presId="urn:microsoft.com/office/officeart/2005/8/layout/process2"/>
    <dgm:cxn modelId="{B8256F46-8B50-4745-A883-7A67E40FB9A0}" srcId="{0645ED23-F1D5-4072-B1C1-62118933C7A9}" destId="{37FDDA07-E13C-463E-8859-519E3B5C2C45}" srcOrd="3" destOrd="0" parTransId="{682FD0C4-3CFB-4874-BC77-19EA216455AE}" sibTransId="{DC2E0EC6-F166-4821-8D5C-9449817494DA}"/>
    <dgm:cxn modelId="{37DDBC34-FEC1-4EC5-AA61-1E0518F35EC7}" type="presOf" srcId="{F792386D-54F6-4771-AEB9-0038206EF9F9}" destId="{9E6B2865-54D6-4A93-B263-BD96928F2D70}" srcOrd="0" destOrd="0" presId="urn:microsoft.com/office/officeart/2005/8/layout/process2"/>
    <dgm:cxn modelId="{FBCF750D-7716-4248-AA10-71A24659B66E}" type="presOf" srcId="{DC2E0EC6-F166-4821-8D5C-9449817494DA}" destId="{23469686-18B3-493E-8248-BEE134E2EE7E}" srcOrd="1" destOrd="0" presId="urn:microsoft.com/office/officeart/2005/8/layout/process2"/>
    <dgm:cxn modelId="{1539FEB1-AF34-49DD-8EC4-EF1ADC451F10}" type="presOf" srcId="{4B742DAD-0303-4A9E-9950-9089ACC6E1F7}" destId="{B00ECF28-455B-42BC-8FAC-2DD861C6FB69}" srcOrd="0" destOrd="0" presId="urn:microsoft.com/office/officeart/2005/8/layout/process2"/>
    <dgm:cxn modelId="{E4C86888-13E5-4DAF-A379-2C5DC933025A}" srcId="{0645ED23-F1D5-4072-B1C1-62118933C7A9}" destId="{4B742DAD-0303-4A9E-9950-9089ACC6E1F7}" srcOrd="2" destOrd="0" parTransId="{A6EDB88F-41BB-410B-9F0F-2EEF2D25240F}" sibTransId="{794E93E9-1D71-49B4-955D-092DAE42F7EB}"/>
    <dgm:cxn modelId="{CB49197F-82E1-4BBF-B465-6AA02EAD30C7}" srcId="{0645ED23-F1D5-4072-B1C1-62118933C7A9}" destId="{0CB2A52C-08C5-41F5-AF73-213E4328728A}" srcOrd="0" destOrd="0" parTransId="{8399CB63-C70F-4563-9F00-1F045BA5C3C8}" sibTransId="{A7BD4A90-BACD-4962-A438-97CCFB1D0316}"/>
    <dgm:cxn modelId="{B0A8B653-8DE5-4D2F-924A-6EAB2DF4787B}" type="presOf" srcId="{96A73364-32E3-4710-84F3-91871ADAD4FE}" destId="{A9793CE3-BD9F-487A-8FD3-BECC48E909E1}" srcOrd="0" destOrd="0" presId="urn:microsoft.com/office/officeart/2005/8/layout/process2"/>
    <dgm:cxn modelId="{7BF38CCD-A499-476A-BF29-F299A248E514}" type="presOf" srcId="{794E93E9-1D71-49B4-955D-092DAE42F7EB}" destId="{333336FC-078B-4C16-8548-D879E7A40681}" srcOrd="1" destOrd="0" presId="urn:microsoft.com/office/officeart/2005/8/layout/process2"/>
    <dgm:cxn modelId="{75C50666-1B93-41AA-9839-DCFE9819876E}" type="presOf" srcId="{A7BD4A90-BACD-4962-A438-97CCFB1D0316}" destId="{2344447D-FD28-42AD-BA7D-0A67AD820B0C}" srcOrd="1" destOrd="0" presId="urn:microsoft.com/office/officeart/2005/8/layout/process2"/>
    <dgm:cxn modelId="{5A2ABEC3-66DB-4760-905D-80DC5ACDF114}" srcId="{0645ED23-F1D5-4072-B1C1-62118933C7A9}" destId="{9817A2A9-1A59-4036-9E1D-7906B5B97D24}" srcOrd="5" destOrd="0" parTransId="{B9E39DA6-D2F6-4D04-9D56-55992CAF9ECC}" sibTransId="{78655C7E-6E6E-4BC8-A3D8-5736F29679F7}"/>
    <dgm:cxn modelId="{6B06CB28-BCD1-4558-AD66-C73A20200B44}" type="presOf" srcId="{794E93E9-1D71-49B4-955D-092DAE42F7EB}" destId="{048A0B81-8BF0-4366-B86E-3B6CF6D407DC}" srcOrd="0" destOrd="0" presId="urn:microsoft.com/office/officeart/2005/8/layout/process2"/>
    <dgm:cxn modelId="{2214B9AA-B82F-434B-9AB2-77EE521B7464}" type="presOf" srcId="{ABAC2FDC-2540-4C7A-9670-0C058CD77CCB}" destId="{306D1483-4900-44BA-BBED-6229FFDE6F22}" srcOrd="0" destOrd="0" presId="urn:microsoft.com/office/officeart/2005/8/layout/process2"/>
    <dgm:cxn modelId="{171CFF8A-2C65-4C37-87F2-4124BE87C2EF}" type="presOf" srcId="{0CB2A52C-08C5-41F5-AF73-213E4328728A}" destId="{05F9933A-C3AA-4C88-AE2A-DDFA311081AF}" srcOrd="0" destOrd="0" presId="urn:microsoft.com/office/officeart/2005/8/layout/process2"/>
    <dgm:cxn modelId="{756E0708-7988-4AA9-AE94-217CF93C087D}" type="presOf" srcId="{9817A2A9-1A59-4036-9E1D-7906B5B97D24}" destId="{DDAE32C3-FB78-4205-B516-2BF5FA66F97A}" srcOrd="0" destOrd="0" presId="urn:microsoft.com/office/officeart/2005/8/layout/process2"/>
    <dgm:cxn modelId="{52DADB91-A2FF-48BF-A7FE-EE016CD20298}" type="presOf" srcId="{DC2E0EC6-F166-4821-8D5C-9449817494DA}" destId="{96E8F9EB-248E-45ED-A38D-88E7E0667983}" srcOrd="0" destOrd="0" presId="urn:microsoft.com/office/officeart/2005/8/layout/process2"/>
    <dgm:cxn modelId="{CCABEFD7-9F08-429E-BF18-0D4660385553}" srcId="{0645ED23-F1D5-4072-B1C1-62118933C7A9}" destId="{F792386D-54F6-4771-AEB9-0038206EF9F9}" srcOrd="1" destOrd="0" parTransId="{30A434F0-E64E-4B11-9252-E09749E7AAEE}" sibTransId="{CC9F0199-3CA5-4E9F-980F-8FD8D359D8D0}"/>
    <dgm:cxn modelId="{650CFB4A-E4DC-414F-A7D1-CB48AFF7B24A}" type="presOf" srcId="{0645ED23-F1D5-4072-B1C1-62118933C7A9}" destId="{0B862EC2-E731-43F6-BAC1-A4B7ED6C5945}" srcOrd="0" destOrd="0" presId="urn:microsoft.com/office/officeart/2005/8/layout/process2"/>
    <dgm:cxn modelId="{637E2ADE-C0A2-4FC0-9746-ED0B02EED74B}" type="presOf" srcId="{37FDDA07-E13C-463E-8859-519E3B5C2C45}" destId="{D50952B4-15C5-4445-8A1E-4146FE658B4B}" srcOrd="0" destOrd="0" presId="urn:microsoft.com/office/officeart/2005/8/layout/process2"/>
    <dgm:cxn modelId="{28344863-764E-4C27-9F8C-BA7C6DB8ABAA}" type="presOf" srcId="{CC9F0199-3CA5-4E9F-980F-8FD8D359D8D0}" destId="{1F029E19-0775-4487-9E8B-7894D1EFF206}" srcOrd="0" destOrd="0" presId="urn:microsoft.com/office/officeart/2005/8/layout/process2"/>
    <dgm:cxn modelId="{6FC0CF17-C96E-4438-96E6-A6572F6F206A}" type="presOf" srcId="{CC9F0199-3CA5-4E9F-980F-8FD8D359D8D0}" destId="{26899F60-A9E3-4026-9730-5A5063279062}" srcOrd="1" destOrd="0" presId="urn:microsoft.com/office/officeart/2005/8/layout/process2"/>
    <dgm:cxn modelId="{64807947-38EC-4A97-BD5E-F76A7358A65E}" srcId="{0645ED23-F1D5-4072-B1C1-62118933C7A9}" destId="{96A73364-32E3-4710-84F3-91871ADAD4FE}" srcOrd="4" destOrd="0" parTransId="{4B9C443A-09BF-4604-A245-853313C32F96}" sibTransId="{ABAC2FDC-2540-4C7A-9670-0C058CD77CCB}"/>
    <dgm:cxn modelId="{9E3CA8DA-5448-40A4-98F9-50E6D04465E1}" type="presParOf" srcId="{0B862EC2-E731-43F6-BAC1-A4B7ED6C5945}" destId="{05F9933A-C3AA-4C88-AE2A-DDFA311081AF}" srcOrd="0" destOrd="0" presId="urn:microsoft.com/office/officeart/2005/8/layout/process2"/>
    <dgm:cxn modelId="{CDFCC3EA-508F-47CB-9810-5A2E7F4C678F}" type="presParOf" srcId="{0B862EC2-E731-43F6-BAC1-A4B7ED6C5945}" destId="{B86E5875-27FB-44B6-9ACF-3DF7EA7CFA2E}" srcOrd="1" destOrd="0" presId="urn:microsoft.com/office/officeart/2005/8/layout/process2"/>
    <dgm:cxn modelId="{7E65F6BD-F557-4AAC-A19F-A328B9365F3E}" type="presParOf" srcId="{B86E5875-27FB-44B6-9ACF-3DF7EA7CFA2E}" destId="{2344447D-FD28-42AD-BA7D-0A67AD820B0C}" srcOrd="0" destOrd="0" presId="urn:microsoft.com/office/officeart/2005/8/layout/process2"/>
    <dgm:cxn modelId="{1B79FE75-6E44-4637-A23A-135FE0E59B89}" type="presParOf" srcId="{0B862EC2-E731-43F6-BAC1-A4B7ED6C5945}" destId="{9E6B2865-54D6-4A93-B263-BD96928F2D70}" srcOrd="2" destOrd="0" presId="urn:microsoft.com/office/officeart/2005/8/layout/process2"/>
    <dgm:cxn modelId="{ECDCDCB8-C630-4D97-8889-142CB788401A}" type="presParOf" srcId="{0B862EC2-E731-43F6-BAC1-A4B7ED6C5945}" destId="{1F029E19-0775-4487-9E8B-7894D1EFF206}" srcOrd="3" destOrd="0" presId="urn:microsoft.com/office/officeart/2005/8/layout/process2"/>
    <dgm:cxn modelId="{E6E89790-EB48-4DA1-9B90-28612AA2380F}" type="presParOf" srcId="{1F029E19-0775-4487-9E8B-7894D1EFF206}" destId="{26899F60-A9E3-4026-9730-5A5063279062}" srcOrd="0" destOrd="0" presId="urn:microsoft.com/office/officeart/2005/8/layout/process2"/>
    <dgm:cxn modelId="{B4444FA5-DAAB-44DC-B2CD-404A9CA49342}" type="presParOf" srcId="{0B862EC2-E731-43F6-BAC1-A4B7ED6C5945}" destId="{B00ECF28-455B-42BC-8FAC-2DD861C6FB69}" srcOrd="4" destOrd="0" presId="urn:microsoft.com/office/officeart/2005/8/layout/process2"/>
    <dgm:cxn modelId="{5F385397-51B4-4D3E-99C4-9F924F18DB40}" type="presParOf" srcId="{0B862EC2-E731-43F6-BAC1-A4B7ED6C5945}" destId="{048A0B81-8BF0-4366-B86E-3B6CF6D407DC}" srcOrd="5" destOrd="0" presId="urn:microsoft.com/office/officeart/2005/8/layout/process2"/>
    <dgm:cxn modelId="{7F0D15E4-A520-41D8-BD9B-85550CEFA96C}" type="presParOf" srcId="{048A0B81-8BF0-4366-B86E-3B6CF6D407DC}" destId="{333336FC-078B-4C16-8548-D879E7A40681}" srcOrd="0" destOrd="0" presId="urn:microsoft.com/office/officeart/2005/8/layout/process2"/>
    <dgm:cxn modelId="{3DA5D5A1-6524-4131-96E3-F45DAA176441}" type="presParOf" srcId="{0B862EC2-E731-43F6-BAC1-A4B7ED6C5945}" destId="{D50952B4-15C5-4445-8A1E-4146FE658B4B}" srcOrd="6" destOrd="0" presId="urn:microsoft.com/office/officeart/2005/8/layout/process2"/>
    <dgm:cxn modelId="{F433F8D3-B8BD-4A57-9FB9-008182D12D68}" type="presParOf" srcId="{0B862EC2-E731-43F6-BAC1-A4B7ED6C5945}" destId="{96E8F9EB-248E-45ED-A38D-88E7E0667983}" srcOrd="7" destOrd="0" presId="urn:microsoft.com/office/officeart/2005/8/layout/process2"/>
    <dgm:cxn modelId="{03F1E41A-B407-4702-ACBD-700DDA8BE93E}" type="presParOf" srcId="{96E8F9EB-248E-45ED-A38D-88E7E0667983}" destId="{23469686-18B3-493E-8248-BEE134E2EE7E}" srcOrd="0" destOrd="0" presId="urn:microsoft.com/office/officeart/2005/8/layout/process2"/>
    <dgm:cxn modelId="{AC0C96BB-1E45-48F7-8507-B774225C3BB4}" type="presParOf" srcId="{0B862EC2-E731-43F6-BAC1-A4B7ED6C5945}" destId="{A9793CE3-BD9F-487A-8FD3-BECC48E909E1}" srcOrd="8" destOrd="0" presId="urn:microsoft.com/office/officeart/2005/8/layout/process2"/>
    <dgm:cxn modelId="{DB9A4F4B-8B3F-49E8-8600-AF25C0C82471}" type="presParOf" srcId="{0B862EC2-E731-43F6-BAC1-A4B7ED6C5945}" destId="{306D1483-4900-44BA-BBED-6229FFDE6F22}" srcOrd="9" destOrd="0" presId="urn:microsoft.com/office/officeart/2005/8/layout/process2"/>
    <dgm:cxn modelId="{33DF1892-2CB4-4050-8AEE-8E7F88B54371}" type="presParOf" srcId="{306D1483-4900-44BA-BBED-6229FFDE6F22}" destId="{3B592220-CE38-442C-9459-FDD6A6284A32}" srcOrd="0" destOrd="0" presId="urn:microsoft.com/office/officeart/2005/8/layout/process2"/>
    <dgm:cxn modelId="{6D738A12-A82D-47EF-A803-19CA5EC0688A}" type="presParOf" srcId="{0B862EC2-E731-43F6-BAC1-A4B7ED6C5945}" destId="{DDAE32C3-FB78-4205-B516-2BF5FA66F97A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9933A-C3AA-4C88-AE2A-DDFA311081AF}">
      <dsp:nvSpPr>
        <dsp:cNvPr id="0" name=""/>
        <dsp:cNvSpPr/>
      </dsp:nvSpPr>
      <dsp:spPr>
        <a:xfrm>
          <a:off x="1195757" y="2239"/>
          <a:ext cx="2989376" cy="66355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제주고딕" panose="02000300000000000000" pitchFamily="2" charset="-127"/>
              <a:ea typeface="제주고딕" panose="02000300000000000000" pitchFamily="2" charset="-127"/>
            </a:rPr>
            <a:t>Crawling</a:t>
          </a:r>
          <a:endParaRPr lang="ko-KR" altLang="en-US" sz="1600" kern="1200" dirty="0">
            <a:latin typeface="제주고딕" panose="02000300000000000000" pitchFamily="2" charset="-127"/>
            <a:ea typeface="제주고딕" panose="02000300000000000000" pitchFamily="2" charset="-127"/>
          </a:endParaRPr>
        </a:p>
      </dsp:txBody>
      <dsp:txXfrm>
        <a:off x="1215192" y="21674"/>
        <a:ext cx="2950506" cy="624680"/>
      </dsp:txXfrm>
    </dsp:sp>
    <dsp:sp modelId="{B86E5875-27FB-44B6-9ACF-3DF7EA7CFA2E}">
      <dsp:nvSpPr>
        <dsp:cNvPr id="0" name=""/>
        <dsp:cNvSpPr/>
      </dsp:nvSpPr>
      <dsp:spPr>
        <a:xfrm rot="5400000">
          <a:off x="2566029" y="682379"/>
          <a:ext cx="248831" cy="2985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>
            <a:latin typeface="제주고딕" panose="02000300000000000000" pitchFamily="2" charset="-127"/>
            <a:ea typeface="제주고딕" panose="02000300000000000000" pitchFamily="2" charset="-127"/>
          </a:endParaRPr>
        </a:p>
      </dsp:txBody>
      <dsp:txXfrm rot="-5400000">
        <a:off x="2600866" y="707262"/>
        <a:ext cx="179159" cy="174182"/>
      </dsp:txXfrm>
    </dsp:sp>
    <dsp:sp modelId="{9E6B2865-54D6-4A93-B263-BD96928F2D70}">
      <dsp:nvSpPr>
        <dsp:cNvPr id="0" name=""/>
        <dsp:cNvSpPr/>
      </dsp:nvSpPr>
      <dsp:spPr>
        <a:xfrm>
          <a:off x="1195757" y="997565"/>
          <a:ext cx="2989376" cy="66355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제주고딕" panose="02000300000000000000" pitchFamily="2" charset="-127"/>
              <a:ea typeface="제주고딕" panose="02000300000000000000" pitchFamily="2" charset="-127"/>
            </a:rPr>
            <a:t>Text preprocessing</a:t>
          </a:r>
          <a:endParaRPr lang="ko-KR" altLang="en-US" sz="1600" kern="1200" dirty="0">
            <a:latin typeface="제주고딕" panose="02000300000000000000" pitchFamily="2" charset="-127"/>
            <a:ea typeface="제주고딕" panose="02000300000000000000" pitchFamily="2" charset="-127"/>
          </a:endParaRPr>
        </a:p>
      </dsp:txBody>
      <dsp:txXfrm>
        <a:off x="1215192" y="1017000"/>
        <a:ext cx="2950506" cy="624680"/>
      </dsp:txXfrm>
    </dsp:sp>
    <dsp:sp modelId="{1F029E19-0775-4487-9E8B-7894D1EFF206}">
      <dsp:nvSpPr>
        <dsp:cNvPr id="0" name=""/>
        <dsp:cNvSpPr/>
      </dsp:nvSpPr>
      <dsp:spPr>
        <a:xfrm rot="5400000">
          <a:off x="2566029" y="1677705"/>
          <a:ext cx="248831" cy="2985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>
            <a:latin typeface="제주고딕" panose="02000300000000000000" pitchFamily="2" charset="-127"/>
            <a:ea typeface="제주고딕" panose="02000300000000000000" pitchFamily="2" charset="-127"/>
          </a:endParaRPr>
        </a:p>
      </dsp:txBody>
      <dsp:txXfrm rot="-5400000">
        <a:off x="2600866" y="1702588"/>
        <a:ext cx="179159" cy="174182"/>
      </dsp:txXfrm>
    </dsp:sp>
    <dsp:sp modelId="{B00ECF28-455B-42BC-8FAC-2DD861C6FB69}">
      <dsp:nvSpPr>
        <dsp:cNvPr id="0" name=""/>
        <dsp:cNvSpPr/>
      </dsp:nvSpPr>
      <dsp:spPr>
        <a:xfrm>
          <a:off x="1195757" y="1992891"/>
          <a:ext cx="2989376" cy="66355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제주고딕" panose="02000300000000000000" pitchFamily="2" charset="-127"/>
              <a:ea typeface="제주고딕" panose="02000300000000000000" pitchFamily="2" charset="-127"/>
            </a:rPr>
            <a:t>TF-IDF</a:t>
          </a:r>
          <a:endParaRPr lang="ko-KR" altLang="en-US" sz="1600" kern="1200" dirty="0">
            <a:latin typeface="제주고딕" panose="02000300000000000000" pitchFamily="2" charset="-127"/>
            <a:ea typeface="제주고딕" panose="02000300000000000000" pitchFamily="2" charset="-127"/>
          </a:endParaRPr>
        </a:p>
      </dsp:txBody>
      <dsp:txXfrm>
        <a:off x="1215192" y="2012326"/>
        <a:ext cx="2950506" cy="624680"/>
      </dsp:txXfrm>
    </dsp:sp>
    <dsp:sp modelId="{048A0B81-8BF0-4366-B86E-3B6CF6D407DC}">
      <dsp:nvSpPr>
        <dsp:cNvPr id="0" name=""/>
        <dsp:cNvSpPr/>
      </dsp:nvSpPr>
      <dsp:spPr>
        <a:xfrm rot="5400000">
          <a:off x="2566029" y="2673031"/>
          <a:ext cx="248831" cy="2985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>
            <a:latin typeface="제주고딕" panose="02000300000000000000" pitchFamily="2" charset="-127"/>
            <a:ea typeface="제주고딕" panose="02000300000000000000" pitchFamily="2" charset="-127"/>
          </a:endParaRPr>
        </a:p>
      </dsp:txBody>
      <dsp:txXfrm rot="-5400000">
        <a:off x="2600866" y="2697914"/>
        <a:ext cx="179159" cy="174182"/>
      </dsp:txXfrm>
    </dsp:sp>
    <dsp:sp modelId="{D50952B4-15C5-4445-8A1E-4146FE658B4B}">
      <dsp:nvSpPr>
        <dsp:cNvPr id="0" name=""/>
        <dsp:cNvSpPr/>
      </dsp:nvSpPr>
      <dsp:spPr>
        <a:xfrm>
          <a:off x="1195757" y="2988218"/>
          <a:ext cx="2989376" cy="66355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제주고딕" panose="02000300000000000000" pitchFamily="2" charset="-127"/>
              <a:ea typeface="제주고딕" panose="02000300000000000000" pitchFamily="2" charset="-127"/>
            </a:rPr>
            <a:t>Topic modeling Using LDA</a:t>
          </a:r>
          <a:endParaRPr lang="ko-KR" altLang="en-US" sz="1600" kern="1200" dirty="0">
            <a:latin typeface="제주고딕" panose="02000300000000000000" pitchFamily="2" charset="-127"/>
            <a:ea typeface="제주고딕" panose="02000300000000000000" pitchFamily="2" charset="-127"/>
          </a:endParaRPr>
        </a:p>
      </dsp:txBody>
      <dsp:txXfrm>
        <a:off x="1215192" y="3007653"/>
        <a:ext cx="2950506" cy="624680"/>
      </dsp:txXfrm>
    </dsp:sp>
    <dsp:sp modelId="{96E8F9EB-248E-45ED-A38D-88E7E0667983}">
      <dsp:nvSpPr>
        <dsp:cNvPr id="0" name=""/>
        <dsp:cNvSpPr/>
      </dsp:nvSpPr>
      <dsp:spPr>
        <a:xfrm rot="5400000">
          <a:off x="2566029" y="3668357"/>
          <a:ext cx="248831" cy="2985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>
            <a:latin typeface="제주고딕" panose="02000300000000000000" pitchFamily="2" charset="-127"/>
            <a:ea typeface="제주고딕" panose="02000300000000000000" pitchFamily="2" charset="-127"/>
          </a:endParaRPr>
        </a:p>
      </dsp:txBody>
      <dsp:txXfrm rot="-5400000">
        <a:off x="2600866" y="3693240"/>
        <a:ext cx="179159" cy="174182"/>
      </dsp:txXfrm>
    </dsp:sp>
    <dsp:sp modelId="{A9793CE3-BD9F-487A-8FD3-BECC48E909E1}">
      <dsp:nvSpPr>
        <dsp:cNvPr id="0" name=""/>
        <dsp:cNvSpPr/>
      </dsp:nvSpPr>
      <dsp:spPr>
        <a:xfrm>
          <a:off x="1195757" y="3983544"/>
          <a:ext cx="2989376" cy="66355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제주고딕" panose="02000300000000000000" pitchFamily="2" charset="-127"/>
              <a:ea typeface="제주고딕" panose="02000300000000000000" pitchFamily="2" charset="-127"/>
            </a:rPr>
            <a:t>Preferential Factor analysis</a:t>
          </a:r>
          <a:endParaRPr lang="ko-KR" altLang="en-US" sz="1600" kern="1200" dirty="0">
            <a:latin typeface="제주고딕" panose="02000300000000000000" pitchFamily="2" charset="-127"/>
            <a:ea typeface="제주고딕" panose="02000300000000000000" pitchFamily="2" charset="-127"/>
          </a:endParaRPr>
        </a:p>
      </dsp:txBody>
      <dsp:txXfrm>
        <a:off x="1215192" y="4002979"/>
        <a:ext cx="2950506" cy="624680"/>
      </dsp:txXfrm>
    </dsp:sp>
    <dsp:sp modelId="{306D1483-4900-44BA-BBED-6229FFDE6F22}">
      <dsp:nvSpPr>
        <dsp:cNvPr id="0" name=""/>
        <dsp:cNvSpPr/>
      </dsp:nvSpPr>
      <dsp:spPr>
        <a:xfrm rot="5400000">
          <a:off x="2566029" y="4663684"/>
          <a:ext cx="248831" cy="29859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100" kern="1200">
            <a:latin typeface="제주고딕" panose="02000300000000000000" pitchFamily="2" charset="-127"/>
            <a:ea typeface="제주고딕" panose="02000300000000000000" pitchFamily="2" charset="-127"/>
          </a:endParaRPr>
        </a:p>
      </dsp:txBody>
      <dsp:txXfrm rot="-5400000">
        <a:off x="2600866" y="4688567"/>
        <a:ext cx="179159" cy="174182"/>
      </dsp:txXfrm>
    </dsp:sp>
    <dsp:sp modelId="{DDAE32C3-FB78-4205-B516-2BF5FA66F97A}">
      <dsp:nvSpPr>
        <dsp:cNvPr id="0" name=""/>
        <dsp:cNvSpPr/>
      </dsp:nvSpPr>
      <dsp:spPr>
        <a:xfrm>
          <a:off x="1195757" y="4978870"/>
          <a:ext cx="2989376" cy="66355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>
              <a:latin typeface="제주고딕" panose="02000300000000000000" pitchFamily="2" charset="-127"/>
              <a:ea typeface="제주고딕" panose="02000300000000000000" pitchFamily="2" charset="-127"/>
            </a:rPr>
            <a:t>Visualization</a:t>
          </a:r>
          <a:endParaRPr lang="ko-KR" altLang="en-US" sz="1600" kern="1200" dirty="0">
            <a:latin typeface="제주고딕" panose="02000300000000000000" pitchFamily="2" charset="-127"/>
            <a:ea typeface="제주고딕" panose="02000300000000000000" pitchFamily="2" charset="-127"/>
          </a:endParaRPr>
        </a:p>
      </dsp:txBody>
      <dsp:txXfrm>
        <a:off x="1215192" y="4998305"/>
        <a:ext cx="2950506" cy="624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56758-429B-466A-8638-FFA22E88FCF0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B88FA-5BB4-49A5-91B4-1CB32E5D6F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4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7E4-6DE7-46ED-98AE-8BE4F2145D9E}" type="datetime1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2B8C-6246-4C81-A107-79A053D8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43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9F11-48F2-470F-9FDF-401D12E44581}" type="datetime1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2B8C-6246-4C81-A107-79A053D8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67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50F5-9D19-46EF-9A91-D1E1CFA51B77}" type="datetime1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2B8C-6246-4C81-A107-79A053D8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017E4-010C-49AC-BDC4-3E32C13B9072}" type="datetime1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2B8C-6246-4C81-A107-79A053D8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5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5614-04EC-4EBD-8422-2EC875E560F6}" type="datetime1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2B8C-6246-4C81-A107-79A053D8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1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158F-62B5-494D-A0B4-E571722EC16B}" type="datetime1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2B8C-6246-4C81-A107-79A053D8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06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13A43-CCD1-4967-91DD-2F46EE8F07ED}" type="datetime1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2B8C-6246-4C81-A107-79A053D8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02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C346-2E91-4238-9E24-646D151E3839}" type="datetime1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2B8C-6246-4C81-A107-79A053D8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0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6CF5-58E9-402D-85BF-6511CF8B81E3}" type="datetime1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2B8C-6246-4C81-A107-79A053D8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9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465E-9F89-43AF-A59A-0CD754F0D8B3}" type="datetime1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2B8C-6246-4C81-A107-79A053D8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92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21A1D-A344-4260-B1F9-AADA4B89EFCB}" type="datetime1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2B8C-6246-4C81-A107-79A053D8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6A8E3-440F-4F08-9205-B766205EA5ED}" type="datetime1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B2B8C-6246-4C81-A107-79A053D850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00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13334" y="2706716"/>
            <a:ext cx="9144000" cy="1209140"/>
          </a:xfrm>
        </p:spPr>
        <p:txBody>
          <a:bodyPr>
            <a:normAutofit/>
          </a:bodyPr>
          <a:lstStyle/>
          <a:p>
            <a:pPr algn="r"/>
            <a:r>
              <a:rPr lang="en-US" altLang="ko-KR" sz="4000" dirty="0" smtClean="0">
                <a:solidFill>
                  <a:schemeClr val="bg2">
                    <a:lumMod val="2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4000" dirty="0" smtClean="0">
                <a:solidFill>
                  <a:schemeClr val="bg2">
                    <a:lumMod val="2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비정형 데이터 </a:t>
            </a:r>
            <a:r>
              <a:rPr lang="ko-KR" altLang="en-US" sz="4000" dirty="0" smtClean="0">
                <a:solidFill>
                  <a:schemeClr val="bg2">
                    <a:lumMod val="2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최종</a:t>
            </a:r>
            <a:r>
              <a:rPr lang="ko-KR" altLang="en-US" sz="4000" dirty="0" smtClean="0">
                <a:solidFill>
                  <a:schemeClr val="bg2">
                    <a:lumMod val="2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4000" dirty="0" smtClean="0">
                <a:solidFill>
                  <a:schemeClr val="bg2">
                    <a:lumMod val="2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발표</a:t>
            </a:r>
            <a:r>
              <a:rPr lang="en-US" altLang="ko-KR" sz="4000" dirty="0" smtClean="0">
                <a:solidFill>
                  <a:schemeClr val="bg2">
                    <a:lumMod val="2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/>
            </a:r>
            <a:br>
              <a:rPr lang="en-US" altLang="ko-KR" sz="4000" dirty="0" smtClean="0">
                <a:solidFill>
                  <a:schemeClr val="bg2">
                    <a:lumMod val="2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</a:br>
            <a:r>
              <a:rPr lang="ko-KR" altLang="en-US" sz="2200" dirty="0" smtClean="0">
                <a:solidFill>
                  <a:schemeClr val="bg2">
                    <a:lumMod val="2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재직자 리뷰 기반 고 선호도 기업의 </a:t>
            </a:r>
            <a:r>
              <a:rPr lang="ko-KR" altLang="en-US" sz="2200" dirty="0" err="1" smtClean="0">
                <a:solidFill>
                  <a:schemeClr val="bg2">
                    <a:lumMod val="2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만족요인</a:t>
            </a:r>
            <a:r>
              <a:rPr lang="ko-KR" altLang="en-US" sz="2200" dirty="0" smtClean="0">
                <a:solidFill>
                  <a:schemeClr val="bg2">
                    <a:lumMod val="2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분석</a:t>
            </a:r>
            <a:endParaRPr lang="ko-KR" altLang="en-US" sz="2200" dirty="0">
              <a:solidFill>
                <a:schemeClr val="bg2">
                  <a:lumMod val="2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44247" y="4890510"/>
            <a:ext cx="2095995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ko-KR" sz="1800" dirty="0" smtClean="0">
                <a:solidFill>
                  <a:schemeClr val="accent6">
                    <a:lumMod val="50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Seoul Tech </a:t>
            </a:r>
          </a:p>
          <a:p>
            <a:pPr algn="l"/>
            <a:r>
              <a:rPr lang="en-US" altLang="ko-KR" sz="1800" dirty="0" smtClean="0">
                <a:solidFill>
                  <a:schemeClr val="accent6">
                    <a:lumMod val="50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Data science</a:t>
            </a:r>
          </a:p>
          <a:p>
            <a:pPr algn="l"/>
            <a:r>
              <a:rPr lang="en-US" altLang="ko-KR" sz="1800" dirty="0" smtClean="0">
                <a:solidFill>
                  <a:schemeClr val="accent6">
                    <a:lumMod val="50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2020.12.08 </a:t>
            </a:r>
            <a:endParaRPr lang="en-US" altLang="ko-KR" sz="1800" dirty="0" smtClean="0">
              <a:solidFill>
                <a:schemeClr val="accent6">
                  <a:lumMod val="50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  <a:p>
            <a:pPr algn="l"/>
            <a:r>
              <a:rPr lang="ko-KR" altLang="en-US" sz="1800" dirty="0" err="1" smtClean="0">
                <a:solidFill>
                  <a:schemeClr val="accent6">
                    <a:lumMod val="50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김인조</a:t>
            </a:r>
            <a:endParaRPr lang="en-US" altLang="ko-KR" sz="1800" dirty="0" smtClean="0">
              <a:solidFill>
                <a:schemeClr val="accent6">
                  <a:lumMod val="50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  <a:p>
            <a:pPr algn="l"/>
            <a:r>
              <a:rPr lang="ko-KR" altLang="en-US" sz="1800" dirty="0" err="1" smtClean="0">
                <a:solidFill>
                  <a:schemeClr val="accent6">
                    <a:lumMod val="50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이경찬</a:t>
            </a:r>
            <a:r>
              <a:rPr lang="en-US" altLang="ko-KR" sz="1800" dirty="0" smtClean="0">
                <a:solidFill>
                  <a:schemeClr val="accent6">
                    <a:lumMod val="50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endParaRPr lang="ko-KR" altLang="en-US" sz="1800" dirty="0">
              <a:solidFill>
                <a:schemeClr val="accent6">
                  <a:lumMod val="50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101697" y="4144710"/>
            <a:ext cx="5038545" cy="17762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6101697" y="2709950"/>
            <a:ext cx="5038545" cy="7613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93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78" y="1949330"/>
            <a:ext cx="10398021" cy="3750715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0152C3CC-5D2D-4A04-9764-C0A1DC6126A9}"/>
              </a:ext>
            </a:extLst>
          </p:cNvPr>
          <p:cNvGrpSpPr/>
          <p:nvPr/>
        </p:nvGrpSpPr>
        <p:grpSpPr>
          <a:xfrm>
            <a:off x="381000" y="214604"/>
            <a:ext cx="11430000" cy="6078635"/>
            <a:chOff x="381000" y="214604"/>
            <a:chExt cx="11430000" cy="6078635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B1B9D7F-2D0E-4B52-AFB5-4A6671D01014}"/>
                </a:ext>
              </a:extLst>
            </p:cNvPr>
            <p:cNvCxnSpPr/>
            <p:nvPr/>
          </p:nvCxnSpPr>
          <p:spPr>
            <a:xfrm>
              <a:off x="381000" y="6279516"/>
              <a:ext cx="11430000" cy="13723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BEB3D84-AEC5-4EC0-85CA-A15A03B178A2}"/>
                </a:ext>
              </a:extLst>
            </p:cNvPr>
            <p:cNvGrpSpPr/>
            <p:nvPr/>
          </p:nvGrpSpPr>
          <p:grpSpPr>
            <a:xfrm>
              <a:off x="381000" y="214604"/>
              <a:ext cx="346788" cy="877078"/>
              <a:chOff x="381000" y="214604"/>
              <a:chExt cx="346788" cy="877078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382643-489D-4F2D-B960-3F8AA5860D6E}"/>
                  </a:ext>
                </a:extLst>
              </p:cNvPr>
              <p:cNvSpPr/>
              <p:nvPr/>
            </p:nvSpPr>
            <p:spPr>
              <a:xfrm>
                <a:off x="381000" y="214604"/>
                <a:ext cx="199053" cy="72378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C26111E-3FEE-4CED-8116-3F2C8D9B493C}"/>
                  </a:ext>
                </a:extLst>
              </p:cNvPr>
              <p:cNvSpPr/>
              <p:nvPr/>
            </p:nvSpPr>
            <p:spPr>
              <a:xfrm>
                <a:off x="528735" y="367896"/>
                <a:ext cx="199053" cy="7237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" name="제목 1">
            <a:extLst>
              <a:ext uri="{FF2B5EF4-FFF2-40B4-BE49-F238E27FC236}">
                <a16:creationId xmlns:a16="http://schemas.microsoft.com/office/drawing/2014/main" id="{002F5976-D561-410B-A1F6-27C97702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5" y="218606"/>
            <a:ext cx="10350759" cy="917171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Experiment</a:t>
            </a:r>
            <a:b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Preference factor analysis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1492" y="1478422"/>
            <a:ext cx="270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Experimental Data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5974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0152C3CC-5D2D-4A04-9764-C0A1DC6126A9}"/>
              </a:ext>
            </a:extLst>
          </p:cNvPr>
          <p:cNvGrpSpPr/>
          <p:nvPr/>
        </p:nvGrpSpPr>
        <p:grpSpPr>
          <a:xfrm>
            <a:off x="381000" y="214604"/>
            <a:ext cx="11430000" cy="6078635"/>
            <a:chOff x="381000" y="214604"/>
            <a:chExt cx="11430000" cy="6078635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B1B9D7F-2D0E-4B52-AFB5-4A6671D01014}"/>
                </a:ext>
              </a:extLst>
            </p:cNvPr>
            <p:cNvCxnSpPr/>
            <p:nvPr/>
          </p:nvCxnSpPr>
          <p:spPr>
            <a:xfrm>
              <a:off x="381000" y="6279516"/>
              <a:ext cx="11430000" cy="13723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BEB3D84-AEC5-4EC0-85CA-A15A03B178A2}"/>
                </a:ext>
              </a:extLst>
            </p:cNvPr>
            <p:cNvGrpSpPr/>
            <p:nvPr/>
          </p:nvGrpSpPr>
          <p:grpSpPr>
            <a:xfrm>
              <a:off x="381000" y="214604"/>
              <a:ext cx="346788" cy="877078"/>
              <a:chOff x="381000" y="214604"/>
              <a:chExt cx="346788" cy="877078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382643-489D-4F2D-B960-3F8AA5860D6E}"/>
                  </a:ext>
                </a:extLst>
              </p:cNvPr>
              <p:cNvSpPr/>
              <p:nvPr/>
            </p:nvSpPr>
            <p:spPr>
              <a:xfrm>
                <a:off x="381000" y="214604"/>
                <a:ext cx="199053" cy="72378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C26111E-3FEE-4CED-8116-3F2C8D9B493C}"/>
                  </a:ext>
                </a:extLst>
              </p:cNvPr>
              <p:cNvSpPr/>
              <p:nvPr/>
            </p:nvSpPr>
            <p:spPr>
              <a:xfrm>
                <a:off x="528735" y="367896"/>
                <a:ext cx="199053" cy="7237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49" y="1977773"/>
            <a:ext cx="10868025" cy="3876675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002F5976-D561-410B-A1F6-27C97702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5" y="218606"/>
            <a:ext cx="10350759" cy="917171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Experiment</a:t>
            </a:r>
            <a:b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Preference factor analysis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1492" y="1478422"/>
            <a:ext cx="270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Control Data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3274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390" y="1235023"/>
            <a:ext cx="7845039" cy="4899198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152C3CC-5D2D-4A04-9764-C0A1DC6126A9}"/>
              </a:ext>
            </a:extLst>
          </p:cNvPr>
          <p:cNvGrpSpPr/>
          <p:nvPr/>
        </p:nvGrpSpPr>
        <p:grpSpPr>
          <a:xfrm>
            <a:off x="381000" y="214604"/>
            <a:ext cx="11430000" cy="6078635"/>
            <a:chOff x="381000" y="214604"/>
            <a:chExt cx="11430000" cy="6078635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B1B9D7F-2D0E-4B52-AFB5-4A6671D01014}"/>
                </a:ext>
              </a:extLst>
            </p:cNvPr>
            <p:cNvCxnSpPr/>
            <p:nvPr/>
          </p:nvCxnSpPr>
          <p:spPr>
            <a:xfrm>
              <a:off x="381000" y="6279516"/>
              <a:ext cx="11430000" cy="13723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BEB3D84-AEC5-4EC0-85CA-A15A03B178A2}"/>
                </a:ext>
              </a:extLst>
            </p:cNvPr>
            <p:cNvGrpSpPr/>
            <p:nvPr/>
          </p:nvGrpSpPr>
          <p:grpSpPr>
            <a:xfrm>
              <a:off x="381000" y="214604"/>
              <a:ext cx="346788" cy="877078"/>
              <a:chOff x="381000" y="214604"/>
              <a:chExt cx="346788" cy="877078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E382643-489D-4F2D-B960-3F8AA5860D6E}"/>
                  </a:ext>
                </a:extLst>
              </p:cNvPr>
              <p:cNvSpPr/>
              <p:nvPr/>
            </p:nvSpPr>
            <p:spPr>
              <a:xfrm>
                <a:off x="381000" y="214604"/>
                <a:ext cx="199053" cy="72378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5C26111E-3FEE-4CED-8116-3F2C8D9B493C}"/>
                  </a:ext>
                </a:extLst>
              </p:cNvPr>
              <p:cNvSpPr/>
              <p:nvPr/>
            </p:nvSpPr>
            <p:spPr>
              <a:xfrm>
                <a:off x="528735" y="367896"/>
                <a:ext cx="199053" cy="7237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002F5976-D561-410B-A1F6-27C97702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5" y="218606"/>
            <a:ext cx="10350759" cy="917171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Experiment</a:t>
            </a:r>
            <a:b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Visualization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2012" y="1392965"/>
            <a:ext cx="285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Topic :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수평적인 분위기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6216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0152C3CC-5D2D-4A04-9764-C0A1DC6126A9}"/>
              </a:ext>
            </a:extLst>
          </p:cNvPr>
          <p:cNvGrpSpPr/>
          <p:nvPr/>
        </p:nvGrpSpPr>
        <p:grpSpPr>
          <a:xfrm>
            <a:off x="381000" y="214604"/>
            <a:ext cx="11430000" cy="6078635"/>
            <a:chOff x="381000" y="214604"/>
            <a:chExt cx="11430000" cy="6078635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B1B9D7F-2D0E-4B52-AFB5-4A6671D01014}"/>
                </a:ext>
              </a:extLst>
            </p:cNvPr>
            <p:cNvCxnSpPr/>
            <p:nvPr/>
          </p:nvCxnSpPr>
          <p:spPr>
            <a:xfrm>
              <a:off x="381000" y="6279516"/>
              <a:ext cx="11430000" cy="13723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BEB3D84-AEC5-4EC0-85CA-A15A03B178A2}"/>
                </a:ext>
              </a:extLst>
            </p:cNvPr>
            <p:cNvGrpSpPr/>
            <p:nvPr/>
          </p:nvGrpSpPr>
          <p:grpSpPr>
            <a:xfrm>
              <a:off x="381000" y="214604"/>
              <a:ext cx="346788" cy="877078"/>
              <a:chOff x="381000" y="214604"/>
              <a:chExt cx="346788" cy="87707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E382643-489D-4F2D-B960-3F8AA5860D6E}"/>
                  </a:ext>
                </a:extLst>
              </p:cNvPr>
              <p:cNvSpPr/>
              <p:nvPr/>
            </p:nvSpPr>
            <p:spPr>
              <a:xfrm>
                <a:off x="381000" y="214604"/>
                <a:ext cx="199053" cy="72378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C26111E-3FEE-4CED-8116-3F2C8D9B493C}"/>
                  </a:ext>
                </a:extLst>
              </p:cNvPr>
              <p:cNvSpPr/>
              <p:nvPr/>
            </p:nvSpPr>
            <p:spPr>
              <a:xfrm>
                <a:off x="528735" y="367896"/>
                <a:ext cx="199053" cy="7237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9" name="제목 1">
            <a:extLst>
              <a:ext uri="{FF2B5EF4-FFF2-40B4-BE49-F238E27FC236}">
                <a16:creationId xmlns:a16="http://schemas.microsoft.com/office/drawing/2014/main" id="{002F5976-D561-410B-A1F6-27C97702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5" y="218606"/>
            <a:ext cx="10350759" cy="917171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Result</a:t>
            </a:r>
            <a:endParaRPr lang="ko-KR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graphicFrame>
        <p:nvGraphicFramePr>
          <p:cNvPr id="21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622122"/>
              </p:ext>
            </p:extLst>
          </p:nvPr>
        </p:nvGraphicFramePr>
        <p:xfrm>
          <a:off x="1623700" y="1008403"/>
          <a:ext cx="8109959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136">
                  <a:extLst>
                    <a:ext uri="{9D8B030D-6E8A-4147-A177-3AD203B41FA5}">
                      <a16:colId xmlns:a16="http://schemas.microsoft.com/office/drawing/2014/main" val="2370326309"/>
                    </a:ext>
                  </a:extLst>
                </a:gridCol>
                <a:gridCol w="4188742">
                  <a:extLst>
                    <a:ext uri="{9D8B030D-6E8A-4147-A177-3AD203B41FA5}">
                      <a16:colId xmlns:a16="http://schemas.microsoft.com/office/drawing/2014/main" val="4156081823"/>
                    </a:ext>
                  </a:extLst>
                </a:gridCol>
                <a:gridCol w="3097081">
                  <a:extLst>
                    <a:ext uri="{9D8B030D-6E8A-4147-A177-3AD203B41FA5}">
                      <a16:colId xmlns:a16="http://schemas.microsoft.com/office/drawing/2014/main" val="3025312398"/>
                    </a:ext>
                  </a:extLst>
                </a:gridCol>
              </a:tblGrid>
              <a:tr h="2885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장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/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단점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토픽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키워드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199071"/>
                  </a:ext>
                </a:extLst>
              </a:tr>
              <a:tr h="288546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장점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성장 가능성</a:t>
                      </a:r>
                      <a:endParaRPr lang="en-US" altLang="ko-KR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경력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자기계발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자격증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취득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661934"/>
                  </a:ext>
                </a:extLst>
              </a:tr>
              <a:tr h="28854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업계 대비 준수한 연봉</a:t>
                      </a:r>
                      <a:endParaRPr lang="en-US" altLang="ko-KR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월급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꼬박꼬박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금융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수가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매출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228503"/>
                  </a:ext>
                </a:extLst>
              </a:tr>
              <a:tr h="28854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휴가를 눈치 안 보고 사용 가능</a:t>
                      </a:r>
                      <a:endParaRPr lang="en-US" altLang="ko-KR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명절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탄력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휴무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휴가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18753"/>
                  </a:ext>
                </a:extLst>
              </a:tr>
              <a:tr h="28854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직원들과 원만한 관계</a:t>
                      </a:r>
                      <a:endParaRPr lang="en-US" altLang="ko-KR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관계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나이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느낌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열정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유대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적임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945559"/>
                  </a:ext>
                </a:extLst>
              </a:tr>
              <a:tr h="28854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복지</a:t>
                      </a:r>
                      <a:endParaRPr lang="en-US" altLang="ko-KR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복리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후생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지하철역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의사결정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절약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13020"/>
                  </a:ext>
                </a:extLst>
              </a:tr>
              <a:tr h="28854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수평적인 분위기</a:t>
                      </a:r>
                      <a:endParaRPr lang="en-US" altLang="ko-KR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분위기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수평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자유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문화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복지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064731"/>
                  </a:ext>
                </a:extLst>
              </a:tr>
              <a:tr h="28854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식사 및 간식 제공</a:t>
                      </a:r>
                      <a:endParaRPr lang="en-US" altLang="ko-KR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제공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점심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식대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간식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음료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식권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751327"/>
                  </a:ext>
                </a:extLst>
              </a:tr>
              <a:tr h="28854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자율적으로 일할 수 있는 환경</a:t>
                      </a:r>
                      <a:endParaRPr lang="en-US" altLang="ko-KR" sz="14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자유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복장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명절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선물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휴무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탄력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61492"/>
                  </a:ext>
                </a:extLst>
              </a:tr>
              <a:tr h="288546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단점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낮은 연봉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연봉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급여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수준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별로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비합리적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05812"/>
                  </a:ext>
                </a:extLst>
              </a:tr>
              <a:tr h="28854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인사 고과 평가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영업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압박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실적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성과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637084"/>
                  </a:ext>
                </a:extLst>
              </a:tr>
              <a:tr h="28854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차별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여자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단점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급여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편이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수준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061724"/>
                  </a:ext>
                </a:extLst>
              </a:tr>
              <a:tr h="28854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사내 정치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비합리적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신입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진급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사람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직원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342558"/>
                  </a:ext>
                </a:extLst>
              </a:tr>
              <a:tr h="28854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높은 업무 강도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업무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야근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퇴사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강요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눈치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474550"/>
                  </a:ext>
                </a:extLst>
              </a:tr>
              <a:tr h="28854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좋지 않은 내부 분위기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경영진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퇴사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눈치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정치가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538286"/>
                  </a:ext>
                </a:extLst>
              </a:tr>
              <a:tr h="28854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잦은 야근 및 주말 출근 강요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야근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주말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눈치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특근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단점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88038"/>
                  </a:ext>
                </a:extLst>
              </a:tr>
              <a:tr h="28854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임원들에 대한 눈치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임원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대표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결정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분위기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아부</a:t>
                      </a:r>
                      <a:r>
                        <a:rPr lang="en-US" altLang="ko-KR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14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정치가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053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363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9655" y="1030867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Thank you for listening</a:t>
            </a:r>
            <a:endParaRPr lang="ko-KR" altLang="en-US" sz="5000" dirty="0">
              <a:solidFill>
                <a:schemeClr val="tx1">
                  <a:lumMod val="75000"/>
                  <a:lumOff val="2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00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7685" y="218606"/>
            <a:ext cx="10350759" cy="917171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서론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3197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연구배경 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최근 청년 실업난이 심화되면서 사회 문제로 대두되고 있지만 더불어 중소기업 및 </a:t>
            </a: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스타트업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또한 인력난에 시달리고 있음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이는 소수의 복지가 좋은 대기업에만 구직자가 몰리기 때문으로 파악됨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청년들이 선호하는 기업의 리뷰를 분석하여 해당 기업을 선호하는 이유를 파악하면 인력난 해소에 기여할 수 있을 것으로 파악됨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연구동기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청년들의 기업 선호 요인에 대해 정량적으로 분석한 연구가 많지 않음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직원의 입장에서 진솔하게 기업을 평가한 리뷰 데이터를 바탕으로 해당 기업을 선호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/</a:t>
            </a: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비선호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하는 이유를 분석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기업 평가가 높은 기업의 </a:t>
            </a: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만족요인과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불만족 요인을 </a:t>
            </a: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대조군과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비교분석함으로써 나타나는 차이를 기업 입장에서 활용할 수 있음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연구 목적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기업 정보 리뷰 사이트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‘</a:t>
            </a: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잡플래닛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＇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에서 선호도가 높은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50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개의 기업과 평점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점대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기업 중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50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개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기업의 리뷰 데이터를 비교하여 선호 요인을 분석하고자 함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81000" y="214604"/>
            <a:ext cx="11430000" cy="6078635"/>
            <a:chOff x="381000" y="214604"/>
            <a:chExt cx="11430000" cy="6078635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381000" y="6279516"/>
              <a:ext cx="11430000" cy="13723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/>
            <p:cNvGrpSpPr/>
            <p:nvPr/>
          </p:nvGrpSpPr>
          <p:grpSpPr>
            <a:xfrm>
              <a:off x="381000" y="214604"/>
              <a:ext cx="346788" cy="877078"/>
              <a:chOff x="381000" y="214604"/>
              <a:chExt cx="346788" cy="877078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81000" y="214604"/>
                <a:ext cx="199053" cy="72378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28735" y="367896"/>
                <a:ext cx="199053" cy="7237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883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077685" y="218606"/>
            <a:ext cx="10350759" cy="917171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연구 프레임 워크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81000" y="214604"/>
            <a:ext cx="11430000" cy="6078635"/>
            <a:chOff x="381000" y="214604"/>
            <a:chExt cx="11430000" cy="6078635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381000" y="6279516"/>
              <a:ext cx="11430000" cy="13723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381000" y="214604"/>
              <a:ext cx="346788" cy="877078"/>
              <a:chOff x="381000" y="214604"/>
              <a:chExt cx="346788" cy="877078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381000" y="214604"/>
                <a:ext cx="199053" cy="72378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528735" y="367896"/>
                <a:ext cx="199053" cy="7237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882162" y="1954008"/>
            <a:ext cx="10515600" cy="1773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Preferential Factor analysis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추출한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명사를 바탕으로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DTM(Document –Term Matrix)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생성 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LDA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를 이용한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Topic modeling </a:t>
            </a: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추출된 토픽을 바탕으로 선호 요인 파악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4052379317"/>
              </p:ext>
            </p:extLst>
          </p:nvPr>
        </p:nvGraphicFramePr>
        <p:xfrm>
          <a:off x="6180993" y="342900"/>
          <a:ext cx="5380891" cy="5644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867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152C3CC-5D2D-4A04-9764-C0A1DC6126A9}"/>
              </a:ext>
            </a:extLst>
          </p:cNvPr>
          <p:cNvGrpSpPr/>
          <p:nvPr/>
        </p:nvGrpSpPr>
        <p:grpSpPr>
          <a:xfrm>
            <a:off x="381000" y="214604"/>
            <a:ext cx="11430000" cy="6078635"/>
            <a:chOff x="381000" y="214604"/>
            <a:chExt cx="11430000" cy="6078635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B1B9D7F-2D0E-4B52-AFB5-4A6671D01014}"/>
                </a:ext>
              </a:extLst>
            </p:cNvPr>
            <p:cNvCxnSpPr/>
            <p:nvPr/>
          </p:nvCxnSpPr>
          <p:spPr>
            <a:xfrm>
              <a:off x="381000" y="6279516"/>
              <a:ext cx="11430000" cy="13723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BEB3D84-AEC5-4EC0-85CA-A15A03B178A2}"/>
                </a:ext>
              </a:extLst>
            </p:cNvPr>
            <p:cNvGrpSpPr/>
            <p:nvPr/>
          </p:nvGrpSpPr>
          <p:grpSpPr>
            <a:xfrm>
              <a:off x="381000" y="214604"/>
              <a:ext cx="346788" cy="877078"/>
              <a:chOff x="381000" y="214604"/>
              <a:chExt cx="346788" cy="87707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E382643-489D-4F2D-B960-3F8AA5860D6E}"/>
                  </a:ext>
                </a:extLst>
              </p:cNvPr>
              <p:cNvSpPr/>
              <p:nvPr/>
            </p:nvSpPr>
            <p:spPr>
              <a:xfrm>
                <a:off x="381000" y="214604"/>
                <a:ext cx="199053" cy="72378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C26111E-3FEE-4CED-8116-3F2C8D9B493C}"/>
                  </a:ext>
                </a:extLst>
              </p:cNvPr>
              <p:cNvSpPr/>
              <p:nvPr/>
            </p:nvSpPr>
            <p:spPr>
              <a:xfrm>
                <a:off x="528735" y="367896"/>
                <a:ext cx="199053" cy="7237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제목 1">
            <a:extLst>
              <a:ext uri="{FF2B5EF4-FFF2-40B4-BE49-F238E27FC236}">
                <a16:creationId xmlns:a16="http://schemas.microsoft.com/office/drawing/2014/main" id="{002F5976-D561-410B-A1F6-27C97702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5" y="218606"/>
            <a:ext cx="10350759" cy="917171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Experiment</a:t>
            </a:r>
            <a:b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Data collection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85" name="내용 개체 틀 2"/>
          <p:cNvSpPr>
            <a:spLocks noGrp="1"/>
          </p:cNvSpPr>
          <p:nvPr>
            <p:ph idx="1"/>
          </p:nvPr>
        </p:nvSpPr>
        <p:spPr>
          <a:xfrm>
            <a:off x="838200" y="153197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분석 데이터  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잡플래닛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내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IT </a:t>
            </a: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산업군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중 만족도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Top 50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기업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만족도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3.6~5.0)</a:t>
            </a:r>
          </a:p>
          <a:p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대조군으로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만족도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점대인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기업 중 </a:t>
            </a: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랜덤하게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50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개의 기업을 샘플링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만족도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Top 50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인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기업들을 하나의 </a:t>
            </a: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실험군으로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점대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기업을 </a:t>
            </a: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대조군으로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설정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데이터 사전 처리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기업당 약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70-150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개의 리뷰 데이터가 존재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삼성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SK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와 같은 대기업은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7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00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개 이상의 리뷰가 존재하여 데이터의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imbalance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을 야기하고 선호 이유도 단순히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‘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대기업이기때문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’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이므로 분석 대상에서 제외  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561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0152C3CC-5D2D-4A04-9764-C0A1DC6126A9}"/>
              </a:ext>
            </a:extLst>
          </p:cNvPr>
          <p:cNvGrpSpPr/>
          <p:nvPr/>
        </p:nvGrpSpPr>
        <p:grpSpPr>
          <a:xfrm>
            <a:off x="381000" y="214604"/>
            <a:ext cx="11430000" cy="6078635"/>
            <a:chOff x="381000" y="214604"/>
            <a:chExt cx="11430000" cy="6078635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B1B9D7F-2D0E-4B52-AFB5-4A6671D01014}"/>
                </a:ext>
              </a:extLst>
            </p:cNvPr>
            <p:cNvCxnSpPr/>
            <p:nvPr/>
          </p:nvCxnSpPr>
          <p:spPr>
            <a:xfrm>
              <a:off x="381000" y="6279516"/>
              <a:ext cx="11430000" cy="13723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BEB3D84-AEC5-4EC0-85CA-A15A03B178A2}"/>
                </a:ext>
              </a:extLst>
            </p:cNvPr>
            <p:cNvGrpSpPr/>
            <p:nvPr/>
          </p:nvGrpSpPr>
          <p:grpSpPr>
            <a:xfrm>
              <a:off x="381000" y="214604"/>
              <a:ext cx="346788" cy="877078"/>
              <a:chOff x="381000" y="214604"/>
              <a:chExt cx="346788" cy="877078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E382643-489D-4F2D-B960-3F8AA5860D6E}"/>
                  </a:ext>
                </a:extLst>
              </p:cNvPr>
              <p:cNvSpPr/>
              <p:nvPr/>
            </p:nvSpPr>
            <p:spPr>
              <a:xfrm>
                <a:off x="381000" y="214604"/>
                <a:ext cx="199053" cy="72378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C26111E-3FEE-4CED-8116-3F2C8D9B493C}"/>
                  </a:ext>
                </a:extLst>
              </p:cNvPr>
              <p:cNvSpPr/>
              <p:nvPr/>
            </p:nvSpPr>
            <p:spPr>
              <a:xfrm>
                <a:off x="528735" y="367896"/>
                <a:ext cx="199053" cy="7237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5E4719A-D85E-4A2E-B001-AFBBD505A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035982"/>
              </p:ext>
            </p:extLst>
          </p:nvPr>
        </p:nvGraphicFramePr>
        <p:xfrm>
          <a:off x="380999" y="4995428"/>
          <a:ext cx="11430001" cy="1086701"/>
        </p:xfrm>
        <a:graphic>
          <a:graphicData uri="http://schemas.openxmlformats.org/drawingml/2006/table">
            <a:tbl>
              <a:tblPr/>
              <a:tblGrid>
                <a:gridCol w="421171">
                  <a:extLst>
                    <a:ext uri="{9D8B030D-6E8A-4147-A177-3AD203B41FA5}">
                      <a16:colId xmlns:a16="http://schemas.microsoft.com/office/drawing/2014/main" val="473368757"/>
                    </a:ext>
                  </a:extLst>
                </a:gridCol>
                <a:gridCol w="540830">
                  <a:extLst>
                    <a:ext uri="{9D8B030D-6E8A-4147-A177-3AD203B41FA5}">
                      <a16:colId xmlns:a16="http://schemas.microsoft.com/office/drawing/2014/main" val="2607152635"/>
                    </a:ext>
                  </a:extLst>
                </a:gridCol>
                <a:gridCol w="533444">
                  <a:extLst>
                    <a:ext uri="{9D8B030D-6E8A-4147-A177-3AD203B41FA5}">
                      <a16:colId xmlns:a16="http://schemas.microsoft.com/office/drawing/2014/main" val="3258237050"/>
                    </a:ext>
                  </a:extLst>
                </a:gridCol>
                <a:gridCol w="501977">
                  <a:extLst>
                    <a:ext uri="{9D8B030D-6E8A-4147-A177-3AD203B41FA5}">
                      <a16:colId xmlns:a16="http://schemas.microsoft.com/office/drawing/2014/main" val="1534861724"/>
                    </a:ext>
                  </a:extLst>
                </a:gridCol>
                <a:gridCol w="653320">
                  <a:extLst>
                    <a:ext uri="{9D8B030D-6E8A-4147-A177-3AD203B41FA5}">
                      <a16:colId xmlns:a16="http://schemas.microsoft.com/office/drawing/2014/main" val="2200344880"/>
                    </a:ext>
                  </a:extLst>
                </a:gridCol>
                <a:gridCol w="651821">
                  <a:extLst>
                    <a:ext uri="{9D8B030D-6E8A-4147-A177-3AD203B41FA5}">
                      <a16:colId xmlns:a16="http://schemas.microsoft.com/office/drawing/2014/main" val="3743036631"/>
                    </a:ext>
                  </a:extLst>
                </a:gridCol>
                <a:gridCol w="1124502">
                  <a:extLst>
                    <a:ext uri="{9D8B030D-6E8A-4147-A177-3AD203B41FA5}">
                      <a16:colId xmlns:a16="http://schemas.microsoft.com/office/drawing/2014/main" val="2338185249"/>
                    </a:ext>
                  </a:extLst>
                </a:gridCol>
                <a:gridCol w="1465462">
                  <a:extLst>
                    <a:ext uri="{9D8B030D-6E8A-4147-A177-3AD203B41FA5}">
                      <a16:colId xmlns:a16="http://schemas.microsoft.com/office/drawing/2014/main" val="3949601780"/>
                    </a:ext>
                  </a:extLst>
                </a:gridCol>
                <a:gridCol w="1305852">
                  <a:extLst>
                    <a:ext uri="{9D8B030D-6E8A-4147-A177-3AD203B41FA5}">
                      <a16:colId xmlns:a16="http://schemas.microsoft.com/office/drawing/2014/main" val="1326116170"/>
                    </a:ext>
                  </a:extLst>
                </a:gridCol>
                <a:gridCol w="1231469">
                  <a:extLst>
                    <a:ext uri="{9D8B030D-6E8A-4147-A177-3AD203B41FA5}">
                      <a16:colId xmlns:a16="http://schemas.microsoft.com/office/drawing/2014/main" val="570879449"/>
                    </a:ext>
                  </a:extLst>
                </a:gridCol>
                <a:gridCol w="462833">
                  <a:extLst>
                    <a:ext uri="{9D8B030D-6E8A-4147-A177-3AD203B41FA5}">
                      <a16:colId xmlns:a16="http://schemas.microsoft.com/office/drawing/2014/main" val="1807890765"/>
                    </a:ext>
                  </a:extLst>
                </a:gridCol>
                <a:gridCol w="507464">
                  <a:extLst>
                    <a:ext uri="{9D8B030D-6E8A-4147-A177-3AD203B41FA5}">
                      <a16:colId xmlns:a16="http://schemas.microsoft.com/office/drawing/2014/main" val="989866645"/>
                    </a:ext>
                  </a:extLst>
                </a:gridCol>
                <a:gridCol w="507464">
                  <a:extLst>
                    <a:ext uri="{9D8B030D-6E8A-4147-A177-3AD203B41FA5}">
                      <a16:colId xmlns:a16="http://schemas.microsoft.com/office/drawing/2014/main" val="532466812"/>
                    </a:ext>
                  </a:extLst>
                </a:gridCol>
                <a:gridCol w="507464">
                  <a:extLst>
                    <a:ext uri="{9D8B030D-6E8A-4147-A177-3AD203B41FA5}">
                      <a16:colId xmlns:a16="http://schemas.microsoft.com/office/drawing/2014/main" val="1579549347"/>
                    </a:ext>
                  </a:extLst>
                </a:gridCol>
                <a:gridCol w="507464">
                  <a:extLst>
                    <a:ext uri="{9D8B030D-6E8A-4147-A177-3AD203B41FA5}">
                      <a16:colId xmlns:a16="http://schemas.microsoft.com/office/drawing/2014/main" val="3783734202"/>
                    </a:ext>
                  </a:extLst>
                </a:gridCol>
                <a:gridCol w="507464">
                  <a:extLst>
                    <a:ext uri="{9D8B030D-6E8A-4147-A177-3AD203B41FA5}">
                      <a16:colId xmlns:a16="http://schemas.microsoft.com/office/drawing/2014/main" val="2686560294"/>
                    </a:ext>
                  </a:extLst>
                </a:gridCol>
              </a:tblGrid>
              <a:tr h="3466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①</a:t>
                      </a:r>
                      <a:r>
                        <a:rPr lang="ko-KR" altLang="en-US" sz="1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기업명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②</a:t>
                      </a:r>
                      <a:r>
                        <a:rPr lang="ko-KR" altLang="en-US" sz="1000" b="1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총평점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③</a:t>
                      </a:r>
                      <a:r>
                        <a:rPr lang="ko-KR" altLang="en-US" sz="1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직종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④</a:t>
                      </a:r>
                      <a:r>
                        <a:rPr lang="ko-KR" altLang="en-US" sz="1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재직상태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⑤</a:t>
                      </a:r>
                      <a:r>
                        <a:rPr lang="ko-KR" altLang="en-US" sz="1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작성일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⑥</a:t>
                      </a:r>
                      <a:r>
                        <a:rPr lang="ko-KR" altLang="en-US" sz="1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리뷰</a:t>
                      </a:r>
                      <a:r>
                        <a:rPr lang="en-US" sz="1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title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⑦</a:t>
                      </a:r>
                      <a:r>
                        <a:rPr lang="ko-KR" altLang="en-US" sz="1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장점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⑧</a:t>
                      </a:r>
                      <a:r>
                        <a:rPr lang="ko-KR" altLang="en-US" sz="1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단점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⑨</a:t>
                      </a:r>
                      <a:r>
                        <a:rPr lang="ko-KR" altLang="en-US" sz="1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경영진에</a:t>
                      </a:r>
                      <a:endParaRPr lang="en-US" altLang="ko-KR" sz="1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바라는점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⑩</a:t>
                      </a:r>
                      <a:r>
                        <a:rPr lang="ko-KR" altLang="en-US" sz="1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도움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Score1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Score2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Score3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Score4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Score5</a:t>
                      </a:r>
                      <a:endParaRPr lang="ko-KR" altLang="en-US" sz="10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478068"/>
                  </a:ext>
                </a:extLst>
              </a:tr>
              <a:tr h="7400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페이스북</a:t>
                      </a:r>
                      <a:endParaRPr lang="en-US" altLang="ko-KR" sz="900" b="0" i="0" u="none" strike="no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코리아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IT/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인터넷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전직원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제주고딕" panose="02000300000000000000" pitchFamily="2" charset="-127"/>
                        <a:ea typeface="제주고딕" panose="02000300000000000000" pitchFamily="2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2020. 07. 31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개발 대우도 잘해주고 여러모로 근무하기 편한 분위기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개방적인 분위기에서 자유롭게 일할 수 있는 환경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. 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눈치보지 않을 수 있는게 제일 좋음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핵심 업무 외에 해결해야할 다른 업무들이 조금 있어서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일에 온전하게 집중하기에는 어렵다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직원들의 요구 사항을 잘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들어주셨으면</a:t>
                      </a:r>
                      <a:r>
                        <a:rPr lang="ko-KR" altLang="en-US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 좋겠습니다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.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제주고딕" panose="02000300000000000000" pitchFamily="2" charset="-127"/>
                          <a:ea typeface="제주고딕" panose="02000300000000000000" pitchFamily="2" charset="-127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701443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CF8A047D-8712-4137-802E-58EC5E8A1025}"/>
              </a:ext>
            </a:extLst>
          </p:cNvPr>
          <p:cNvGrpSpPr/>
          <p:nvPr/>
        </p:nvGrpSpPr>
        <p:grpSpPr>
          <a:xfrm>
            <a:off x="1316986" y="1428629"/>
            <a:ext cx="3194319" cy="3273947"/>
            <a:chOff x="313614" y="1247253"/>
            <a:chExt cx="3300528" cy="338280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E85531B-5507-4CF7-9A0D-CBBA91D5106E}"/>
                </a:ext>
              </a:extLst>
            </p:cNvPr>
            <p:cNvGrpSpPr/>
            <p:nvPr/>
          </p:nvGrpSpPr>
          <p:grpSpPr>
            <a:xfrm>
              <a:off x="313614" y="1247253"/>
              <a:ext cx="3300528" cy="3382804"/>
              <a:chOff x="313614" y="1247253"/>
              <a:chExt cx="3300528" cy="3382804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17255A84-9577-48CA-BAF3-66F000C54D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3614" y="1247253"/>
                <a:ext cx="3300528" cy="338280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sx="94000" sy="94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66250CB-A5AF-471D-A200-84BDD897D886}"/>
                  </a:ext>
                </a:extLst>
              </p:cNvPr>
              <p:cNvSpPr/>
              <p:nvPr/>
            </p:nvSpPr>
            <p:spPr>
              <a:xfrm>
                <a:off x="1213904" y="2512216"/>
                <a:ext cx="646413" cy="16608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A209B34-A0FE-4C1E-B9D0-C1B0B11ECB1C}"/>
                </a:ext>
              </a:extLst>
            </p:cNvPr>
            <p:cNvSpPr/>
            <p:nvPr/>
          </p:nvSpPr>
          <p:spPr>
            <a:xfrm>
              <a:off x="893750" y="2434345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/>
                <a:t>①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A988290-DF98-4EBC-A377-BA956117C11C}"/>
              </a:ext>
            </a:extLst>
          </p:cNvPr>
          <p:cNvGrpSpPr/>
          <p:nvPr/>
        </p:nvGrpSpPr>
        <p:grpSpPr>
          <a:xfrm>
            <a:off x="5700188" y="1428629"/>
            <a:ext cx="5022415" cy="3273947"/>
            <a:chOff x="3507043" y="1247253"/>
            <a:chExt cx="5189408" cy="3382804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6744FDD-7333-4657-AE0B-32A3E2F53C67}"/>
                </a:ext>
              </a:extLst>
            </p:cNvPr>
            <p:cNvGrpSpPr/>
            <p:nvPr/>
          </p:nvGrpSpPr>
          <p:grpSpPr>
            <a:xfrm>
              <a:off x="3809677" y="1247253"/>
              <a:ext cx="4886774" cy="3382804"/>
              <a:chOff x="5565720" y="1247253"/>
              <a:chExt cx="4886774" cy="3382804"/>
            </a:xfrm>
          </p:grpSpPr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88063A83-15CF-4545-849E-CD4781B4E0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5720" y="1247253"/>
                <a:ext cx="4886774" cy="3382804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sx="94000" sy="94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81502E90-818C-4A6E-B838-EB7CFB1E6749}"/>
                  </a:ext>
                </a:extLst>
              </p:cNvPr>
              <p:cNvSpPr/>
              <p:nvPr/>
            </p:nvSpPr>
            <p:spPr>
              <a:xfrm>
                <a:off x="5584062" y="2182266"/>
                <a:ext cx="672660" cy="1890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82D481D7-F161-40FB-8B3F-66CC83490C63}"/>
                  </a:ext>
                </a:extLst>
              </p:cNvPr>
              <p:cNvSpPr/>
              <p:nvPr/>
            </p:nvSpPr>
            <p:spPr>
              <a:xfrm>
                <a:off x="6629091" y="2182266"/>
                <a:ext cx="2507652" cy="1890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88AD2D1A-8864-4AB9-A109-7C0CF2AE6488}"/>
                  </a:ext>
                </a:extLst>
              </p:cNvPr>
              <p:cNvSpPr/>
              <p:nvPr/>
            </p:nvSpPr>
            <p:spPr>
              <a:xfrm>
                <a:off x="6636348" y="2643218"/>
                <a:ext cx="3146281" cy="1890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1323481-2D4C-4971-8056-0F226F56E4FC}"/>
                  </a:ext>
                </a:extLst>
              </p:cNvPr>
              <p:cNvSpPr/>
              <p:nvPr/>
            </p:nvSpPr>
            <p:spPr>
              <a:xfrm>
                <a:off x="6636348" y="3053873"/>
                <a:ext cx="3349481" cy="1890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1480683-AF59-4A82-86BD-D9CC7D3F7F32}"/>
                  </a:ext>
                </a:extLst>
              </p:cNvPr>
              <p:cNvSpPr/>
              <p:nvPr/>
            </p:nvSpPr>
            <p:spPr>
              <a:xfrm>
                <a:off x="6636348" y="3479042"/>
                <a:ext cx="1970623" cy="18902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8109D86D-BAC9-45C9-9F1B-71A69B525B7D}"/>
                  </a:ext>
                </a:extLst>
              </p:cNvPr>
              <p:cNvSpPr/>
              <p:nvPr/>
            </p:nvSpPr>
            <p:spPr>
              <a:xfrm>
                <a:off x="6712168" y="4364886"/>
                <a:ext cx="962640" cy="19866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E1BDABB1-D30F-4FD4-905C-BB23B14EEEF3}"/>
                  </a:ext>
                </a:extLst>
              </p:cNvPr>
              <p:cNvSpPr/>
              <p:nvPr/>
            </p:nvSpPr>
            <p:spPr>
              <a:xfrm>
                <a:off x="5948226" y="1821280"/>
                <a:ext cx="439255" cy="18902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D060BE00-9DAC-4EFF-99E1-2703E7754E77}"/>
                  </a:ext>
                </a:extLst>
              </p:cNvPr>
              <p:cNvSpPr/>
              <p:nvPr/>
            </p:nvSpPr>
            <p:spPr>
              <a:xfrm>
                <a:off x="6445753" y="1821280"/>
                <a:ext cx="332446" cy="18902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1A07C917-C4CF-403E-8650-8511B9895353}"/>
                  </a:ext>
                </a:extLst>
              </p:cNvPr>
              <p:cNvSpPr/>
              <p:nvPr/>
            </p:nvSpPr>
            <p:spPr>
              <a:xfrm>
                <a:off x="7068959" y="1821280"/>
                <a:ext cx="573688" cy="18902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3EBA92C2-E133-4019-B477-8EDD06C1D4F1}"/>
                  </a:ext>
                </a:extLst>
              </p:cNvPr>
              <p:cNvSpPr/>
              <p:nvPr/>
            </p:nvSpPr>
            <p:spPr>
              <a:xfrm>
                <a:off x="5574436" y="2444481"/>
                <a:ext cx="919861" cy="167563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B080BEA-255A-4861-A073-A700B9EDD4B3}"/>
                </a:ext>
              </a:extLst>
            </p:cNvPr>
            <p:cNvSpPr/>
            <p:nvPr/>
          </p:nvSpPr>
          <p:spPr>
            <a:xfrm>
              <a:off x="3535454" y="2100641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>
                  <a:solidFill>
                    <a:prstClr val="black"/>
                  </a:solidFill>
                </a:rPr>
                <a:t>②</a:t>
              </a:r>
              <a:endParaRPr lang="ko-KR" altLang="en-US" sz="1400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27AD37A-D1A9-4B93-8550-ECD1CC5D3CAB}"/>
                </a:ext>
              </a:extLst>
            </p:cNvPr>
            <p:cNvSpPr/>
            <p:nvPr/>
          </p:nvSpPr>
          <p:spPr>
            <a:xfrm>
              <a:off x="3874682" y="1759431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>
                  <a:solidFill>
                    <a:prstClr val="black"/>
                  </a:solidFill>
                </a:rPr>
                <a:t>③</a:t>
              </a:r>
              <a:endParaRPr lang="ko-KR" altLang="en-US" sz="1400" b="1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12A43BB-0580-42C0-BFFB-3F095382A7DB}"/>
                </a:ext>
              </a:extLst>
            </p:cNvPr>
            <p:cNvSpPr/>
            <p:nvPr/>
          </p:nvSpPr>
          <p:spPr>
            <a:xfrm>
              <a:off x="4700927" y="1535307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/>
                <a:t>④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2D72D5E-6B19-4374-9BF2-D13A0F35DBDE}"/>
                </a:ext>
              </a:extLst>
            </p:cNvPr>
            <p:cNvSpPr/>
            <p:nvPr/>
          </p:nvSpPr>
          <p:spPr>
            <a:xfrm>
              <a:off x="5839460" y="1742508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/>
                <a:t>⑤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3D57EB6-1E57-48FE-93AD-C9E9D9D47328}"/>
                </a:ext>
              </a:extLst>
            </p:cNvPr>
            <p:cNvSpPr/>
            <p:nvPr/>
          </p:nvSpPr>
          <p:spPr>
            <a:xfrm>
              <a:off x="4576255" y="2104423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/>
                <a:t>⑥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2655F97-C13E-42FD-B88C-2388D888982D}"/>
                </a:ext>
              </a:extLst>
            </p:cNvPr>
            <p:cNvSpPr/>
            <p:nvPr/>
          </p:nvSpPr>
          <p:spPr>
            <a:xfrm>
              <a:off x="7981648" y="2547844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/>
                <a:t>⑦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9515B08-AD43-4F09-841E-FF3555886F83}"/>
                </a:ext>
              </a:extLst>
            </p:cNvPr>
            <p:cNvSpPr/>
            <p:nvPr/>
          </p:nvSpPr>
          <p:spPr>
            <a:xfrm>
              <a:off x="8179858" y="2951753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/>
                <a:t>⑧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AB195BA-3322-4DD6-B246-F3296DC45367}"/>
                </a:ext>
              </a:extLst>
            </p:cNvPr>
            <p:cNvSpPr/>
            <p:nvPr/>
          </p:nvSpPr>
          <p:spPr>
            <a:xfrm>
              <a:off x="6820858" y="3414586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/>
                <a:t>⑨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1BF4FF2-1061-4243-B000-BC1FCB7D339A}"/>
                </a:ext>
              </a:extLst>
            </p:cNvPr>
            <p:cNvSpPr/>
            <p:nvPr/>
          </p:nvSpPr>
          <p:spPr>
            <a:xfrm>
              <a:off x="4650821" y="4315178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/>
                <a:t>⑩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0F9BB1A-421F-478A-A4E3-15B8D0899D58}"/>
                </a:ext>
              </a:extLst>
            </p:cNvPr>
            <p:cNvSpPr/>
            <p:nvPr/>
          </p:nvSpPr>
          <p:spPr>
            <a:xfrm>
              <a:off x="3507043" y="2688667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/>
                <a:t>⑪</a:t>
              </a:r>
            </a:p>
          </p:txBody>
        </p:sp>
      </p:grpSp>
      <p:sp>
        <p:nvSpPr>
          <p:cNvPr id="49" name="순서도: 추출 48">
            <a:extLst>
              <a:ext uri="{FF2B5EF4-FFF2-40B4-BE49-F238E27FC236}">
                <a16:creationId xmlns:a16="http://schemas.microsoft.com/office/drawing/2014/main" id="{824F81DD-7A9D-44AB-BCCF-F172842A2E5F}"/>
              </a:ext>
            </a:extLst>
          </p:cNvPr>
          <p:cNvSpPr/>
          <p:nvPr/>
        </p:nvSpPr>
        <p:spPr>
          <a:xfrm rot="5400000">
            <a:off x="4448692" y="2939431"/>
            <a:ext cx="1603558" cy="364202"/>
          </a:xfrm>
          <a:prstGeom prst="flowChartExtra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3C6B4F-145C-45DD-A0AD-251A5CA9B9E7}"/>
              </a:ext>
            </a:extLst>
          </p:cNvPr>
          <p:cNvSpPr txBox="1"/>
          <p:nvPr/>
        </p:nvSpPr>
        <p:spPr>
          <a:xfrm>
            <a:off x="2290376" y="1151263"/>
            <a:ext cx="1468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[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기업리스트 페이지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]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D0DDBCE-6771-4ED9-9CBA-C7681BFDD466}"/>
              </a:ext>
            </a:extLst>
          </p:cNvPr>
          <p:cNvSpPr txBox="1"/>
          <p:nvPr/>
        </p:nvSpPr>
        <p:spPr>
          <a:xfrm>
            <a:off x="7712172" y="1151263"/>
            <a:ext cx="1255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[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개별 리뷰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Box]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3255EA1-3CA0-4AD9-AA24-3297B20F33FF}"/>
              </a:ext>
            </a:extLst>
          </p:cNvPr>
          <p:cNvSpPr/>
          <p:nvPr/>
        </p:nvSpPr>
        <p:spPr>
          <a:xfrm>
            <a:off x="10356412" y="449456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/>
              <a:t>⑪</a:t>
            </a:r>
            <a:endParaRPr lang="ko-KR" altLang="en-US" sz="1400" dirty="0"/>
          </a:p>
        </p:txBody>
      </p:sp>
      <p:sp>
        <p:nvSpPr>
          <p:cNvPr id="53" name="오른쪽 중괄호 52">
            <a:extLst>
              <a:ext uri="{FF2B5EF4-FFF2-40B4-BE49-F238E27FC236}">
                <a16:creationId xmlns:a16="http://schemas.microsoft.com/office/drawing/2014/main" id="{67E49AE3-CFB1-4E16-BD6E-72F6F931523B}"/>
              </a:ext>
            </a:extLst>
          </p:cNvPr>
          <p:cNvSpPr/>
          <p:nvPr/>
        </p:nvSpPr>
        <p:spPr>
          <a:xfrm rot="16200000">
            <a:off x="10448637" y="3612268"/>
            <a:ext cx="179752" cy="2544978"/>
          </a:xfrm>
          <a:prstGeom prst="rightBrace">
            <a:avLst>
              <a:gd name="adj1" fmla="val 117682"/>
              <a:gd name="adj2" fmla="val 50000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제목 1">
            <a:extLst>
              <a:ext uri="{FF2B5EF4-FFF2-40B4-BE49-F238E27FC236}">
                <a16:creationId xmlns:a16="http://schemas.microsoft.com/office/drawing/2014/main" id="{002F5976-D561-410B-A1F6-27C97702F16D}"/>
              </a:ext>
            </a:extLst>
          </p:cNvPr>
          <p:cNvSpPr txBox="1">
            <a:spLocks/>
          </p:cNvSpPr>
          <p:nvPr/>
        </p:nvSpPr>
        <p:spPr>
          <a:xfrm>
            <a:off x="1077685" y="218606"/>
            <a:ext cx="10350759" cy="917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Experiment</a:t>
            </a:r>
            <a:br>
              <a:rPr lang="en-US" altLang="ko-KR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r>
              <a:rPr lang="en-US" altLang="ko-KR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Data collection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127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152C3CC-5D2D-4A04-9764-C0A1DC6126A9}"/>
              </a:ext>
            </a:extLst>
          </p:cNvPr>
          <p:cNvGrpSpPr/>
          <p:nvPr/>
        </p:nvGrpSpPr>
        <p:grpSpPr>
          <a:xfrm>
            <a:off x="381000" y="214604"/>
            <a:ext cx="11430000" cy="6078635"/>
            <a:chOff x="381000" y="214604"/>
            <a:chExt cx="11430000" cy="6078635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B1B9D7F-2D0E-4B52-AFB5-4A6671D01014}"/>
                </a:ext>
              </a:extLst>
            </p:cNvPr>
            <p:cNvCxnSpPr/>
            <p:nvPr/>
          </p:nvCxnSpPr>
          <p:spPr>
            <a:xfrm>
              <a:off x="381000" y="6279516"/>
              <a:ext cx="11430000" cy="13723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BEB3D84-AEC5-4EC0-85CA-A15A03B178A2}"/>
                </a:ext>
              </a:extLst>
            </p:cNvPr>
            <p:cNvGrpSpPr/>
            <p:nvPr/>
          </p:nvGrpSpPr>
          <p:grpSpPr>
            <a:xfrm>
              <a:off x="381000" y="214604"/>
              <a:ext cx="346788" cy="877078"/>
              <a:chOff x="381000" y="214604"/>
              <a:chExt cx="346788" cy="87707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E382643-489D-4F2D-B960-3F8AA5860D6E}"/>
                  </a:ext>
                </a:extLst>
              </p:cNvPr>
              <p:cNvSpPr/>
              <p:nvPr/>
            </p:nvSpPr>
            <p:spPr>
              <a:xfrm>
                <a:off x="381000" y="214604"/>
                <a:ext cx="199053" cy="72378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C26111E-3FEE-4CED-8116-3F2C8D9B493C}"/>
                  </a:ext>
                </a:extLst>
              </p:cNvPr>
              <p:cNvSpPr/>
              <p:nvPr/>
            </p:nvSpPr>
            <p:spPr>
              <a:xfrm>
                <a:off x="528735" y="367896"/>
                <a:ext cx="199053" cy="7237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제목 1">
            <a:extLst>
              <a:ext uri="{FF2B5EF4-FFF2-40B4-BE49-F238E27FC236}">
                <a16:creationId xmlns:a16="http://schemas.microsoft.com/office/drawing/2014/main" id="{002F5976-D561-410B-A1F6-27C97702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5" y="218606"/>
            <a:ext cx="10350759" cy="917171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Experiment</a:t>
            </a:r>
            <a:b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EDA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70" y="1965534"/>
            <a:ext cx="4226547" cy="2869116"/>
          </a:xfrm>
          <a:prstGeom prst="rect">
            <a:avLst/>
          </a:prstGeom>
        </p:spPr>
      </p:pic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4700188" y="1531977"/>
            <a:ext cx="66536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실험군과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대조군간의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sample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의 개수에서 차이를 보임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상대적으로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점대인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기업의 수가 많아 수집된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review data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의 수가 더 많음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Sample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의 수에서 약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배정도의 차이를 보여 이들간의 균형을 맞추어 주어야함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Con_data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에서 다른 유저의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‘like’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수가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5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개 이하인 리뷰는 임의로 제거 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최종적으로 </a:t>
            </a: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실험군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2322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개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대조군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2819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개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balanced data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로 변환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0711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152C3CC-5D2D-4A04-9764-C0A1DC6126A9}"/>
              </a:ext>
            </a:extLst>
          </p:cNvPr>
          <p:cNvGrpSpPr/>
          <p:nvPr/>
        </p:nvGrpSpPr>
        <p:grpSpPr>
          <a:xfrm>
            <a:off x="381000" y="214604"/>
            <a:ext cx="11430000" cy="6078635"/>
            <a:chOff x="381000" y="214604"/>
            <a:chExt cx="11430000" cy="6078635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B1B9D7F-2D0E-4B52-AFB5-4A6671D01014}"/>
                </a:ext>
              </a:extLst>
            </p:cNvPr>
            <p:cNvCxnSpPr/>
            <p:nvPr/>
          </p:nvCxnSpPr>
          <p:spPr>
            <a:xfrm>
              <a:off x="381000" y="6279516"/>
              <a:ext cx="11430000" cy="13723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BEB3D84-AEC5-4EC0-85CA-A15A03B178A2}"/>
                </a:ext>
              </a:extLst>
            </p:cNvPr>
            <p:cNvGrpSpPr/>
            <p:nvPr/>
          </p:nvGrpSpPr>
          <p:grpSpPr>
            <a:xfrm>
              <a:off x="381000" y="214604"/>
              <a:ext cx="346788" cy="877078"/>
              <a:chOff x="381000" y="214604"/>
              <a:chExt cx="346788" cy="87707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E382643-489D-4F2D-B960-3F8AA5860D6E}"/>
                  </a:ext>
                </a:extLst>
              </p:cNvPr>
              <p:cNvSpPr/>
              <p:nvPr/>
            </p:nvSpPr>
            <p:spPr>
              <a:xfrm>
                <a:off x="381000" y="214604"/>
                <a:ext cx="199053" cy="72378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C26111E-3FEE-4CED-8116-3F2C8D9B493C}"/>
                  </a:ext>
                </a:extLst>
              </p:cNvPr>
              <p:cNvSpPr/>
              <p:nvPr/>
            </p:nvSpPr>
            <p:spPr>
              <a:xfrm>
                <a:off x="528735" y="367896"/>
                <a:ext cx="199053" cy="7237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제목 1">
            <a:extLst>
              <a:ext uri="{FF2B5EF4-FFF2-40B4-BE49-F238E27FC236}">
                <a16:creationId xmlns:a16="http://schemas.microsoft.com/office/drawing/2014/main" id="{002F5976-D561-410B-A1F6-27C97702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5" y="218606"/>
            <a:ext cx="10350759" cy="917171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Experiment</a:t>
            </a:r>
            <a:b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EDA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4700188" y="1531977"/>
            <a:ext cx="66536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전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현</a:t>
            </a:r>
            <a:r>
              <a:rPr lang="ko-KR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직자의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분포 상</a:t>
            </a: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대조군의</a:t>
            </a: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은퇴자의 리뷰가 가장 많음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최초 가설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: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평점이 낮은 기업의 은퇴자들이 보복성으로 안 좋은 리뷰를 많이 남길 것이다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가설대로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대조군의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은퇴자들의 리뷰가 가장 많았음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그러나 해당 리뷰들이 대부분 평점이 낮을 것이라는 가설은 기각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대조군의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리뷰의 수가 상대적으로 많고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현직자보다는 퇴직자가 리뷰를 남길 가능성이 높기 때문에 이와 같은 결과가 발생한 것으로 보임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39" y="1689085"/>
            <a:ext cx="4334530" cy="290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43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152C3CC-5D2D-4A04-9764-C0A1DC6126A9}"/>
              </a:ext>
            </a:extLst>
          </p:cNvPr>
          <p:cNvGrpSpPr/>
          <p:nvPr/>
        </p:nvGrpSpPr>
        <p:grpSpPr>
          <a:xfrm>
            <a:off x="381000" y="214604"/>
            <a:ext cx="11430000" cy="6078635"/>
            <a:chOff x="381000" y="214604"/>
            <a:chExt cx="11430000" cy="6078635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B1B9D7F-2D0E-4B52-AFB5-4A6671D01014}"/>
                </a:ext>
              </a:extLst>
            </p:cNvPr>
            <p:cNvCxnSpPr/>
            <p:nvPr/>
          </p:nvCxnSpPr>
          <p:spPr>
            <a:xfrm>
              <a:off x="381000" y="6279516"/>
              <a:ext cx="11430000" cy="13723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BEB3D84-AEC5-4EC0-85CA-A15A03B178A2}"/>
                </a:ext>
              </a:extLst>
            </p:cNvPr>
            <p:cNvGrpSpPr/>
            <p:nvPr/>
          </p:nvGrpSpPr>
          <p:grpSpPr>
            <a:xfrm>
              <a:off x="381000" y="214604"/>
              <a:ext cx="346788" cy="877078"/>
              <a:chOff x="381000" y="214604"/>
              <a:chExt cx="346788" cy="877078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E382643-489D-4F2D-B960-3F8AA5860D6E}"/>
                  </a:ext>
                </a:extLst>
              </p:cNvPr>
              <p:cNvSpPr/>
              <p:nvPr/>
            </p:nvSpPr>
            <p:spPr>
              <a:xfrm>
                <a:off x="381000" y="214604"/>
                <a:ext cx="199053" cy="72378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C26111E-3FEE-4CED-8116-3F2C8D9B493C}"/>
                  </a:ext>
                </a:extLst>
              </p:cNvPr>
              <p:cNvSpPr/>
              <p:nvPr/>
            </p:nvSpPr>
            <p:spPr>
              <a:xfrm>
                <a:off x="528735" y="367896"/>
                <a:ext cx="199053" cy="7237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838200" y="1531977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각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corpus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내에서 숫자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기호등</a:t>
            </a: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을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모두 무시하고 </a:t>
            </a: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텍스트만을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추출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Corpus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별로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Tokenize</a:t>
            </a:r>
          </a:p>
          <a:p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한국어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Lemmatizer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를 제공하는 </a:t>
            </a:r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soylemma.Lemmatizer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library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를 이용하여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lemmatize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진행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Okt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Tag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를 명사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Tagging</a:t>
            </a:r>
          </a:p>
          <a:p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Length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가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이하인 단어 제거 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원문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“</a:t>
            </a:r>
            <a:r>
              <a:rPr lang="ko-KR" altLang="en-US" sz="15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연차제도가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 굉장히 좋고 상사의 눈치가 없음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그리고 무엇보다 수평적인 분위기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“</a:t>
            </a:r>
          </a:p>
          <a:p>
            <a:pPr marL="0" indent="0">
              <a:buNone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전처리 결과</a:t>
            </a:r>
            <a:endParaRPr lang="en-US" altLang="ko-KR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0" indent="0">
              <a:buNone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[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연차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제도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상사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눈치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수평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분위기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]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02F5976-D561-410B-A1F6-27C97702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5" y="218606"/>
            <a:ext cx="10350759" cy="917171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Experiment</a:t>
            </a:r>
            <a:b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Text preprocessing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9769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hematic of LDA algorithm.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717" y="2723004"/>
            <a:ext cx="7328880" cy="321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0152C3CC-5D2D-4A04-9764-C0A1DC6126A9}"/>
              </a:ext>
            </a:extLst>
          </p:cNvPr>
          <p:cNvGrpSpPr/>
          <p:nvPr/>
        </p:nvGrpSpPr>
        <p:grpSpPr>
          <a:xfrm>
            <a:off x="381000" y="214604"/>
            <a:ext cx="11430000" cy="6078635"/>
            <a:chOff x="381000" y="214604"/>
            <a:chExt cx="11430000" cy="6078635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B1B9D7F-2D0E-4B52-AFB5-4A6671D01014}"/>
                </a:ext>
              </a:extLst>
            </p:cNvPr>
            <p:cNvCxnSpPr/>
            <p:nvPr/>
          </p:nvCxnSpPr>
          <p:spPr>
            <a:xfrm>
              <a:off x="381000" y="6279516"/>
              <a:ext cx="11430000" cy="13723"/>
            </a:xfrm>
            <a:prstGeom prst="line">
              <a:avLst/>
            </a:prstGeom>
            <a:ln w="25400" cap="rnd">
              <a:solidFill>
                <a:schemeClr val="tx1">
                  <a:lumMod val="75000"/>
                  <a:lumOff val="25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BEB3D84-AEC5-4EC0-85CA-A15A03B178A2}"/>
                </a:ext>
              </a:extLst>
            </p:cNvPr>
            <p:cNvGrpSpPr/>
            <p:nvPr/>
          </p:nvGrpSpPr>
          <p:grpSpPr>
            <a:xfrm>
              <a:off x="381000" y="214604"/>
              <a:ext cx="346788" cy="877078"/>
              <a:chOff x="381000" y="214604"/>
              <a:chExt cx="346788" cy="877078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E382643-489D-4F2D-B960-3F8AA5860D6E}"/>
                  </a:ext>
                </a:extLst>
              </p:cNvPr>
              <p:cNvSpPr/>
              <p:nvPr/>
            </p:nvSpPr>
            <p:spPr>
              <a:xfrm>
                <a:off x="381000" y="214604"/>
                <a:ext cx="199053" cy="723786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C26111E-3FEE-4CED-8116-3F2C8D9B493C}"/>
                  </a:ext>
                </a:extLst>
              </p:cNvPr>
              <p:cNvSpPr/>
              <p:nvPr/>
            </p:nvSpPr>
            <p:spPr>
              <a:xfrm>
                <a:off x="528735" y="367896"/>
                <a:ext cx="199053" cy="7237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002F5976-D561-410B-A1F6-27C97702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5" y="218606"/>
            <a:ext cx="10350759" cy="917171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Experiment</a:t>
            </a:r>
            <a:b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Preference factor analysis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838200" y="153197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Topic modeling using LDA</a:t>
            </a:r>
          </a:p>
          <a:p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LDA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를 이용하여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Topic modeling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진행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Topic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의 수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: 10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개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Topic 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당 단어의 수 </a:t>
            </a:r>
            <a:r>
              <a:rPr lang="en-US" altLang="ko-KR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: 10</a:t>
            </a:r>
            <a:r>
              <a:rPr lang="ko-KR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개</a:t>
            </a: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0" indent="0">
              <a:buNone/>
            </a:pPr>
            <a:endParaRPr lang="en-US" altLang="ko-KR" sz="1500" dirty="0" smtClean="0">
              <a:solidFill>
                <a:schemeClr val="tx1">
                  <a:lumMod val="75000"/>
                  <a:lumOff val="25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028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4164</TotalTime>
  <Words>776</Words>
  <Application>Microsoft Office PowerPoint</Application>
  <PresentationFormat>와이드스크린</PresentationFormat>
  <Paragraphs>163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이순신 돋움체 B</vt:lpstr>
      <vt:lpstr>제주고딕</vt:lpstr>
      <vt:lpstr>Arial</vt:lpstr>
      <vt:lpstr>맑은 고딕</vt:lpstr>
      <vt:lpstr>Office 테마</vt:lpstr>
      <vt:lpstr> 비정형 데이터 최종 발표 재직자 리뷰 기반 고 선호도 기업의 만족요인 분석</vt:lpstr>
      <vt:lpstr>서론</vt:lpstr>
      <vt:lpstr>연구 프레임 워크</vt:lpstr>
      <vt:lpstr>Experiment Data collection</vt:lpstr>
      <vt:lpstr>PowerPoint 프레젠테이션</vt:lpstr>
      <vt:lpstr>Experiment EDA</vt:lpstr>
      <vt:lpstr>Experiment EDA</vt:lpstr>
      <vt:lpstr>Experiment Text preprocessing</vt:lpstr>
      <vt:lpstr>Experiment Preference factor analysis</vt:lpstr>
      <vt:lpstr>Experiment Preference factor analysis</vt:lpstr>
      <vt:lpstr>Experiment Preference factor analysis</vt:lpstr>
      <vt:lpstr>Experiment Visualization</vt:lpstr>
      <vt:lpstr>Result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Bipartite Link Prediction</dc:title>
  <dc:creator>user</dc:creator>
  <cp:lastModifiedBy>user</cp:lastModifiedBy>
  <cp:revision>129</cp:revision>
  <dcterms:created xsi:type="dcterms:W3CDTF">2020-09-14T07:08:59Z</dcterms:created>
  <dcterms:modified xsi:type="dcterms:W3CDTF">2020-12-07T15:40:04Z</dcterms:modified>
</cp:coreProperties>
</file>