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3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5c970bc91bd33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56758-429B-466A-8638-FFA22E88FCF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88FA-5BB4-49A5-91B4-1CB32E5D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7E4-6DE7-46ED-98AE-8BE4F2145D9E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9F11-48F2-470F-9FDF-401D12E44581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50F5-9D19-46EF-9A91-D1E1CFA51B77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17E4-010C-49AC-BDC4-3E32C13B9072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5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5614-04EC-4EBD-8422-2EC875E560F6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158F-62B5-494D-A0B4-E571722EC16B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3A43-CCD1-4967-91DD-2F46EE8F07ED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2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346-2E91-4238-9E24-646D151E3839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6CF5-58E9-402D-85BF-6511CF8B81E3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465E-9F89-43AF-A59A-0CD754F0D8B3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1A1D-A344-4260-B1F9-AADA4B89EFCB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A8E3-440F-4F08-9205-B766205EA5ED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0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ab2min.tistory.com/5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3334" y="2706716"/>
            <a:ext cx="9144000" cy="1209140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비정형 데이터 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차 발표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/>
            </a:r>
            <a:b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</a:br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재직자 리뷰 기반 고 선호도 기업의 </a:t>
            </a:r>
            <a:r>
              <a:rPr lang="ko-KR" altLang="en-US" sz="2200" dirty="0" err="1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만족요인</a:t>
            </a:r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분석</a:t>
            </a:r>
            <a:endParaRPr lang="ko-KR" altLang="en-US" sz="2200" dirty="0">
              <a:solidFill>
                <a:schemeClr val="bg2">
                  <a:lumMod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44247" y="4890510"/>
            <a:ext cx="2095995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Seoul Tech </a:t>
            </a:r>
          </a:p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Data science</a:t>
            </a:r>
          </a:p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2020.11.10 </a:t>
            </a:r>
          </a:p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20510076 </a:t>
            </a:r>
            <a:r>
              <a:rPr lang="ko-KR" altLang="en-US" sz="1800" dirty="0" err="1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김인조</a:t>
            </a:r>
            <a:endParaRPr lang="en-US" altLang="ko-KR" sz="1800" dirty="0" smtClean="0">
              <a:solidFill>
                <a:schemeClr val="accent6">
                  <a:lumMod val="50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2051</a:t>
            </a:r>
            <a:r>
              <a:rPr lang="ko-KR" altLang="en-US" sz="1800" dirty="0" err="1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이경찬</a:t>
            </a:r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01697" y="4144710"/>
            <a:ext cx="5038545" cy="17762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6101697" y="2709950"/>
            <a:ext cx="5038545" cy="7613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서론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연구배경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최근 청년 실업난이 심화되면서 사회 문제로 대두되고 있지만 더불어 중소기업 및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스타트업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또한 인력난에 시달리고 있음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이는 소수의 복지가 좋은 대기업에만 구직자가 몰리기 때문으로 파악됨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청년들이 선호하는 기업의 리뷰를 분석하여 해당 기업을 선호하는 이유를 파악하면 인력난 해소에 기여할 수 있을 것으로 파악됨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연구동기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청년들의 기업 선호 요인에 대해 정량적으로 분석한 연구가 많지 않음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직원의 입장에서 진솔하게 기업을 평가한 리뷰 데이터를 바탕으로 해당 기업을 선호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비선호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하는 이유를 분석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평가가 높은 기업의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만족요인과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불만족 요인을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대조군과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비교분석함으로써 나타나는 차이를 기업 입장에서 활용할 수 있음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 목적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정보 리뷰 사이트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잡플래닛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＇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에서 선호도가 높은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기업과 평점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 중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기업의 리뷰 데이터를 비교하여 선호 요인을 분석하고자 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8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 프레임 워크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2" y="600075"/>
            <a:ext cx="3065563" cy="56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 프레임 워크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감성 분석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추출한 문서를 바탕으로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SO-PMI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통해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어휘별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극성점수를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파악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이를 토대로 감성 사전을 구축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Naïve Bayesian Classification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사용하여 감성 분석을 진행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요인 분석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추출한 명사를 바탕으로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DTM(Document –Term Matrix)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생성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LDA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이용한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Topic modeling 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추출된 토픽을 바탕으로 선호 요인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파악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67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 현황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수집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85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분석 데이터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잡플래닛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내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IT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산업군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중 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 50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3.6~5.0)</a:t>
            </a:r>
          </a:p>
          <a:p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점대인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 중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랜덤하게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기업을 샘플링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 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기업들을 하나의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실험군으로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기업을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설정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사전 처리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기업당 약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70-150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리뷰 데이터가 존재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삼성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SK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같은 대기업은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7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이상의 리뷰가 존재하여 데이터의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imbalance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야기하고 선호 이유도 단순히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대기업이기때문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’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이므로 분석 대상에서 제외 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61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타원 11"/>
          <p:cNvSpPr/>
          <p:nvPr/>
        </p:nvSpPr>
        <p:spPr>
          <a:xfrm>
            <a:off x="1752601" y="1266825"/>
            <a:ext cx="2914650" cy="290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틱톡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라이엇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게임즈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네이버 웹툰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…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791326" y="1266825"/>
            <a:ext cx="2914650" cy="290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삼미정보시스템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와이즈스톤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웹솔루스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…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4075" y="4324350"/>
            <a:ext cx="21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실험군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Top50)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4650" y="4333875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기업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 현황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수집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7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5E4719A-D85E-4A2E-B001-AFBBD505A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35982"/>
              </p:ext>
            </p:extLst>
          </p:nvPr>
        </p:nvGraphicFramePr>
        <p:xfrm>
          <a:off x="380999" y="4995428"/>
          <a:ext cx="11430001" cy="1086701"/>
        </p:xfrm>
        <a:graphic>
          <a:graphicData uri="http://schemas.openxmlformats.org/drawingml/2006/table">
            <a:tbl>
              <a:tblPr/>
              <a:tblGrid>
                <a:gridCol w="421171">
                  <a:extLst>
                    <a:ext uri="{9D8B030D-6E8A-4147-A177-3AD203B41FA5}">
                      <a16:colId xmlns:a16="http://schemas.microsoft.com/office/drawing/2014/main" val="473368757"/>
                    </a:ext>
                  </a:extLst>
                </a:gridCol>
                <a:gridCol w="540830">
                  <a:extLst>
                    <a:ext uri="{9D8B030D-6E8A-4147-A177-3AD203B41FA5}">
                      <a16:colId xmlns:a16="http://schemas.microsoft.com/office/drawing/2014/main" val="2607152635"/>
                    </a:ext>
                  </a:extLst>
                </a:gridCol>
                <a:gridCol w="533444">
                  <a:extLst>
                    <a:ext uri="{9D8B030D-6E8A-4147-A177-3AD203B41FA5}">
                      <a16:colId xmlns:a16="http://schemas.microsoft.com/office/drawing/2014/main" val="3258237050"/>
                    </a:ext>
                  </a:extLst>
                </a:gridCol>
                <a:gridCol w="501977">
                  <a:extLst>
                    <a:ext uri="{9D8B030D-6E8A-4147-A177-3AD203B41FA5}">
                      <a16:colId xmlns:a16="http://schemas.microsoft.com/office/drawing/2014/main" val="1534861724"/>
                    </a:ext>
                  </a:extLst>
                </a:gridCol>
                <a:gridCol w="653320">
                  <a:extLst>
                    <a:ext uri="{9D8B030D-6E8A-4147-A177-3AD203B41FA5}">
                      <a16:colId xmlns:a16="http://schemas.microsoft.com/office/drawing/2014/main" val="2200344880"/>
                    </a:ext>
                  </a:extLst>
                </a:gridCol>
                <a:gridCol w="651821">
                  <a:extLst>
                    <a:ext uri="{9D8B030D-6E8A-4147-A177-3AD203B41FA5}">
                      <a16:colId xmlns:a16="http://schemas.microsoft.com/office/drawing/2014/main" val="3743036631"/>
                    </a:ext>
                  </a:extLst>
                </a:gridCol>
                <a:gridCol w="1124502">
                  <a:extLst>
                    <a:ext uri="{9D8B030D-6E8A-4147-A177-3AD203B41FA5}">
                      <a16:colId xmlns:a16="http://schemas.microsoft.com/office/drawing/2014/main" val="2338185249"/>
                    </a:ext>
                  </a:extLst>
                </a:gridCol>
                <a:gridCol w="1465462">
                  <a:extLst>
                    <a:ext uri="{9D8B030D-6E8A-4147-A177-3AD203B41FA5}">
                      <a16:colId xmlns:a16="http://schemas.microsoft.com/office/drawing/2014/main" val="3949601780"/>
                    </a:ext>
                  </a:extLst>
                </a:gridCol>
                <a:gridCol w="1305852">
                  <a:extLst>
                    <a:ext uri="{9D8B030D-6E8A-4147-A177-3AD203B41FA5}">
                      <a16:colId xmlns:a16="http://schemas.microsoft.com/office/drawing/2014/main" val="1326116170"/>
                    </a:ext>
                  </a:extLst>
                </a:gridCol>
                <a:gridCol w="1231469">
                  <a:extLst>
                    <a:ext uri="{9D8B030D-6E8A-4147-A177-3AD203B41FA5}">
                      <a16:colId xmlns:a16="http://schemas.microsoft.com/office/drawing/2014/main" val="570879449"/>
                    </a:ext>
                  </a:extLst>
                </a:gridCol>
                <a:gridCol w="462833">
                  <a:extLst>
                    <a:ext uri="{9D8B030D-6E8A-4147-A177-3AD203B41FA5}">
                      <a16:colId xmlns:a16="http://schemas.microsoft.com/office/drawing/2014/main" val="1807890765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989866645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532466812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1579549347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3783734202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2686560294"/>
                    </a:ext>
                  </a:extLst>
                </a:gridCol>
              </a:tblGrid>
              <a:tr h="3466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①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기업명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②</a:t>
                      </a:r>
                      <a:r>
                        <a:rPr lang="ko-KR" altLang="en-US" sz="10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총평점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③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④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재직상태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⑤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작성일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⑥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리뷰</a:t>
                      </a:r>
                      <a:r>
                        <a:rPr 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title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⑦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장점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⑧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단점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⑨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경영진에</a:t>
                      </a:r>
                      <a:endParaRPr lang="en-US" altLang="ko-KR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바라는점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⑩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도움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Score1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Score2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Score3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Score4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Score5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78068"/>
                  </a:ext>
                </a:extLst>
              </a:tr>
              <a:tr h="74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페이스북</a:t>
                      </a:r>
                      <a:endParaRPr lang="en-US" altLang="ko-KR" sz="9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코리아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IT/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인터넷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전직원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2020. 07. 31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개발 대우도 잘해주고 여러모로 근무하기 편한 분위기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개방적인 분위기에서 자유롭게 일할 수 있는 환경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눈치보지 않을 수 있는게 제일 좋음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핵심 업무 외에 해결해야할 다른 업무들이 조금 있어서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일에 온전하게 집중하기에는 어렵다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직원들의 요구 사항을 잘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들어주셨으면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좋겠습니다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701443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8A047D-8712-4137-802E-58EC5E8A1025}"/>
              </a:ext>
            </a:extLst>
          </p:cNvPr>
          <p:cNvGrpSpPr/>
          <p:nvPr/>
        </p:nvGrpSpPr>
        <p:grpSpPr>
          <a:xfrm>
            <a:off x="1316986" y="1428629"/>
            <a:ext cx="3194319" cy="3273947"/>
            <a:chOff x="313614" y="1247253"/>
            <a:chExt cx="3300528" cy="338280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E85531B-5507-4CF7-9A0D-CBBA91D5106E}"/>
                </a:ext>
              </a:extLst>
            </p:cNvPr>
            <p:cNvGrpSpPr/>
            <p:nvPr/>
          </p:nvGrpSpPr>
          <p:grpSpPr>
            <a:xfrm>
              <a:off x="313614" y="1247253"/>
              <a:ext cx="3300528" cy="3382804"/>
              <a:chOff x="313614" y="1247253"/>
              <a:chExt cx="3300528" cy="3382804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7255A84-9577-48CA-BAF3-66F000C54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614" y="1247253"/>
                <a:ext cx="3300528" cy="33828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4000" sy="94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6250CB-A5AF-471D-A200-84BDD897D886}"/>
                  </a:ext>
                </a:extLst>
              </p:cNvPr>
              <p:cNvSpPr/>
              <p:nvPr/>
            </p:nvSpPr>
            <p:spPr>
              <a:xfrm>
                <a:off x="1213904" y="2512216"/>
                <a:ext cx="646413" cy="1660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209B34-A0FE-4C1E-B9D0-C1B0B11ECB1C}"/>
                </a:ext>
              </a:extLst>
            </p:cNvPr>
            <p:cNvSpPr/>
            <p:nvPr/>
          </p:nvSpPr>
          <p:spPr>
            <a:xfrm>
              <a:off x="893750" y="243434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988290-DF98-4EBC-A377-BA956117C11C}"/>
              </a:ext>
            </a:extLst>
          </p:cNvPr>
          <p:cNvGrpSpPr/>
          <p:nvPr/>
        </p:nvGrpSpPr>
        <p:grpSpPr>
          <a:xfrm>
            <a:off x="5700188" y="1428629"/>
            <a:ext cx="5022415" cy="3273947"/>
            <a:chOff x="3507043" y="1247253"/>
            <a:chExt cx="5189408" cy="338280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6744FDD-7333-4657-AE0B-32A3E2F53C67}"/>
                </a:ext>
              </a:extLst>
            </p:cNvPr>
            <p:cNvGrpSpPr/>
            <p:nvPr/>
          </p:nvGrpSpPr>
          <p:grpSpPr>
            <a:xfrm>
              <a:off x="3809677" y="1247253"/>
              <a:ext cx="4886774" cy="3382804"/>
              <a:chOff x="5565720" y="1247253"/>
              <a:chExt cx="4886774" cy="3382804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8063A83-15CF-4545-849E-CD4781B4E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5720" y="1247253"/>
                <a:ext cx="4886774" cy="33828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4000" sy="94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1502E90-818C-4A6E-B838-EB7CFB1E6749}"/>
                  </a:ext>
                </a:extLst>
              </p:cNvPr>
              <p:cNvSpPr/>
              <p:nvPr/>
            </p:nvSpPr>
            <p:spPr>
              <a:xfrm>
                <a:off x="5584062" y="2182266"/>
                <a:ext cx="672660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2D481D7-F161-40FB-8B3F-66CC83490C63}"/>
                  </a:ext>
                </a:extLst>
              </p:cNvPr>
              <p:cNvSpPr/>
              <p:nvPr/>
            </p:nvSpPr>
            <p:spPr>
              <a:xfrm>
                <a:off x="6629091" y="2182266"/>
                <a:ext cx="2507652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8AD2D1A-8864-4AB9-A109-7C0CF2AE6488}"/>
                  </a:ext>
                </a:extLst>
              </p:cNvPr>
              <p:cNvSpPr/>
              <p:nvPr/>
            </p:nvSpPr>
            <p:spPr>
              <a:xfrm>
                <a:off x="6636348" y="2643218"/>
                <a:ext cx="3146281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323481-2D4C-4971-8056-0F226F56E4FC}"/>
                  </a:ext>
                </a:extLst>
              </p:cNvPr>
              <p:cNvSpPr/>
              <p:nvPr/>
            </p:nvSpPr>
            <p:spPr>
              <a:xfrm>
                <a:off x="6636348" y="3053873"/>
                <a:ext cx="3349481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480683-AF59-4A82-86BD-D9CC7D3F7F32}"/>
                  </a:ext>
                </a:extLst>
              </p:cNvPr>
              <p:cNvSpPr/>
              <p:nvPr/>
            </p:nvSpPr>
            <p:spPr>
              <a:xfrm>
                <a:off x="6636348" y="3479042"/>
                <a:ext cx="1970623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109D86D-BAC9-45C9-9F1B-71A69B525B7D}"/>
                  </a:ext>
                </a:extLst>
              </p:cNvPr>
              <p:cNvSpPr/>
              <p:nvPr/>
            </p:nvSpPr>
            <p:spPr>
              <a:xfrm>
                <a:off x="6712168" y="4364886"/>
                <a:ext cx="962640" cy="1986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1BDABB1-D30F-4FD4-905C-BB23B14EEEF3}"/>
                  </a:ext>
                </a:extLst>
              </p:cNvPr>
              <p:cNvSpPr/>
              <p:nvPr/>
            </p:nvSpPr>
            <p:spPr>
              <a:xfrm>
                <a:off x="5948226" y="1821280"/>
                <a:ext cx="439255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060BE00-9DAC-4EFF-99E1-2703E7754E77}"/>
                  </a:ext>
                </a:extLst>
              </p:cNvPr>
              <p:cNvSpPr/>
              <p:nvPr/>
            </p:nvSpPr>
            <p:spPr>
              <a:xfrm>
                <a:off x="6445753" y="1821280"/>
                <a:ext cx="332446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A07C917-C4CF-403E-8650-8511B9895353}"/>
                  </a:ext>
                </a:extLst>
              </p:cNvPr>
              <p:cNvSpPr/>
              <p:nvPr/>
            </p:nvSpPr>
            <p:spPr>
              <a:xfrm>
                <a:off x="7068959" y="1821280"/>
                <a:ext cx="573688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EBA92C2-E133-4019-B477-8EDD06C1D4F1}"/>
                  </a:ext>
                </a:extLst>
              </p:cNvPr>
              <p:cNvSpPr/>
              <p:nvPr/>
            </p:nvSpPr>
            <p:spPr>
              <a:xfrm>
                <a:off x="5574436" y="2444481"/>
                <a:ext cx="919861" cy="16756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B080BEA-255A-4861-A073-A700B9EDD4B3}"/>
                </a:ext>
              </a:extLst>
            </p:cNvPr>
            <p:cNvSpPr/>
            <p:nvPr/>
          </p:nvSpPr>
          <p:spPr>
            <a:xfrm>
              <a:off x="3535454" y="2100641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</a:rPr>
                <a:t>②</a:t>
              </a:r>
              <a:endParaRPr lang="ko-KR" altLang="en-US" sz="14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27AD37A-D1A9-4B93-8550-ECD1CC5D3CAB}"/>
                </a:ext>
              </a:extLst>
            </p:cNvPr>
            <p:cNvSpPr/>
            <p:nvPr/>
          </p:nvSpPr>
          <p:spPr>
            <a:xfrm>
              <a:off x="3874682" y="1759431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</a:rPr>
                <a:t>③</a:t>
              </a:r>
              <a:endParaRPr lang="ko-KR" altLang="en-US" sz="140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12A43BB-0580-42C0-BFFB-3F095382A7DB}"/>
                </a:ext>
              </a:extLst>
            </p:cNvPr>
            <p:cNvSpPr/>
            <p:nvPr/>
          </p:nvSpPr>
          <p:spPr>
            <a:xfrm>
              <a:off x="4700927" y="1535307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④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2D72D5E-6B19-4374-9BF2-D13A0F35DBDE}"/>
                </a:ext>
              </a:extLst>
            </p:cNvPr>
            <p:cNvSpPr/>
            <p:nvPr/>
          </p:nvSpPr>
          <p:spPr>
            <a:xfrm>
              <a:off x="5839460" y="1742508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D57EB6-1E57-48FE-93AD-C9E9D9D47328}"/>
                </a:ext>
              </a:extLst>
            </p:cNvPr>
            <p:cNvSpPr/>
            <p:nvPr/>
          </p:nvSpPr>
          <p:spPr>
            <a:xfrm>
              <a:off x="4576255" y="210442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⑥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655F97-C13E-42FD-B88C-2388D888982D}"/>
                </a:ext>
              </a:extLst>
            </p:cNvPr>
            <p:cNvSpPr/>
            <p:nvPr/>
          </p:nvSpPr>
          <p:spPr>
            <a:xfrm>
              <a:off x="7981648" y="2547844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⑦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515B08-AD43-4F09-841E-FF3555886F83}"/>
                </a:ext>
              </a:extLst>
            </p:cNvPr>
            <p:cNvSpPr/>
            <p:nvPr/>
          </p:nvSpPr>
          <p:spPr>
            <a:xfrm>
              <a:off x="8179858" y="295175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⑧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B195BA-3322-4DD6-B246-F3296DC45367}"/>
                </a:ext>
              </a:extLst>
            </p:cNvPr>
            <p:cNvSpPr/>
            <p:nvPr/>
          </p:nvSpPr>
          <p:spPr>
            <a:xfrm>
              <a:off x="6820858" y="3414586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⑨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BF4FF2-1061-4243-B000-BC1FCB7D339A}"/>
                </a:ext>
              </a:extLst>
            </p:cNvPr>
            <p:cNvSpPr/>
            <p:nvPr/>
          </p:nvSpPr>
          <p:spPr>
            <a:xfrm>
              <a:off x="4650821" y="4315178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0F9BB1A-421F-478A-A4E3-15B8D0899D58}"/>
                </a:ext>
              </a:extLst>
            </p:cNvPr>
            <p:cNvSpPr/>
            <p:nvPr/>
          </p:nvSpPr>
          <p:spPr>
            <a:xfrm>
              <a:off x="3507043" y="2688667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⑪</a:t>
              </a:r>
            </a:p>
          </p:txBody>
        </p:sp>
      </p:grp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824F81DD-7A9D-44AB-BCCF-F172842A2E5F}"/>
              </a:ext>
            </a:extLst>
          </p:cNvPr>
          <p:cNvSpPr/>
          <p:nvPr/>
        </p:nvSpPr>
        <p:spPr>
          <a:xfrm rot="5400000">
            <a:off x="4448692" y="2939431"/>
            <a:ext cx="1603558" cy="364202"/>
          </a:xfrm>
          <a:prstGeom prst="flowChartExtra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3C6B4F-145C-45DD-A0AD-251A5CA9B9E7}"/>
              </a:ext>
            </a:extLst>
          </p:cNvPr>
          <p:cNvSpPr txBox="1"/>
          <p:nvPr/>
        </p:nvSpPr>
        <p:spPr>
          <a:xfrm>
            <a:off x="2290376" y="1151263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기업리스트 페이지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]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0DDBCE-6771-4ED9-9CBA-C7681BFDD466}"/>
              </a:ext>
            </a:extLst>
          </p:cNvPr>
          <p:cNvSpPr txBox="1"/>
          <p:nvPr/>
        </p:nvSpPr>
        <p:spPr>
          <a:xfrm>
            <a:off x="7712172" y="1151263"/>
            <a:ext cx="1255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개별 리뷰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Box]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255EA1-3CA0-4AD9-AA24-3297B20F33FF}"/>
              </a:ext>
            </a:extLst>
          </p:cNvPr>
          <p:cNvSpPr/>
          <p:nvPr/>
        </p:nvSpPr>
        <p:spPr>
          <a:xfrm>
            <a:off x="10356412" y="449456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⑪</a:t>
            </a:r>
            <a:endParaRPr lang="ko-KR" altLang="en-US" sz="1400" dirty="0"/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67E49AE3-CFB1-4E16-BD6E-72F6F931523B}"/>
              </a:ext>
            </a:extLst>
          </p:cNvPr>
          <p:cNvSpPr/>
          <p:nvPr/>
        </p:nvSpPr>
        <p:spPr>
          <a:xfrm rot="16200000">
            <a:off x="10448637" y="3612268"/>
            <a:ext cx="179752" cy="2544978"/>
          </a:xfrm>
          <a:prstGeom prst="rightBrace">
            <a:avLst>
              <a:gd name="adj1" fmla="val 117682"/>
              <a:gd name="adj2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 현황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수집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27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 현황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2239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POS Tagging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텍스트에서 명사만 남기고 모두 제거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Stopword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hlinkClick r:id="rId2"/>
              </a:rPr>
              <a:t>https://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hlinkClick r:id="rId2"/>
              </a:rPr>
              <a:t>bab2min.tistory.com/544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참고하여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stopword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한국어 단어의 평균 길이는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2-3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정도로 추정되므로 길이가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인 텍스트는 의미가 없다고 판단하고 제거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09750" y="4238626"/>
            <a:ext cx="2981325" cy="13811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핵심 업무 외에 해결해야할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다른 업무들이 조금 있어서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일에 온전하게 집중하기 힘들다</a:t>
            </a:r>
          </a:p>
          <a:p>
            <a:pPr algn="ctr"/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37" y="3838575"/>
            <a:ext cx="2005013" cy="2340616"/>
          </a:xfrm>
          <a:prstGeom prst="rect">
            <a:avLst/>
          </a:prstGeom>
        </p:spPr>
      </p:pic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824F81DD-7A9D-44AB-BCCF-F172842A2E5F}"/>
              </a:ext>
            </a:extLst>
          </p:cNvPr>
          <p:cNvSpPr/>
          <p:nvPr/>
        </p:nvSpPr>
        <p:spPr>
          <a:xfrm rot="5400000">
            <a:off x="5277367" y="4777756"/>
            <a:ext cx="1603558" cy="364202"/>
          </a:xfrm>
          <a:prstGeom prst="flowChartExtra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67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441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이순신 돋움체 B</vt:lpstr>
      <vt:lpstr>제주고딕</vt:lpstr>
      <vt:lpstr>Arial</vt:lpstr>
      <vt:lpstr>Office 테마</vt:lpstr>
      <vt:lpstr> 비정형 데이터 2차 발표 재직자 리뷰 기반 고 선호도 기업의 만족요인 분석</vt:lpstr>
      <vt:lpstr>서론</vt:lpstr>
      <vt:lpstr>연구 프레임 워크</vt:lpstr>
      <vt:lpstr>연구 프레임 워크</vt:lpstr>
      <vt:lpstr>진행 현황 데이터 수집 현황</vt:lpstr>
      <vt:lpstr>진행 현황 데이터 수집 현황</vt:lpstr>
      <vt:lpstr>진행 현황 데이터 수집 현황</vt:lpstr>
      <vt:lpstr>진행 현황 Text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Bipartite Link Prediction</dc:title>
  <dc:creator>user</dc:creator>
  <cp:lastModifiedBy>user</cp:lastModifiedBy>
  <cp:revision>116</cp:revision>
  <dcterms:created xsi:type="dcterms:W3CDTF">2020-09-14T07:08:59Z</dcterms:created>
  <dcterms:modified xsi:type="dcterms:W3CDTF">2020-11-09T06:40:18Z</dcterms:modified>
</cp:coreProperties>
</file>