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25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470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notesMaster" Target="notesMasters/notesMaster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2020-06-08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데이터를 보고 직관적으로 </a:t>
            </a:r>
            <a:r>
              <a:rPr lang="en-US" altLang="ko-KR"/>
              <a:t>region column</a:t>
            </a:r>
            <a:r>
              <a:rPr lang="ko-KR" altLang="en-US"/>
              <a:t>은 필요 없을 것이라는 가정을 세울 수 있었으나 일단 놔둠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/>
          <p:nvPr/>
        </p:nvSpPr>
        <p:spPr>
          <a:xfrm>
            <a:off x="-12699" y="3631"/>
            <a:ext cx="1247479" cy="4425873"/>
          </a:xfrm>
          <a:custGeom>
            <a:avLst/>
            <a:gdLst/>
            <a:cxnLst>
              <a:cxn ang="0">
                <a:pos x="0" y="0"/>
              </a:cxn>
              <a:cxn ang="0">
                <a:pos x="0" y="708"/>
              </a:cxn>
              <a:cxn ang="0">
                <a:pos x="986" y="7114"/>
              </a:cxn>
              <a:cxn ang="0">
                <a:pos x="1537" y="7266"/>
              </a:cxn>
              <a:cxn ang="0">
                <a:pos x="62" y="0"/>
              </a:cxn>
              <a:cxn ang="0">
                <a:pos x="0" y="0"/>
              </a:cxn>
            </a:cxnLst>
            <a:rect l="0" t="0" r="r" b="b"/>
            <a:pathLst>
              <a:path w="1537" h="7266">
                <a:moveTo>
                  <a:pt x="0" y="0"/>
                </a:moveTo>
                <a:lnTo>
                  <a:pt x="0" y="708"/>
                </a:lnTo>
                <a:lnTo>
                  <a:pt x="986" y="7114"/>
                </a:lnTo>
                <a:lnTo>
                  <a:pt x="1537" y="7266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9" name=""/>
          <p:cNvSpPr/>
          <p:nvPr/>
        </p:nvSpPr>
        <p:spPr>
          <a:xfrm flipH="1">
            <a:off x="7307082" y="211889"/>
            <a:ext cx="4883131" cy="1609272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0" name=""/>
          <p:cNvSpPr/>
          <p:nvPr/>
        </p:nvSpPr>
        <p:spPr>
          <a:xfrm flipH="1">
            <a:off x="1176" y="0"/>
            <a:ext cx="12196229" cy="1209811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1" name=""/>
          <p:cNvSpPr/>
          <p:nvPr/>
        </p:nvSpPr>
        <p:spPr>
          <a:xfrm>
            <a:off x="0" y="313097"/>
            <a:ext cx="7315199" cy="2039450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  <a:gd name="connsiteX0" fmla="*/ 5486400 w 5486400"/>
              <a:gd name="connsiteY0" fmla="*/ 1085850 h 2676075"/>
              <a:gd name="connsiteX1" fmla="*/ 0 w 5486400"/>
              <a:gd name="connsiteY1" fmla="*/ 0 h 2676075"/>
              <a:gd name="connsiteX2" fmla="*/ 0 w 5486400"/>
              <a:gd name="connsiteY2" fmla="*/ 95250 h 2676075"/>
              <a:gd name="connsiteX3" fmla="*/ 604863 w 5486400"/>
              <a:gd name="connsiteY3" fmla="*/ 2676075 h 2676075"/>
              <a:gd name="connsiteX4" fmla="*/ 5486400 w 5486400"/>
              <a:gd name="connsiteY4" fmla="*/ 1085850 h 2676075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0 w 5486400"/>
              <a:gd name="connsiteY2" fmla="*/ 95250 h 2582198"/>
              <a:gd name="connsiteX3" fmla="*/ 892927 w 5486400"/>
              <a:gd name="connsiteY3" fmla="*/ 2582198 h 2582198"/>
              <a:gd name="connsiteX4" fmla="*/ 5486400 w 5486400"/>
              <a:gd name="connsiteY4" fmla="*/ 1085850 h 2582198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892927 w 5486400"/>
              <a:gd name="connsiteY2" fmla="*/ 2582198 h 2582198"/>
              <a:gd name="connsiteX3" fmla="*/ 5486400 w 5486400"/>
              <a:gd name="connsiteY3" fmla="*/ 1085850 h 2582198"/>
              <a:gd name="connsiteX0" fmla="*/ 5486400 w 5486400"/>
              <a:gd name="connsiteY0" fmla="*/ 1085850 h 2481754"/>
              <a:gd name="connsiteX1" fmla="*/ 0 w 5486400"/>
              <a:gd name="connsiteY1" fmla="*/ 0 h 2481754"/>
              <a:gd name="connsiteX2" fmla="*/ 870728 w 5486400"/>
              <a:gd name="connsiteY2" fmla="*/ 2481754 h 2481754"/>
              <a:gd name="connsiteX3" fmla="*/ 5486400 w 5486400"/>
              <a:gd name="connsiteY3" fmla="*/ 1085850 h 248175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481754">
                <a:moveTo>
                  <a:pt x="5486400" y="1085850"/>
                </a:moveTo>
                <a:lnTo>
                  <a:pt x="0" y="0"/>
                </a:lnTo>
                <a:lnTo>
                  <a:pt x="870728" y="2481754"/>
                </a:lnTo>
                <a:lnTo>
                  <a:pt x="5486400" y="108585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2" name=""/>
          <p:cNvSpPr/>
          <p:nvPr/>
        </p:nvSpPr>
        <p:spPr>
          <a:xfrm rot="16200000" flipH="1">
            <a:off x="-469153" y="661849"/>
            <a:ext cx="2747768" cy="1432205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3" name=""/>
          <p:cNvSpPr/>
          <p:nvPr/>
        </p:nvSpPr>
        <p:spPr>
          <a:xfrm rot="16200000" flipH="1">
            <a:off x="-2892959" y="2893114"/>
            <a:ext cx="6862892" cy="1076695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4" name=""/>
          <p:cNvSpPr/>
          <p:nvPr/>
        </p:nvSpPr>
        <p:spPr>
          <a:xfrm rot="16200000">
            <a:off x="-839161" y="3864994"/>
            <a:ext cx="4116307" cy="1880869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2571750">
                <a:moveTo>
                  <a:pt x="5486400" y="1085850"/>
                </a:moveTo>
                <a:lnTo>
                  <a:pt x="0" y="0"/>
                </a:lnTo>
                <a:lnTo>
                  <a:pt x="0" y="95250"/>
                </a:lnTo>
                <a:lnTo>
                  <a:pt x="923925" y="2571750"/>
                </a:lnTo>
                <a:lnTo>
                  <a:pt x="5486400" y="1085850"/>
                </a:lnTo>
              </a:path>
            </a:pathLst>
          </a:cu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5" name=""/>
          <p:cNvSpPr/>
          <p:nvPr/>
        </p:nvSpPr>
        <p:spPr>
          <a:xfrm rot="16200000">
            <a:off x="1234747" y="5050782"/>
            <a:ext cx="895421" cy="2731035"/>
          </a:xfrm>
          <a:custGeom>
            <a:avLst/>
            <a:gdLst>
              <a:gd name="connsiteX0" fmla="*/ 0 w 571472"/>
              <a:gd name="connsiteY0" fmla="*/ 3000396 h 3000396"/>
              <a:gd name="connsiteX1" fmla="*/ 0 w 571472"/>
              <a:gd name="connsiteY1" fmla="*/ 0 h 3000396"/>
              <a:gd name="connsiteX2" fmla="*/ 571472 w 571472"/>
              <a:gd name="connsiteY2" fmla="*/ 3000396 h 3000396"/>
              <a:gd name="connsiteX3" fmla="*/ 0 w 571472"/>
              <a:gd name="connsiteY3" fmla="*/ 3000396 h 3000396"/>
              <a:gd name="connsiteX0" fmla="*/ 0 w 928630"/>
              <a:gd name="connsiteY0" fmla="*/ 3000396 h 3000396"/>
              <a:gd name="connsiteX1" fmla="*/ 0 w 928630"/>
              <a:gd name="connsiteY1" fmla="*/ 0 h 3000396"/>
              <a:gd name="connsiteX2" fmla="*/ 928630 w 928630"/>
              <a:gd name="connsiteY2" fmla="*/ 2500306 h 3000396"/>
              <a:gd name="connsiteX3" fmla="*/ 0 w 928630"/>
              <a:gd name="connsiteY3" fmla="*/ 3000396 h 3000396"/>
              <a:gd name="connsiteX0" fmla="*/ 9525 w 938155"/>
              <a:gd name="connsiteY0" fmla="*/ 3067050 h 3067050"/>
              <a:gd name="connsiteX1" fmla="*/ 0 w 938155"/>
              <a:gd name="connsiteY1" fmla="*/ 0 h 3067050"/>
              <a:gd name="connsiteX2" fmla="*/ 938155 w 938155"/>
              <a:gd name="connsiteY2" fmla="*/ 2566960 h 3067050"/>
              <a:gd name="connsiteX3" fmla="*/ 9525 w 938155"/>
              <a:gd name="connsiteY3" fmla="*/ 3067050 h 3067050"/>
              <a:gd name="connsiteX0" fmla="*/ 9525 w 928656"/>
              <a:gd name="connsiteY0" fmla="*/ 3067050 h 3067050"/>
              <a:gd name="connsiteX1" fmla="*/ 0 w 928656"/>
              <a:gd name="connsiteY1" fmla="*/ 0 h 3067050"/>
              <a:gd name="connsiteX2" fmla="*/ 928656 w 928656"/>
              <a:gd name="connsiteY2" fmla="*/ 2509813 h 3067050"/>
              <a:gd name="connsiteX3" fmla="*/ 9525 w 928656"/>
              <a:gd name="connsiteY3" fmla="*/ 3067050 h 3067050"/>
              <a:gd name="connsiteX0" fmla="*/ 9525 w 928656"/>
              <a:gd name="connsiteY0" fmla="*/ 2709836 h 2709836"/>
              <a:gd name="connsiteX1" fmla="*/ 0 w 928656"/>
              <a:gd name="connsiteY1" fmla="*/ 0 h 2709836"/>
              <a:gd name="connsiteX2" fmla="*/ 928656 w 928656"/>
              <a:gd name="connsiteY2" fmla="*/ 2509813 h 2709836"/>
              <a:gd name="connsiteX3" fmla="*/ 9525 w 928656"/>
              <a:gd name="connsiteY3" fmla="*/ 2709836 h 2709836"/>
              <a:gd name="connsiteX0" fmla="*/ 9525 w 928656"/>
              <a:gd name="connsiteY0" fmla="*/ 2781250 h 2781250"/>
              <a:gd name="connsiteX1" fmla="*/ 0 w 928656"/>
              <a:gd name="connsiteY1" fmla="*/ 0 h 2781250"/>
              <a:gd name="connsiteX2" fmla="*/ 928656 w 928656"/>
              <a:gd name="connsiteY2" fmla="*/ 2509813 h 2781250"/>
              <a:gd name="connsiteX3" fmla="*/ 9525 w 928656"/>
              <a:gd name="connsiteY3" fmla="*/ 2781250 h 2781250"/>
              <a:gd name="connsiteX0" fmla="*/ 9525 w 928656"/>
              <a:gd name="connsiteY0" fmla="*/ 2924102 h 2924102"/>
              <a:gd name="connsiteX1" fmla="*/ 0 w 928656"/>
              <a:gd name="connsiteY1" fmla="*/ 0 h 2924102"/>
              <a:gd name="connsiteX2" fmla="*/ 928656 w 928656"/>
              <a:gd name="connsiteY2" fmla="*/ 2509813 h 2924102"/>
              <a:gd name="connsiteX3" fmla="*/ 9525 w 928656"/>
              <a:gd name="connsiteY3" fmla="*/ 2924102 h 2924102"/>
              <a:gd name="connsiteX0" fmla="*/ 9525 w 931063"/>
              <a:gd name="connsiteY0" fmla="*/ 2924102 h 2924102"/>
              <a:gd name="connsiteX1" fmla="*/ 0 w 931063"/>
              <a:gd name="connsiteY1" fmla="*/ 0 h 2924102"/>
              <a:gd name="connsiteX2" fmla="*/ 931063 w 931063"/>
              <a:gd name="connsiteY2" fmla="*/ 2521723 h 2924102"/>
              <a:gd name="connsiteX3" fmla="*/ 9525 w 931063"/>
              <a:gd name="connsiteY3" fmla="*/ 2924102 h 2924102"/>
              <a:gd name="connsiteX0" fmla="*/ 0 w 931063"/>
              <a:gd name="connsiteY0" fmla="*/ 2805040 h 2805040"/>
              <a:gd name="connsiteX1" fmla="*/ 0 w 931063"/>
              <a:gd name="connsiteY1" fmla="*/ 0 h 2805040"/>
              <a:gd name="connsiteX2" fmla="*/ 931063 w 931063"/>
              <a:gd name="connsiteY2" fmla="*/ 2521723 h 2805040"/>
              <a:gd name="connsiteX3" fmla="*/ 0 w 931063"/>
              <a:gd name="connsiteY3" fmla="*/ 2805040 h 2805040"/>
              <a:gd name="connsiteX0" fmla="*/ 6350 w 931063"/>
              <a:gd name="connsiteY0" fmla="*/ 2822504 h 2822504"/>
              <a:gd name="connsiteX1" fmla="*/ 0 w 931063"/>
              <a:gd name="connsiteY1" fmla="*/ 0 h 2822504"/>
              <a:gd name="connsiteX2" fmla="*/ 931063 w 931063"/>
              <a:gd name="connsiteY2" fmla="*/ 2521723 h 2822504"/>
              <a:gd name="connsiteX3" fmla="*/ 6350 w 931063"/>
              <a:gd name="connsiteY3" fmla="*/ 2822504 h 2822504"/>
              <a:gd name="connsiteX0" fmla="*/ 6350 w 1185503"/>
              <a:gd name="connsiteY0" fmla="*/ 2822504 h 3224000"/>
              <a:gd name="connsiteX1" fmla="*/ 0 w 1185503"/>
              <a:gd name="connsiteY1" fmla="*/ 0 h 3224000"/>
              <a:gd name="connsiteX2" fmla="*/ 1185503 w 1185503"/>
              <a:gd name="connsiteY2" fmla="*/ 3224000 h 3224000"/>
              <a:gd name="connsiteX3" fmla="*/ 6350 w 1185503"/>
              <a:gd name="connsiteY3" fmla="*/ 2822504 h 3224000"/>
              <a:gd name="connsiteX0" fmla="*/ 2116 w 1193457"/>
              <a:gd name="connsiteY0" fmla="*/ 3734200 h 3734200"/>
              <a:gd name="connsiteX1" fmla="*/ 7954 w 1193457"/>
              <a:gd name="connsiteY1" fmla="*/ 0 h 3734200"/>
              <a:gd name="connsiteX2" fmla="*/ 1193457 w 1193457"/>
              <a:gd name="connsiteY2" fmla="*/ 3224000 h 3734200"/>
              <a:gd name="connsiteX3" fmla="*/ 2116 w 1193457"/>
              <a:gd name="connsiteY3" fmla="*/ 3734200 h 3734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457" h="3734200">
                <a:moveTo>
                  <a:pt x="2116" y="3734200"/>
                </a:moveTo>
                <a:cubicBezTo>
                  <a:pt x="-1" y="2793365"/>
                  <a:pt x="10071" y="940835"/>
                  <a:pt x="7954" y="0"/>
                </a:cubicBezTo>
                <a:lnTo>
                  <a:pt x="1193457" y="3224000"/>
                </a:lnTo>
                <a:lnTo>
                  <a:pt x="2116" y="3734200"/>
                </a:lnTo>
              </a:path>
            </a:pathLst>
          </a:custGeom>
          <a:solidFill>
            <a:schemeClr val="accent2">
              <a:lumMod val="50000"/>
              <a:lumOff val="5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6" name=""/>
          <p:cNvSpPr/>
          <p:nvPr/>
        </p:nvSpPr>
        <p:spPr>
          <a:xfrm>
            <a:off x="164250" y="-27432"/>
            <a:ext cx="2883726" cy="6885432"/>
          </a:xfrm>
          <a:custGeom>
            <a:avLst/>
            <a:gdLst>
              <a:gd name="connsiteX0" fmla="*/ 0 w 500066"/>
              <a:gd name="connsiteY0" fmla="*/ 6858000 h 6858000"/>
              <a:gd name="connsiteX1" fmla="*/ 250033 w 500066"/>
              <a:gd name="connsiteY1" fmla="*/ 0 h 6858000"/>
              <a:gd name="connsiteX2" fmla="*/ 500066 w 500066"/>
              <a:gd name="connsiteY2" fmla="*/ 6858000 h 6858000"/>
              <a:gd name="connsiteX3" fmla="*/ 0 w 500066"/>
              <a:gd name="connsiteY3" fmla="*/ 6858000 h 6858000"/>
              <a:gd name="connsiteX0" fmla="*/ 1638757 w 2138823"/>
              <a:gd name="connsiteY0" fmla="*/ 6876288 h 6876288"/>
              <a:gd name="connsiteX1" fmla="*/ 0 w 2138823"/>
              <a:gd name="connsiteY1" fmla="*/ 0 h 6876288"/>
              <a:gd name="connsiteX2" fmla="*/ 2138823 w 2138823"/>
              <a:gd name="connsiteY2" fmla="*/ 6876288 h 6876288"/>
              <a:gd name="connsiteX3" fmla="*/ 1638757 w 2138823"/>
              <a:gd name="connsiteY3" fmla="*/ 6876288 h 6876288"/>
              <a:gd name="connsiteX0" fmla="*/ 1662729 w 2162795"/>
              <a:gd name="connsiteY0" fmla="*/ 6885432 h 6885432"/>
              <a:gd name="connsiteX1" fmla="*/ 0 w 2162795"/>
              <a:gd name="connsiteY1" fmla="*/ 0 h 6885432"/>
              <a:gd name="connsiteX2" fmla="*/ 2162795 w 2162795"/>
              <a:gd name="connsiteY2" fmla="*/ 6885432 h 6885432"/>
              <a:gd name="connsiteX3" fmla="*/ 1662729 w 2162795"/>
              <a:gd name="connsiteY3" fmla="*/ 6885432 h 688543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795" h="6885432">
                <a:moveTo>
                  <a:pt x="1662729" y="6885432"/>
                </a:moveTo>
                <a:lnTo>
                  <a:pt x="0" y="0"/>
                </a:lnTo>
                <a:lnTo>
                  <a:pt x="2162795" y="6885432"/>
                </a:lnTo>
                <a:lnTo>
                  <a:pt x="1662729" y="6885432"/>
                </a:lnTo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2270586" y="2919309"/>
            <a:ext cx="9635703" cy="957706"/>
          </a:xfrm>
        </p:spPr>
        <p:txBody>
          <a:bodyPr>
            <a:noAutofit/>
          </a:bodyPr>
          <a:lstStyle>
            <a:lvl1pPr algn="l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2270586" y="3890286"/>
            <a:ext cx="9631127" cy="467408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82A27DF-FC33-4C05-96AC-ECA7B11A9C6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7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40000"/>
                <a:lumOff val="60000"/>
                <a:alpha val="58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8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1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rgbClr val="b6b8ba">
                <a:alpha val="38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2">
                <a:lumMod val="50000"/>
                <a:lumOff val="50000"/>
                <a:alpha val="6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330199" y="2673355"/>
            <a:ext cx="11531599" cy="1470025"/>
          </a:xfrm>
        </p:spPr>
        <p:txBody>
          <a:bodyPr/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10BF683E-EC8C-4F1E-8017-25E57E2CE77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8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49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9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0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b6b8ba">
                  <a:alpha val="5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4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5">
                  <a:alpha val="7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5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542695" y="1121212"/>
            <a:ext cx="7837714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body" sz="quarter" idx="14" hasCustomPrompt=""/>
          </p:nvPr>
        </p:nvSpPr>
        <p:spPr>
          <a:xfrm>
            <a:off x="2542710" y="2286007"/>
            <a:ext cx="7839569" cy="3429009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FDD8E82-9EDF-4A21-8052-950E349A4E6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10800000" flipH="1">
            <a:off x="10430936" y="4214817"/>
            <a:ext cx="1780898" cy="2672210"/>
            <a:chOff x="7830097" y="-3175"/>
            <a:chExt cx="1335674" cy="3646465"/>
          </a:xfrm>
        </p:grpSpPr>
        <p:sp>
          <p:nvSpPr>
            <p:cNvPr id="8" name=""/>
            <p:cNvSpPr/>
            <p:nvPr/>
          </p:nvSpPr>
          <p:spPr>
            <a:xfrm>
              <a:off x="7858910" y="-3175"/>
              <a:ext cx="1290865" cy="2960833"/>
            </a:xfrm>
            <a:custGeom>
              <a:avLst/>
              <a:gdLst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3062 w 2623457"/>
                <a:gd name="connsiteY2" fmla="*/ 0 h 6063342"/>
                <a:gd name="connsiteX3" fmla="*/ 174172 w 2623457"/>
                <a:gd name="connsiteY3" fmla="*/ 0 h 6063342"/>
                <a:gd name="connsiteX4" fmla="*/ 1556657 w 2623457"/>
                <a:gd name="connsiteY4" fmla="*/ 1545771 h 6063342"/>
                <a:gd name="connsiteX5" fmla="*/ 2623457 w 2623457"/>
                <a:gd name="connsiteY5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85682 h 6085682"/>
                <a:gd name="connsiteX1" fmla="*/ 0 w 2623457"/>
                <a:gd name="connsiteY1" fmla="*/ 22340 h 6085682"/>
                <a:gd name="connsiteX2" fmla="*/ 667 w 2623457"/>
                <a:gd name="connsiteY2" fmla="*/ 0 h 6085682"/>
                <a:gd name="connsiteX3" fmla="*/ 183682 w 2623457"/>
                <a:gd name="connsiteY3" fmla="*/ 9574 h 6085682"/>
                <a:gd name="connsiteX4" fmla="*/ 1556657 w 2623457"/>
                <a:gd name="connsiteY4" fmla="*/ 1568111 h 6085682"/>
                <a:gd name="connsiteX5" fmla="*/ 2623457 w 2623457"/>
                <a:gd name="connsiteY5" fmla="*/ 6085682 h 6085682"/>
                <a:gd name="connsiteX0" fmla="*/ 3030086 w 3030086"/>
                <a:gd name="connsiteY0" fmla="*/ 7076027 h 7076027"/>
                <a:gd name="connsiteX1" fmla="*/ 406629 w 3030086"/>
                <a:gd name="connsiteY1" fmla="*/ 1012685 h 7076027"/>
                <a:gd name="connsiteX2" fmla="*/ 590311 w 3030086"/>
                <a:gd name="connsiteY2" fmla="*/ 999919 h 7076027"/>
                <a:gd name="connsiteX3" fmla="*/ 1963286 w 3030086"/>
                <a:gd name="connsiteY3" fmla="*/ 2558456 h 7076027"/>
                <a:gd name="connsiteX4" fmla="*/ 3030086 w 3030086"/>
                <a:gd name="connsiteY4" fmla="*/ 7076027 h 7076027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30614 w 2630614"/>
                <a:gd name="connsiteY0" fmla="*/ 6076108 h 6076108"/>
                <a:gd name="connsiteX1" fmla="*/ 0 w 2630614"/>
                <a:gd name="connsiteY1" fmla="*/ 5585 h 6076108"/>
                <a:gd name="connsiteX2" fmla="*/ 190839 w 2630614"/>
                <a:gd name="connsiteY2" fmla="*/ 0 h 6076108"/>
                <a:gd name="connsiteX3" fmla="*/ 1563814 w 2630614"/>
                <a:gd name="connsiteY3" fmla="*/ 1558537 h 6076108"/>
                <a:gd name="connsiteX4" fmla="*/ 2630614 w 2630614"/>
                <a:gd name="connsiteY4" fmla="*/ 6076108 h 6076108"/>
                <a:gd name="connsiteX0" fmla="*/ 2635390 w 2635390"/>
                <a:gd name="connsiteY0" fmla="*/ 6076108 h 6076108"/>
                <a:gd name="connsiteX1" fmla="*/ 0 w 2635390"/>
                <a:gd name="connsiteY1" fmla="*/ 797 h 6076108"/>
                <a:gd name="connsiteX2" fmla="*/ 195615 w 2635390"/>
                <a:gd name="connsiteY2" fmla="*/ 0 h 6076108"/>
                <a:gd name="connsiteX3" fmla="*/ 1568590 w 2635390"/>
                <a:gd name="connsiteY3" fmla="*/ 1558537 h 6076108"/>
                <a:gd name="connsiteX4" fmla="*/ 2635390 w 2635390"/>
                <a:gd name="connsiteY4" fmla="*/ 6076108 h 607610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5390" h="6076108">
                  <a:moveTo>
                    <a:pt x="2635390" y="6076108"/>
                  </a:moveTo>
                  <a:lnTo>
                    <a:pt x="0" y="797"/>
                  </a:lnTo>
                  <a:lnTo>
                    <a:pt x="195615" y="0"/>
                  </a:lnTo>
                  <a:lnTo>
                    <a:pt x="1568590" y="1558537"/>
                  </a:lnTo>
                  <a:lnTo>
                    <a:pt x="2635390" y="607610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>
              <a:off x="8617016" y="737400"/>
              <a:ext cx="543423" cy="2244786"/>
            </a:xfrm>
            <a:custGeom>
              <a:avLst/>
              <a:gdLst>
                <a:gd name="connsiteX0" fmla="*/ 0 w 1088572"/>
                <a:gd name="connsiteY0" fmla="*/ 0 h 4582886"/>
                <a:gd name="connsiteX1" fmla="*/ 1088572 w 1088572"/>
                <a:gd name="connsiteY1" fmla="*/ 1186543 h 4582886"/>
                <a:gd name="connsiteX2" fmla="*/ 1088572 w 1088572"/>
                <a:gd name="connsiteY2" fmla="*/ 4582886 h 4582886"/>
                <a:gd name="connsiteX3" fmla="*/ 0 w 1088572"/>
                <a:gd name="connsiteY3" fmla="*/ 0 h 45828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8572" h="4582886">
                  <a:moveTo>
                    <a:pt x="0" y="0"/>
                  </a:moveTo>
                  <a:lnTo>
                    <a:pt x="1088572" y="1186543"/>
                  </a:lnTo>
                  <a:lnTo>
                    <a:pt x="1088572" y="4582886"/>
                  </a:lnTo>
                  <a:lnTo>
                    <a:pt x="0" y="0"/>
                  </a:lnTo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>
              <a:off x="7956911" y="-1619"/>
              <a:ext cx="671047" cy="757711"/>
            </a:xfrm>
            <a:custGeom>
              <a:avLst/>
              <a:gdLst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69988 w 1369988"/>
                <a:gd name="connsiteY0" fmla="*/ 1546919 h 1546919"/>
                <a:gd name="connsiteX1" fmla="*/ 1023257 w 1369988"/>
                <a:gd name="connsiteY1" fmla="*/ 0 h 1546919"/>
                <a:gd name="connsiteX2" fmla="*/ 0 w 1369988"/>
                <a:gd name="connsiteY2" fmla="*/ 0 h 1546919"/>
                <a:gd name="connsiteX3" fmla="*/ 1369988 w 1369988"/>
                <a:gd name="connsiteY3" fmla="*/ 1546919 h 15469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88" h="1546919">
                  <a:moveTo>
                    <a:pt x="1369988" y="1546919"/>
                  </a:moveTo>
                  <a:lnTo>
                    <a:pt x="1023257" y="0"/>
                  </a:lnTo>
                  <a:lnTo>
                    <a:pt x="0" y="0"/>
                  </a:lnTo>
                  <a:lnTo>
                    <a:pt x="1369988" y="154691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>
              <a:off x="8455711" y="-1619"/>
              <a:ext cx="710060" cy="1329898"/>
            </a:xfrm>
            <a:custGeom>
              <a:avLst/>
              <a:gdLst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0 w 1436914"/>
                <a:gd name="connsiteY4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49636"/>
                <a:gd name="connsiteY0" fmla="*/ 0 h 2715079"/>
                <a:gd name="connsiteX1" fmla="*/ 339294 w 1449636"/>
                <a:gd name="connsiteY1" fmla="*/ 1528536 h 2715079"/>
                <a:gd name="connsiteX2" fmla="*/ 1449636 w 1449636"/>
                <a:gd name="connsiteY2" fmla="*/ 2715079 h 2715079"/>
                <a:gd name="connsiteX3" fmla="*/ 1427865 w 1449636"/>
                <a:gd name="connsiteY3" fmla="*/ 4536 h 2715079"/>
                <a:gd name="connsiteX4" fmla="*/ 1421515 w 1449636"/>
                <a:gd name="connsiteY4" fmla="*/ 0 h 2715079"/>
                <a:gd name="connsiteX5" fmla="*/ 0 w 1449636"/>
                <a:gd name="connsiteY5" fmla="*/ 0 h 271507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9636" h="2715079">
                  <a:moveTo>
                    <a:pt x="0" y="0"/>
                  </a:moveTo>
                  <a:lnTo>
                    <a:pt x="339294" y="1528536"/>
                  </a:lnTo>
                  <a:lnTo>
                    <a:pt x="1449636" y="2715079"/>
                  </a:lnTo>
                  <a:lnTo>
                    <a:pt x="1427865" y="4536"/>
                  </a:lnTo>
                  <a:lnTo>
                    <a:pt x="1421515" y="0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>
              <a:off x="7830097" y="-1619"/>
              <a:ext cx="1325010" cy="3644909"/>
            </a:xfrm>
            <a:custGeom>
              <a:avLst/>
              <a:gdLst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49993 w 2705100"/>
                <a:gd name="connsiteY2" fmla="*/ 9525 h 6867525"/>
                <a:gd name="connsiteX3" fmla="*/ 0 w 2705100"/>
                <a:gd name="connsiteY3" fmla="*/ 9525 h 6867525"/>
                <a:gd name="connsiteX4" fmla="*/ 2295525 w 2705100"/>
                <a:gd name="connsiteY4" fmla="*/ 6858000 h 6867525"/>
                <a:gd name="connsiteX5" fmla="*/ 2695575 w 2705100"/>
                <a:gd name="connsiteY5" fmla="*/ 6867525 h 6867525"/>
                <a:gd name="connsiteX6" fmla="*/ 2705100 w 2705100"/>
                <a:gd name="connsiteY6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295525 w 2705100"/>
                <a:gd name="connsiteY3" fmla="*/ 6848475 h 6858000"/>
                <a:gd name="connsiteX4" fmla="*/ 2695575 w 2705100"/>
                <a:gd name="connsiteY4" fmla="*/ 6858000 h 6858000"/>
                <a:gd name="connsiteX5" fmla="*/ 2705100 w 2705100"/>
                <a:gd name="connsiteY5" fmla="*/ 6076950 h 6858000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695575 w 2705100"/>
                <a:gd name="connsiteY3" fmla="*/ 6858000 h 6858000"/>
                <a:gd name="connsiteX4" fmla="*/ 2705100 w 2705100"/>
                <a:gd name="connsiteY4" fmla="*/ 6076950 h 6858000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100" h="7441333">
                  <a:moveTo>
                    <a:pt x="2705100" y="6076950"/>
                  </a:moveTo>
                  <a:lnTo>
                    <a:pt x="64280" y="0"/>
                  </a:lnTo>
                  <a:lnTo>
                    <a:pt x="0" y="0"/>
                  </a:lnTo>
                  <a:lnTo>
                    <a:pt x="2695576" y="7441333"/>
                  </a:lnTo>
                  <a:cubicBezTo>
                    <a:pt x="2698751" y="6986539"/>
                    <a:pt x="2701925" y="6531744"/>
                    <a:pt x="2705100" y="6076950"/>
                  </a:cubicBezTo>
                </a:path>
              </a:pathLst>
            </a:cu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9563098" y="274638"/>
            <a:ext cx="20192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712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6753771-9475-4309-9B2C-4F43EB0294C6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A2121F7-E20F-43B2-B3C6-C7E51EA698C5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DAC1609-63DC-4238-90D7-BDA4CCE7E5D2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8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  <a:alpha val="39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3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1">
                <a:alpha val="74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3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761962" y="2357419"/>
            <a:ext cx="10363199" cy="928705"/>
          </a:xfrm>
        </p:spPr>
        <p:txBody>
          <a:bodyPr anchor="t"/>
          <a:lstStyle>
            <a:lvl1pPr algn="l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761962" y="1807030"/>
            <a:ext cx="10363199" cy="550390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1794FCA-B30B-4B0B-A06E-872BCCC939B8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2B4FBC9-0152-4321-B5AE-8A4D40C68623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5271060-A817-4E00-9021-886881503EB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214422"/>
            <a:ext cx="10972799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47ABBE4F-A180-451B-976B-207E95DDA7F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609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quarter" idx="2"/>
          </p:nvPr>
        </p:nvSpPr>
        <p:spPr>
          <a:xfrm>
            <a:off x="6197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sz="quarter" idx="3"/>
          </p:nvPr>
        </p:nvSpPr>
        <p:spPr>
          <a:xfrm>
            <a:off x="608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4"/>
          </p:nvPr>
        </p:nvSpPr>
        <p:spPr>
          <a:xfrm>
            <a:off x="6196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0DB8ECF-E18C-4D8D-A7A0-FA2FABCA5290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type="sldNum" sz="quarter" idx="12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"/>
          <p:cNvSpPr/>
          <p:nvPr/>
        </p:nvSpPr>
        <p:spPr>
          <a:xfrm rot="5400000">
            <a:off x="-3300803" y="3300663"/>
            <a:ext cx="6887028" cy="28570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21" name=""/>
          <p:cNvGrpSpPr/>
          <p:nvPr/>
        </p:nvGrpSpPr>
        <p:grpSpPr>
          <a:xfrm rot="0" flipH="1">
            <a:off x="-2" y="0"/>
            <a:ext cx="12192001" cy="6858001"/>
            <a:chOff x="-1" y="0"/>
            <a:chExt cx="9144001" cy="6858001"/>
          </a:xfrm>
        </p:grpSpPr>
        <p:sp>
          <p:nvSpPr>
            <p:cNvPr id="2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chemeClr val="accent2">
                <a:lumMod val="50000"/>
                <a:lumOff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23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24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5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6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chemeClr val="accent2">
                  <a:lumMod val="25000"/>
                  <a:lumOff val="75000"/>
                  <a:alpha val="32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7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alpha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8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9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952463" y="4772044"/>
            <a:ext cx="8680109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952463" y="584219"/>
            <a:ext cx="868010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952463" y="5338782"/>
            <a:ext cx="8680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8C9FE912-2C94-4152-970B-97CA7CEA7709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19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교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/>
          <p:nvPr/>
        </p:nvSpPr>
        <p:spPr>
          <a:xfrm>
            <a:off x="1732842" y="3147876"/>
            <a:ext cx="6308395" cy="3037101"/>
          </a:xfrm>
          <a:custGeom>
            <a:avLst/>
            <a:gdLst>
              <a:gd name="connsiteX0" fmla="*/ 0 w 4175"/>
              <a:gd name="connsiteY0" fmla="*/ 0 h 2538"/>
              <a:gd name="connsiteX1" fmla="*/ 12 w 4175"/>
              <a:gd name="connsiteY1" fmla="*/ 44 h 2538"/>
              <a:gd name="connsiteX2" fmla="*/ 685 w 4175"/>
              <a:gd name="connsiteY2" fmla="*/ 2538 h 2538"/>
              <a:gd name="connsiteX3" fmla="*/ 4175 w 4175"/>
              <a:gd name="connsiteY3" fmla="*/ 1923 h 2538"/>
              <a:gd name="connsiteX4" fmla="*/ 25 w 4175"/>
              <a:gd name="connsiteY4" fmla="*/ 11 h 2538"/>
              <a:gd name="connsiteX5" fmla="*/ 0 w 4175"/>
              <a:gd name="connsiteY5" fmla="*/ 0 h 2538"/>
              <a:gd name="connsiteX0" fmla="*/ 0 w 4003"/>
              <a:gd name="connsiteY0" fmla="*/ 0 h 2538"/>
              <a:gd name="connsiteX1" fmla="*/ 12 w 4003"/>
              <a:gd name="connsiteY1" fmla="*/ 44 h 2538"/>
              <a:gd name="connsiteX2" fmla="*/ 685 w 4003"/>
              <a:gd name="connsiteY2" fmla="*/ 2538 h 2538"/>
              <a:gd name="connsiteX3" fmla="*/ 4003 w 4003"/>
              <a:gd name="connsiteY3" fmla="*/ 1844 h 2538"/>
              <a:gd name="connsiteX4" fmla="*/ 25 w 4003"/>
              <a:gd name="connsiteY4" fmla="*/ 11 h 2538"/>
              <a:gd name="connsiteX5" fmla="*/ 0 w 4003"/>
              <a:gd name="connsiteY5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553 w 4531"/>
              <a:gd name="connsiteY0" fmla="*/ 0 h 2527"/>
              <a:gd name="connsiteX1" fmla="*/ 1213 w 4531"/>
              <a:gd name="connsiteY1" fmla="*/ 2527 h 2527"/>
              <a:gd name="connsiteX2" fmla="*/ 4531 w 4531"/>
              <a:gd name="connsiteY2" fmla="*/ 1833 h 2527"/>
              <a:gd name="connsiteX3" fmla="*/ 553 w 4531"/>
              <a:gd name="connsiteY3" fmla="*/ 0 h 2527"/>
              <a:gd name="connsiteX0" fmla="*/ 3 w 3981"/>
              <a:gd name="connsiteY0" fmla="*/ 0 h 2527"/>
              <a:gd name="connsiteX1" fmla="*/ 663 w 3981"/>
              <a:gd name="connsiteY1" fmla="*/ 2527 h 2527"/>
              <a:gd name="connsiteX2" fmla="*/ 3981 w 3981"/>
              <a:gd name="connsiteY2" fmla="*/ 1833 h 2527"/>
              <a:gd name="connsiteX3" fmla="*/ 3 w 3981"/>
              <a:gd name="connsiteY3" fmla="*/ 0 h 2527"/>
              <a:gd name="connsiteX0" fmla="*/ 0 w 3978"/>
              <a:gd name="connsiteY0" fmla="*/ 0 h 2527"/>
              <a:gd name="connsiteX1" fmla="*/ 660 w 3978"/>
              <a:gd name="connsiteY1" fmla="*/ 2527 h 2527"/>
              <a:gd name="connsiteX2" fmla="*/ 3978 w 3978"/>
              <a:gd name="connsiteY2" fmla="*/ 1833 h 2527"/>
              <a:gd name="connsiteX3" fmla="*/ 0 w 3978"/>
              <a:gd name="connsiteY3" fmla="*/ 0 h 25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" h="2527">
                <a:moveTo>
                  <a:pt x="0" y="0"/>
                </a:moveTo>
                <a:cubicBezTo>
                  <a:pt x="90" y="449"/>
                  <a:pt x="484" y="1911"/>
                  <a:pt x="660" y="2527"/>
                </a:cubicBezTo>
                <a:lnTo>
                  <a:pt x="3978" y="1833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20000"/>
              <a:lumOff val="80000"/>
              <a:alpha val="26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10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10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15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106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98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  <a:alpha val="3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9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c6c8ca">
                  <a:alpha val="17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1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6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27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7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431799" y="1308100"/>
            <a:ext cx="11302999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  <a:p>
            <a:pPr lvl="8">
              <a:defRPr lang="ko-KR" altLang="en-US"/>
            </a:pPr>
            <a:endParaRPr lang="en-US" altLang="ko-KR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D839B8E-F55D-4BF8-852C-25AF74D46B3E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8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30670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80000"/>
        <a:buFont typeface="Wingdings 3"/>
        <a:buChar char="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–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Datamining-regression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Plotting - region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1500"/>
              <a:t>plot1 : region frequency</a:t>
            </a:r>
            <a:endParaRPr lang="en-US" altLang="ko-KR" sz="1500"/>
          </a:p>
          <a:p>
            <a:pPr>
              <a:defRPr/>
            </a:pPr>
            <a:r>
              <a:rPr lang="en-US" altLang="ko-KR" sz="1500"/>
              <a:t>plot2 : region-charge graph</a:t>
            </a:r>
            <a:endParaRPr lang="en-US" altLang="ko-KR" sz="15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91487" y="1916546"/>
            <a:ext cx="7372349" cy="45368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Plotting - children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1500"/>
              <a:t>plot1 : children frequency</a:t>
            </a:r>
            <a:endParaRPr lang="en-US" altLang="ko-KR" sz="1500"/>
          </a:p>
          <a:p>
            <a:pPr>
              <a:defRPr/>
            </a:pPr>
            <a:r>
              <a:rPr lang="en-US" altLang="ko-KR" sz="1500"/>
              <a:t>plot2 : children-charge graph</a:t>
            </a:r>
            <a:endParaRPr lang="en-US" altLang="ko-KR" sz="1500"/>
          </a:p>
          <a:p>
            <a:pPr>
              <a:defRPr/>
            </a:pPr>
            <a:r>
              <a:rPr lang="en-US" altLang="ko-KR" sz="1500"/>
              <a:t>plot3 : children_group-charge graph</a:t>
            </a:r>
            <a:endParaRPr lang="en-US" altLang="ko-KR" sz="15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08073" y="2221200"/>
            <a:ext cx="7228331" cy="44482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Correlation 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1500"/>
              <a:t>target</a:t>
            </a:r>
            <a:r>
              <a:rPr lang="ko-KR" altLang="en-US" sz="1500"/>
              <a:t>과 가장 높은 상관관계가 있는 </a:t>
            </a:r>
            <a:r>
              <a:rPr lang="en-US" altLang="ko-KR" sz="1500"/>
              <a:t>column</a:t>
            </a:r>
            <a:r>
              <a:rPr lang="ko-KR" altLang="en-US" sz="1500"/>
              <a:t>은 </a:t>
            </a:r>
            <a:r>
              <a:rPr lang="en-US" altLang="ko-KR" sz="1500"/>
              <a:t>smoker(-0.79)</a:t>
            </a:r>
            <a:endParaRPr lang="en-US" altLang="ko-KR" sz="1500"/>
          </a:p>
          <a:p>
            <a:pPr>
              <a:defRPr/>
            </a:pPr>
            <a:r>
              <a:rPr lang="en-US" altLang="ko-KR" sz="1500"/>
              <a:t>age</a:t>
            </a:r>
            <a:r>
              <a:rPr lang="ko-KR" altLang="en-US" sz="1500"/>
              <a:t>와 </a:t>
            </a:r>
            <a:r>
              <a:rPr lang="en-US" altLang="ko-KR" sz="1500"/>
              <a:t>bmi</a:t>
            </a:r>
            <a:r>
              <a:rPr lang="ko-KR" altLang="en-US" sz="1500"/>
              <a:t>가 그 다음으로 높은 상관계수를 띄고 있음</a:t>
            </a:r>
            <a:endParaRPr lang="ko-KR" altLang="en-US" sz="1500"/>
          </a:p>
          <a:p>
            <a:pPr>
              <a:defRPr/>
            </a:pPr>
            <a:r>
              <a:rPr lang="en-US" altLang="ko-KR" sz="1500"/>
              <a:t>region</a:t>
            </a:r>
            <a:r>
              <a:rPr lang="ko-KR" altLang="en-US" sz="1500"/>
              <a:t>은 처음 추측대로 큰 상관관계가 없음을 알 수 있으므로 변수 삭제</a:t>
            </a:r>
            <a:endParaRPr lang="ko-KR" altLang="en-US" sz="15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11577" y="2108835"/>
            <a:ext cx="6408801" cy="42725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Linear Regression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Linear regression</a:t>
            </a:r>
            <a:r>
              <a:rPr lang="ko-KR" altLang="en-US"/>
              <a:t>을 통해 </a:t>
            </a:r>
            <a:r>
              <a:rPr lang="en-US" altLang="ko-KR"/>
              <a:t>t</a:t>
            </a:r>
            <a:r>
              <a:rPr lang="ko-KR" altLang="en-US"/>
              <a:t>값과 </a:t>
            </a:r>
            <a:r>
              <a:rPr lang="en-US" altLang="ko-KR"/>
              <a:t>R-squared</a:t>
            </a:r>
            <a:r>
              <a:rPr lang="ko-KR" altLang="en-US"/>
              <a:t> 값을 구함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R-squared</a:t>
            </a:r>
            <a:r>
              <a:rPr lang="ko-KR" altLang="en-US"/>
              <a:t> 값을 통해 전체 변수들이 </a:t>
            </a:r>
            <a:r>
              <a:rPr lang="en-US" altLang="ko-KR"/>
              <a:t>target</a:t>
            </a:r>
            <a:r>
              <a:rPr lang="ko-KR" altLang="en-US"/>
              <a:t>의 </a:t>
            </a:r>
            <a:r>
              <a:rPr lang="en-US" altLang="ko-KR"/>
              <a:t>75%</a:t>
            </a:r>
            <a:r>
              <a:rPr lang="ko-KR" altLang="en-US"/>
              <a:t>를</a:t>
            </a:r>
            <a:r>
              <a:rPr lang="en-US" altLang="ko-KR"/>
              <a:t> </a:t>
            </a:r>
            <a:r>
              <a:rPr lang="ko-KR" altLang="en-US"/>
              <a:t>설명</a:t>
            </a: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t</a:t>
            </a:r>
            <a:r>
              <a:rPr lang="ko-KR" altLang="en-US"/>
              <a:t>값을 통해 </a:t>
            </a:r>
            <a:r>
              <a:rPr lang="en-US" altLang="ko-KR"/>
              <a:t>smoker</a:t>
            </a:r>
            <a:r>
              <a:rPr lang="ko-KR" altLang="en-US"/>
              <a:t>와 </a:t>
            </a:r>
            <a:r>
              <a:rPr lang="en-US" altLang="ko-KR"/>
              <a:t>bmi,</a:t>
            </a:r>
            <a:r>
              <a:rPr lang="ko-KR" altLang="en-US"/>
              <a:t> </a:t>
            </a:r>
            <a:r>
              <a:rPr lang="en-US" altLang="ko-KR"/>
              <a:t>age</a:t>
            </a:r>
            <a:r>
              <a:rPr lang="ko-KR" altLang="en-US"/>
              <a:t>가 높은 인과관계를 가짐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74690" y="1308100"/>
            <a:ext cx="3826048" cy="48148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7334" y="76072"/>
            <a:ext cx="4895929" cy="6161279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28053" y="0"/>
            <a:ext cx="4057683" cy="6237351"/>
          </a:xfrm>
          <a:prstGeom prst="rect">
            <a:avLst/>
          </a:prstGeom>
        </p:spPr>
      </p:pic>
      <p:sp>
        <p:nvSpPr>
          <p:cNvPr id="6" name=""/>
          <p:cNvSpPr>
            <a:spLocks noGrp="1"/>
          </p:cNvSpPr>
          <p:nvPr>
            <p:ph idx="1"/>
          </p:nvPr>
        </p:nvSpPr>
        <p:spPr>
          <a:xfrm>
            <a:off x="935862" y="5628640"/>
            <a:ext cx="4440048" cy="1229360"/>
          </a:xfrm>
        </p:spPr>
        <p:txBody>
          <a:bodyPr vert="horz" lIns="91440" tIns="45720" rIns="91440" bIns="45720"/>
          <a:lstStyle/>
          <a:p>
            <a:pPr>
              <a:defRPr/>
            </a:pPr>
            <a:endParaRPr lang="en-US" altLang="ko-KR" sz="1500"/>
          </a:p>
          <a:p>
            <a:pPr>
              <a:defRPr/>
            </a:pPr>
            <a:endParaRPr lang="ko-KR" altLang="en-US"/>
          </a:p>
        </p:txBody>
      </p:sp>
      <p:sp>
        <p:nvSpPr>
          <p:cNvPr id="7" name=""/>
          <p:cNvSpPr txBox="1"/>
          <p:nvPr/>
        </p:nvSpPr>
        <p:spPr>
          <a:xfrm>
            <a:off x="1487424" y="6381369"/>
            <a:ext cx="2952369" cy="36042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regression without scaling</a:t>
            </a:r>
            <a:endParaRPr lang="en-US" altLang="ko-KR"/>
          </a:p>
        </p:txBody>
      </p:sp>
      <p:sp>
        <p:nvSpPr>
          <p:cNvPr id="8" name=""/>
          <p:cNvSpPr txBox="1"/>
          <p:nvPr/>
        </p:nvSpPr>
        <p:spPr>
          <a:xfrm>
            <a:off x="6960107" y="6380989"/>
            <a:ext cx="2952369" cy="3608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regression after scaling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Feature importance using RF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Index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ko-KR"/>
              <a:t>1. Data</a:t>
            </a:r>
            <a:r>
              <a:rPr lang="ko-KR" altLang="en-US"/>
              <a:t> 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en-US" altLang="ko-KR"/>
              <a:t>Plotting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3.</a:t>
            </a:r>
            <a:r>
              <a:rPr lang="ko-KR" altLang="en-US"/>
              <a:t> </a:t>
            </a:r>
            <a:r>
              <a:rPr lang="en-US" altLang="ko-KR"/>
              <a:t>Correlation</a:t>
            </a:r>
            <a:endParaRPr lang="en-US" altLang="ko-KR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4.</a:t>
            </a:r>
            <a:r>
              <a:rPr lang="ko-KR" altLang="en-US"/>
              <a:t> </a:t>
            </a:r>
            <a:r>
              <a:rPr lang="en-US" altLang="ko-KR"/>
              <a:t>Linear regression</a:t>
            </a:r>
            <a:endParaRPr lang="en-US" altLang="ko-KR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5.</a:t>
            </a:r>
            <a:r>
              <a:rPr lang="ko-KR" altLang="en-US"/>
              <a:t> </a:t>
            </a:r>
            <a:r>
              <a:rPr lang="en-US" altLang="ko-KR"/>
              <a:t>Feature importance using random forest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Data</a:t>
            </a:r>
            <a:endParaRPr lang="en-US" altLang="ko-KR"/>
          </a:p>
          <a:p>
            <a:pPr>
              <a:defRPr/>
            </a:pPr>
            <a:r>
              <a:rPr lang="en-US" altLang="ko-KR" sz="2000"/>
              <a:t>US health insurance </a:t>
            </a:r>
            <a:endParaRPr lang="en-US" altLang="ko-KR" sz="2000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target : charges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size : (1338,7)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22067" y="1063586"/>
            <a:ext cx="4210050" cy="3009900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23837" y="2671762"/>
            <a:ext cx="11744325" cy="1514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Null </a:t>
            </a:r>
            <a:r>
              <a:rPr lang="ko-KR" altLang="en-US"/>
              <a:t>값은 없음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object, smoker, region</a:t>
            </a:r>
            <a:r>
              <a:rPr lang="ko-KR" altLang="en-US"/>
              <a:t>은 </a:t>
            </a:r>
            <a:r>
              <a:rPr lang="en-US" altLang="ko-KR"/>
              <a:t>0,</a:t>
            </a:r>
            <a:r>
              <a:rPr lang="ko-KR" altLang="en-US"/>
              <a:t> </a:t>
            </a:r>
            <a:r>
              <a:rPr lang="en-US" altLang="ko-KR"/>
              <a:t>1</a:t>
            </a:r>
            <a:r>
              <a:rPr lang="ko-KR" altLang="en-US"/>
              <a:t>값으로 대체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age</a:t>
            </a:r>
            <a:r>
              <a:rPr lang="ko-KR" altLang="en-US"/>
              <a:t>와 </a:t>
            </a:r>
            <a:r>
              <a:rPr lang="en-US" altLang="ko-KR"/>
              <a:t>bmi</a:t>
            </a:r>
            <a:r>
              <a:rPr lang="ko-KR" altLang="en-US"/>
              <a:t>는 많은 </a:t>
            </a:r>
            <a:r>
              <a:rPr lang="en-US" altLang="ko-KR"/>
              <a:t>unique</a:t>
            </a:r>
            <a:r>
              <a:rPr lang="ko-KR" altLang="en-US"/>
              <a:t>값을 가지므로 일정 값들끼리 묶어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categorical</a:t>
            </a:r>
            <a:r>
              <a:rPr lang="ko-KR" altLang="en-US"/>
              <a:t> 변수로도 만들어줌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</p:spPr>
        <p:txBody>
          <a:bodyPr vert="horz" lIns="91440" tIns="45720" rIns="91440" bIns="45720" anchor="ctr"/>
          <a:lstStyle/>
          <a:p>
            <a:pPr>
              <a:defRPr/>
            </a:pPr>
            <a:r>
              <a:rPr lang="en-US" altLang="ko-KR"/>
              <a:t>Data</a:t>
            </a:r>
            <a:endParaRPr lang="en-US" altLang="ko-KR"/>
          </a:p>
          <a:p>
            <a:pPr>
              <a:defRPr/>
            </a:pPr>
            <a:r>
              <a:rPr lang="en-US" altLang="ko-KR" sz="2000"/>
              <a:t>US health insurance </a:t>
            </a:r>
            <a:endParaRPr lang="en-US" altLang="ko-KR" sz="20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94532" y="1308100"/>
            <a:ext cx="3285200" cy="26969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target</a:t>
            </a:r>
            <a:r>
              <a:rPr lang="ko-KR" altLang="en-US"/>
              <a:t>값이 기존 변수들에 비해 단위가 너무 크므로 </a:t>
            </a:r>
            <a:r>
              <a:rPr lang="en-US" altLang="ko-KR"/>
              <a:t>[0,1]</a:t>
            </a:r>
            <a:r>
              <a:rPr lang="ko-KR" altLang="en-US"/>
              <a:t> 값으로 </a:t>
            </a:r>
            <a:r>
              <a:rPr lang="en-US" altLang="ko-KR"/>
              <a:t>scaling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본 과제에서는 </a:t>
            </a:r>
            <a:r>
              <a:rPr lang="en-US" altLang="ko-KR"/>
              <a:t>Robust</a:t>
            </a:r>
            <a:r>
              <a:rPr lang="ko-KR" altLang="en-US"/>
              <a:t> </a:t>
            </a:r>
            <a:r>
              <a:rPr lang="en-US" altLang="ko-KR"/>
              <a:t>scaler</a:t>
            </a:r>
            <a:r>
              <a:rPr lang="ko-KR" altLang="en-US"/>
              <a:t>를 사용 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 sz="1500"/>
              <a:t>https://towardsdatascience.com/normalization-vs-standardization-quantitative-analysis-a91e8a79cebf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604206" y="2996946"/>
            <a:ext cx="5172379" cy="3116199"/>
          </a:xfrm>
          <a:prstGeom prst="rect">
            <a:avLst/>
          </a:prstGeom>
        </p:spPr>
      </p:pic>
      <p:sp>
        <p:nvSpPr>
          <p:cNvPr id="5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</p:spPr>
        <p:txBody>
          <a:bodyPr vert="horz" lIns="91440" tIns="45720" rIns="91440" bIns="45720" anchor="ctr"/>
          <a:lstStyle/>
          <a:p>
            <a:pPr>
              <a:defRPr/>
            </a:pPr>
            <a:r>
              <a:rPr lang="en-US" altLang="ko-KR"/>
              <a:t>Data</a:t>
            </a:r>
            <a:endParaRPr lang="en-US" altLang="ko-KR"/>
          </a:p>
          <a:p>
            <a:pPr>
              <a:defRPr/>
            </a:pPr>
            <a:r>
              <a:rPr lang="en-US" altLang="ko-KR" sz="2000"/>
              <a:t>US health insurance </a:t>
            </a:r>
            <a:endParaRPr lang="en-US" altLang="ko-KR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Plotting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Age</a:t>
            </a:r>
            <a:endParaRPr lang="en-US" altLang="ko-KR"/>
          </a:p>
        </p:txBody>
      </p:sp>
      <p:sp>
        <p:nvSpPr>
          <p:cNvPr id="7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1500"/>
              <a:t>plot1 : age</a:t>
            </a:r>
            <a:r>
              <a:rPr lang="ko-KR" altLang="en-US" sz="1500"/>
              <a:t> </a:t>
            </a:r>
            <a:r>
              <a:rPr lang="en-US" altLang="ko-KR" sz="1500"/>
              <a:t>frequency</a:t>
            </a:r>
            <a:endParaRPr lang="en-US" altLang="ko-KR" sz="1500"/>
          </a:p>
          <a:p>
            <a:pPr>
              <a:defRPr/>
            </a:pPr>
            <a:r>
              <a:rPr lang="en-US" altLang="ko-KR" sz="1500"/>
              <a:t>plot2 : age-charge graph</a:t>
            </a:r>
            <a:endParaRPr lang="en-US" altLang="ko-KR" sz="1500"/>
          </a:p>
          <a:p>
            <a:pPr>
              <a:defRPr/>
            </a:pPr>
            <a:r>
              <a:rPr lang="en-US" altLang="ko-KR" sz="1500"/>
              <a:t>plot3 : age_group-charge graph</a:t>
            </a:r>
            <a:endParaRPr lang="en-US" altLang="ko-KR" sz="1500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55370" y="2276856"/>
            <a:ext cx="9336405" cy="41495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Plotting - sex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1500"/>
              <a:t>plot1 : sex</a:t>
            </a:r>
            <a:r>
              <a:rPr lang="ko-KR" altLang="en-US" sz="1500"/>
              <a:t> </a:t>
            </a:r>
            <a:r>
              <a:rPr lang="en-US" altLang="ko-KR" sz="1500"/>
              <a:t>frequency</a:t>
            </a:r>
            <a:endParaRPr lang="en-US" altLang="ko-KR" sz="1500"/>
          </a:p>
          <a:p>
            <a:pPr>
              <a:defRPr/>
            </a:pPr>
            <a:r>
              <a:rPr lang="en-US" altLang="ko-KR" sz="1500"/>
              <a:t>plot2 : sex-charge graph</a:t>
            </a:r>
            <a:endParaRPr lang="en-US" altLang="ko-KR" sz="15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63496" y="2110417"/>
            <a:ext cx="6940295" cy="42709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Plotting - bmi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1500"/>
              <a:t>plot1 : bmi frequency</a:t>
            </a:r>
            <a:endParaRPr lang="en-US" altLang="ko-KR" sz="1500"/>
          </a:p>
          <a:p>
            <a:pPr>
              <a:defRPr/>
            </a:pPr>
            <a:r>
              <a:rPr lang="en-US" altLang="ko-KR" sz="1500"/>
              <a:t>plot2 : bmi-charge graph</a:t>
            </a:r>
            <a:endParaRPr lang="en-US" altLang="ko-KR" sz="15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75460" y="2025784"/>
            <a:ext cx="6895289" cy="4243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Plotting - smoker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1500"/>
              <a:t>plot1 : smoker frequency</a:t>
            </a:r>
            <a:endParaRPr lang="en-US" altLang="ko-KR" sz="1500"/>
          </a:p>
          <a:p>
            <a:pPr>
              <a:defRPr/>
            </a:pPr>
            <a:r>
              <a:rPr lang="en-US" altLang="ko-KR" sz="1500"/>
              <a:t>plot2 : smoker-charge graph</a:t>
            </a:r>
            <a:endParaRPr lang="en-US" altLang="ko-KR" sz="15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48028" y="1988820"/>
            <a:ext cx="7660385" cy="47140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교차">
  <a:themeElements>
    <a:clrScheme name="교차">
      <a:dk1>
        <a:srgbClr val="264c72"/>
      </a:dk1>
      <a:lt1>
        <a:srgbClr val="ffffff"/>
      </a:lt1>
      <a:dk2>
        <a:srgbClr val="347775"/>
      </a:dk2>
      <a:lt2>
        <a:srgbClr val="d7d7d7"/>
      </a:lt2>
      <a:accent1>
        <a:srgbClr val="63a6a4"/>
      </a:accent1>
      <a:accent2>
        <a:srgbClr val="323232"/>
      </a:accent2>
      <a:accent3>
        <a:srgbClr val="9d9c9c"/>
      </a:accent3>
      <a:accent4>
        <a:srgbClr val="c1c0c0"/>
      </a:accent4>
      <a:accent5>
        <a:srgbClr val="e5e4e4"/>
      </a:accent5>
      <a:accent6>
        <a:srgbClr val="716340"/>
      </a:accent6>
      <a:hlink>
        <a:srgbClr val="f9f1d3"/>
      </a:hlink>
      <a:folHlink>
        <a:srgbClr val="e2cdb0"/>
      </a:folHlink>
    </a:clrScheme>
    <a:fontScheme name="교차">
      <a:majorFont>
        <a:latin typeface="Arial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한컴 윤고딕 23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교차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path path="rect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100000"/>
              </a:schemeClr>
            </a:gs>
            <a:gs pos="100000">
              <a:schemeClr val="phClr">
                <a:shade val="30000"/>
                <a:satMod val="8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shade val="50000"/>
                <a:satMod val="7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190</ep:Words>
  <ep:PresentationFormat/>
  <ep:Paragraphs>53</ep:Paragraphs>
  <ep:Slides>15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교차</vt:lpstr>
      <vt:lpstr>Datamining-regression</vt:lpstr>
      <vt:lpstr>Index</vt:lpstr>
      <vt:lpstr>Data US health insurance</vt:lpstr>
      <vt:lpstr>Data US health insurance</vt:lpstr>
      <vt:lpstr>Data US health insurance</vt:lpstr>
      <vt:lpstr>Plotting - Age</vt:lpstr>
      <vt:lpstr>Plotting - sex</vt:lpstr>
      <vt:lpstr>Plotting - bmi</vt:lpstr>
      <vt:lpstr>Plotting - smoker</vt:lpstr>
      <vt:lpstr>Plotting - region</vt:lpstr>
      <vt:lpstr>Plotting - children</vt:lpstr>
      <vt:lpstr>Correlation</vt:lpstr>
      <vt:lpstr>Linear Regression</vt:lpstr>
      <vt:lpstr>슬라이드 14</vt:lpstr>
      <vt:lpstr>Feature importance using RF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kumih</cp:lastModifiedBy>
  <dcterms:modified xsi:type="dcterms:W3CDTF">2020-06-08T08:49:30.634</dcterms:modified>
  <cp:revision>24</cp:revision>
  <dc:title>Datamining-regression</dc:title>
  <cp:version>1000.0000.01</cp:version>
</cp:coreProperties>
</file>