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66" r:id="rId3"/>
    <p:sldId id="267" r:id="rId4"/>
    <p:sldId id="268" r:id="rId5"/>
    <p:sldId id="260" r:id="rId6"/>
    <p:sldId id="261" r:id="rId7"/>
    <p:sldId id="262" r:id="rId8"/>
    <p:sldId id="263" r:id="rId9"/>
    <p:sldId id="264" r:id="rId10"/>
    <p:sldId id="265" r:id="rId11"/>
  </p:sldIdLst>
  <p:sldSz cx="12192000" cy="6858000"/>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C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a:xfrm>
            <a:off x="2692397" y="5037663"/>
            <a:ext cx="5214635" cy="279400"/>
          </a:xfrm>
        </p:spPr>
        <p:txBody>
          <a:bodyPr/>
          <a:lstStyle/>
          <a:p>
            <a:endParaRPr lang="fa-IR"/>
          </a:p>
        </p:txBody>
      </p:sp>
      <p:sp>
        <p:nvSpPr>
          <p:cNvPr id="6" name="Slide Number Placeholder 5"/>
          <p:cNvSpPr>
            <a:spLocks noGrp="1"/>
          </p:cNvSpPr>
          <p:nvPr>
            <p:ph type="sldNum" sz="quarter" idx="12"/>
          </p:nvPr>
        </p:nvSpPr>
        <p:spPr>
          <a:xfrm>
            <a:off x="8956900" y="5037663"/>
            <a:ext cx="551167" cy="279400"/>
          </a:xfrm>
        </p:spPr>
        <p:txBody>
          <a:bodyPr/>
          <a:lstStyle/>
          <a:p>
            <a:fld id="{A119030D-82EB-4C6C-B9AF-1B92388106F4}" type="slidenum">
              <a:rPr lang="fa-IR" smtClean="0"/>
              <a:t>‹#›</a:t>
            </a:fld>
            <a:endParaRPr lang="fa-I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42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8AD7-B998-4690-A866-2F97A8C7D3A4}" type="datetimeFigureOut">
              <a:rPr lang="fa-IR" smtClean="0"/>
              <a:t>22/10/1444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194521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474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98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303922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3989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27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92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301910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C8AD7-B998-4690-A866-2F97A8C7D3A4}" type="datetimeFigureOut">
              <a:rPr lang="fa-IR" smtClean="0"/>
              <a:t>22/10/1444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119030D-82EB-4C6C-B9AF-1B92388106F4}" type="slidenum">
              <a:rPr lang="fa-IR" smtClean="0"/>
              <a:t>‹#›</a:t>
            </a:fld>
            <a:endParaRPr lang="fa-I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88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C8AD7-B998-4690-A866-2F97A8C7D3A4}" type="datetimeFigureOut">
              <a:rPr lang="fa-IR" smtClean="0"/>
              <a:t>22/10/1444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37410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C8AD7-B998-4690-A866-2F97A8C7D3A4}" type="datetimeFigureOut">
              <a:rPr lang="fa-IR" smtClean="0"/>
              <a:t>22/10/1444</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A119030D-82EB-4C6C-B9AF-1B92388106F4}" type="slidenum">
              <a:rPr lang="fa-IR" smtClean="0"/>
              <a:t>‹#›</a:t>
            </a:fld>
            <a:endParaRPr lang="fa-I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33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2C8AD7-B998-4690-A866-2F97A8C7D3A4}" type="datetimeFigureOut">
              <a:rPr lang="fa-IR" smtClean="0"/>
              <a:t>22/10/1444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A119030D-82EB-4C6C-B9AF-1B92388106F4}" type="slidenum">
              <a:rPr lang="fa-IR" smtClean="0"/>
              <a:t>‹#›</a:t>
            </a:fld>
            <a:endParaRPr lang="fa-I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09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C8AD7-B998-4690-A866-2F97A8C7D3A4}" type="datetimeFigureOut">
              <a:rPr lang="fa-IR" smtClean="0"/>
              <a:t>22/10/1444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102491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8AD7-B998-4690-A866-2F97A8C7D3A4}" type="datetimeFigureOut">
              <a:rPr lang="fa-IR" smtClean="0"/>
              <a:t>22/10/1444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119030D-82EB-4C6C-B9AF-1B92388106F4}" type="slidenum">
              <a:rPr lang="fa-IR" smtClean="0"/>
              <a:t>‹#›</a:t>
            </a:fld>
            <a:endParaRPr lang="fa-I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3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8AD7-B998-4690-A866-2F97A8C7D3A4}" type="datetimeFigureOut">
              <a:rPr lang="fa-IR" smtClean="0"/>
              <a:t>22/10/1444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119030D-82EB-4C6C-B9AF-1B92388106F4}" type="slidenum">
              <a:rPr lang="fa-IR" smtClean="0"/>
              <a:t>‹#›</a:t>
            </a:fld>
            <a:endParaRPr lang="fa-IR"/>
          </a:p>
        </p:txBody>
      </p:sp>
    </p:spTree>
    <p:extLst>
      <p:ext uri="{BB962C8B-B14F-4D97-AF65-F5344CB8AC3E}">
        <p14:creationId xmlns:p14="http://schemas.microsoft.com/office/powerpoint/2010/main" val="58892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2C8AD7-B998-4690-A866-2F97A8C7D3A4}" type="datetimeFigureOut">
              <a:rPr lang="fa-IR" smtClean="0"/>
              <a:t>22/10/1444</a:t>
            </a:fld>
            <a:endParaRPr lang="fa-I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a-I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19030D-82EB-4C6C-B9AF-1B92388106F4}" type="slidenum">
              <a:rPr lang="fa-IR" smtClean="0"/>
              <a:t>‹#›</a:t>
            </a:fld>
            <a:endParaRPr lang="fa-IR"/>
          </a:p>
        </p:txBody>
      </p:sp>
    </p:spTree>
    <p:extLst>
      <p:ext uri="{BB962C8B-B14F-4D97-AF65-F5344CB8AC3E}">
        <p14:creationId xmlns:p14="http://schemas.microsoft.com/office/powerpoint/2010/main" val="27783914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6013"/>
          </a:xfrm>
        </p:spPr>
        <p:txBody>
          <a:bodyPr/>
          <a:lstStyle/>
          <a:p>
            <a:r>
              <a:rPr lang="fa-IR" dirty="0" smtClean="0">
                <a:effectLst>
                  <a:outerShdw blurRad="38100" dist="38100" dir="2700000" algn="tl">
                    <a:srgbClr val="000000">
                      <a:alpha val="43137"/>
                    </a:srgbClr>
                  </a:outerShdw>
                </a:effectLst>
                <a:cs typeface="2  Esfehan" panose="00000700000000000000" pitchFamily="2" charset="-78"/>
              </a:rPr>
              <a:t>بسم الله الرحمن الرحیم</a:t>
            </a:r>
            <a:endParaRPr lang="fa-IR" dirty="0">
              <a:effectLst>
                <a:outerShdw blurRad="38100" dist="38100" dir="2700000" algn="tl">
                  <a:srgbClr val="000000">
                    <a:alpha val="43137"/>
                  </a:srgbClr>
                </a:outerShdw>
              </a:effectLst>
              <a:cs typeface="2  Esfehan" panose="00000700000000000000" pitchFamily="2" charset="-78"/>
            </a:endParaRPr>
          </a:p>
        </p:txBody>
      </p:sp>
    </p:spTree>
    <p:extLst>
      <p:ext uri="{BB962C8B-B14F-4D97-AF65-F5344CB8AC3E}">
        <p14:creationId xmlns:p14="http://schemas.microsoft.com/office/powerpoint/2010/main" val="18837994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2522" y="4970564"/>
            <a:ext cx="2800082" cy="618867"/>
          </a:xfr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lnRef>
          <a:fillRef idx="1">
            <a:schemeClr val="lt1"/>
          </a:fillRef>
          <a:effectRef idx="0">
            <a:schemeClr val="accent1"/>
          </a:effectRef>
          <a:fontRef idx="minor">
            <a:schemeClr val="dk1"/>
          </a:fontRef>
        </p:style>
        <p:txBody>
          <a:bodyPr>
            <a:noAutofit/>
          </a:bodyPr>
          <a:lstStyle/>
          <a:p>
            <a:r>
              <a:rPr lang="fa-IR" sz="2800" b="1" dirty="0" smtClean="0">
                <a:effectLst>
                  <a:outerShdw blurRad="38100" dist="38100" dir="2700000" algn="tl">
                    <a:srgbClr val="000000">
                      <a:alpha val="43137"/>
                    </a:srgbClr>
                  </a:outerShdw>
                </a:effectLst>
              </a:rPr>
              <a:t>با تشکر از توجه  شما</a:t>
            </a:r>
            <a:endParaRPr lang="fa-IR"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60820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167" y="2891390"/>
            <a:ext cx="6815669" cy="1515533"/>
          </a:xfrm>
        </p:spPr>
        <p:txBody>
          <a:bodyPr/>
          <a:lstStyle/>
          <a:p>
            <a:r>
              <a:rPr lang="fa-IR" dirty="0" smtClean="0">
                <a:solidFill>
                  <a:schemeClr val="accent1">
                    <a:lumMod val="75000"/>
                  </a:schemeClr>
                </a:solidFill>
                <a:effectLst>
                  <a:outerShdw blurRad="38100" dist="38100" dir="2700000" algn="tl">
                    <a:srgbClr val="000000">
                      <a:alpha val="43137"/>
                    </a:srgbClr>
                  </a:outerShdw>
                </a:effectLst>
                <a:cs typeface="2  Aseman" panose="00000400000000000000" pitchFamily="2" charset="-78"/>
              </a:rPr>
              <a:t>موضوع ارائه</a:t>
            </a:r>
            <a:r>
              <a:rPr lang="en-US" dirty="0" smtClean="0">
                <a:solidFill>
                  <a:schemeClr val="accent1">
                    <a:lumMod val="75000"/>
                  </a:schemeClr>
                </a:solidFill>
                <a:effectLst>
                  <a:outerShdw blurRad="38100" dist="38100" dir="2700000" algn="tl">
                    <a:srgbClr val="000000">
                      <a:alpha val="43137"/>
                    </a:srgbClr>
                  </a:outerShdw>
                </a:effectLst>
                <a:cs typeface="2  Aseman" panose="00000400000000000000" pitchFamily="2" charset="-78"/>
              </a:rPr>
              <a:t>:</a:t>
            </a:r>
            <a:r>
              <a:rPr lang="fa-IR" dirty="0" smtClean="0">
                <a:effectLst>
                  <a:outerShdw blurRad="38100" dist="38100" dir="2700000" algn="tl">
                    <a:srgbClr val="000000">
                      <a:alpha val="43137"/>
                    </a:srgbClr>
                  </a:outerShdw>
                </a:effectLst>
                <a:cs typeface="2  Nikoo" panose="00000400000000000000" pitchFamily="2" charset="-78"/>
              </a:rPr>
              <a:t/>
            </a:r>
            <a:br>
              <a:rPr lang="fa-IR" dirty="0" smtClean="0">
                <a:effectLst>
                  <a:outerShdw blurRad="38100" dist="38100" dir="2700000" algn="tl">
                    <a:srgbClr val="000000">
                      <a:alpha val="43137"/>
                    </a:srgbClr>
                  </a:outerShdw>
                </a:effectLst>
                <a:cs typeface="2  Nikoo" panose="00000400000000000000" pitchFamily="2" charset="-78"/>
              </a:rPr>
            </a:br>
            <a:r>
              <a:rPr lang="fa-IR" dirty="0" smtClean="0">
                <a:effectLst>
                  <a:outerShdw blurRad="38100" dist="38100" dir="2700000" algn="tl">
                    <a:srgbClr val="000000">
                      <a:alpha val="43137"/>
                    </a:srgbClr>
                  </a:outerShdw>
                </a:effectLst>
                <a:cs typeface="2  Nikoo" panose="00000400000000000000" pitchFamily="2" charset="-78"/>
              </a:rPr>
              <a:t>نحوه استفاده از </a:t>
            </a:r>
            <a:r>
              <a:rPr lang="en-US" dirty="0" smtClean="0">
                <a:effectLst>
                  <a:outerShdw blurRad="38100" dist="38100" dir="2700000" algn="tl">
                    <a:srgbClr val="000000">
                      <a:alpha val="43137"/>
                    </a:srgbClr>
                  </a:outerShdw>
                </a:effectLst>
                <a:latin typeface="A Nahar-Medium" panose="020B0800040000020004" pitchFamily="34" charset="-78"/>
                <a:ea typeface="A Nahar-Medium" panose="020B0800040000020004" pitchFamily="34" charset="-78"/>
                <a:cs typeface="A Nahar-Medium" panose="020B0800040000020004" pitchFamily="34" charset="-78"/>
              </a:rPr>
              <a:t>rebase</a:t>
            </a:r>
            <a:r>
              <a:rPr lang="en-US" dirty="0" smtClean="0">
                <a:effectLst>
                  <a:outerShdw blurRad="38100" dist="38100" dir="2700000" algn="tl">
                    <a:srgbClr val="000000">
                      <a:alpha val="43137"/>
                    </a:srgbClr>
                  </a:outerShdw>
                </a:effectLst>
                <a:cs typeface="2  Nikoo" panose="00000400000000000000" pitchFamily="2" charset="-78"/>
              </a:rPr>
              <a:t> </a:t>
            </a:r>
            <a:r>
              <a:rPr lang="fa-IR" dirty="0" smtClean="0">
                <a:effectLst>
                  <a:outerShdw blurRad="38100" dist="38100" dir="2700000" algn="tl">
                    <a:srgbClr val="000000">
                      <a:alpha val="43137"/>
                    </a:srgbClr>
                  </a:outerShdw>
                </a:effectLst>
                <a:cs typeface="2  Nikoo" panose="00000400000000000000" pitchFamily="2" charset="-78"/>
              </a:rPr>
              <a:t> ها</a:t>
            </a:r>
            <a:endParaRPr lang="fa-IR" dirty="0">
              <a:effectLst>
                <a:outerShdw blurRad="38100" dist="38100" dir="2700000" algn="tl">
                  <a:srgbClr val="000000">
                    <a:alpha val="43137"/>
                  </a:srgbClr>
                </a:outerShdw>
              </a:effectLst>
              <a:cs typeface="2  Nikoo" panose="00000400000000000000" pitchFamily="2" charset="-78"/>
            </a:endParaRPr>
          </a:p>
        </p:txBody>
      </p:sp>
    </p:spTree>
    <p:extLst>
      <p:ext uri="{BB962C8B-B14F-4D97-AF65-F5344CB8AC3E}">
        <p14:creationId xmlns:p14="http://schemas.microsoft.com/office/powerpoint/2010/main" val="27270307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6121" y="1368007"/>
            <a:ext cx="8796272" cy="3970318"/>
          </a:xfrm>
          <a:prstGeom prst="rect">
            <a:avLst/>
          </a:prstGeom>
          <a:solidFill>
            <a:schemeClr val="accent1">
              <a:lumMod val="20000"/>
              <a:lumOff val="80000"/>
            </a:schemeClr>
          </a:solidFill>
        </p:spPr>
        <p:txBody>
          <a:bodyPr wrap="square" rtlCol="1">
            <a:spAutoFit/>
          </a:bodyPr>
          <a:lstStyle/>
          <a:p>
            <a:pPr algn="ctr"/>
            <a:r>
              <a:rPr lang="fa-IR" sz="2800" dirty="0">
                <a:solidFill>
                  <a:prstClr val="black"/>
                </a:solidFill>
                <a:cs typeface="B Jalal" panose="00000400000000000000" pitchFamily="2" charset="-78"/>
              </a:rPr>
              <a:t>گیت ابزاری است  که برنامه نویس ها (و اخیرا افراد دیگری مثل گرافیست ها </a:t>
            </a:r>
            <a:r>
              <a:rPr lang="fa-IR" sz="2800" dirty="0" smtClean="0">
                <a:solidFill>
                  <a:prstClr val="black"/>
                </a:solidFill>
                <a:cs typeface="B Jalal" panose="00000400000000000000" pitchFamily="2" charset="-78"/>
              </a:rPr>
              <a:t>برای </a:t>
            </a:r>
            <a:r>
              <a:rPr lang="fa-IR" sz="2800" dirty="0">
                <a:solidFill>
                  <a:prstClr val="black"/>
                </a:solidFill>
                <a:cs typeface="B Jalal" panose="00000400000000000000" pitchFamily="2" charset="-78"/>
              </a:rPr>
              <a:t>داشتن کنترل روی ورژن های نرم افزار و کار </a:t>
            </a:r>
            <a:r>
              <a:rPr lang="fa-IR" sz="2800" dirty="0" smtClean="0">
                <a:solidFill>
                  <a:prstClr val="black"/>
                </a:solidFill>
                <a:cs typeface="B Jalal" panose="00000400000000000000" pitchFamily="2" charset="-78"/>
              </a:rPr>
              <a:t>تیمی ازآن </a:t>
            </a:r>
            <a:r>
              <a:rPr lang="fa-IR" sz="2800" dirty="0">
                <a:solidFill>
                  <a:prstClr val="black"/>
                </a:solidFill>
                <a:cs typeface="B Jalal" panose="00000400000000000000" pitchFamily="2" charset="-78"/>
              </a:rPr>
              <a:t>استفاده </a:t>
            </a:r>
            <a:r>
              <a:rPr lang="fa-IR" sz="2800" dirty="0" smtClean="0">
                <a:solidFill>
                  <a:prstClr val="black"/>
                </a:solidFill>
                <a:cs typeface="B Jalal" panose="00000400000000000000" pitchFamily="2" charset="-78"/>
              </a:rPr>
              <a:t>می‌کنند</a:t>
            </a:r>
            <a:r>
              <a:rPr lang="en-US" sz="2800" dirty="0" smtClean="0">
                <a:solidFill>
                  <a:prstClr val="black"/>
                </a:solidFill>
                <a:cs typeface="B Jalal" panose="00000400000000000000" pitchFamily="2" charset="-78"/>
              </a:rPr>
              <a:t>.</a:t>
            </a:r>
            <a:endParaRPr lang="fa-IR" sz="2800" dirty="0">
              <a:solidFill>
                <a:prstClr val="black"/>
              </a:solidFill>
              <a:cs typeface="B Jalal" panose="00000400000000000000" pitchFamily="2" charset="-78"/>
            </a:endParaRPr>
          </a:p>
          <a:p>
            <a:pPr algn="ctr"/>
            <a:r>
              <a:rPr lang="fa-IR" sz="2800" dirty="0">
                <a:solidFill>
                  <a:prstClr val="black"/>
                </a:solidFill>
                <a:cs typeface="B Jalal" panose="00000400000000000000" pitchFamily="2" charset="-78"/>
              </a:rPr>
              <a:t>هرفرد برای شروع دستور های </a:t>
            </a:r>
            <a:r>
              <a:rPr lang="fa-IR" sz="2800" dirty="0" smtClean="0">
                <a:solidFill>
                  <a:prstClr val="black"/>
                </a:solidFill>
                <a:cs typeface="B Jalal" panose="00000400000000000000" pitchFamily="2" charset="-78"/>
              </a:rPr>
              <a:t>ساده ای </a:t>
            </a:r>
            <a:r>
              <a:rPr lang="fa-IR" sz="2800" dirty="0">
                <a:solidFill>
                  <a:prstClr val="black"/>
                </a:solidFill>
                <a:cs typeface="B Jalal" panose="00000400000000000000" pitchFamily="2" charset="-78"/>
              </a:rPr>
              <a:t>مثل </a:t>
            </a:r>
            <a:r>
              <a:rPr lang="en-US" sz="2800" dirty="0" smtClean="0">
                <a:solidFill>
                  <a:prstClr val="black"/>
                </a:solidFill>
                <a:latin typeface="Times New Roman" panose="02020603050405020304" pitchFamily="18" charset="0"/>
                <a:cs typeface="Times New Roman" panose="02020603050405020304" pitchFamily="18" charset="0"/>
              </a:rPr>
              <a:t>push‍‍‍‍</a:t>
            </a:r>
            <a:r>
              <a:rPr lang="fa-IR" sz="2800" dirty="0" smtClean="0">
                <a:solidFill>
                  <a:prstClr val="black"/>
                </a:solidFill>
                <a:cs typeface="B Jalal" panose="00000400000000000000" pitchFamily="2" charset="-78"/>
              </a:rPr>
              <a:t>و</a:t>
            </a:r>
            <a:r>
              <a:rPr lang="en-US" sz="2800" dirty="0" smtClean="0">
                <a:solidFill>
                  <a:prstClr val="black"/>
                </a:solidFill>
                <a:cs typeface="B Jalal" panose="00000400000000000000" pitchFamily="2" charset="-78"/>
              </a:rPr>
              <a:t> </a:t>
            </a:r>
            <a:r>
              <a:rPr lang="en-US" sz="2800" dirty="0" smtClean="0">
                <a:solidFill>
                  <a:prstClr val="black"/>
                </a:solidFill>
                <a:latin typeface="Times New Roman" panose="02020603050405020304" pitchFamily="18" charset="0"/>
                <a:cs typeface="Times New Roman" panose="02020603050405020304" pitchFamily="18" charset="0"/>
              </a:rPr>
              <a:t>pull</a:t>
            </a:r>
            <a:r>
              <a:rPr lang="en-US" sz="2800" dirty="0" smtClean="0">
                <a:solidFill>
                  <a:prstClr val="black"/>
                </a:solidFill>
                <a:cs typeface="B Jalal" panose="00000400000000000000" pitchFamily="2" charset="-78"/>
              </a:rPr>
              <a:t> </a:t>
            </a:r>
            <a:r>
              <a:rPr lang="fa-IR" sz="2800" dirty="0">
                <a:solidFill>
                  <a:prstClr val="black"/>
                </a:solidFill>
                <a:cs typeface="B Jalal" panose="00000400000000000000" pitchFamily="2" charset="-78"/>
              </a:rPr>
              <a:t>و کاربرد آن </a:t>
            </a:r>
            <a:r>
              <a:rPr lang="fa-IR" sz="2800" dirty="0" smtClean="0">
                <a:solidFill>
                  <a:prstClr val="black"/>
                </a:solidFill>
                <a:cs typeface="B Jalal" panose="00000400000000000000" pitchFamily="2" charset="-78"/>
              </a:rPr>
              <a:t>هارا </a:t>
            </a:r>
            <a:r>
              <a:rPr lang="fa-IR" sz="2800" dirty="0">
                <a:solidFill>
                  <a:prstClr val="black"/>
                </a:solidFill>
                <a:cs typeface="B Jalal" panose="00000400000000000000" pitchFamily="2" charset="-78"/>
              </a:rPr>
              <a:t>یاد می‌گیرد</a:t>
            </a:r>
            <a:r>
              <a:rPr lang="fa-IR" sz="2800" dirty="0" smtClean="0">
                <a:solidFill>
                  <a:prstClr val="black"/>
                </a:solidFill>
                <a:cs typeface="B Jalal" panose="00000400000000000000" pitchFamily="2" charset="-78"/>
              </a:rPr>
              <a:t>.</a:t>
            </a:r>
            <a:endParaRPr lang="en-US" sz="2800" dirty="0" smtClean="0">
              <a:solidFill>
                <a:prstClr val="black"/>
              </a:solidFill>
              <a:cs typeface="B Jalal" panose="00000400000000000000" pitchFamily="2" charset="-78"/>
            </a:endParaRPr>
          </a:p>
          <a:p>
            <a:pPr algn="ctr"/>
            <a:r>
              <a:rPr lang="fa-IR" sz="2800" dirty="0" smtClean="0">
                <a:solidFill>
                  <a:prstClr val="black"/>
                </a:solidFill>
                <a:cs typeface="B Jalal" panose="00000400000000000000" pitchFamily="2" charset="-78"/>
              </a:rPr>
              <a:t> </a:t>
            </a:r>
            <a:r>
              <a:rPr lang="fa-IR" sz="2800" dirty="0">
                <a:solidFill>
                  <a:prstClr val="black"/>
                </a:solidFill>
                <a:cs typeface="B Jalal" panose="00000400000000000000" pitchFamily="2" charset="-78"/>
              </a:rPr>
              <a:t>ولی گیت </a:t>
            </a:r>
            <a:r>
              <a:rPr lang="fa-IR" sz="2800" dirty="0" smtClean="0">
                <a:solidFill>
                  <a:prstClr val="black"/>
                </a:solidFill>
                <a:cs typeface="B Jalal" panose="00000400000000000000" pitchFamily="2" charset="-78"/>
              </a:rPr>
              <a:t>ازآن دسته ابزار هایی است که عمق </a:t>
            </a:r>
            <a:r>
              <a:rPr lang="fa-IR" sz="2800" dirty="0">
                <a:solidFill>
                  <a:prstClr val="black"/>
                </a:solidFill>
                <a:cs typeface="B Jalal" panose="00000400000000000000" pitchFamily="2" charset="-78"/>
              </a:rPr>
              <a:t>زیادی </a:t>
            </a:r>
            <a:r>
              <a:rPr lang="fa-IR" sz="2800" dirty="0" smtClean="0">
                <a:solidFill>
                  <a:prstClr val="black"/>
                </a:solidFill>
                <a:cs typeface="B Jalal" panose="00000400000000000000" pitchFamily="2" charset="-78"/>
              </a:rPr>
              <a:t>داردوراهی </a:t>
            </a:r>
            <a:r>
              <a:rPr lang="fa-IR" sz="2800" dirty="0">
                <a:solidFill>
                  <a:prstClr val="black"/>
                </a:solidFill>
                <a:cs typeface="B Jalal" panose="00000400000000000000" pitchFamily="2" charset="-78"/>
              </a:rPr>
              <a:t>جز تجربه کردن </a:t>
            </a:r>
            <a:r>
              <a:rPr lang="fa-IR" sz="2800" dirty="0" smtClean="0">
                <a:solidFill>
                  <a:prstClr val="black"/>
                </a:solidFill>
                <a:cs typeface="B Jalal" panose="00000400000000000000" pitchFamily="2" charset="-78"/>
              </a:rPr>
              <a:t>برای </a:t>
            </a:r>
            <a:r>
              <a:rPr lang="fa-IR" sz="2800" dirty="0">
                <a:solidFill>
                  <a:prstClr val="black"/>
                </a:solidFill>
                <a:cs typeface="B Jalal" panose="00000400000000000000" pitchFamily="2" charset="-78"/>
              </a:rPr>
              <a:t>یاد گیری عمیق آن نیست.</a:t>
            </a:r>
          </a:p>
        </p:txBody>
      </p:sp>
    </p:spTree>
    <p:extLst>
      <p:ext uri="{BB962C8B-B14F-4D97-AF65-F5344CB8AC3E}">
        <p14:creationId xmlns:p14="http://schemas.microsoft.com/office/powerpoint/2010/main" val="2269529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403" y="811548"/>
            <a:ext cx="10109915" cy="523220"/>
          </a:xfrm>
          <a:prstGeom prst="rect">
            <a:avLst/>
          </a:prstGeom>
        </p:spPr>
        <p:txBody>
          <a:bodyPr wrap="square">
            <a:spAutoFit/>
          </a:bodyPr>
          <a:lstStyle/>
          <a:p>
            <a:endParaRPr lang="fa-IR" sz="1400" dirty="0" smtClean="0"/>
          </a:p>
          <a:p>
            <a:endParaRPr lang="fa-IR" sz="1400" dirty="0" smtClean="0"/>
          </a:p>
        </p:txBody>
      </p:sp>
      <p:sp>
        <p:nvSpPr>
          <p:cNvPr id="3" name="Rectangle 2"/>
          <p:cNvSpPr/>
          <p:nvPr/>
        </p:nvSpPr>
        <p:spPr>
          <a:xfrm>
            <a:off x="1043190" y="1458470"/>
            <a:ext cx="10277340" cy="4154984"/>
          </a:xfrm>
          <a:prstGeom prst="rect">
            <a:avLst/>
          </a:prstGeom>
          <a:solidFill>
            <a:schemeClr val="accent1">
              <a:lumMod val="20000"/>
              <a:lumOff val="80000"/>
            </a:schemeClr>
          </a:solidFill>
          <a:ln>
            <a:solidFill>
              <a:schemeClr val="accent1">
                <a:lumMod val="50000"/>
              </a:schemeClr>
            </a:solidFill>
          </a:ln>
        </p:spPr>
        <p:txBody>
          <a:bodyPr wrap="square">
            <a:spAutoFit/>
          </a:bodyPr>
          <a:lstStyle/>
          <a:p>
            <a:r>
              <a:rPr lang="fa-IR" sz="2400" dirty="0"/>
              <a:t> </a:t>
            </a:r>
            <a:r>
              <a:rPr lang="fa-IR" sz="2400" dirty="0" smtClean="0"/>
              <a:t> </a:t>
            </a:r>
            <a:r>
              <a:rPr lang="en-US" sz="2400" dirty="0" smtClean="0"/>
              <a:t> </a:t>
            </a:r>
            <a:r>
              <a:rPr lang="en-US" sz="2400" dirty="0" smtClean="0"/>
              <a:t>Rebase </a:t>
            </a:r>
            <a:r>
              <a:rPr lang="fa-IR" sz="2400" dirty="0"/>
              <a:t>یک راه دیگر برای ادغام تغییرات از یک شاخه به یک شاخه دیگر است. </a:t>
            </a:r>
            <a:r>
              <a:rPr lang="en-US" sz="2400" dirty="0" smtClean="0"/>
              <a:t>  Rebase</a:t>
            </a:r>
            <a:r>
              <a:rPr lang="fa-IR" sz="2400" dirty="0" smtClean="0"/>
              <a:t>تمام </a:t>
            </a:r>
            <a:r>
              <a:rPr lang="fa-IR" sz="2400" dirty="0"/>
              <a:t>تغییرات را در یک </a:t>
            </a:r>
            <a:r>
              <a:rPr lang="en-US" sz="2400" dirty="0" smtClean="0"/>
              <a:t> patch </a:t>
            </a:r>
            <a:r>
              <a:rPr lang="fa-IR" sz="2400" dirty="0"/>
              <a:t>فشرده‌سازی کرده، و سپس </a:t>
            </a:r>
            <a:r>
              <a:rPr lang="en-US" sz="2400" dirty="0" smtClean="0"/>
              <a:t>patch</a:t>
            </a:r>
            <a:r>
              <a:rPr lang="fa-IR" sz="2400" dirty="0" smtClean="0"/>
              <a:t> مورد </a:t>
            </a:r>
            <a:r>
              <a:rPr lang="fa-IR" sz="2400" dirty="0"/>
              <a:t>نظر را در یک شاخه هدف ادغام می‌کند</a:t>
            </a:r>
            <a:r>
              <a:rPr lang="fa-IR" sz="2400" dirty="0" smtClean="0"/>
              <a:t>.</a:t>
            </a:r>
            <a:endParaRPr lang="en-US" sz="2400" dirty="0" smtClean="0"/>
          </a:p>
          <a:p>
            <a:r>
              <a:rPr lang="en-US" sz="2400" dirty="0" smtClean="0">
                <a:solidFill>
                  <a:prstClr val="black"/>
                </a:solidFill>
                <a:cs typeface="B Baran" panose="00000400000000000000" pitchFamily="2" charset="-78"/>
              </a:rPr>
              <a:t>Rebase</a:t>
            </a:r>
            <a:r>
              <a:rPr lang="fa-IR" sz="2400" dirty="0" smtClean="0">
                <a:solidFill>
                  <a:prstClr val="black"/>
                </a:solidFill>
                <a:cs typeface="B Baran" panose="00000400000000000000" pitchFamily="2" charset="-78"/>
              </a:rPr>
              <a:t> </a:t>
            </a:r>
            <a:r>
              <a:rPr lang="en-US" sz="2400" dirty="0" smtClean="0">
                <a:solidFill>
                  <a:prstClr val="black"/>
                </a:solidFill>
                <a:cs typeface="B Baran" panose="00000400000000000000" pitchFamily="2" charset="-78"/>
              </a:rPr>
              <a:t>‌ </a:t>
            </a:r>
            <a:r>
              <a:rPr lang="fa-IR" sz="2400" dirty="0">
                <a:solidFill>
                  <a:prstClr val="black"/>
                </a:solidFill>
                <a:cs typeface="B Baran" panose="00000400000000000000" pitchFamily="2" charset="-78"/>
              </a:rPr>
              <a:t>کردن بر خلاف </a:t>
            </a:r>
            <a:r>
              <a:rPr lang="en-US" sz="2400" dirty="0" smtClean="0">
                <a:solidFill>
                  <a:prstClr val="black"/>
                </a:solidFill>
                <a:cs typeface="B Baran" panose="00000400000000000000" pitchFamily="2" charset="-78"/>
              </a:rPr>
              <a:t>merge</a:t>
            </a:r>
            <a:r>
              <a:rPr lang="fa-IR" sz="2400" dirty="0" smtClean="0">
                <a:solidFill>
                  <a:prstClr val="black"/>
                </a:solidFill>
                <a:cs typeface="B Baran" panose="00000400000000000000" pitchFamily="2" charset="-78"/>
              </a:rPr>
              <a:t> </a:t>
            </a:r>
            <a:r>
              <a:rPr lang="en-US" sz="2400" dirty="0" smtClean="0">
                <a:solidFill>
                  <a:prstClr val="black"/>
                </a:solidFill>
                <a:cs typeface="B Baran" panose="00000400000000000000" pitchFamily="2" charset="-78"/>
              </a:rPr>
              <a:t> </a:t>
            </a:r>
            <a:r>
              <a:rPr lang="fa-IR" sz="2400" dirty="0">
                <a:solidFill>
                  <a:prstClr val="black"/>
                </a:solidFill>
                <a:cs typeface="B Baran" panose="00000400000000000000" pitchFamily="2" charset="-78"/>
              </a:rPr>
              <a:t>کردن، تاریخچه را مسطح‌سازی می‌کند؛ زیرا این ابزار کار تمکیل شده را از یک شاخه به یک شاخه دیگر منتقل می‌نماید. در این روند، تاریخچه مذکور ناخواسته از بین می‌رود.</a:t>
            </a:r>
          </a:p>
          <a:p>
            <a:endParaRPr lang="fa-IR" sz="2400" dirty="0">
              <a:solidFill>
                <a:prstClr val="black"/>
              </a:solidFill>
              <a:cs typeface="B Baran" panose="00000400000000000000" pitchFamily="2" charset="-78"/>
            </a:endParaRPr>
          </a:p>
          <a:p>
            <a:r>
              <a:rPr lang="en-US" sz="2400" dirty="0">
                <a:solidFill>
                  <a:prstClr val="black"/>
                </a:solidFill>
                <a:cs typeface="B Baran" panose="00000400000000000000" pitchFamily="2" charset="-78"/>
              </a:rPr>
              <a:t>Rebase</a:t>
            </a:r>
            <a:r>
              <a:rPr lang="fa-IR" sz="2400" dirty="0">
                <a:solidFill>
                  <a:prstClr val="black"/>
                </a:solidFill>
                <a:cs typeface="B Baran" panose="00000400000000000000" pitchFamily="2" charset="-78"/>
              </a:rPr>
              <a:t>ها، نحوه منتقل شدن تغییرات از بالای سلسله مراتب به سمت پایین و </a:t>
            </a:r>
            <a:r>
              <a:rPr lang="en-US" sz="2400" dirty="0">
                <a:solidFill>
                  <a:prstClr val="black"/>
                </a:solidFill>
                <a:cs typeface="B Baran" panose="00000400000000000000" pitchFamily="2" charset="-78"/>
              </a:rPr>
              <a:t>merge</a:t>
            </a:r>
            <a:r>
              <a:rPr lang="fa-IR" sz="2400" dirty="0">
                <a:solidFill>
                  <a:prstClr val="black"/>
                </a:solidFill>
                <a:cs typeface="B Baran" panose="00000400000000000000" pitchFamily="2" charset="-78"/>
              </a:rPr>
              <a:t>ها هم نحوه جریان یافتن آن‌ها به سمت بالا هستند.</a:t>
            </a:r>
            <a:endParaRPr lang="fa-IR" sz="2400" dirty="0">
              <a:solidFill>
                <a:prstClr val="black"/>
              </a:solidFill>
              <a:cs typeface="B Baran" panose="00000400000000000000" pitchFamily="2" charset="-78"/>
            </a:endParaRPr>
          </a:p>
        </p:txBody>
      </p:sp>
      <p:sp>
        <p:nvSpPr>
          <p:cNvPr id="4" name="TextBox 3"/>
          <p:cNvSpPr txBox="1"/>
          <p:nvPr/>
        </p:nvSpPr>
        <p:spPr>
          <a:xfrm>
            <a:off x="4550779" y="811548"/>
            <a:ext cx="4211392" cy="538609"/>
          </a:xfrm>
          <a:prstGeom prst="rect">
            <a:avLst/>
          </a:prstGeom>
          <a:solidFill>
            <a:schemeClr val="accent1"/>
          </a:solidFill>
          <a:ln>
            <a:solidFill>
              <a:srgbClr val="00B050"/>
            </a:solidFill>
          </a:ln>
          <a:effectLst/>
          <a:scene3d>
            <a:camera prst="orthographicFront">
              <a:rot lat="0" lon="0" rev="0"/>
            </a:camera>
            <a:lightRig rig="chilly" dir="t">
              <a:rot lat="0" lon="0" rev="18480000"/>
            </a:lightRig>
          </a:scene3d>
          <a:sp3d prstMaterial="clear">
            <a:bevelT h="63500"/>
          </a:sp3d>
        </p:spPr>
        <p:txBody>
          <a:bodyPr wrap="square" rtlCol="1">
            <a:spAutoFit/>
          </a:bodyPr>
          <a:lstStyle/>
          <a:p>
            <a:pPr algn="ctr"/>
            <a:r>
              <a:rPr lang="en-US" sz="2900" dirty="0" smtClean="0">
                <a:solidFill>
                  <a:schemeClr val="accent6">
                    <a:lumMod val="75000"/>
                  </a:schemeClr>
                </a:solidFill>
              </a:rPr>
              <a:t>Rebase </a:t>
            </a:r>
            <a:r>
              <a:rPr lang="fa-IR" sz="2900" dirty="0" smtClean="0">
                <a:solidFill>
                  <a:schemeClr val="accent6">
                    <a:lumMod val="75000"/>
                  </a:schemeClr>
                </a:solidFill>
              </a:rPr>
              <a:t>چیست </a:t>
            </a:r>
            <a:endParaRPr lang="fa-IR" sz="2900" dirty="0">
              <a:solidFill>
                <a:schemeClr val="accent6">
                  <a:lumMod val="75000"/>
                </a:schemeClr>
              </a:solidFill>
            </a:endParaRPr>
          </a:p>
        </p:txBody>
      </p:sp>
      <p:sp>
        <p:nvSpPr>
          <p:cNvPr id="5" name="AutoShape 2" descr="blob:https://web.rubika.ir/3e0d7645-91a2-4cd0-80e7-df70b2890d9d"/>
          <p:cNvSpPr>
            <a:spLocks noChangeAspect="1" noChangeArrowheads="1"/>
          </p:cNvSpPr>
          <p:nvPr/>
        </p:nvSpPr>
        <p:spPr bwMode="auto">
          <a:xfrm>
            <a:off x="3079078" y="2469948"/>
            <a:ext cx="6000527" cy="60005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8815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29290" y="2086378"/>
            <a:ext cx="8873053" cy="3911080"/>
          </a:xfrm>
          <a:prstGeom prst="rect">
            <a:avLst/>
          </a:prstGeom>
          <a:solidFill>
            <a:schemeClr val="accent1">
              <a:lumMod val="20000"/>
              <a:lumOff val="80000"/>
            </a:schemeClr>
          </a:solidFill>
          <a:ln>
            <a:solidFill>
              <a:schemeClr val="accent1">
                <a:lumMod val="50000"/>
              </a:schemeClr>
            </a:solidFill>
          </a:ln>
          <a:effectLst/>
        </p:spPr>
        <p:txBody>
          <a:bodyPr vert="horz" lIns="91440" tIns="45720" rIns="91440" bIns="45720" rtlCol="0" anchor="b">
            <a:noAutofit/>
          </a:bodyPr>
          <a:lstStyle>
            <a:lvl1pPr algn="l" defTabSz="457200" rtl="1" eaLnBrk="1" latinLnBrk="0" hangingPunct="1">
              <a:spcBef>
                <a:spcPct val="0"/>
              </a:spcBef>
              <a:buNone/>
              <a:defRPr sz="3200" b="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fa-IR" sz="2800" b="1" dirty="0" smtClean="0">
                <a:solidFill>
                  <a:schemeClr val="accent6">
                    <a:lumMod val="75000"/>
                  </a:schemeClr>
                </a:solidFill>
                <a:cs typeface="B Nazanin" panose="00000400000000000000" pitchFamily="2" charset="-78"/>
              </a:rPr>
              <a:t>  </a:t>
            </a:r>
            <a:r>
              <a:rPr lang="en-US" sz="2800" b="1" dirty="0" smtClean="0">
                <a:cs typeface="B Nazanin" panose="00000400000000000000" pitchFamily="2" charset="-78"/>
              </a:rPr>
              <a:t/>
            </a:r>
            <a:br>
              <a:rPr lang="en-US" sz="2800" b="1" dirty="0" smtClean="0">
                <a:cs typeface="B Nazanin" panose="00000400000000000000" pitchFamily="2" charset="-78"/>
              </a:rPr>
            </a:br>
            <a:r>
              <a:rPr lang="fa-IR" sz="2800" b="1" dirty="0" smtClean="0">
                <a:cs typeface="B Nazanin" panose="00000400000000000000" pitchFamily="2" charset="-78"/>
              </a:rPr>
              <a:t/>
            </a:r>
            <a:br>
              <a:rPr lang="fa-IR" sz="2800" b="1" dirty="0" smtClean="0">
                <a:cs typeface="B Nazanin" panose="00000400000000000000" pitchFamily="2" charset="-78"/>
              </a:rPr>
            </a:br>
            <a:r>
              <a:rPr lang="fa-IR" sz="2800" b="1" dirty="0" smtClean="0">
                <a:solidFill>
                  <a:srgbClr val="FF0000"/>
                </a:solidFill>
                <a:effectLst>
                  <a:outerShdw blurRad="38100" dist="38100" dir="2700000" algn="tl">
                    <a:srgbClr val="000000">
                      <a:alpha val="43137"/>
                    </a:srgbClr>
                  </a:outerShdw>
                </a:effectLst>
                <a:cs typeface="B Nazanin" panose="00000400000000000000" pitchFamily="2" charset="-78"/>
              </a:rPr>
              <a:t>.</a:t>
            </a:r>
            <a:r>
              <a:rPr lang="fa-IR" sz="2800" dirty="0" smtClean="0">
                <a:cs typeface="B Nazanin" panose="00000400000000000000" pitchFamily="2" charset="-78"/>
              </a:rPr>
              <a:t>یک تاریخچه پیچیده را ساده می کند</a:t>
            </a:r>
            <a:r>
              <a:rPr lang="fa-IR" sz="2800" dirty="0" smtClean="0">
                <a:cs typeface="B Nazanin" panose="00000400000000000000" pitchFamily="2" charset="-78"/>
              </a:rPr>
              <a:t>.</a:t>
            </a:r>
            <a:r>
              <a:rPr lang="fa-IR" sz="2800" dirty="0" smtClean="0">
                <a:cs typeface="B Nazanin" panose="00000400000000000000" pitchFamily="2" charset="-78"/>
              </a:rPr>
              <a:t/>
            </a:r>
            <a:br>
              <a:rPr lang="fa-IR" sz="2800" dirty="0" smtClean="0">
                <a:cs typeface="B Nazanin" panose="00000400000000000000" pitchFamily="2" charset="-78"/>
              </a:rPr>
            </a:br>
            <a:r>
              <a:rPr lang="fa-IR" sz="2800" b="1" dirty="0" smtClean="0">
                <a:solidFill>
                  <a:srgbClr val="FF0000"/>
                </a:solidFill>
                <a:effectLst>
                  <a:outerShdw blurRad="38100" dist="38100" dir="2700000" algn="tl">
                    <a:srgbClr val="000000">
                      <a:alpha val="43137"/>
                    </a:srgbClr>
                  </a:outerShdw>
                </a:effectLst>
                <a:cs typeface="B Nazanin" panose="00000400000000000000" pitchFamily="2" charset="-78"/>
              </a:rPr>
              <a:t>.</a:t>
            </a:r>
            <a:r>
              <a:rPr lang="fa-IR" sz="2800" dirty="0" smtClean="0">
                <a:cs typeface="B Nazanin" panose="00000400000000000000" pitchFamily="2" charset="-78"/>
              </a:rPr>
              <a:t>دستکاری </a:t>
            </a:r>
            <a:r>
              <a:rPr lang="fa-IR" sz="2800" dirty="0" smtClean="0">
                <a:cs typeface="B Nazanin" panose="00000400000000000000" pitchFamily="2" charset="-78"/>
              </a:rPr>
              <a:t>یک </a:t>
            </a:r>
            <a:r>
              <a:rPr lang="fa-IR" sz="2800" dirty="0" smtClean="0">
                <a:cs typeface="B Nazanin" panose="00000400000000000000" pitchFamily="2" charset="-78"/>
              </a:rPr>
              <a:t>کامیت تنهاآسان‌تراست</a:t>
            </a:r>
            <a:r>
              <a:rPr lang="fa-IR" sz="2800" dirty="0" smtClean="0">
                <a:cs typeface="B Nazanin" panose="00000400000000000000" pitchFamily="2" charset="-78"/>
              </a:rPr>
              <a:t>.</a:t>
            </a:r>
            <a:br>
              <a:rPr lang="fa-IR" sz="2800" dirty="0" smtClean="0">
                <a:cs typeface="B Nazanin" panose="00000400000000000000" pitchFamily="2" charset="-78"/>
              </a:rPr>
            </a:br>
            <a:r>
              <a:rPr lang="fa-IR" sz="2800" b="1" dirty="0" smtClean="0">
                <a:solidFill>
                  <a:srgbClr val="FF0000"/>
                </a:solidFill>
                <a:effectLst>
                  <a:outerShdw blurRad="38100" dist="38100" dir="2700000" algn="tl">
                    <a:srgbClr val="000000">
                      <a:alpha val="43137"/>
                    </a:srgbClr>
                  </a:outerShdw>
                </a:effectLst>
                <a:cs typeface="B Nazanin" panose="00000400000000000000" pitchFamily="2" charset="-78"/>
              </a:rPr>
              <a:t>.</a:t>
            </a:r>
            <a:r>
              <a:rPr lang="fa-IR" sz="2800" dirty="0" smtClean="0">
                <a:cs typeface="B Nazanin" panose="00000400000000000000" pitchFamily="2" charset="-78"/>
              </a:rPr>
              <a:t>ازوجود </a:t>
            </a:r>
            <a:r>
              <a:rPr lang="fa-IR" sz="2800" dirty="0" smtClean="0">
                <a:cs typeface="B Nazanin" panose="00000400000000000000" pitchFamily="2" charset="-78"/>
              </a:rPr>
              <a:t>نویز کامیت در </a:t>
            </a:r>
            <a:r>
              <a:rPr lang="en-US" sz="2800" dirty="0" smtClean="0">
                <a:cs typeface="B Nazanin" panose="00000400000000000000" pitchFamily="2" charset="-78"/>
              </a:rPr>
              <a:t>rope</a:t>
            </a:r>
            <a:r>
              <a:rPr lang="fa-IR" sz="2800" dirty="0" smtClean="0">
                <a:cs typeface="B Nazanin" panose="00000400000000000000" pitchFamily="2" charset="-78"/>
              </a:rPr>
              <a:t>های</a:t>
            </a:r>
            <a:r>
              <a:rPr lang="fa-IR" sz="2800" dirty="0" smtClean="0">
                <a:cs typeface="B Nazanin" panose="00000400000000000000" pitchFamily="2" charset="-78"/>
              </a:rPr>
              <a:t> </a:t>
            </a:r>
            <a:r>
              <a:rPr lang="fa-IR" sz="2800" dirty="0" smtClean="0">
                <a:cs typeface="B Nazanin" panose="00000400000000000000" pitchFamily="2" charset="-78"/>
              </a:rPr>
              <a:t>شلوغ با </a:t>
            </a:r>
            <a:r>
              <a:rPr lang="fa-IR" sz="2800" dirty="0" smtClean="0">
                <a:cs typeface="B Nazanin" panose="00000400000000000000" pitchFamily="2" charset="-78"/>
              </a:rPr>
              <a:t>     </a:t>
            </a:r>
          </a:p>
          <a:p>
            <a:pPr algn="r"/>
            <a:r>
              <a:rPr lang="fa-IR" sz="2800" dirty="0" smtClean="0">
                <a:cs typeface="B Nazanin" panose="00000400000000000000" pitchFamily="2" charset="-78"/>
              </a:rPr>
              <a:t>شاخه‌های </a:t>
            </a:r>
            <a:r>
              <a:rPr lang="fa-IR" sz="2800" dirty="0" smtClean="0">
                <a:cs typeface="B Nazanin" panose="00000400000000000000" pitchFamily="2" charset="-78"/>
              </a:rPr>
              <a:t>زیاد جلوگیری می‌کند.</a:t>
            </a:r>
            <a:br>
              <a:rPr lang="fa-IR" sz="2800" dirty="0" smtClean="0">
                <a:cs typeface="B Nazanin" panose="00000400000000000000" pitchFamily="2" charset="-78"/>
              </a:rPr>
            </a:br>
            <a:r>
              <a:rPr lang="fa-IR" sz="2800" b="1" dirty="0" smtClean="0">
                <a:solidFill>
                  <a:srgbClr val="FF0000"/>
                </a:solidFill>
                <a:effectLst>
                  <a:outerShdw blurRad="38100" dist="38100" dir="2700000" algn="tl">
                    <a:srgbClr val="000000">
                      <a:alpha val="43137"/>
                    </a:srgbClr>
                  </a:outerShdw>
                </a:effectLst>
                <a:cs typeface="B Nazanin" panose="00000400000000000000" pitchFamily="2" charset="-78"/>
              </a:rPr>
              <a:t>.</a:t>
            </a:r>
            <a:r>
              <a:rPr lang="fa-IR" sz="2800" dirty="0" smtClean="0">
                <a:cs typeface="B Nazanin" panose="00000400000000000000" pitchFamily="2" charset="-78"/>
              </a:rPr>
              <a:t>کامیت </a:t>
            </a:r>
            <a:r>
              <a:rPr lang="fa-IR" sz="2800" dirty="0" smtClean="0">
                <a:cs typeface="B Nazanin" panose="00000400000000000000" pitchFamily="2" charset="-78"/>
              </a:rPr>
              <a:t>های میانی از طریق تبدیل شدن به یک کامیت </a:t>
            </a:r>
            <a:r>
              <a:rPr lang="fa-IR" sz="2800" dirty="0" smtClean="0">
                <a:cs typeface="B Nazanin" panose="00000400000000000000" pitchFamily="2" charset="-78"/>
              </a:rPr>
              <a:t>تنها </a:t>
            </a:r>
            <a:r>
              <a:rPr lang="fa-IR" sz="2800" dirty="0" smtClean="0">
                <a:cs typeface="B Nazanin" panose="00000400000000000000" pitchFamily="2" charset="-78"/>
              </a:rPr>
              <a:t>پاک می‌شوند </a:t>
            </a:r>
            <a:r>
              <a:rPr lang="fa-IR" sz="2800" dirty="0" smtClean="0">
                <a:cs typeface="B Nazanin" panose="00000400000000000000" pitchFamily="2" charset="-78"/>
              </a:rPr>
              <a:t>که این کار </a:t>
            </a:r>
            <a:r>
              <a:rPr lang="fa-IR" sz="2800" dirty="0" smtClean="0">
                <a:cs typeface="B Nazanin" panose="00000400000000000000" pitchFamily="2" charset="-78"/>
              </a:rPr>
              <a:t>برای تیم‌های </a:t>
            </a:r>
            <a:r>
              <a:rPr lang="fa-IR" sz="2800" dirty="0" smtClean="0">
                <a:cs typeface="B Nazanin" panose="00000400000000000000" pitchFamily="2" charset="-78"/>
              </a:rPr>
              <a:t>توسعه دهنده </a:t>
            </a:r>
            <a:r>
              <a:rPr lang="en-US" sz="2800" dirty="0" smtClean="0">
                <a:cs typeface="B Nazanin" panose="00000400000000000000" pitchFamily="2" charset="-78"/>
              </a:rPr>
              <a:t> </a:t>
            </a:r>
            <a:r>
              <a:rPr lang="fa-IR" sz="2800" dirty="0" smtClean="0">
                <a:cs typeface="B Nazanin" panose="00000400000000000000" pitchFamily="2" charset="-78"/>
              </a:rPr>
              <a:t>بسیارمفیداست.</a:t>
            </a:r>
            <a:r>
              <a:rPr lang="fa-IR" sz="2800" dirty="0" smtClean="0">
                <a:cs typeface="B Nazanin" panose="00000400000000000000" pitchFamily="2" charset="-78"/>
              </a:rPr>
              <a:t/>
            </a:r>
            <a:br>
              <a:rPr lang="fa-IR" sz="2800" dirty="0" smtClean="0">
                <a:cs typeface="B Nazanin" panose="00000400000000000000" pitchFamily="2" charset="-78"/>
              </a:rPr>
            </a:br>
            <a:endParaRPr lang="fa-IR" sz="2800" dirty="0">
              <a:cs typeface="B Nazanin" panose="00000400000000000000" pitchFamily="2" charset="-78"/>
            </a:endParaRPr>
          </a:p>
        </p:txBody>
      </p:sp>
      <p:sp>
        <p:nvSpPr>
          <p:cNvPr id="5" name="Title 4"/>
          <p:cNvSpPr>
            <a:spLocks noGrp="1"/>
          </p:cNvSpPr>
          <p:nvPr>
            <p:ph type="title"/>
          </p:nvPr>
        </p:nvSpPr>
        <p:spPr>
          <a:xfrm>
            <a:off x="4152121" y="923155"/>
            <a:ext cx="4433451" cy="867450"/>
          </a:xfr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fa-IR" b="1" dirty="0">
                <a:solidFill>
                  <a:srgbClr val="FF0000"/>
                </a:solidFill>
              </a:rPr>
              <a:t>مزایای </a:t>
            </a:r>
            <a:r>
              <a:rPr lang="en-US" b="1" dirty="0">
                <a:solidFill>
                  <a:srgbClr val="FF0000"/>
                </a:solidFill>
              </a:rPr>
              <a:t>Rebase</a:t>
            </a:r>
            <a:endParaRPr lang="en-US" dirty="0">
              <a:solidFill>
                <a:srgbClr val="FF0000"/>
              </a:solidFill>
            </a:endParaRPr>
          </a:p>
        </p:txBody>
      </p:sp>
    </p:spTree>
    <p:extLst>
      <p:ext uri="{BB962C8B-B14F-4D97-AF65-F5344CB8AC3E}">
        <p14:creationId xmlns:p14="http://schemas.microsoft.com/office/powerpoint/2010/main" val="2464770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23" y="2060619"/>
            <a:ext cx="9535729" cy="3425098"/>
          </a:xfrm>
          <a:solidFill>
            <a:schemeClr val="accent1">
              <a:lumMod val="20000"/>
              <a:lumOff val="80000"/>
            </a:schemeClr>
          </a:solidFill>
          <a:ln>
            <a:solidFill>
              <a:schemeClr val="accent1">
                <a:lumMod val="50000"/>
              </a:schemeClr>
            </a:solidFill>
          </a:ln>
        </p:spPr>
        <p:txBody>
          <a:bodyPr>
            <a:noAutofit/>
          </a:bodyPr>
          <a:lstStyle/>
          <a:p>
            <a:pPr algn="r"/>
            <a:r>
              <a:rPr lang="fa-IR" sz="2400" b="1" dirty="0" smtClean="0">
                <a:solidFill>
                  <a:srgbClr val="FF0000"/>
                </a:solidFill>
                <a:effectLst>
                  <a:outerShdw blurRad="38100" dist="38100" dir="2700000" algn="tl">
                    <a:srgbClr val="000000">
                      <a:alpha val="43137"/>
                    </a:srgbClr>
                  </a:outerShdw>
                </a:effectLst>
              </a:rPr>
              <a:t>.</a:t>
            </a:r>
            <a:r>
              <a:rPr lang="fa-IR" sz="2400" b="1" dirty="0" smtClean="0"/>
              <a:t> </a:t>
            </a:r>
            <a:r>
              <a:rPr lang="fa-IR" sz="2400" dirty="0"/>
              <a:t>تجزیه کردن یک </a:t>
            </a:r>
            <a:r>
              <a:rPr lang="fa-IR" sz="2400" dirty="0" smtClean="0"/>
              <a:t>ویژگی </a:t>
            </a:r>
            <a:r>
              <a:rPr lang="en-US" sz="2400" dirty="0" smtClean="0"/>
              <a:t> </a:t>
            </a:r>
            <a:r>
              <a:rPr lang="fa-IR" sz="2400" dirty="0" smtClean="0"/>
              <a:t>در قالب چند کامیت‌ می‌تواند </a:t>
            </a:r>
            <a:r>
              <a:rPr lang="fa-IR" sz="2400" dirty="0"/>
              <a:t>موجب از بین رفتن چارچوب کار شود.</a:t>
            </a:r>
            <a:br>
              <a:rPr lang="fa-IR" sz="2400" dirty="0"/>
            </a:br>
            <a:r>
              <a:rPr lang="en-US" sz="2400" dirty="0" smtClean="0"/>
              <a:t>Rebase </a:t>
            </a:r>
            <a:r>
              <a:rPr lang="en-US" sz="2400" b="1" dirty="0" smtClean="0">
                <a:solidFill>
                  <a:srgbClr val="FF0000"/>
                </a:solidFill>
                <a:effectLst>
                  <a:outerShdw blurRad="38100" dist="38100" dir="2700000" algn="tl">
                    <a:srgbClr val="000000">
                      <a:alpha val="43137"/>
                    </a:srgbClr>
                  </a:outerShdw>
                </a:effectLst>
              </a:rPr>
              <a:t>.</a:t>
            </a:r>
            <a:r>
              <a:rPr lang="en-US" sz="2400" dirty="0" smtClean="0"/>
              <a:t> </a:t>
            </a:r>
            <a:r>
              <a:rPr lang="fa-IR" sz="2400" dirty="0"/>
              <a:t>کردن </a:t>
            </a:r>
            <a:r>
              <a:rPr lang="fa-IR" sz="2400" dirty="0" smtClean="0"/>
              <a:t>مخازن </a:t>
            </a:r>
            <a:r>
              <a:rPr lang="fa-IR" sz="2400" dirty="0"/>
              <a:t>عمومی </a:t>
            </a:r>
            <a:r>
              <a:rPr lang="fa-IR" sz="2400" dirty="0" smtClean="0"/>
              <a:t>در هنگام کار به عنوان یک تیم  </a:t>
            </a:r>
            <a:r>
              <a:rPr lang="fa-IR" sz="2400" dirty="0"/>
              <a:t>می‌تواند </a:t>
            </a:r>
            <a:r>
              <a:rPr lang="fa-IR" sz="2400" dirty="0" smtClean="0"/>
              <a:t>خطرناک باشد.</a:t>
            </a:r>
            <a:r>
              <a:rPr lang="fa-IR" sz="2400" dirty="0"/>
              <a:t/>
            </a:r>
            <a:br>
              <a:rPr lang="fa-IR" sz="2400" dirty="0"/>
            </a:br>
            <a:r>
              <a:rPr lang="fa-IR" sz="2400" b="1" dirty="0" smtClean="0">
                <a:solidFill>
                  <a:srgbClr val="FF0000"/>
                </a:solidFill>
                <a:effectLst>
                  <a:outerShdw blurRad="38100" dist="38100" dir="2700000" algn="tl">
                    <a:srgbClr val="000000">
                      <a:alpha val="43137"/>
                    </a:srgbClr>
                  </a:outerShdw>
                </a:effectLst>
              </a:rPr>
              <a:t>.</a:t>
            </a:r>
            <a:r>
              <a:rPr lang="fa-IR" sz="2400" dirty="0" smtClean="0"/>
              <a:t>  استفاده </a:t>
            </a:r>
            <a:r>
              <a:rPr lang="fa-IR" sz="2400" dirty="0"/>
              <a:t>از </a:t>
            </a:r>
            <a:r>
              <a:rPr lang="en-US" sz="2400" dirty="0" smtClean="0"/>
              <a:t>Rebase</a:t>
            </a:r>
            <a:r>
              <a:rPr lang="fa-IR" sz="2400" dirty="0" smtClean="0"/>
              <a:t> </a:t>
            </a:r>
            <a:r>
              <a:rPr lang="en-US" sz="2400" dirty="0" smtClean="0"/>
              <a:t> </a:t>
            </a:r>
            <a:r>
              <a:rPr lang="fa-IR" sz="2400" dirty="0"/>
              <a:t>برای به‌روز نگه داشتن شاخه </a:t>
            </a:r>
            <a:r>
              <a:rPr lang="fa-IR" sz="2400" dirty="0" smtClean="0"/>
              <a:t>ویژگی</a:t>
            </a:r>
            <a:r>
              <a:rPr lang="en-US" sz="2400" dirty="0" smtClean="0"/>
              <a:t> </a:t>
            </a:r>
            <a:r>
              <a:rPr lang="fa-IR" sz="2400" dirty="0"/>
              <a:t>همواره به کار بیشتری نیاز دارد.</a:t>
            </a:r>
            <a:br>
              <a:rPr lang="fa-IR" sz="2400" dirty="0"/>
            </a:br>
            <a:r>
              <a:rPr lang="en-US" sz="2400" dirty="0" smtClean="0"/>
              <a:t>Rebase </a:t>
            </a:r>
            <a:r>
              <a:rPr lang="en-US" sz="2400" b="1" dirty="0" smtClean="0">
                <a:solidFill>
                  <a:srgbClr val="FF0000"/>
                </a:solidFill>
                <a:effectLst>
                  <a:outerShdw blurRad="38100" dist="38100" dir="2700000" algn="tl">
                    <a:srgbClr val="000000">
                      <a:alpha val="43137"/>
                    </a:srgbClr>
                  </a:outerShdw>
                </a:effectLst>
              </a:rPr>
              <a:t>. </a:t>
            </a:r>
            <a:r>
              <a:rPr lang="fa-IR" sz="2400" dirty="0" smtClean="0"/>
              <a:t>کردن </a:t>
            </a:r>
            <a:r>
              <a:rPr lang="fa-IR" sz="2400" dirty="0"/>
              <a:t>در شاخه‌های ریموت نیازمند </a:t>
            </a:r>
            <a:r>
              <a:rPr lang="en-US" sz="2400" dirty="0"/>
              <a:t>force </a:t>
            </a:r>
            <a:r>
              <a:rPr lang="en-US" sz="2400" dirty="0" smtClean="0"/>
              <a:t>push</a:t>
            </a:r>
            <a:r>
              <a:rPr lang="fa-IR" sz="2400" dirty="0" smtClean="0"/>
              <a:t> </a:t>
            </a:r>
            <a:r>
              <a:rPr lang="en-US" sz="2400" dirty="0" smtClean="0"/>
              <a:t> </a:t>
            </a:r>
            <a:r>
              <a:rPr lang="fa-IR" sz="2400" dirty="0"/>
              <a:t>است. بزرگ‌ترین مشکلی که </a:t>
            </a:r>
            <a:r>
              <a:rPr lang="fa-IR" sz="2400" dirty="0" smtClean="0"/>
              <a:t>افراد</a:t>
            </a:r>
            <a:br>
              <a:rPr lang="fa-IR" sz="2400" dirty="0" smtClean="0"/>
            </a:br>
            <a:r>
              <a:rPr lang="fa-IR" sz="2400" dirty="0" smtClean="0"/>
              <a:t> </a:t>
            </a:r>
            <a:r>
              <a:rPr lang="fa-IR" sz="2400" dirty="0"/>
              <a:t>با آن مواجه هستند این است که از </a:t>
            </a:r>
            <a:r>
              <a:rPr lang="en-US" sz="2400" dirty="0"/>
              <a:t>force push </a:t>
            </a:r>
            <a:r>
              <a:rPr lang="fa-IR" sz="2400" dirty="0" smtClean="0"/>
              <a:t> استفاده </a:t>
            </a:r>
            <a:r>
              <a:rPr lang="fa-IR" sz="2400" dirty="0"/>
              <a:t>می‌کنند؛ </a:t>
            </a:r>
            <a:r>
              <a:rPr lang="fa-IR" sz="2400" dirty="0" smtClean="0"/>
              <a:t>اما </a:t>
            </a:r>
            <a:r>
              <a:rPr lang="en-US" sz="2400" dirty="0" err="1"/>
              <a:t>git</a:t>
            </a:r>
            <a:r>
              <a:rPr lang="en-US" sz="2400" dirty="0"/>
              <a:t> </a:t>
            </a:r>
            <a:r>
              <a:rPr lang="en-US" sz="2400" dirty="0" smtClean="0"/>
              <a:t>push</a:t>
            </a:r>
            <a:r>
              <a:rPr lang="fa-IR" sz="2400" dirty="0" smtClean="0"/>
              <a:t> </a:t>
            </a:r>
            <a:r>
              <a:rPr lang="en-US" sz="2400" dirty="0" smtClean="0"/>
              <a:t> </a:t>
            </a:r>
            <a:r>
              <a:rPr lang="fa-IR" sz="2400" dirty="0"/>
              <a:t>را به عنوان پیش‌فرض تنظیم نکرده‌اند. این امر موجب می‌شود که همه شاخه‌هایی که نام مشابهی دارند، </a:t>
            </a:r>
            <a:r>
              <a:rPr lang="fa-IR" sz="2400" dirty="0" smtClean="0"/>
              <a:t/>
            </a:r>
            <a:br>
              <a:rPr lang="fa-IR" sz="2400" dirty="0" smtClean="0"/>
            </a:br>
            <a:r>
              <a:rPr lang="fa-IR" sz="2400" dirty="0" smtClean="0"/>
              <a:t>چه </a:t>
            </a:r>
            <a:r>
              <a:rPr lang="fa-IR" sz="2400" dirty="0"/>
              <a:t>به صورت محلی و چه ریموت، به‌روزرسانی شوند و این وضعیت نامناسبی است.</a:t>
            </a:r>
            <a:br>
              <a:rPr lang="fa-IR" sz="2400" dirty="0"/>
            </a:br>
            <a:r>
              <a:rPr lang="fa-IR" sz="2400" b="1" dirty="0" smtClean="0">
                <a:solidFill>
                  <a:srgbClr val="FF0000"/>
                </a:solidFill>
                <a:effectLst>
                  <a:outerShdw blurRad="38100" dist="38100" dir="2700000" algn="tl">
                    <a:srgbClr val="000000">
                      <a:alpha val="43137"/>
                    </a:srgbClr>
                  </a:outerShdw>
                </a:effectLst>
              </a:rPr>
              <a:t>.</a:t>
            </a:r>
            <a:r>
              <a:rPr lang="fa-IR" sz="2400" dirty="0" smtClean="0"/>
              <a:t> اگر </a:t>
            </a:r>
            <a:r>
              <a:rPr lang="fa-IR" sz="2400" dirty="0"/>
              <a:t>به طرز نادرستی </a:t>
            </a:r>
            <a:r>
              <a:rPr lang="en-US" sz="2400" dirty="0" smtClean="0"/>
              <a:t>Rebase</a:t>
            </a:r>
            <a:r>
              <a:rPr lang="fa-IR" sz="2400" dirty="0" smtClean="0"/>
              <a:t> </a:t>
            </a:r>
            <a:r>
              <a:rPr lang="en-US" sz="2400" dirty="0" smtClean="0"/>
              <a:t> </a:t>
            </a:r>
            <a:r>
              <a:rPr lang="fa-IR" sz="2400" dirty="0"/>
              <a:t>کنید و ناخواسته کل سابقه را بازنویسی کنید، می‌تواند </a:t>
            </a:r>
            <a:r>
              <a:rPr lang="fa-IR" sz="2400" dirty="0" smtClean="0"/>
              <a:t>منجر</a:t>
            </a:r>
            <a:br>
              <a:rPr lang="fa-IR" sz="2400" dirty="0" smtClean="0"/>
            </a:br>
            <a:r>
              <a:rPr lang="fa-IR" sz="2400" dirty="0" smtClean="0"/>
              <a:t> </a:t>
            </a:r>
            <a:r>
              <a:rPr lang="fa-IR" sz="2400" dirty="0"/>
              <a:t>به مشکلات جدی شود و از این رو باید مطمئن شوید که می‌دانید دقیقاً چه کاری انجام می‌دهید.</a:t>
            </a:r>
            <a:endParaRPr lang="fa-IR" sz="2400" dirty="0"/>
          </a:p>
        </p:txBody>
      </p:sp>
      <p:sp>
        <p:nvSpPr>
          <p:cNvPr id="3" name="Rectangle 2"/>
          <p:cNvSpPr/>
          <p:nvPr/>
        </p:nvSpPr>
        <p:spPr>
          <a:xfrm>
            <a:off x="4874551" y="926137"/>
            <a:ext cx="3141437" cy="769441"/>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fa-IR" sz="4400" b="1" dirty="0" smtClean="0">
                <a:solidFill>
                  <a:srgbClr val="FF0000"/>
                </a:solidFill>
              </a:rPr>
              <a:t>معایب </a:t>
            </a:r>
            <a:r>
              <a:rPr lang="en-US" sz="4400" b="1" dirty="0">
                <a:solidFill>
                  <a:srgbClr val="FF0000"/>
                </a:solidFill>
              </a:rPr>
              <a:t>Rebase</a:t>
            </a:r>
            <a:endParaRPr lang="en-US" sz="4400" dirty="0"/>
          </a:p>
        </p:txBody>
      </p:sp>
    </p:spTree>
    <p:extLst>
      <p:ext uri="{BB962C8B-B14F-4D97-AF65-F5344CB8AC3E}">
        <p14:creationId xmlns:p14="http://schemas.microsoft.com/office/powerpoint/2010/main" val="4072852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728235" y="749011"/>
            <a:ext cx="2987899" cy="40011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algn="r" rtl="1"/>
            <a:r>
              <a:rPr lang="fa-IR" sz="2000" b="1" dirty="0">
                <a:solidFill>
                  <a:schemeClr val="accent6">
                    <a:lumMod val="75000"/>
                  </a:schemeClr>
                </a:solidFill>
              </a:rPr>
              <a:t>چگونه </a:t>
            </a:r>
            <a:r>
              <a:rPr lang="en-US" sz="2000" b="1" dirty="0" smtClean="0">
                <a:solidFill>
                  <a:schemeClr val="accent6">
                    <a:lumMod val="75000"/>
                  </a:schemeClr>
                </a:solidFill>
              </a:rPr>
              <a:t>Rebase</a:t>
            </a:r>
            <a:r>
              <a:rPr lang="fa-IR" sz="2000" b="1" dirty="0" smtClean="0">
                <a:solidFill>
                  <a:schemeClr val="accent6">
                    <a:lumMod val="75000"/>
                  </a:schemeClr>
                </a:solidFill>
              </a:rPr>
              <a:t> </a:t>
            </a:r>
            <a:r>
              <a:rPr lang="en-US" sz="2000" b="1" dirty="0" smtClean="0">
                <a:solidFill>
                  <a:schemeClr val="accent6">
                    <a:lumMod val="75000"/>
                  </a:schemeClr>
                </a:solidFill>
              </a:rPr>
              <a:t> </a:t>
            </a:r>
            <a:r>
              <a:rPr lang="fa-IR" sz="2000" b="1" dirty="0">
                <a:solidFill>
                  <a:schemeClr val="accent6">
                    <a:lumMod val="75000"/>
                  </a:schemeClr>
                </a:solidFill>
              </a:rPr>
              <a:t>را اجرا کنیم؟</a:t>
            </a:r>
          </a:p>
        </p:txBody>
      </p:sp>
      <p:sp>
        <p:nvSpPr>
          <p:cNvPr id="8" name="Rectangle 3"/>
          <p:cNvSpPr>
            <a:spLocks noChangeArrowheads="1"/>
          </p:cNvSpPr>
          <p:nvPr/>
        </p:nvSpPr>
        <p:spPr bwMode="auto">
          <a:xfrm>
            <a:off x="2579890" y="2990458"/>
            <a:ext cx="2148345" cy="338554"/>
          </a:xfrm>
          <a:prstGeom prst="rect">
            <a:avLst/>
          </a:prstGeom>
          <a:solidFill>
            <a:schemeClr val="accent1">
              <a:lumMod val="20000"/>
              <a:lumOff val="80000"/>
            </a:schemeClr>
          </a:solid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a-IR" sz="1600" b="0" i="0" u="none" strike="noStrike" cap="none" normalizeH="0" baseline="0" dirty="0" smtClean="0">
                <a:ln>
                  <a:noFill/>
                </a:ln>
                <a:solidFill>
                  <a:srgbClr val="1C1917"/>
                </a:solidFill>
                <a:effectLst/>
                <a:latin typeface="ui-monospace"/>
              </a:rPr>
              <a:t>$ git checkout </a:t>
            </a:r>
            <a:r>
              <a:rPr kumimoji="0" lang="fa-IR" sz="1600" b="0" i="0" u="none" strike="noStrike" cap="none" normalizeH="0" baseline="0" dirty="0" smtClean="0">
                <a:ln>
                  <a:noFill/>
                </a:ln>
                <a:solidFill>
                  <a:srgbClr val="1C1917"/>
                </a:solidFill>
                <a:effectLst/>
                <a:latin typeface="ui-monospace"/>
              </a:rPr>
              <a:t>feature</a:t>
            </a:r>
            <a:endParaRPr kumimoji="0" lang="fa-IR" sz="16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2751785" y="1246510"/>
            <a:ext cx="7976315" cy="1477328"/>
          </a:xfrm>
          <a:prstGeom prst="rect">
            <a:avLst/>
          </a:prstGeom>
          <a:solidFill>
            <a:schemeClr val="accent1">
              <a:lumMod val="20000"/>
              <a:lumOff val="80000"/>
            </a:schemeClr>
          </a:solidFill>
          <a:ln>
            <a:solidFill>
              <a:schemeClr val="accent1">
                <a:lumMod val="75000"/>
              </a:schemeClr>
            </a:solidFill>
          </a:ln>
        </p:spPr>
        <p:txBody>
          <a:bodyPr wrap="square">
            <a:spAutoFit/>
          </a:bodyPr>
          <a:lstStyle/>
          <a:p>
            <a:r>
              <a:rPr lang="fa-IR" dirty="0" smtClean="0"/>
              <a:t>برای استفاده از دستور rebase در Git، شما باید ابتدا به شاخه‌ای که می‌خواهید تاریخچه‌ی آن را تغییر دهید، منتقل شوید. سپس از دستور git rebase استفاده کنید. برای مثال، فرض کنید می‌خواهید تاریخچه‌ی شاخه feature را بر روی شاخه master اصلاح کنید. در این صورت، با اجرای دستورهای زیر می‌توانید این کار را انجام دهید:</a:t>
            </a:r>
          </a:p>
          <a:p>
            <a:endParaRPr lang="fa-IR" dirty="0"/>
          </a:p>
        </p:txBody>
      </p:sp>
      <p:sp>
        <p:nvSpPr>
          <p:cNvPr id="3" name="Rectangle 2"/>
          <p:cNvSpPr/>
          <p:nvPr/>
        </p:nvSpPr>
        <p:spPr>
          <a:xfrm>
            <a:off x="1146216" y="4042053"/>
            <a:ext cx="10264464" cy="2031325"/>
          </a:xfrm>
          <a:prstGeom prst="rect">
            <a:avLst/>
          </a:prstGeom>
          <a:solidFill>
            <a:schemeClr val="accent1">
              <a:lumMod val="20000"/>
              <a:lumOff val="80000"/>
            </a:schemeClr>
          </a:solidFill>
          <a:ln>
            <a:solidFill>
              <a:schemeClr val="accent1">
                <a:lumMod val="75000"/>
              </a:schemeClr>
            </a:solidFill>
          </a:ln>
        </p:spPr>
        <p:txBody>
          <a:bodyPr wrap="square">
            <a:spAutoFit/>
          </a:bodyPr>
          <a:lstStyle/>
          <a:p>
            <a:r>
              <a:rPr lang="fa-IR" dirty="0"/>
              <a:t>این دستورها شاخه feature را انتخاب کرده و سپس تاریخچه‌ی آن را بر روی شاخه master تغییر می‌دهند. در این حالت، تاریخچه‌ی شاخه feature را مستقیماً بر روی تاریخچه‌ی شاخه master اعمال می‌کنید.</a:t>
            </a:r>
          </a:p>
          <a:p>
            <a:endParaRPr lang="fa-IR" dirty="0"/>
          </a:p>
          <a:p>
            <a:r>
              <a:rPr lang="fa-IR" dirty="0"/>
              <a:t>بعد از اجرای دستور rebase، Git شروع به اعمال تغییرات می‌کند. اگر اشتباهی رخ داد و نیاز به لغو تغییرات دارید، می‌توانید با اجرای دستور git rebase --abort تغییرات را لغو کنید.</a:t>
            </a:r>
          </a:p>
          <a:p>
            <a:endParaRPr lang="fa-IR" dirty="0"/>
          </a:p>
          <a:p>
            <a:r>
              <a:rPr lang="fa-IR" dirty="0"/>
              <a:t>بعد از اتمام عملیات rebase، شاخه‌ی اصلی (در اینجا master) با تغییرات جدید به‌روز می‌شود. </a:t>
            </a:r>
          </a:p>
        </p:txBody>
      </p:sp>
      <p:sp>
        <p:nvSpPr>
          <p:cNvPr id="5" name="Rectangle 4"/>
          <p:cNvSpPr/>
          <p:nvPr/>
        </p:nvSpPr>
        <p:spPr>
          <a:xfrm>
            <a:off x="2530197" y="3477942"/>
            <a:ext cx="2198038" cy="369332"/>
          </a:xfrm>
          <a:prstGeom prst="rect">
            <a:avLst/>
          </a:prstGeom>
          <a:solidFill>
            <a:schemeClr val="accent1">
              <a:lumMod val="20000"/>
              <a:lumOff val="80000"/>
            </a:schemeClr>
          </a:solidFill>
        </p:spPr>
        <p:txBody>
          <a:bodyPr wrap="none">
            <a:spAutoFit/>
          </a:bodyPr>
          <a:lstStyle/>
          <a:p>
            <a:r>
              <a:rPr lang="fa-IR" dirty="0" smtClean="0">
                <a:solidFill>
                  <a:srgbClr val="1C1917"/>
                </a:solidFill>
                <a:latin typeface="ui-monospace"/>
              </a:rPr>
              <a:t>git rebase master $</a:t>
            </a:r>
            <a:r>
              <a:rPr lang="fa-IR" dirty="0" smtClean="0"/>
              <a:t> </a:t>
            </a:r>
            <a:endParaRPr lang="en-US" dirty="0"/>
          </a:p>
        </p:txBody>
      </p:sp>
    </p:spTree>
    <p:extLst>
      <p:ext uri="{BB962C8B-B14F-4D97-AF65-F5344CB8AC3E}">
        <p14:creationId xmlns:p14="http://schemas.microsoft.com/office/powerpoint/2010/main" val="2057838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481052" y="3950217"/>
            <a:ext cx="3196644" cy="338554"/>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a-IR" sz="1200" b="0" i="0" u="none" strike="noStrike" cap="none" normalizeH="0" baseline="0" dirty="0" smtClean="0">
                <a:ln>
                  <a:noFill/>
                </a:ln>
                <a:solidFill>
                  <a:srgbClr val="1C1917"/>
                </a:solidFill>
                <a:effectLst/>
                <a:latin typeface="ui-monospace"/>
              </a:rPr>
              <a:t>$ git checkout feature $ git rebase -i master</a:t>
            </a:r>
            <a:r>
              <a:rPr kumimoji="0" lang="fa-IR" sz="1600" b="0" i="0" u="none" strike="noStrike" cap="none" normalizeH="0" baseline="0" dirty="0" smtClean="0">
                <a:ln>
                  <a:noFill/>
                </a:ln>
                <a:solidFill>
                  <a:schemeClr val="tx1"/>
                </a:solidFill>
                <a:effectLst/>
              </a:rPr>
              <a:t> </a:t>
            </a:r>
            <a:endParaRPr kumimoji="0" lang="fa-IR"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3481052" y="3479792"/>
            <a:ext cx="1960272" cy="276999"/>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a-IR" sz="1200" b="0" i="0" u="none" strike="noStrike" cap="none" normalizeH="0" baseline="0" dirty="0" smtClean="0">
                <a:ln>
                  <a:noFill/>
                </a:ln>
                <a:solidFill>
                  <a:srgbClr val="1C1917"/>
                </a:solidFill>
                <a:effectLst/>
                <a:latin typeface="ui-monospace"/>
              </a:rPr>
              <a:t>$ git checkout feature</a:t>
            </a:r>
            <a:r>
              <a:rPr kumimoji="0" lang="fa-IR" sz="1200" b="0" i="0" u="none" strike="noStrike" cap="none" normalizeH="0" baseline="0" dirty="0" smtClean="0">
                <a:ln>
                  <a:noFill/>
                </a:ln>
                <a:solidFill>
                  <a:schemeClr val="tx1"/>
                </a:solidFill>
                <a:effectLst/>
              </a:rPr>
              <a:t> </a:t>
            </a:r>
            <a:endParaRPr kumimoji="0" lang="fa-IR"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366484" y="1588468"/>
            <a:ext cx="6096000" cy="1477328"/>
          </a:xfrm>
          <a:prstGeom prst="rect">
            <a:avLst/>
          </a:prstGeom>
          <a:solidFill>
            <a:schemeClr val="accent1">
              <a:lumMod val="20000"/>
              <a:lumOff val="80000"/>
            </a:schemeClr>
          </a:solidFill>
          <a:ln>
            <a:solidFill>
              <a:schemeClr val="accent1">
                <a:lumMod val="75000"/>
              </a:schemeClr>
            </a:solidFill>
          </a:ln>
        </p:spPr>
        <p:txBody>
          <a:bodyPr>
            <a:spAutoFit/>
          </a:bodyPr>
          <a:lstStyle/>
          <a:p>
            <a:r>
              <a:rPr lang="en-US" dirty="0"/>
              <a:t>Rebase‌ </a:t>
            </a:r>
            <a:r>
              <a:rPr lang="fa-IR" dirty="0" smtClean="0"/>
              <a:t> </a:t>
            </a:r>
            <a:r>
              <a:rPr lang="en-US" dirty="0" err="1" smtClean="0"/>
              <a:t>کردن</a:t>
            </a:r>
            <a:r>
              <a:rPr lang="en-US" dirty="0" smtClean="0"/>
              <a:t> </a:t>
            </a:r>
            <a:r>
              <a:rPr lang="en-US" dirty="0" err="1"/>
              <a:t>تعاملیاین</a:t>
            </a:r>
            <a:r>
              <a:rPr lang="en-US" dirty="0"/>
              <a:t> </a:t>
            </a:r>
            <a:r>
              <a:rPr lang="en-US" dirty="0" err="1"/>
              <a:t>کار</a:t>
            </a:r>
            <a:r>
              <a:rPr lang="en-US" dirty="0"/>
              <a:t> </a:t>
            </a:r>
            <a:r>
              <a:rPr lang="en-US" dirty="0" err="1"/>
              <a:t>دستکاری</a:t>
            </a:r>
            <a:r>
              <a:rPr lang="en-US" dirty="0"/>
              <a:t> </a:t>
            </a:r>
            <a:r>
              <a:rPr lang="en-US" dirty="0" err="1"/>
              <a:t>کردن</a:t>
            </a:r>
            <a:r>
              <a:rPr lang="en-US" dirty="0"/>
              <a:t> </a:t>
            </a:r>
            <a:r>
              <a:rPr lang="en-US" dirty="0" smtClean="0"/>
              <a:t>commit</a:t>
            </a:r>
            <a:r>
              <a:rPr lang="fa-IR" dirty="0" smtClean="0"/>
              <a:t> </a:t>
            </a:r>
            <a:r>
              <a:rPr lang="en-US" dirty="0" err="1" smtClean="0"/>
              <a:t>ها</a:t>
            </a:r>
            <a:r>
              <a:rPr lang="en-US" dirty="0" smtClean="0"/>
              <a:t> </a:t>
            </a:r>
            <a:r>
              <a:rPr lang="en-US" dirty="0" err="1"/>
              <a:t>را</a:t>
            </a:r>
            <a:r>
              <a:rPr lang="en-US" dirty="0"/>
              <a:t> </a:t>
            </a:r>
            <a:r>
              <a:rPr lang="en-US" dirty="0" err="1"/>
              <a:t>همینطور</a:t>
            </a:r>
            <a:r>
              <a:rPr lang="en-US" dirty="0"/>
              <a:t> </a:t>
            </a:r>
            <a:r>
              <a:rPr lang="en-US" dirty="0" err="1"/>
              <a:t>که</a:t>
            </a:r>
            <a:r>
              <a:rPr lang="en-US" dirty="0"/>
              <a:t> </a:t>
            </a:r>
            <a:r>
              <a:rPr lang="en-US" dirty="0" err="1"/>
              <a:t>به</a:t>
            </a:r>
            <a:r>
              <a:rPr lang="en-US" dirty="0"/>
              <a:t> </a:t>
            </a:r>
            <a:r>
              <a:rPr lang="en-US" dirty="0" err="1"/>
              <a:t>شاخه</a:t>
            </a:r>
            <a:r>
              <a:rPr lang="en-US" dirty="0"/>
              <a:t> </a:t>
            </a:r>
            <a:r>
              <a:rPr lang="en-US" dirty="0" err="1"/>
              <a:t>جدید</a:t>
            </a:r>
            <a:r>
              <a:rPr lang="en-US" dirty="0"/>
              <a:t> </a:t>
            </a:r>
            <a:r>
              <a:rPr lang="en-US" dirty="0" err="1"/>
              <a:t>منتقل</a:t>
            </a:r>
            <a:r>
              <a:rPr lang="en-US" dirty="0"/>
              <a:t> </a:t>
            </a:r>
            <a:r>
              <a:rPr lang="en-US" dirty="0" err="1"/>
              <a:t>می‌شوند</a:t>
            </a:r>
            <a:r>
              <a:rPr lang="en-US" dirty="0"/>
              <a:t>، </a:t>
            </a:r>
            <a:r>
              <a:rPr lang="en-US" dirty="0" err="1"/>
              <a:t>ممکن</a:t>
            </a:r>
            <a:r>
              <a:rPr lang="en-US" dirty="0"/>
              <a:t> </a:t>
            </a:r>
            <a:r>
              <a:rPr lang="en-US" dirty="0" err="1"/>
              <a:t>می‌سازد</a:t>
            </a:r>
            <a:r>
              <a:rPr lang="en-US" dirty="0"/>
              <a:t> و </a:t>
            </a:r>
            <a:r>
              <a:rPr lang="en-US" dirty="0" err="1"/>
              <a:t>از</a:t>
            </a:r>
            <a:r>
              <a:rPr lang="en-US" dirty="0"/>
              <a:t> </a:t>
            </a:r>
            <a:r>
              <a:rPr lang="en-US" dirty="0" smtClean="0"/>
              <a:t>rebase</a:t>
            </a:r>
            <a:r>
              <a:rPr lang="fa-IR" dirty="0" smtClean="0"/>
              <a:t> </a:t>
            </a:r>
            <a:r>
              <a:rPr lang="en-US" dirty="0" smtClean="0"/>
              <a:t>‌ </a:t>
            </a:r>
            <a:r>
              <a:rPr lang="en-US" dirty="0" err="1"/>
              <a:t>کردن</a:t>
            </a:r>
            <a:r>
              <a:rPr lang="en-US" dirty="0"/>
              <a:t> </a:t>
            </a:r>
            <a:r>
              <a:rPr lang="en-US" dirty="0" err="1"/>
              <a:t>خودکار</a:t>
            </a:r>
            <a:r>
              <a:rPr lang="en-US" dirty="0"/>
              <a:t> </a:t>
            </a:r>
            <a:r>
              <a:rPr lang="en-US" dirty="0" err="1"/>
              <a:t>بسیار</a:t>
            </a:r>
            <a:r>
              <a:rPr lang="en-US" dirty="0"/>
              <a:t> </a:t>
            </a:r>
            <a:r>
              <a:rPr lang="en-US" dirty="0" err="1"/>
              <a:t>قدرتمندتر</a:t>
            </a:r>
            <a:r>
              <a:rPr lang="en-US" dirty="0"/>
              <a:t> </a:t>
            </a:r>
            <a:r>
              <a:rPr lang="en-US" dirty="0" err="1"/>
              <a:t>است</a:t>
            </a:r>
            <a:r>
              <a:rPr lang="en-US" dirty="0"/>
              <a:t>؛ </a:t>
            </a:r>
            <a:r>
              <a:rPr lang="en-US" dirty="0" err="1"/>
              <a:t>زیرا</a:t>
            </a:r>
            <a:r>
              <a:rPr lang="en-US" dirty="0"/>
              <a:t> </a:t>
            </a:r>
            <a:r>
              <a:rPr lang="en-US" dirty="0" err="1"/>
              <a:t>یک</a:t>
            </a:r>
            <a:r>
              <a:rPr lang="en-US" dirty="0"/>
              <a:t> </a:t>
            </a:r>
            <a:r>
              <a:rPr lang="en-US" dirty="0" err="1"/>
              <a:t>کنترل</a:t>
            </a:r>
            <a:r>
              <a:rPr lang="en-US" dirty="0"/>
              <a:t> </a:t>
            </a:r>
            <a:r>
              <a:rPr lang="en-US" dirty="0" err="1"/>
              <a:t>کامل</a:t>
            </a:r>
            <a:r>
              <a:rPr lang="en-US" dirty="0"/>
              <a:t> </a:t>
            </a:r>
            <a:r>
              <a:rPr lang="en-US" dirty="0" err="1"/>
              <a:t>را</a:t>
            </a:r>
            <a:r>
              <a:rPr lang="en-US" dirty="0"/>
              <a:t> </a:t>
            </a:r>
            <a:r>
              <a:rPr lang="en-US" dirty="0" err="1"/>
              <a:t>بر</a:t>
            </a:r>
            <a:r>
              <a:rPr lang="en-US" dirty="0"/>
              <a:t> </a:t>
            </a:r>
            <a:r>
              <a:rPr lang="en-US" dirty="0" err="1"/>
              <a:t>روی</a:t>
            </a:r>
            <a:r>
              <a:rPr lang="en-US" dirty="0"/>
              <a:t> </a:t>
            </a:r>
            <a:r>
              <a:rPr lang="en-US" dirty="0" err="1"/>
              <a:t>تاریخچه</a:t>
            </a:r>
            <a:r>
              <a:rPr lang="en-US" dirty="0"/>
              <a:t> </a:t>
            </a:r>
            <a:r>
              <a:rPr lang="en-US" dirty="0" smtClean="0"/>
              <a:t>commit</a:t>
            </a:r>
            <a:r>
              <a:rPr lang="fa-IR" dirty="0" smtClean="0"/>
              <a:t> </a:t>
            </a:r>
            <a:r>
              <a:rPr lang="en-US" dirty="0" smtClean="0"/>
              <a:t> </a:t>
            </a:r>
            <a:r>
              <a:rPr lang="en-US" dirty="0" err="1"/>
              <a:t>شاخه</a:t>
            </a:r>
            <a:r>
              <a:rPr lang="en-US" dirty="0"/>
              <a:t> </a:t>
            </a:r>
            <a:r>
              <a:rPr lang="en-US" dirty="0" err="1"/>
              <a:t>ارائه</a:t>
            </a:r>
            <a:r>
              <a:rPr lang="en-US" dirty="0"/>
              <a:t> </a:t>
            </a:r>
            <a:r>
              <a:rPr lang="en-US" dirty="0" err="1"/>
              <a:t>می‌دهد</a:t>
            </a:r>
            <a:r>
              <a:rPr lang="en-US" dirty="0"/>
              <a:t>. </a:t>
            </a:r>
            <a:r>
              <a:rPr lang="en-US" dirty="0" err="1"/>
              <a:t>معمولا</a:t>
            </a:r>
            <a:r>
              <a:rPr lang="en-US" dirty="0"/>
              <a:t> </a:t>
            </a:r>
            <a:r>
              <a:rPr lang="en-US" dirty="0" err="1"/>
              <a:t>این</a:t>
            </a:r>
            <a:r>
              <a:rPr lang="en-US" dirty="0"/>
              <a:t> </a:t>
            </a:r>
            <a:r>
              <a:rPr lang="en-US" dirty="0" err="1"/>
              <a:t>کار</a:t>
            </a:r>
            <a:r>
              <a:rPr lang="en-US" dirty="0"/>
              <a:t> </a:t>
            </a:r>
            <a:r>
              <a:rPr lang="en-US" dirty="0" err="1"/>
              <a:t>برای</a:t>
            </a:r>
            <a:r>
              <a:rPr lang="en-US" dirty="0"/>
              <a:t> </a:t>
            </a:r>
            <a:r>
              <a:rPr lang="en-US" dirty="0" err="1"/>
              <a:t>تمیز</a:t>
            </a:r>
            <a:r>
              <a:rPr lang="en-US" dirty="0"/>
              <a:t> </a:t>
            </a:r>
            <a:r>
              <a:rPr lang="en-US" dirty="0" err="1"/>
              <a:t>کردن</a:t>
            </a:r>
            <a:r>
              <a:rPr lang="en-US" dirty="0"/>
              <a:t> </a:t>
            </a:r>
            <a:r>
              <a:rPr lang="en-US" dirty="0" err="1"/>
              <a:t>یک</a:t>
            </a:r>
            <a:r>
              <a:rPr lang="en-US" dirty="0"/>
              <a:t> </a:t>
            </a:r>
            <a:r>
              <a:rPr lang="en-US" dirty="0" err="1"/>
              <a:t>تاریخچه</a:t>
            </a:r>
            <a:r>
              <a:rPr lang="en-US" dirty="0"/>
              <a:t> </a:t>
            </a:r>
            <a:r>
              <a:rPr lang="en-US" dirty="0" err="1"/>
              <a:t>به</a:t>
            </a:r>
            <a:r>
              <a:rPr lang="en-US" dirty="0"/>
              <a:t> </a:t>
            </a:r>
            <a:r>
              <a:rPr lang="en-US" dirty="0" err="1"/>
              <a:t>هم</a:t>
            </a:r>
            <a:r>
              <a:rPr lang="en-US" dirty="0"/>
              <a:t> </a:t>
            </a:r>
            <a:r>
              <a:rPr lang="en-US" dirty="0" err="1"/>
              <a:t>ریخته</a:t>
            </a:r>
            <a:r>
              <a:rPr lang="en-US" dirty="0"/>
              <a:t>، </a:t>
            </a:r>
            <a:r>
              <a:rPr lang="en-US" dirty="0" err="1"/>
              <a:t>قبل</a:t>
            </a:r>
            <a:r>
              <a:rPr lang="en-US" dirty="0"/>
              <a:t> </a:t>
            </a:r>
            <a:r>
              <a:rPr lang="en-US" dirty="0" err="1"/>
              <a:t>از</a:t>
            </a:r>
            <a:r>
              <a:rPr lang="en-US" dirty="0"/>
              <a:t> </a:t>
            </a:r>
            <a:r>
              <a:rPr lang="en-US" dirty="0" err="1"/>
              <a:t>ادغام</a:t>
            </a:r>
            <a:r>
              <a:rPr lang="en-US" dirty="0"/>
              <a:t> </a:t>
            </a:r>
            <a:r>
              <a:rPr lang="en-US" dirty="0" err="1"/>
              <a:t>یک</a:t>
            </a:r>
            <a:r>
              <a:rPr lang="en-US" dirty="0"/>
              <a:t> </a:t>
            </a:r>
            <a:r>
              <a:rPr lang="en-US" dirty="0" err="1"/>
              <a:t>شاخه</a:t>
            </a:r>
            <a:r>
              <a:rPr lang="en-US" dirty="0"/>
              <a:t> </a:t>
            </a:r>
            <a:r>
              <a:rPr lang="en-US" dirty="0" err="1"/>
              <a:t>ویژگی</a:t>
            </a:r>
            <a:r>
              <a:rPr lang="en-US" dirty="0"/>
              <a:t> </a:t>
            </a:r>
            <a:r>
              <a:rPr lang="en-US" dirty="0" err="1"/>
              <a:t>در</a:t>
            </a:r>
            <a:r>
              <a:rPr lang="en-US" dirty="0"/>
              <a:t> </a:t>
            </a:r>
            <a:r>
              <a:rPr lang="en-US" dirty="0" err="1"/>
              <a:t>قالب</a:t>
            </a:r>
            <a:r>
              <a:rPr lang="en-US" dirty="0"/>
              <a:t> </a:t>
            </a:r>
            <a:r>
              <a:rPr lang="en-US" dirty="0" err="1"/>
              <a:t>شاخه</a:t>
            </a:r>
            <a:r>
              <a:rPr lang="en-US" dirty="0"/>
              <a:t> </a:t>
            </a:r>
            <a:r>
              <a:rPr lang="en-US" dirty="0" err="1"/>
              <a:t>اصلی</a:t>
            </a:r>
            <a:r>
              <a:rPr lang="en-US" dirty="0"/>
              <a:t> </a:t>
            </a:r>
            <a:r>
              <a:rPr lang="en-US" dirty="0" err="1"/>
              <a:t>انجام</a:t>
            </a:r>
            <a:r>
              <a:rPr lang="en-US" dirty="0"/>
              <a:t> </a:t>
            </a:r>
            <a:r>
              <a:rPr lang="en-US" dirty="0" err="1"/>
              <a:t>می‌شود</a:t>
            </a:r>
            <a:r>
              <a:rPr lang="en-US" dirty="0"/>
              <a:t>.</a:t>
            </a:r>
          </a:p>
        </p:txBody>
      </p:sp>
      <p:sp>
        <p:nvSpPr>
          <p:cNvPr id="7" name="Rectangle 6"/>
          <p:cNvSpPr/>
          <p:nvPr/>
        </p:nvSpPr>
        <p:spPr>
          <a:xfrm>
            <a:off x="3366484" y="4675622"/>
            <a:ext cx="6096000" cy="646331"/>
          </a:xfrm>
          <a:prstGeom prst="rect">
            <a:avLst/>
          </a:prstGeom>
          <a:solidFill>
            <a:schemeClr val="accent1">
              <a:lumMod val="20000"/>
              <a:lumOff val="80000"/>
            </a:schemeClr>
          </a:solidFill>
          <a:ln>
            <a:solidFill>
              <a:schemeClr val="accent1">
                <a:lumMod val="75000"/>
              </a:schemeClr>
            </a:solidFill>
          </a:ln>
        </p:spPr>
        <p:txBody>
          <a:bodyPr>
            <a:spAutoFit/>
          </a:bodyPr>
          <a:lstStyle/>
          <a:p>
            <a:r>
              <a:rPr lang="en-US" dirty="0" err="1"/>
              <a:t>این</a:t>
            </a:r>
            <a:r>
              <a:rPr lang="en-US" dirty="0"/>
              <a:t> </a:t>
            </a:r>
            <a:r>
              <a:rPr lang="en-US" dirty="0" err="1"/>
              <a:t>کار</a:t>
            </a:r>
            <a:r>
              <a:rPr lang="en-US" dirty="0"/>
              <a:t> </a:t>
            </a:r>
            <a:r>
              <a:rPr lang="en-US" dirty="0" err="1"/>
              <a:t>با</a:t>
            </a:r>
            <a:r>
              <a:rPr lang="en-US" dirty="0"/>
              <a:t> </a:t>
            </a:r>
            <a:r>
              <a:rPr lang="en-US" dirty="0" err="1"/>
              <a:t>لیست</a:t>
            </a:r>
            <a:r>
              <a:rPr lang="en-US" dirty="0"/>
              <a:t> </a:t>
            </a:r>
            <a:r>
              <a:rPr lang="en-US" dirty="0" err="1"/>
              <a:t>کردن</a:t>
            </a:r>
            <a:r>
              <a:rPr lang="en-US" dirty="0"/>
              <a:t> </a:t>
            </a:r>
            <a:r>
              <a:rPr lang="en-US" dirty="0" err="1"/>
              <a:t>تمام</a:t>
            </a:r>
            <a:r>
              <a:rPr lang="en-US" dirty="0"/>
              <a:t> </a:t>
            </a:r>
            <a:r>
              <a:rPr lang="en-US" dirty="0" err="1"/>
              <a:t>commitهایی</a:t>
            </a:r>
            <a:r>
              <a:rPr lang="en-US" dirty="0"/>
              <a:t> </a:t>
            </a:r>
            <a:r>
              <a:rPr lang="en-US" dirty="0" err="1"/>
              <a:t>که</a:t>
            </a:r>
            <a:r>
              <a:rPr lang="en-US" dirty="0"/>
              <a:t> </a:t>
            </a:r>
            <a:r>
              <a:rPr lang="en-US" dirty="0" err="1"/>
              <a:t>قرار</a:t>
            </a:r>
            <a:r>
              <a:rPr lang="en-US" dirty="0"/>
              <a:t> </a:t>
            </a:r>
            <a:r>
              <a:rPr lang="en-US" dirty="0" err="1"/>
              <a:t>است</a:t>
            </a:r>
            <a:r>
              <a:rPr lang="en-US" dirty="0"/>
              <a:t> </a:t>
            </a:r>
            <a:r>
              <a:rPr lang="en-US" dirty="0" err="1"/>
              <a:t>منتقل</a:t>
            </a:r>
            <a:r>
              <a:rPr lang="en-US" dirty="0"/>
              <a:t> </a:t>
            </a:r>
            <a:r>
              <a:rPr lang="en-US" dirty="0" err="1"/>
              <a:t>شوند</a:t>
            </a:r>
            <a:r>
              <a:rPr lang="en-US" dirty="0"/>
              <a:t>، </a:t>
            </a:r>
            <a:r>
              <a:rPr lang="en-US" dirty="0" err="1"/>
              <a:t>ویرایشگر</a:t>
            </a:r>
            <a:r>
              <a:rPr lang="en-US" dirty="0"/>
              <a:t> </a:t>
            </a:r>
            <a:r>
              <a:rPr lang="en-US" dirty="0" err="1"/>
              <a:t>را</a:t>
            </a:r>
            <a:r>
              <a:rPr lang="en-US" dirty="0"/>
              <a:t> </a:t>
            </a:r>
            <a:r>
              <a:rPr lang="en-US" dirty="0" err="1"/>
              <a:t>باز</a:t>
            </a:r>
            <a:r>
              <a:rPr lang="en-US" dirty="0"/>
              <a:t> </a:t>
            </a:r>
            <a:r>
              <a:rPr lang="en-US" dirty="0" err="1"/>
              <a:t>می‌کند</a:t>
            </a:r>
            <a:r>
              <a:rPr lang="en-US" dirty="0"/>
              <a:t>.</a:t>
            </a:r>
          </a:p>
        </p:txBody>
      </p:sp>
      <p:sp>
        <p:nvSpPr>
          <p:cNvPr id="11" name="TextBox 10"/>
          <p:cNvSpPr txBox="1"/>
          <p:nvPr/>
        </p:nvSpPr>
        <p:spPr>
          <a:xfrm>
            <a:off x="4713668" y="796695"/>
            <a:ext cx="3179338" cy="584775"/>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smtClean="0">
                <a:solidFill>
                  <a:schemeClr val="accent6">
                    <a:lumMod val="75000"/>
                  </a:schemeClr>
                </a:solidFill>
              </a:rPr>
              <a:t>Rebase</a:t>
            </a:r>
            <a:r>
              <a:rPr lang="fa-IR" sz="3200" dirty="0" smtClean="0">
                <a:solidFill>
                  <a:schemeClr val="accent6">
                    <a:lumMod val="75000"/>
                  </a:schemeClr>
                </a:solidFill>
              </a:rPr>
              <a:t> </a:t>
            </a:r>
            <a:r>
              <a:rPr lang="en-US" sz="3200" dirty="0" smtClean="0">
                <a:solidFill>
                  <a:schemeClr val="accent6">
                    <a:lumMod val="75000"/>
                  </a:schemeClr>
                </a:solidFill>
              </a:rPr>
              <a:t> </a:t>
            </a:r>
            <a:r>
              <a:rPr lang="fa-IR" sz="3200" dirty="0" smtClean="0">
                <a:solidFill>
                  <a:schemeClr val="accent6">
                    <a:lumMod val="75000"/>
                  </a:schemeClr>
                </a:solidFill>
              </a:rPr>
              <a:t>کردن تعاملی</a:t>
            </a:r>
            <a:endParaRPr lang="en-US" sz="3200" dirty="0">
              <a:solidFill>
                <a:schemeClr val="accent6">
                  <a:lumMod val="75000"/>
                </a:schemeClr>
              </a:solidFill>
            </a:endParaRPr>
          </a:p>
        </p:txBody>
      </p:sp>
    </p:spTree>
    <p:extLst>
      <p:ext uri="{BB962C8B-B14F-4D97-AF65-F5344CB8AC3E}">
        <p14:creationId xmlns:p14="http://schemas.microsoft.com/office/powerpoint/2010/main" val="1207744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8355" y="1011663"/>
            <a:ext cx="6632619" cy="359928"/>
          </a:xfrm>
          <a:solidFill>
            <a:schemeClr val="accent1">
              <a:lumMod val="20000"/>
              <a:lumOff val="80000"/>
            </a:schemeClr>
          </a:solidFill>
          <a:ln>
            <a:solidFill>
              <a:schemeClr val="accent1">
                <a:lumMod val="75000"/>
              </a:schemeClr>
            </a:solidFill>
          </a:ln>
        </p:spPr>
        <p:txBody>
          <a:bodyPr>
            <a:normAutofit fontScale="90000"/>
          </a:bodyPr>
          <a:lstStyle/>
          <a:p>
            <a:pPr algn="ctr"/>
            <a:r>
              <a:rPr lang="fa-IR" sz="2000" dirty="0"/>
              <a:t>این کد تعریف می‌کند که شاخه‌ها پس از اجرای </a:t>
            </a:r>
            <a:r>
              <a:rPr lang="en-US" sz="2000" dirty="0"/>
              <a:t>rebase </a:t>
            </a:r>
            <a:r>
              <a:rPr lang="fa-IR" sz="2000" dirty="0"/>
              <a:t>دقیقا چه ظاهری خواهند داشت.</a:t>
            </a:r>
            <a:endParaRPr lang="fa-IR" sz="2000" dirty="0"/>
          </a:p>
        </p:txBody>
      </p:sp>
      <p:sp>
        <p:nvSpPr>
          <p:cNvPr id="7" name="Rectangle 2"/>
          <p:cNvSpPr>
            <a:spLocks noChangeArrowheads="1"/>
          </p:cNvSpPr>
          <p:nvPr/>
        </p:nvSpPr>
        <p:spPr bwMode="auto">
          <a:xfrm>
            <a:off x="4932610" y="1885816"/>
            <a:ext cx="3304110" cy="400110"/>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a-IR" sz="1600" b="0" i="0" u="none" strike="noStrike" cap="none" normalizeH="0" baseline="0" dirty="0" smtClean="0">
                <a:ln>
                  <a:noFill/>
                </a:ln>
                <a:solidFill>
                  <a:srgbClr val="1C1917"/>
                </a:solidFill>
                <a:effectLst/>
                <a:latin typeface="ui-monospace"/>
              </a:rPr>
              <a:t>pick 22d6d7c Commit message#1</a:t>
            </a:r>
            <a:r>
              <a:rPr kumimoji="0" lang="fa-IR" sz="2000" b="0" i="0" u="none" strike="noStrike" cap="none" normalizeH="0" baseline="0" dirty="0" smtClean="0">
                <a:ln>
                  <a:noFill/>
                </a:ln>
                <a:solidFill>
                  <a:schemeClr val="tx1"/>
                </a:solidFill>
                <a:effectLst/>
              </a:rPr>
              <a:t> </a:t>
            </a:r>
            <a:endParaRPr kumimoji="0" lang="fa-IR"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4932610" y="2591420"/>
            <a:ext cx="3304110" cy="338554"/>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a-IR" sz="1600" b="0" i="0" u="none" strike="noStrike" cap="none" normalizeH="0" baseline="0" dirty="0" smtClean="0">
                <a:ln>
                  <a:noFill/>
                </a:ln>
                <a:solidFill>
                  <a:srgbClr val="1C1917"/>
                </a:solidFill>
                <a:effectLst/>
                <a:latin typeface="ui-monospace"/>
              </a:rPr>
              <a:t>pick 44e8a9b Commit message#2</a:t>
            </a:r>
            <a:r>
              <a:rPr kumimoji="0" lang="fa-IR" sz="1600" b="0" i="0" u="none" strike="noStrike" cap="none" normalizeH="0" baseline="0" dirty="0" smtClean="0">
                <a:ln>
                  <a:noFill/>
                </a:ln>
                <a:solidFill>
                  <a:schemeClr val="tx1"/>
                </a:solidFill>
                <a:effectLst/>
              </a:rPr>
              <a:t> </a:t>
            </a:r>
            <a:endParaRPr kumimoji="0" lang="fa-IR"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4932610" y="3235468"/>
            <a:ext cx="3304110" cy="400110"/>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a-IR" sz="1600" b="0" i="0" u="none" strike="noStrike" cap="none" normalizeH="0" baseline="0" dirty="0" smtClean="0">
                <a:ln>
                  <a:noFill/>
                </a:ln>
                <a:solidFill>
                  <a:srgbClr val="1C1917"/>
                </a:solidFill>
                <a:effectLst/>
                <a:latin typeface="ui-monospace"/>
              </a:rPr>
              <a:t>pick 79f1d2h Commit message#3</a:t>
            </a:r>
            <a:r>
              <a:rPr kumimoji="0" lang="fa-IR" sz="2000" b="0" i="0" u="none" strike="noStrike" cap="none" normalizeH="0" baseline="0" dirty="0" smtClean="0">
                <a:ln>
                  <a:noFill/>
                </a:ln>
                <a:solidFill>
                  <a:schemeClr val="tx1"/>
                </a:solidFill>
                <a:effectLst/>
              </a:rPr>
              <a:t> </a:t>
            </a:r>
            <a:endParaRPr kumimoji="0" lang="fa-IR"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8811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389</TotalTime>
  <Words>515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2  Aseman</vt:lpstr>
      <vt:lpstr>2  Esfehan</vt:lpstr>
      <vt:lpstr>2  Nikoo</vt:lpstr>
      <vt:lpstr>A Nahar-Medium</vt:lpstr>
      <vt:lpstr>Arial</vt:lpstr>
      <vt:lpstr>B Baran</vt:lpstr>
      <vt:lpstr>B Jalal</vt:lpstr>
      <vt:lpstr>B Nazanin</vt:lpstr>
      <vt:lpstr>Garamond</vt:lpstr>
      <vt:lpstr>Times New Roman</vt:lpstr>
      <vt:lpstr>ui-monospace</vt:lpstr>
      <vt:lpstr>Organic</vt:lpstr>
      <vt:lpstr>بسم الله الرحمن الرحیم</vt:lpstr>
      <vt:lpstr>موضوع ارائه: نحوه استفاده از rebase  ها</vt:lpstr>
      <vt:lpstr>PowerPoint Presentation</vt:lpstr>
      <vt:lpstr>PowerPoint Presentation</vt:lpstr>
      <vt:lpstr>مزایای Rebase</vt:lpstr>
      <vt:lpstr>. تجزیه کردن یک ویژگی  در قالب چند کامیت‌ می‌تواند موجب از بین رفتن چارچوب کار شود. Rebase . کردن مخازن عمومی در هنگام کار به عنوان یک تیم  می‌تواند خطرناک باشد. .  استفاده از Rebase  برای به‌روز نگه داشتن شاخه ویژگی همواره به کار بیشتری نیاز دارد. Rebase . کردن در شاخه‌های ریموت نیازمند force push  است. بزرگ‌ترین مشکلی که افراد  با آن مواجه هستند این است که از force push  استفاده می‌کنند؛ اما git push  را به عنوان پیش‌فرض تنظیم نکرده‌اند. این امر موجب می‌شود که همه شاخه‌هایی که نام مشابهی دارند،  چه به صورت محلی و چه ریموت، به‌روزرسانی شوند و این وضعیت نامناسبی است. . اگر به طرز نادرستی Rebase  کنید و ناخواسته کل سابقه را بازنویسی کنید، می‌تواند منجر  به مشکلات جدی شود و از این رو باید مطمئن شوید که می‌دانید دقیقاً چه کاری انجام می‌دهید.</vt:lpstr>
      <vt:lpstr>چگونه Rebase  را اجرا کنیم؟</vt:lpstr>
      <vt:lpstr>PowerPoint Presentation</vt:lpstr>
      <vt:lpstr>این کد تعریف می‌کند که شاخه‌ها پس از اجرای rebase دقیقا چه ظاهری خواهند داشت.</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01</dc:creator>
  <cp:lastModifiedBy>neck pulse</cp:lastModifiedBy>
  <cp:revision>33</cp:revision>
  <dcterms:created xsi:type="dcterms:W3CDTF">2023-05-10T14:33:01Z</dcterms:created>
  <dcterms:modified xsi:type="dcterms:W3CDTF">2023-05-12T23:44:28Z</dcterms:modified>
</cp:coreProperties>
</file>