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18"/>
  </p:notesMasterIdLst>
  <p:sldIdLst>
    <p:sldId id="256" r:id="rId2"/>
    <p:sldId id="257" r:id="rId3"/>
    <p:sldId id="305" r:id="rId4"/>
    <p:sldId id="310" r:id="rId5"/>
    <p:sldId id="258" r:id="rId6"/>
    <p:sldId id="259" r:id="rId7"/>
    <p:sldId id="260" r:id="rId8"/>
    <p:sldId id="265" r:id="rId9"/>
    <p:sldId id="326" r:id="rId10"/>
    <p:sldId id="264" r:id="rId11"/>
    <p:sldId id="327" r:id="rId12"/>
    <p:sldId id="262" r:id="rId13"/>
    <p:sldId id="364" r:id="rId14"/>
    <p:sldId id="309" r:id="rId15"/>
    <p:sldId id="365" r:id="rId16"/>
    <p:sldId id="26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1232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CDM-Cloud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6627374" y="2509191"/>
            <a:ext cx="753254" cy="5559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72AC8-6342-A267-A520-E23DC31BAFFE}"/>
              </a:ext>
            </a:extLst>
          </p:cNvPr>
          <p:cNvSpPr txBox="1"/>
          <p:nvPr/>
        </p:nvSpPr>
        <p:spPr>
          <a:xfrm>
            <a:off x="4330030" y="3833724"/>
            <a:ext cx="5347939" cy="40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16" dirty="0"/>
              <a:t>Source Cluster,</a:t>
            </a:r>
            <a:r>
              <a:rPr kumimoji="1" lang="ko-KR" altLang="en-US" sz="1016" dirty="0"/>
              <a:t> </a:t>
            </a:r>
            <a:r>
              <a:rPr kumimoji="1" lang="en-US" altLang="ko-KR" sz="1016" dirty="0"/>
              <a:t>Target Cluster </a:t>
            </a:r>
            <a:r>
              <a:rPr kumimoji="1" lang="ko-KR" altLang="en-US" sz="1016" dirty="0"/>
              <a:t>모두에 재해가 발생하여 </a:t>
            </a:r>
            <a:endParaRPr kumimoji="1" lang="en-US" altLang="ko-KR" sz="1016" dirty="0"/>
          </a:p>
          <a:p>
            <a:pPr algn="ctr"/>
            <a:r>
              <a:rPr kumimoji="1" lang="ko-KR" altLang="en-US" sz="1016" dirty="0"/>
              <a:t>기능을 </a:t>
            </a:r>
            <a:r>
              <a:rPr kumimoji="1" lang="ko-KR" altLang="en-US" sz="1016" dirty="0" err="1"/>
              <a:t>상실였어도</a:t>
            </a:r>
            <a:r>
              <a:rPr kumimoji="1" lang="ko-KR" altLang="en-US" sz="1016" dirty="0"/>
              <a:t> </a:t>
            </a:r>
            <a:r>
              <a:rPr kumimoji="1" lang="en-US" altLang="ko-KR" sz="1016" dirty="0"/>
              <a:t>CDM-Cloud-Storage</a:t>
            </a:r>
            <a:r>
              <a:rPr kumimoji="1" lang="ko-KR" altLang="en-US" sz="1016" dirty="0"/>
              <a:t>에는 </a:t>
            </a:r>
            <a:r>
              <a:rPr kumimoji="1" lang="en-US" altLang="ko-KR" sz="1016" dirty="0"/>
              <a:t>Source Cluster</a:t>
            </a:r>
            <a:r>
              <a:rPr kumimoji="1" lang="ko-KR" altLang="en-US" sz="1016" dirty="0"/>
              <a:t>의 복구를 위한 데이터가 존재한다</a:t>
            </a:r>
            <a:r>
              <a:rPr kumimoji="1" lang="en-US" altLang="ko-KR" sz="1016" dirty="0"/>
              <a:t>.</a:t>
            </a:r>
            <a:endParaRPr kumimoji="1" lang="ko-Kore-KR" altLang="en-US" sz="1016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D10A06-B8A6-2BB5-29C0-E9033B2AEE7A}"/>
              </a:ext>
            </a:extLst>
          </p:cNvPr>
          <p:cNvCxnSpPr>
            <a:cxnSpLocks/>
            <a:stCxn id="46" idx="0"/>
            <a:endCxn id="18" idx="2"/>
          </p:cNvCxnSpPr>
          <p:nvPr/>
        </p:nvCxnSpPr>
        <p:spPr>
          <a:xfrm flipV="1">
            <a:off x="7004000" y="3065184"/>
            <a:ext cx="1" cy="7685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C9FD8E9-8BDB-7B79-1B02-1B829F857724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dirty="0"/>
              <a:t>Scenario</a:t>
            </a:r>
            <a:endParaRPr kumimoji="1" lang="ko-Kore-KR" altLang="en-US" sz="2800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F350618-AA26-0F2F-69F5-2DFB668BA503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883332B-EE28-19EF-E184-F77A7286A324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DF011AE-0CE0-106F-8E92-B62FE2A48D6E}"/>
              </a:ext>
            </a:extLst>
          </p:cNvPr>
          <p:cNvSpPr/>
          <p:nvPr/>
        </p:nvSpPr>
        <p:spPr>
          <a:xfrm>
            <a:off x="4634416" y="2857462"/>
            <a:ext cx="1309184" cy="36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</p:spTree>
    <p:extLst>
      <p:ext uri="{BB962C8B-B14F-4D97-AF65-F5344CB8AC3E}">
        <p14:creationId xmlns:p14="http://schemas.microsoft.com/office/powerpoint/2010/main" val="322725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961339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  <a:p>
            <a:pPr algn="ctr"/>
            <a:r>
              <a:rPr kumimoji="1" lang="en-US" altLang="ko-KR" sz="1355" dirty="0">
                <a:solidFill>
                  <a:schemeClr val="tx1"/>
                </a:solidFill>
              </a:rPr>
              <a:t>(</a:t>
            </a:r>
            <a:r>
              <a:rPr kumimoji="1" lang="ko-KR" altLang="en-US" sz="1355" dirty="0">
                <a:solidFill>
                  <a:schemeClr val="tx1"/>
                </a:solidFill>
              </a:rPr>
              <a:t>복제 대상</a:t>
            </a:r>
            <a:r>
              <a:rPr kumimoji="1" lang="en-US" altLang="ko-KR" sz="1355" dirty="0">
                <a:solidFill>
                  <a:schemeClr val="tx1"/>
                </a:solidFill>
              </a:rPr>
              <a:t>)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CDM-Cloud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6627374" y="2509191"/>
            <a:ext cx="753254" cy="5559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19E7B3B9-3AF3-61C4-AFC9-CBD84B4EEE3A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7380627" y="2787188"/>
            <a:ext cx="1445858" cy="1832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F7D164-E217-B50D-DD50-C5122A6C0542}"/>
              </a:ext>
            </a:extLst>
          </p:cNvPr>
          <p:cNvSpPr txBox="1"/>
          <p:nvPr/>
        </p:nvSpPr>
        <p:spPr>
          <a:xfrm>
            <a:off x="8467556" y="2971670"/>
            <a:ext cx="2460930" cy="561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16" dirty="0"/>
              <a:t>Target Cluster</a:t>
            </a:r>
            <a:r>
              <a:rPr kumimoji="1" lang="ko-KR" altLang="en-US" sz="1016" dirty="0"/>
              <a:t>가 지정되면 </a:t>
            </a:r>
            <a:endParaRPr kumimoji="1" lang="en-US" altLang="ko-KR" sz="1016" dirty="0"/>
          </a:p>
          <a:p>
            <a:pPr algn="ctr"/>
            <a:r>
              <a:rPr kumimoji="1" lang="en-US" altLang="ko-Kore-KR" sz="1016" dirty="0"/>
              <a:t>CDM-Cloud-Storage</a:t>
            </a:r>
            <a:r>
              <a:rPr kumimoji="1" lang="ko-KR" altLang="en-US" sz="1016" dirty="0"/>
              <a:t>에 저장해둔 데이터를</a:t>
            </a:r>
            <a:endParaRPr kumimoji="1" lang="en-US" altLang="ko-KR" sz="1016" dirty="0"/>
          </a:p>
          <a:p>
            <a:pPr algn="ctr"/>
            <a:r>
              <a:rPr kumimoji="1" lang="en-US" altLang="ko-KR" sz="1016" dirty="0"/>
              <a:t>Target Cluster</a:t>
            </a:r>
            <a:r>
              <a:rPr kumimoji="1" lang="ko-KR" altLang="en-US" sz="1016" dirty="0"/>
              <a:t>로 복제하여 복구 </a:t>
            </a:r>
            <a:endParaRPr kumimoji="1" lang="ko-Kore-KR" altLang="en-US" sz="1016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0C3DA3-013A-396A-5B2A-660E09C80FD5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dirty="0"/>
              <a:t>Scenario</a:t>
            </a:r>
            <a:endParaRPr kumimoji="1" lang="ko-Kore-KR" altLang="en-US" sz="2800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0444BB7-27CD-80D6-6C2F-087646507DF2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6D9A033-2C39-38ED-DA1C-ACAE1D587410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F2B73F8-40A5-DDF4-C179-74CE0CA9F18F}"/>
              </a:ext>
            </a:extLst>
          </p:cNvPr>
          <p:cNvSpPr/>
          <p:nvPr/>
        </p:nvSpPr>
        <p:spPr>
          <a:xfrm>
            <a:off x="4634416" y="2857462"/>
            <a:ext cx="1309184" cy="36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</p:spTree>
    <p:extLst>
      <p:ext uri="{BB962C8B-B14F-4D97-AF65-F5344CB8AC3E}">
        <p14:creationId xmlns:p14="http://schemas.microsoft.com/office/powerpoint/2010/main" val="340330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467068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  <a:p>
            <a:pPr algn="ctr"/>
            <a:r>
              <a:rPr kumimoji="1" lang="en-US" altLang="ko-KR" sz="1355" dirty="0">
                <a:solidFill>
                  <a:schemeClr val="tx1"/>
                </a:solidFill>
              </a:rPr>
              <a:t>(</a:t>
            </a:r>
            <a:r>
              <a:rPr kumimoji="1" lang="ko-KR" altLang="en-US" sz="1355" dirty="0">
                <a:solidFill>
                  <a:schemeClr val="tx1"/>
                </a:solidFill>
              </a:rPr>
              <a:t>복구 대상</a:t>
            </a:r>
            <a:r>
              <a:rPr kumimoji="1" lang="en-US" altLang="ko-KR" sz="1355" dirty="0">
                <a:solidFill>
                  <a:schemeClr val="tx1"/>
                </a:solidFill>
              </a:rPr>
              <a:t>)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961339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  <a:p>
            <a:pPr algn="ctr"/>
            <a:r>
              <a:rPr kumimoji="1" lang="en-US" altLang="ko-KR" sz="1355" dirty="0">
                <a:solidFill>
                  <a:schemeClr val="tx1"/>
                </a:solidFill>
              </a:rPr>
              <a:t>(</a:t>
            </a:r>
            <a:r>
              <a:rPr kumimoji="1" lang="ko-KR" altLang="en-US" sz="1355" dirty="0">
                <a:solidFill>
                  <a:schemeClr val="tx1"/>
                </a:solidFill>
              </a:rPr>
              <a:t>복제 대상</a:t>
            </a:r>
            <a:r>
              <a:rPr kumimoji="1" lang="en-US" altLang="ko-KR" sz="1355" dirty="0">
                <a:solidFill>
                  <a:schemeClr val="tx1"/>
                </a:solidFill>
              </a:rPr>
              <a:t>)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CDM-Cloud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6627374" y="2509191"/>
            <a:ext cx="753254" cy="5559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260B767-A244-D26C-5F5E-91FB49BA4EE3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E57B05-E119-DDAE-0C47-369DAE9A2101}"/>
              </a:ext>
            </a:extLst>
          </p:cNvPr>
          <p:cNvSpPr/>
          <p:nvPr/>
        </p:nvSpPr>
        <p:spPr>
          <a:xfrm>
            <a:off x="4634416" y="2857462"/>
            <a:ext cx="1309184" cy="36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531816A8-2510-390E-76D6-3232B1F049C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2790369" y="2775252"/>
            <a:ext cx="2385893" cy="130220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8159BB-248C-C192-EEE4-0E288E4462D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97361" y="5107242"/>
            <a:ext cx="37639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19E7B3B9-3AF3-61C4-AFC9-CBD84B4EEE3A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7380627" y="2787188"/>
            <a:ext cx="1445858" cy="1832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209875-8CE0-7606-9C68-9226E88BD821}"/>
              </a:ext>
            </a:extLst>
          </p:cNvPr>
          <p:cNvSpPr txBox="1"/>
          <p:nvPr/>
        </p:nvSpPr>
        <p:spPr>
          <a:xfrm>
            <a:off x="4818258" y="5292120"/>
            <a:ext cx="2747868" cy="40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16" dirty="0" err="1"/>
              <a:t>DirectPlan</a:t>
            </a:r>
            <a:r>
              <a:rPr kumimoji="1" lang="en-US" altLang="ko-Kore-KR" sz="1016" dirty="0"/>
              <a:t>-operator</a:t>
            </a:r>
            <a:r>
              <a:rPr kumimoji="1" lang="ko-KR" altLang="en-US" sz="1016" dirty="0"/>
              <a:t>의 </a:t>
            </a:r>
            <a:r>
              <a:rPr kumimoji="1" lang="en-US" altLang="ko-KR" sz="1016" dirty="0" err="1"/>
              <a:t>ReplicationInfo</a:t>
            </a:r>
            <a:r>
              <a:rPr kumimoji="1" lang="ko-KR" altLang="en-US" sz="1016" dirty="0"/>
              <a:t>는 타겟을</a:t>
            </a:r>
            <a:endParaRPr kumimoji="1" lang="en-US" altLang="ko-KR" sz="1016" dirty="0"/>
          </a:p>
          <a:p>
            <a:pPr algn="ctr"/>
            <a:r>
              <a:rPr kumimoji="1" lang="en-US" altLang="ko-KR" sz="1016" dirty="0"/>
              <a:t>Target Cluster</a:t>
            </a:r>
            <a:r>
              <a:rPr kumimoji="1" lang="ko-KR" altLang="en-US" sz="1016" dirty="0"/>
              <a:t>로 지정하여 복제</a:t>
            </a:r>
            <a:endParaRPr kumimoji="1" lang="en-US" altLang="ko-KR" sz="1016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970E43E7-048E-1948-378E-E024BC4D5E3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5943600" y="2660174"/>
            <a:ext cx="429420" cy="380764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2630949-05A7-6A56-6635-BF31AB55B33E}"/>
              </a:ext>
            </a:extLst>
          </p:cNvPr>
          <p:cNvCxnSpPr>
            <a:cxnSpLocks/>
          </p:cNvCxnSpPr>
          <p:nvPr/>
        </p:nvCxnSpPr>
        <p:spPr>
          <a:xfrm flipV="1">
            <a:off x="4197361" y="2787187"/>
            <a:ext cx="2430013" cy="2320055"/>
          </a:xfrm>
          <a:prstGeom prst="curvedConnector3">
            <a:avLst>
              <a:gd name="adj1" fmla="val 73453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B0A4F-862E-EBC2-236C-DBCD77D9D8D0}"/>
              </a:ext>
            </a:extLst>
          </p:cNvPr>
          <p:cNvSpPr txBox="1"/>
          <p:nvPr/>
        </p:nvSpPr>
        <p:spPr>
          <a:xfrm>
            <a:off x="5905838" y="3844527"/>
            <a:ext cx="2619628" cy="40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16" dirty="0" err="1"/>
              <a:t>DRaaS</a:t>
            </a:r>
            <a:r>
              <a:rPr kumimoji="1" lang="en-US" altLang="ko-Kore-KR" sz="1016" dirty="0"/>
              <a:t>-operator</a:t>
            </a:r>
            <a:r>
              <a:rPr kumimoji="1" lang="ko-KR" altLang="en-US" sz="1016" dirty="0"/>
              <a:t>의 </a:t>
            </a:r>
            <a:r>
              <a:rPr kumimoji="1" lang="en-US" altLang="ko-KR" sz="1016" dirty="0" err="1"/>
              <a:t>ReplicationInfo</a:t>
            </a:r>
            <a:r>
              <a:rPr kumimoji="1" lang="ko-KR" altLang="en-US" sz="1016" dirty="0"/>
              <a:t>는</a:t>
            </a:r>
            <a:endParaRPr kumimoji="1" lang="en-US" altLang="ko-KR" sz="1016" dirty="0"/>
          </a:p>
          <a:p>
            <a:pPr algn="ctr"/>
            <a:r>
              <a:rPr kumimoji="1" lang="ko-KR" altLang="en-US" sz="1016" dirty="0"/>
              <a:t>타겟을 </a:t>
            </a:r>
            <a:r>
              <a:rPr kumimoji="1" lang="en-US" altLang="ko-Kore-KR" sz="1016" dirty="0"/>
              <a:t>CDM-Cloud-Storage</a:t>
            </a:r>
            <a:r>
              <a:rPr kumimoji="1" lang="ko-KR" altLang="en-US" sz="1016" dirty="0"/>
              <a:t>로 지정하여 복제</a:t>
            </a:r>
            <a:endParaRPr kumimoji="1" lang="ko-Kore-KR" altLang="en-US" sz="1016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dirty="0"/>
              <a:t>Scenario</a:t>
            </a:r>
            <a:endParaRPr kumimoji="1" lang="ko-Kore-KR" altLang="en-US" sz="28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CA0323-272F-39F7-C2A7-69B97754ACA2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5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2CDB1-2AD5-2F2D-2E15-CD76FD7B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4D49C4B-268F-3C96-2ABA-E5836347151A}"/>
              </a:ext>
            </a:extLst>
          </p:cNvPr>
          <p:cNvSpPr/>
          <p:nvPr/>
        </p:nvSpPr>
        <p:spPr>
          <a:xfrm>
            <a:off x="5194803" y="877047"/>
            <a:ext cx="1802394" cy="7329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29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129" dirty="0">
                <a:solidFill>
                  <a:schemeClr val="tx1"/>
                </a:solidFill>
              </a:rPr>
              <a:t> CR</a:t>
            </a:r>
          </a:p>
          <a:p>
            <a:pPr algn="ctr"/>
            <a:r>
              <a:rPr kumimoji="1" lang="ko-KR" altLang="en-US" sz="1129" dirty="0">
                <a:solidFill>
                  <a:schemeClr val="tx1"/>
                </a:solidFill>
              </a:rPr>
              <a:t>이벤트 수신</a:t>
            </a:r>
            <a:endParaRPr kumimoji="1" lang="ko-Kore-KR" altLang="en-US" sz="1129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85A3A0D-1919-9EA0-8DFC-1BFBCFE89C7B}"/>
              </a:ext>
            </a:extLst>
          </p:cNvPr>
          <p:cNvSpPr/>
          <p:nvPr/>
        </p:nvSpPr>
        <p:spPr>
          <a:xfrm>
            <a:off x="5194803" y="1941626"/>
            <a:ext cx="1802394" cy="4595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29" dirty="0">
                <a:solidFill>
                  <a:schemeClr val="tx1"/>
                </a:solidFill>
              </a:rPr>
              <a:t>Reconcile </a:t>
            </a:r>
            <a:r>
              <a:rPr kumimoji="1" lang="ko-KR" altLang="en-US" sz="1129" dirty="0">
                <a:solidFill>
                  <a:schemeClr val="tx1"/>
                </a:solidFill>
              </a:rPr>
              <a:t>호출</a:t>
            </a:r>
            <a:endParaRPr kumimoji="1" lang="ko-Kore-KR" altLang="en-US" sz="1129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4C890DF-C67D-FF82-7585-0C29F6F7D6AF}"/>
              </a:ext>
            </a:extLst>
          </p:cNvPr>
          <p:cNvSpPr/>
          <p:nvPr/>
        </p:nvSpPr>
        <p:spPr>
          <a:xfrm>
            <a:off x="5194803" y="2744872"/>
            <a:ext cx="1802394" cy="4595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29" dirty="0" err="1">
                <a:solidFill>
                  <a:schemeClr val="tx1"/>
                </a:solidFill>
              </a:rPr>
              <a:t>Reconcile.Get</a:t>
            </a:r>
            <a:r>
              <a:rPr kumimoji="1" lang="en-US" altLang="ko-Kore-KR" sz="1129" dirty="0">
                <a:solidFill>
                  <a:schemeClr val="tx1"/>
                </a:solidFill>
              </a:rPr>
              <a:t>() </a:t>
            </a:r>
            <a:r>
              <a:rPr kumimoji="1" lang="ko-KR" altLang="en-US" sz="1129" dirty="0">
                <a:solidFill>
                  <a:schemeClr val="tx1"/>
                </a:solidFill>
              </a:rPr>
              <a:t>호출</a:t>
            </a:r>
            <a:endParaRPr kumimoji="1" lang="en-US" altLang="ko-Kore-KR" sz="1129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129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129" dirty="0">
                <a:solidFill>
                  <a:schemeClr val="tx1"/>
                </a:solidFill>
              </a:rPr>
              <a:t> CR </a:t>
            </a:r>
            <a:r>
              <a:rPr kumimoji="1" lang="ko-KR" altLang="en-US" sz="1129" dirty="0">
                <a:solidFill>
                  <a:schemeClr val="tx1"/>
                </a:solidFill>
              </a:rPr>
              <a:t>검색</a:t>
            </a:r>
            <a:endParaRPr kumimoji="1" lang="ko-Kore-KR" altLang="en-US" sz="1129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82CF4C9-F92C-81DE-18E3-E83BAF9A079C}"/>
              </a:ext>
            </a:extLst>
          </p:cNvPr>
          <p:cNvSpPr/>
          <p:nvPr/>
        </p:nvSpPr>
        <p:spPr>
          <a:xfrm>
            <a:off x="5194802" y="3877563"/>
            <a:ext cx="1802394" cy="4595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29" dirty="0" err="1">
                <a:solidFill>
                  <a:schemeClr val="tx1"/>
                </a:solidFill>
              </a:rPr>
              <a:t>Reconcile.List</a:t>
            </a:r>
            <a:r>
              <a:rPr kumimoji="1" lang="en-US" altLang="ko-Kore-KR" sz="1129" dirty="0">
                <a:solidFill>
                  <a:schemeClr val="tx1"/>
                </a:solidFill>
              </a:rPr>
              <a:t>() </a:t>
            </a:r>
            <a:r>
              <a:rPr kumimoji="1" lang="ko-KR" altLang="en-US" sz="1129" dirty="0">
                <a:solidFill>
                  <a:schemeClr val="tx1"/>
                </a:solidFill>
              </a:rPr>
              <a:t>호출</a:t>
            </a:r>
            <a:endParaRPr kumimoji="1" lang="en-US" altLang="ko-Kore-KR" sz="1129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129" dirty="0" err="1">
                <a:solidFill>
                  <a:schemeClr val="tx1"/>
                </a:solidFill>
              </a:rPr>
              <a:t>RepllicationInfo</a:t>
            </a:r>
            <a:r>
              <a:rPr kumimoji="1" lang="en-US" altLang="ko-Kore-KR" sz="1129" dirty="0">
                <a:solidFill>
                  <a:schemeClr val="tx1"/>
                </a:solidFill>
              </a:rPr>
              <a:t> CR </a:t>
            </a:r>
            <a:r>
              <a:rPr kumimoji="1" lang="ko-KR" altLang="en-US" sz="1129" dirty="0">
                <a:solidFill>
                  <a:schemeClr val="tx1"/>
                </a:solidFill>
              </a:rPr>
              <a:t>검색</a:t>
            </a:r>
            <a:endParaRPr kumimoji="1" lang="ko-Kore-KR" altLang="en-US" sz="1129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F3893BC-7CFA-A6C5-3E25-84B07172C547}"/>
              </a:ext>
            </a:extLst>
          </p:cNvPr>
          <p:cNvSpPr/>
          <p:nvPr/>
        </p:nvSpPr>
        <p:spPr>
          <a:xfrm>
            <a:off x="2388646" y="4846206"/>
            <a:ext cx="2686125" cy="972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29" dirty="0">
                <a:solidFill>
                  <a:schemeClr val="tx1"/>
                </a:solidFill>
              </a:rPr>
              <a:t>FC-DR-51101</a:t>
            </a:r>
          </a:p>
          <a:p>
            <a:pPr algn="ctr"/>
            <a:r>
              <a:rPr kumimoji="1" lang="en-US" altLang="ko-Kore-KR" sz="1129" dirty="0" err="1">
                <a:solidFill>
                  <a:schemeClr val="tx1"/>
                </a:solidFill>
              </a:rPr>
              <a:t>Reconciler.createReplicationInfo</a:t>
            </a:r>
            <a:r>
              <a:rPr kumimoji="1" lang="en-US" altLang="ko-Kore-KR" sz="1129" dirty="0">
                <a:solidFill>
                  <a:schemeClr val="tx1"/>
                </a:solidFill>
              </a:rPr>
              <a:t>() </a:t>
            </a:r>
            <a:r>
              <a:rPr kumimoji="1" lang="ko-KR" altLang="en-US" sz="1129" dirty="0">
                <a:solidFill>
                  <a:schemeClr val="tx1"/>
                </a:solidFill>
              </a:rPr>
              <a:t>호출</a:t>
            </a:r>
            <a:endParaRPr kumimoji="1" lang="ko-Kore-KR" altLang="en-US" sz="1129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B3BC2F3-DE15-181F-F59C-861AE9A1D2FF}"/>
              </a:ext>
            </a:extLst>
          </p:cNvPr>
          <p:cNvSpPr/>
          <p:nvPr/>
        </p:nvSpPr>
        <p:spPr>
          <a:xfrm>
            <a:off x="7117231" y="4846206"/>
            <a:ext cx="2686125" cy="972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29" dirty="0">
                <a:solidFill>
                  <a:schemeClr val="tx1"/>
                </a:solidFill>
              </a:rPr>
              <a:t>FC-DR-5110</a:t>
            </a:r>
            <a:r>
              <a:rPr kumimoji="1" lang="en-US" altLang="ko-KR" sz="1129" dirty="0">
                <a:solidFill>
                  <a:schemeClr val="tx1"/>
                </a:solidFill>
              </a:rPr>
              <a:t>2</a:t>
            </a:r>
            <a:endParaRPr kumimoji="1" lang="en-US" altLang="ko-Kore-KR" sz="1129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129" dirty="0" err="1">
                <a:solidFill>
                  <a:schemeClr val="tx1"/>
                </a:solidFill>
              </a:rPr>
              <a:t>Reconciler.updateReplicationInfo</a:t>
            </a:r>
            <a:r>
              <a:rPr kumimoji="1" lang="en-US" altLang="ko-Kore-KR" sz="1129" dirty="0">
                <a:solidFill>
                  <a:schemeClr val="tx1"/>
                </a:solidFill>
              </a:rPr>
              <a:t>() </a:t>
            </a:r>
            <a:r>
              <a:rPr kumimoji="1" lang="ko-KR" altLang="en-US" sz="1129" dirty="0">
                <a:solidFill>
                  <a:schemeClr val="tx1"/>
                </a:solidFill>
              </a:rPr>
              <a:t>호출</a:t>
            </a:r>
            <a:endParaRPr kumimoji="1" lang="ko-Kore-KR" altLang="en-US" sz="1129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217CC0-73C1-6C2F-43C1-A761A51BBA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609989"/>
            <a:ext cx="0" cy="3316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EDB646-6D97-B1C9-FB7C-BA0C0C43D49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2401135"/>
            <a:ext cx="0" cy="3437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608BF9-8DBE-8F6C-9553-E6EBFC983FE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0" y="3204381"/>
            <a:ext cx="1930" cy="6731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A33E0CB-5EBD-A5BD-8323-C6A3E02B8F3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6997196" y="4107318"/>
            <a:ext cx="1463098" cy="738888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4CAEA2-4063-2D83-67A0-51F9465327D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3731708" y="4107318"/>
            <a:ext cx="1463094" cy="738888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E06BA6-92FA-4FFD-1107-05D32CF8B0DF}"/>
              </a:ext>
            </a:extLst>
          </p:cNvPr>
          <p:cNvSpPr txBox="1"/>
          <p:nvPr/>
        </p:nvSpPr>
        <p:spPr>
          <a:xfrm>
            <a:off x="3392409" y="3877563"/>
            <a:ext cx="938077" cy="266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29" dirty="0"/>
              <a:t>없으면 생성</a:t>
            </a:r>
            <a:endParaRPr kumimoji="1" lang="ko-Kore-KR" altLang="en-US" sz="1129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4550FB-69C0-C5FE-8910-6728993E547F}"/>
              </a:ext>
            </a:extLst>
          </p:cNvPr>
          <p:cNvSpPr txBox="1"/>
          <p:nvPr/>
        </p:nvSpPr>
        <p:spPr>
          <a:xfrm>
            <a:off x="8083303" y="3891989"/>
            <a:ext cx="1064715" cy="266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29" dirty="0"/>
              <a:t>있으면 </a:t>
            </a:r>
            <a:r>
              <a:rPr kumimoji="1" lang="en-US" altLang="ko-KR" sz="1129" dirty="0"/>
              <a:t>update</a:t>
            </a:r>
            <a:endParaRPr kumimoji="1" lang="ko-Kore-KR" altLang="en-US" sz="1129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D815F6EF-7FF6-C017-7B8F-795F7C18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05556"/>
            <a:ext cx="10515600" cy="1178278"/>
          </a:xfrm>
        </p:spPr>
        <p:txBody>
          <a:bodyPr/>
          <a:lstStyle/>
          <a:p>
            <a:r>
              <a:rPr lang="en-US" altLang="ko-Kore-KR" dirty="0"/>
              <a:t>Flow Chart</a:t>
            </a:r>
            <a:endParaRPr kumimoji="1" lang="ko-Kore-KR" altLang="en-US" sz="284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1E6F8-F415-CC6A-2588-D86261F9D9B2}"/>
              </a:ext>
            </a:extLst>
          </p:cNvPr>
          <p:cNvSpPr txBox="1"/>
          <p:nvPr/>
        </p:nvSpPr>
        <p:spPr>
          <a:xfrm>
            <a:off x="5588874" y="3418660"/>
            <a:ext cx="574196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16" dirty="0"/>
              <a:t>있으면</a:t>
            </a:r>
            <a:endParaRPr kumimoji="1" lang="ko-Kore-KR" altLang="en-US" sz="1016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7E4391E-F1E0-649F-41D9-B227F07D164A}"/>
              </a:ext>
            </a:extLst>
          </p:cNvPr>
          <p:cNvSpPr/>
          <p:nvPr/>
        </p:nvSpPr>
        <p:spPr>
          <a:xfrm>
            <a:off x="2662792" y="2748733"/>
            <a:ext cx="1802394" cy="4595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29" dirty="0">
                <a:solidFill>
                  <a:schemeClr val="tx1"/>
                </a:solidFill>
              </a:rPr>
              <a:t>Reconcile</a:t>
            </a:r>
            <a:r>
              <a:rPr kumimoji="1" lang="ko-KR" altLang="en-US" sz="1129" dirty="0">
                <a:solidFill>
                  <a:schemeClr val="tx1"/>
                </a:solidFill>
              </a:rPr>
              <a:t> 종료</a:t>
            </a:r>
            <a:endParaRPr kumimoji="1" lang="ko-Kore-KR" altLang="en-US" sz="1129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71DCAD-AB50-2D0F-0191-207E3101732B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4465186" y="2974627"/>
            <a:ext cx="729617" cy="386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02A692-9424-2738-999C-9B23C1963EE0}"/>
              </a:ext>
            </a:extLst>
          </p:cNvPr>
          <p:cNvSpPr txBox="1"/>
          <p:nvPr/>
        </p:nvSpPr>
        <p:spPr>
          <a:xfrm>
            <a:off x="4587819" y="3063869"/>
            <a:ext cx="574196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16" dirty="0"/>
              <a:t>없으면</a:t>
            </a:r>
            <a:endParaRPr kumimoji="1" lang="ko-Kore-KR" altLang="en-US" sz="101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CBB13-CD3A-CD71-D1AB-81D0FAF04D90}"/>
              </a:ext>
            </a:extLst>
          </p:cNvPr>
          <p:cNvSpPr txBox="1"/>
          <p:nvPr/>
        </p:nvSpPr>
        <p:spPr>
          <a:xfrm>
            <a:off x="7117231" y="624033"/>
            <a:ext cx="50481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 err="1"/>
              <a:t>DRaaS</a:t>
            </a:r>
            <a:r>
              <a:rPr kumimoji="1" lang="en-US" altLang="ko-KR" sz="1600" dirty="0"/>
              <a:t>-operator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Reconcile </a:t>
            </a:r>
            <a:r>
              <a:rPr kumimoji="1" lang="ko-KR" altLang="en-US" sz="1600" dirty="0"/>
              <a:t>호출 </a:t>
            </a:r>
            <a:r>
              <a:rPr kumimoji="1" lang="en-US" altLang="ko-KR" sz="1600" dirty="0"/>
              <a:t>case</a:t>
            </a:r>
            <a:endParaRPr kumimoji="1" lang="en-US" altLang="ko-Kore-KR" sz="1600" dirty="0"/>
          </a:p>
          <a:p>
            <a:r>
              <a:rPr kumimoji="1" lang="en-US" altLang="ko-Kore-KR" sz="1600" dirty="0"/>
              <a:t>1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ProtectionGroupInfo</a:t>
            </a:r>
            <a:r>
              <a:rPr kumimoji="1" lang="en-US" altLang="ko-KR" sz="1600" dirty="0"/>
              <a:t> CR </a:t>
            </a:r>
            <a:r>
              <a:rPr kumimoji="1" lang="ko-KR" altLang="en-US" sz="1600" dirty="0"/>
              <a:t>수정 이벤트 </a:t>
            </a:r>
            <a:r>
              <a:rPr kumimoji="1" lang="ko-KR" altLang="en-US" sz="1600" dirty="0" err="1"/>
              <a:t>메세지</a:t>
            </a:r>
            <a:r>
              <a:rPr kumimoji="1" lang="ko-KR" altLang="en-US" sz="1600" dirty="0"/>
              <a:t> 수신</a:t>
            </a:r>
            <a:endParaRPr kumimoji="1" lang="en-US" altLang="ko-KR" sz="1600" dirty="0"/>
          </a:p>
          <a:p>
            <a:r>
              <a:rPr kumimoji="1" lang="en-US" altLang="ko-KR" sz="1600" dirty="0"/>
              <a:t>2.</a:t>
            </a:r>
            <a:r>
              <a:rPr kumimoji="1" lang="ko-KR" altLang="en-US" sz="1600" dirty="0"/>
              <a:t> 스냅샷 주기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유지 개수 변경으로 인한 </a:t>
            </a:r>
            <a:r>
              <a:rPr kumimoji="1" lang="en-US" altLang="ko-KR" sz="1600" dirty="0" err="1"/>
              <a:t>DRaaS</a:t>
            </a:r>
            <a:r>
              <a:rPr kumimoji="1" lang="en-US" altLang="ko-KR" sz="1600" dirty="0"/>
              <a:t> CR </a:t>
            </a:r>
            <a:r>
              <a:rPr kumimoji="1" lang="ko-KR" altLang="en-US" sz="1600" dirty="0"/>
              <a:t>변경</a:t>
            </a:r>
            <a:endParaRPr kumimoji="1" lang="en-US" altLang="ko-KR" sz="1600" dirty="0"/>
          </a:p>
          <a:p>
            <a:r>
              <a:rPr kumimoji="1" lang="en-US" altLang="ko-Kore-KR" sz="1600" dirty="0"/>
              <a:t>3. </a:t>
            </a:r>
            <a:r>
              <a:rPr kumimoji="1" lang="en-US" altLang="ko-Kore-KR" sz="1600" dirty="0" err="1"/>
              <a:t>DRaaS</a:t>
            </a:r>
            <a:r>
              <a:rPr kumimoji="1" lang="en-US" altLang="ko-Kore-KR" sz="1600" dirty="0"/>
              <a:t> CR </a:t>
            </a:r>
            <a:r>
              <a:rPr kumimoji="1" lang="ko-KR" altLang="en-US" sz="1600" dirty="0"/>
              <a:t>삭제로 인한 호출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202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103"/>
            <a:ext cx="11035146" cy="3285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ore-KR" dirty="0" err="1"/>
              <a:t>ReplicationInfo</a:t>
            </a:r>
            <a:r>
              <a:rPr lang="en-US" altLang="ko-Kore-KR" dirty="0"/>
              <a:t> CR</a:t>
            </a:r>
            <a:r>
              <a:rPr lang="ko-KR" altLang="en-US" dirty="0"/>
              <a:t>이 없어도 </a:t>
            </a:r>
            <a:r>
              <a:rPr lang="en-US" altLang="ko-KR" dirty="0" err="1"/>
              <a:t>ProtectionGroupInfo</a:t>
            </a:r>
            <a:r>
              <a:rPr lang="en-US" altLang="ko-KR" dirty="0"/>
              <a:t> CR</a:t>
            </a:r>
            <a:r>
              <a:rPr lang="ko-KR" altLang="en-US" dirty="0"/>
              <a:t>로 처리가 가능할 것으로 보이는데 </a:t>
            </a:r>
            <a:r>
              <a:rPr lang="en-US" altLang="ko-KR" dirty="0" err="1"/>
              <a:t>ReplicationInfo</a:t>
            </a:r>
            <a:r>
              <a:rPr lang="en-US" altLang="ko-KR" dirty="0"/>
              <a:t> CR</a:t>
            </a:r>
            <a:r>
              <a:rPr lang="ko-KR" altLang="en-US" dirty="0"/>
              <a:t>을 사용하는 이유를 알고 싶습니다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880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103"/>
            <a:ext cx="11035146" cy="3285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ko-Kore-KR" altLang="en-US" dirty="0"/>
              <a:t>피드백</a:t>
            </a:r>
            <a:r>
              <a:rPr lang="ko-KR" altLang="en-US" dirty="0"/>
              <a:t> 관련 상세 설계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NFS </a:t>
            </a:r>
            <a:r>
              <a:rPr lang="ko-KR" altLang="en-US" dirty="0"/>
              <a:t>서버에 </a:t>
            </a:r>
            <a:r>
              <a:rPr lang="ko-KR" altLang="en-US" dirty="0" err="1"/>
              <a:t>깃랩</a:t>
            </a:r>
            <a:r>
              <a:rPr lang="ko-KR" altLang="en-US" dirty="0"/>
              <a:t> 자료 저장 및 연동</a:t>
            </a:r>
            <a:endParaRPr lang="en-US" altLang="ko-KR" dirty="0"/>
          </a:p>
          <a:p>
            <a:endParaRPr lang="en-US" altLang="ko-Kore-KR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Scenario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Question</a:t>
            </a:r>
          </a:p>
          <a:p>
            <a:pPr>
              <a:lnSpc>
                <a:spcPct val="100000"/>
              </a:lnSpc>
            </a:pPr>
            <a:r>
              <a:rPr lang="en-US" altLang="ko-KR"/>
              <a:t>Action Item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6620ED-BCA5-2B2C-E234-7FFB856B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87" y="1690688"/>
            <a:ext cx="9028425" cy="43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350"/>
            <a:ext cx="10515600" cy="1861288"/>
          </a:xfrm>
        </p:spPr>
        <p:txBody>
          <a:bodyPr>
            <a:normAutofit/>
          </a:bodyPr>
          <a:lstStyle/>
          <a:p>
            <a:r>
              <a:rPr lang="en-US" altLang="ko-KR" dirty="0"/>
              <a:t>Scenario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52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467068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  <a:p>
            <a:pPr algn="ctr"/>
            <a:r>
              <a:rPr kumimoji="1" lang="en-US" altLang="ko-KR" sz="1355" dirty="0">
                <a:solidFill>
                  <a:schemeClr val="tx1"/>
                </a:solidFill>
              </a:rPr>
              <a:t>(</a:t>
            </a:r>
            <a:r>
              <a:rPr kumimoji="1" lang="ko-KR" altLang="en-US" sz="1355" dirty="0">
                <a:solidFill>
                  <a:schemeClr val="tx1"/>
                </a:solidFill>
              </a:rPr>
              <a:t>복구 대상</a:t>
            </a:r>
            <a:r>
              <a:rPr kumimoji="1" lang="en-US" altLang="ko-KR" sz="1355" dirty="0">
                <a:solidFill>
                  <a:schemeClr val="tx1"/>
                </a:solidFill>
              </a:rPr>
              <a:t>)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CDM-Cloud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5585B10-B99B-367B-879B-65061BDF8D05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531816A8-2510-390E-76D6-3232B1F049C1}"/>
              </a:ext>
            </a:extLst>
          </p:cNvPr>
          <p:cNvCxnSpPr>
            <a:cxnSpLocks/>
            <a:stCxn id="3" idx="0"/>
            <a:endCxn id="15" idx="1"/>
          </p:cNvCxnSpPr>
          <p:nvPr/>
        </p:nvCxnSpPr>
        <p:spPr>
          <a:xfrm rot="5400000" flipH="1" flipV="1">
            <a:off x="2783579" y="2768464"/>
            <a:ext cx="2399472" cy="1302201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1B0C627-7EE9-97AC-3A89-09E6FDCFABA5}"/>
              </a:ext>
            </a:extLst>
          </p:cNvPr>
          <p:cNvSpPr txBox="1"/>
          <p:nvPr/>
        </p:nvSpPr>
        <p:spPr>
          <a:xfrm>
            <a:off x="294996" y="3074090"/>
            <a:ext cx="3366627" cy="40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16" dirty="0"/>
              <a:t>Source Cluster</a:t>
            </a:r>
            <a:r>
              <a:rPr kumimoji="1" lang="ko-KR" altLang="en-US" sz="1016" dirty="0"/>
              <a:t>의 정보를 담은 </a:t>
            </a:r>
            <a:r>
              <a:rPr kumimoji="1" lang="en-US" altLang="ko-KR" sz="1016" dirty="0" err="1"/>
              <a:t>ProtectionGroupInfo</a:t>
            </a:r>
            <a:r>
              <a:rPr kumimoji="1" lang="en-US" altLang="ko-KR" sz="1016" dirty="0"/>
              <a:t> CR </a:t>
            </a:r>
            <a:r>
              <a:rPr kumimoji="1" lang="ko-KR" altLang="en-US" sz="1016" dirty="0"/>
              <a:t>생성</a:t>
            </a:r>
            <a:endParaRPr kumimoji="1" lang="en-US" altLang="ko-KR" sz="1016" dirty="0"/>
          </a:p>
          <a:p>
            <a:pPr algn="ctr"/>
            <a:r>
              <a:rPr kumimoji="1" lang="en-US" altLang="ko-KR" sz="1016" dirty="0"/>
              <a:t>(</a:t>
            </a:r>
            <a:r>
              <a:rPr kumimoji="1" lang="ko-KR" altLang="en-US" sz="1016" dirty="0"/>
              <a:t> 복구 대상의 볼륨</a:t>
            </a:r>
            <a:r>
              <a:rPr kumimoji="1" lang="en-US" altLang="ko-KR" sz="1016" dirty="0"/>
              <a:t>,</a:t>
            </a:r>
            <a:r>
              <a:rPr kumimoji="1" lang="ko-KR" altLang="en-US" sz="1016" dirty="0"/>
              <a:t> 볼륨 스냅샷</a:t>
            </a:r>
            <a:r>
              <a:rPr kumimoji="1" lang="en-US" altLang="ko-KR" sz="1016" dirty="0"/>
              <a:t>,</a:t>
            </a:r>
            <a:r>
              <a:rPr kumimoji="1" lang="ko-KR" altLang="en-US" sz="1016" dirty="0"/>
              <a:t> 이미지 목록 등등</a:t>
            </a:r>
            <a:r>
              <a:rPr kumimoji="1" lang="en-US" altLang="ko-KR" sz="1016" dirty="0"/>
              <a:t>)</a:t>
            </a:r>
            <a:endParaRPr kumimoji="1" lang="ko-Kore-KR" altLang="en-US" sz="1016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DAB64E-8F11-A716-6917-84004660E98F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dirty="0"/>
              <a:t>Scenario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06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467068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  <a:p>
            <a:pPr algn="ctr"/>
            <a:r>
              <a:rPr kumimoji="1" lang="en-US" altLang="ko-KR" sz="1355" dirty="0">
                <a:solidFill>
                  <a:schemeClr val="tx1"/>
                </a:solidFill>
              </a:rPr>
              <a:t>(</a:t>
            </a:r>
            <a:r>
              <a:rPr kumimoji="1" lang="ko-KR" altLang="en-US" sz="1355" dirty="0">
                <a:solidFill>
                  <a:schemeClr val="tx1"/>
                </a:solidFill>
              </a:rPr>
              <a:t>복구 대상</a:t>
            </a:r>
            <a:r>
              <a:rPr kumimoji="1" lang="en-US" altLang="ko-KR" sz="1355" dirty="0">
                <a:solidFill>
                  <a:schemeClr val="tx1"/>
                </a:solidFill>
              </a:rPr>
              <a:t>)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CDM-Cloud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C5C1833C-64EE-395D-7BA4-2ED902A8C6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4416" y="2233406"/>
            <a:ext cx="7169" cy="392244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AC1606-49EC-2D29-AC21-20DB9388F33C}"/>
              </a:ext>
            </a:extLst>
          </p:cNvPr>
          <p:cNvSpPr txBox="1"/>
          <p:nvPr/>
        </p:nvSpPr>
        <p:spPr>
          <a:xfrm>
            <a:off x="213578" y="2184564"/>
            <a:ext cx="3983783" cy="561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016" dirty="0"/>
              <a:t>사용자의</a:t>
            </a:r>
            <a:r>
              <a:rPr kumimoji="1" lang="ko-KR" altLang="en-US" sz="1016" dirty="0"/>
              <a:t> 요청으로 </a:t>
            </a:r>
            <a:r>
              <a:rPr kumimoji="1" lang="en-US" altLang="ko-KR" sz="1016" dirty="0" err="1"/>
              <a:t>DRaaS</a:t>
            </a:r>
            <a:r>
              <a:rPr kumimoji="1" lang="en-US" altLang="ko-KR" sz="1016" dirty="0"/>
              <a:t> CR </a:t>
            </a:r>
            <a:r>
              <a:rPr kumimoji="1" lang="ko-KR" altLang="en-US" sz="1016" dirty="0"/>
              <a:t>생성</a:t>
            </a:r>
            <a:endParaRPr kumimoji="1" lang="en-US" altLang="ko-KR" sz="1016" dirty="0"/>
          </a:p>
          <a:p>
            <a:pPr algn="ctr"/>
            <a:r>
              <a:rPr kumimoji="1" lang="en-US" altLang="ko-Kore-KR" sz="1016" dirty="0" err="1"/>
              <a:t>ProtectionGroupInfo</a:t>
            </a:r>
            <a:r>
              <a:rPr kumimoji="1" lang="en-US" altLang="ko-Kore-KR" sz="1016" dirty="0"/>
              <a:t> CR</a:t>
            </a:r>
            <a:r>
              <a:rPr kumimoji="1" lang="ko-KR" altLang="en-US" sz="1016" dirty="0"/>
              <a:t>의 정보를 </a:t>
            </a:r>
            <a:r>
              <a:rPr kumimoji="1" lang="en-US" altLang="ko-Kore-KR" sz="1016" dirty="0" err="1"/>
              <a:t>OwnerRefrence</a:t>
            </a:r>
            <a:r>
              <a:rPr kumimoji="1" lang="ko-KR" altLang="en-US" sz="1016" dirty="0"/>
              <a:t> 관계로 참조한다</a:t>
            </a:r>
            <a:r>
              <a:rPr kumimoji="1" lang="en-US" altLang="ko-KR" sz="1016" dirty="0"/>
              <a:t>.</a:t>
            </a:r>
            <a:r>
              <a:rPr kumimoji="1" lang="ko-KR" altLang="en-US" sz="1016" dirty="0"/>
              <a:t> </a:t>
            </a:r>
            <a:endParaRPr kumimoji="1" lang="en-US" altLang="ko-KR" sz="1016" dirty="0"/>
          </a:p>
          <a:p>
            <a:pPr algn="ctr"/>
            <a:r>
              <a:rPr kumimoji="1" lang="ko-KR" altLang="en-US" sz="1016" dirty="0"/>
              <a:t>사용자의 입력으로  스냅샷 주기와 스냅샷 유지 개수 정보를 가진다</a:t>
            </a:r>
            <a:r>
              <a:rPr kumimoji="1" lang="en-US" altLang="ko-KR" sz="1016" dirty="0"/>
              <a:t>.</a:t>
            </a:r>
          </a:p>
        </p:txBody>
      </p:sp>
      <p:pic>
        <p:nvPicPr>
          <p:cNvPr id="11" name="그래픽 10" descr="사용자 단색으로 채워진">
            <a:extLst>
              <a:ext uri="{FF2B5EF4-FFF2-40B4-BE49-F238E27FC236}">
                <a16:creationId xmlns:a16="http://schemas.microsoft.com/office/drawing/2014/main" id="{59AD0C0D-79DC-4105-1F7C-AB4CD674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1781" y="1336815"/>
            <a:ext cx="670573" cy="670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8D174EA-1FDD-BA1B-BB94-5B7923945DAE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dirty="0"/>
              <a:t>Scenario</a:t>
            </a:r>
            <a:endParaRPr kumimoji="1" lang="ko-Kore-KR" altLang="en-US" sz="280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F3BF2ED-9414-5DE5-C467-6BC23723FF7A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610B432-7E6B-B111-14B4-154EABE70807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</p:spTree>
    <p:extLst>
      <p:ext uri="{BB962C8B-B14F-4D97-AF65-F5344CB8AC3E}">
        <p14:creationId xmlns:p14="http://schemas.microsoft.com/office/powerpoint/2010/main" val="3083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467068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  <a:p>
            <a:pPr algn="ctr"/>
            <a:r>
              <a:rPr kumimoji="1" lang="en-US" altLang="ko-KR" sz="1355" dirty="0">
                <a:solidFill>
                  <a:schemeClr val="tx1"/>
                </a:solidFill>
              </a:rPr>
              <a:t>(</a:t>
            </a:r>
            <a:r>
              <a:rPr kumimoji="1" lang="ko-KR" altLang="en-US" sz="1355" dirty="0">
                <a:solidFill>
                  <a:schemeClr val="tx1"/>
                </a:solidFill>
              </a:rPr>
              <a:t>복구 대상</a:t>
            </a:r>
            <a:r>
              <a:rPr kumimoji="1" lang="en-US" altLang="ko-KR" sz="1355" dirty="0">
                <a:solidFill>
                  <a:schemeClr val="tx1"/>
                </a:solidFill>
              </a:rPr>
              <a:t>)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CDM-Cloud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EA1042E1-71BB-6A7C-37E6-3D76774F06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4416" y="2623369"/>
            <a:ext cx="7169" cy="392244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BD93FE-5D7C-7A8C-EDE7-371E14E86292}"/>
              </a:ext>
            </a:extLst>
          </p:cNvPr>
          <p:cNvSpPr txBox="1"/>
          <p:nvPr/>
        </p:nvSpPr>
        <p:spPr>
          <a:xfrm>
            <a:off x="-81188" y="2203567"/>
            <a:ext cx="4402583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16" dirty="0" err="1"/>
              <a:t>DRaaS</a:t>
            </a:r>
            <a:r>
              <a:rPr kumimoji="1" lang="en-US" altLang="ko-KR" sz="1016" dirty="0"/>
              <a:t>-operator</a:t>
            </a:r>
            <a:r>
              <a:rPr kumimoji="1" lang="ko-KR" altLang="en-US" sz="1016" dirty="0"/>
              <a:t>에 의해 </a:t>
            </a:r>
            <a:r>
              <a:rPr kumimoji="1" lang="en-US" altLang="ko-KR" sz="1016" dirty="0" err="1"/>
              <a:t>ReplicationInfo</a:t>
            </a:r>
            <a:r>
              <a:rPr kumimoji="1" lang="en-US" altLang="ko-KR" sz="1016" dirty="0"/>
              <a:t> CR </a:t>
            </a:r>
            <a:r>
              <a:rPr kumimoji="1" lang="ko-KR" altLang="en-US" sz="1016" dirty="0"/>
              <a:t>생성</a:t>
            </a:r>
            <a:endParaRPr kumimoji="1" lang="en-US" altLang="ko-KR" sz="1016" dirty="0"/>
          </a:p>
          <a:p>
            <a:pPr algn="ctr"/>
            <a:r>
              <a:rPr kumimoji="1" lang="en-US" altLang="ko-KR" sz="1016" dirty="0" err="1"/>
              <a:t>OwnerReference</a:t>
            </a:r>
            <a:r>
              <a:rPr kumimoji="1" lang="en-US" altLang="ko-KR" sz="1016" dirty="0"/>
              <a:t> </a:t>
            </a:r>
            <a:r>
              <a:rPr kumimoji="1" lang="ko-KR" altLang="en-US" sz="1016" dirty="0"/>
              <a:t>관계로 </a:t>
            </a:r>
            <a:r>
              <a:rPr kumimoji="1" lang="en-US" altLang="ko-KR" sz="1016" dirty="0" err="1"/>
              <a:t>ProtectionGroupInfo</a:t>
            </a:r>
            <a:r>
              <a:rPr kumimoji="1" lang="en-US" altLang="ko-KR" sz="1016" dirty="0"/>
              <a:t> CR</a:t>
            </a:r>
            <a:r>
              <a:rPr kumimoji="1" lang="ko-KR" altLang="en-US" sz="1016" dirty="0"/>
              <a:t>의 정보를 참조한다</a:t>
            </a:r>
            <a:r>
              <a:rPr kumimoji="1" lang="en-US" altLang="ko-KR" sz="1016" dirty="0"/>
              <a:t>.</a:t>
            </a:r>
          </a:p>
          <a:p>
            <a:pPr algn="ctr"/>
            <a:r>
              <a:rPr kumimoji="1" lang="en-US" altLang="ko-KR" sz="1016" dirty="0"/>
              <a:t>(</a:t>
            </a:r>
            <a:r>
              <a:rPr kumimoji="1" lang="en-US" altLang="ko-KR" sz="1016" dirty="0" err="1"/>
              <a:t>ProtectionGroupInfo</a:t>
            </a:r>
            <a:r>
              <a:rPr kumimoji="1" lang="en-US" altLang="ko-KR" sz="1016" dirty="0"/>
              <a:t> CR -&gt; </a:t>
            </a:r>
            <a:r>
              <a:rPr kumimoji="1" lang="en-US" altLang="ko-KR" sz="1016" dirty="0" err="1"/>
              <a:t>DRaaS</a:t>
            </a:r>
            <a:r>
              <a:rPr kumimoji="1" lang="en-US" altLang="ko-KR" sz="1016" dirty="0"/>
              <a:t> CR -&gt; </a:t>
            </a:r>
            <a:r>
              <a:rPr kumimoji="1" lang="en-US" altLang="ko-KR" sz="1016" dirty="0" err="1"/>
              <a:t>ReplicationInfo</a:t>
            </a:r>
            <a:r>
              <a:rPr kumimoji="1" lang="en-US" altLang="ko-KR" sz="1016" dirty="0"/>
              <a:t> CR)</a:t>
            </a:r>
          </a:p>
          <a:p>
            <a:pPr algn="ctr"/>
            <a:r>
              <a:rPr kumimoji="1" lang="en-US" altLang="ko-KR" sz="1016" dirty="0" err="1"/>
              <a:t>ReplicationInfo</a:t>
            </a:r>
            <a:r>
              <a:rPr kumimoji="1" lang="en-US" altLang="ko-KR" sz="1016" dirty="0"/>
              <a:t> CR</a:t>
            </a:r>
            <a:r>
              <a:rPr kumimoji="1" lang="ko-KR" altLang="en-US" sz="1016" dirty="0"/>
              <a:t>은 </a:t>
            </a:r>
            <a:r>
              <a:rPr kumimoji="1" lang="en-US" altLang="ko-KR" sz="1016" dirty="0" err="1"/>
              <a:t>ProtectionGroupInfo</a:t>
            </a:r>
            <a:r>
              <a:rPr kumimoji="1" lang="en-US" altLang="ko-KR" sz="1016" dirty="0"/>
              <a:t> CR</a:t>
            </a:r>
            <a:r>
              <a:rPr kumimoji="1" lang="ko-KR" altLang="en-US" sz="1016" dirty="0"/>
              <a:t>의 정보 중에서 </a:t>
            </a:r>
            <a:endParaRPr kumimoji="1" lang="en-US" altLang="ko-KR" sz="1016" dirty="0"/>
          </a:p>
          <a:p>
            <a:pPr algn="ctr"/>
            <a:r>
              <a:rPr kumimoji="1" lang="ko-KR" altLang="en-US" sz="1016" dirty="0"/>
              <a:t>복구에 필요한 정보 </a:t>
            </a:r>
            <a:r>
              <a:rPr kumimoji="1" lang="en-US" altLang="ko-KR" sz="1016" dirty="0"/>
              <a:t>(</a:t>
            </a:r>
            <a:r>
              <a:rPr kumimoji="1" lang="ko-KR" altLang="en-US" sz="1016" dirty="0"/>
              <a:t>복구 대상의 볼륨</a:t>
            </a:r>
            <a:r>
              <a:rPr kumimoji="1" lang="en-US" altLang="ko-KR" sz="1016" dirty="0"/>
              <a:t>,</a:t>
            </a:r>
            <a:r>
              <a:rPr kumimoji="1" lang="ko-KR" altLang="en-US" sz="1016" dirty="0"/>
              <a:t> 볼륨 스냅샷</a:t>
            </a:r>
            <a:r>
              <a:rPr kumimoji="1" lang="en-US" altLang="ko-KR" sz="1016" dirty="0"/>
              <a:t>,</a:t>
            </a:r>
            <a:r>
              <a:rPr kumimoji="1" lang="ko-KR" altLang="en-US" sz="1016" dirty="0"/>
              <a:t> 이미지 목록</a:t>
            </a:r>
            <a:r>
              <a:rPr kumimoji="1" lang="en-US" altLang="ko-KR" sz="1016" dirty="0"/>
              <a:t>)</a:t>
            </a:r>
            <a:r>
              <a:rPr kumimoji="1" lang="ko-KR" altLang="en-US" sz="1016" dirty="0" err="1"/>
              <a:t>를</a:t>
            </a:r>
            <a:r>
              <a:rPr kumimoji="1" lang="en-US" altLang="ko-KR" sz="1016" dirty="0"/>
              <a:t> </a:t>
            </a:r>
            <a:r>
              <a:rPr kumimoji="1" lang="ko-Kore-KR" altLang="en-US" sz="1016" dirty="0"/>
              <a:t>가진다</a:t>
            </a:r>
            <a:r>
              <a:rPr kumimoji="1" lang="en-US" altLang="ko-Kore-KR" sz="1016" dirty="0"/>
              <a:t>.</a:t>
            </a:r>
            <a:endParaRPr kumimoji="1" lang="ko-Kore-KR" altLang="en-US" sz="1016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2538B1-55F4-24B1-9282-DEB799186E10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dirty="0"/>
              <a:t>Scenario</a:t>
            </a:r>
            <a:endParaRPr kumimoji="1" lang="ko-Kore-KR" altLang="en-US" sz="2800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7209713-9D11-B2F0-FF90-B8E1A9B1ED75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6DF3009-F3ED-811A-6B4B-B8DBD549798A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38BF6AA-D7B3-5498-B0C8-E41F7F497ADE}"/>
              </a:ext>
            </a:extLst>
          </p:cNvPr>
          <p:cNvSpPr/>
          <p:nvPr/>
        </p:nvSpPr>
        <p:spPr>
          <a:xfrm>
            <a:off x="4634416" y="2857462"/>
            <a:ext cx="1309184" cy="36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E75CB83-71D3-7826-D9A7-5829D0EA6F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4416" y="2233406"/>
            <a:ext cx="7169" cy="392244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5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467068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  <a:p>
            <a:pPr algn="ctr"/>
            <a:r>
              <a:rPr kumimoji="1" lang="en-US" altLang="ko-KR" sz="1355" dirty="0">
                <a:solidFill>
                  <a:schemeClr val="tx1"/>
                </a:solidFill>
              </a:rPr>
              <a:t>(</a:t>
            </a:r>
            <a:r>
              <a:rPr kumimoji="1" lang="ko-KR" altLang="en-US" sz="1355" dirty="0">
                <a:solidFill>
                  <a:schemeClr val="tx1"/>
                </a:solidFill>
              </a:rPr>
              <a:t>복구 대상</a:t>
            </a:r>
            <a:r>
              <a:rPr kumimoji="1" lang="en-US" altLang="ko-KR" sz="1355" dirty="0">
                <a:solidFill>
                  <a:schemeClr val="tx1"/>
                </a:solidFill>
              </a:rPr>
              <a:t>)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CDM-Cloud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D93FE-5D7C-7A8C-EDE7-371E14E86292}"/>
              </a:ext>
            </a:extLst>
          </p:cNvPr>
          <p:cNvSpPr txBox="1"/>
          <p:nvPr/>
        </p:nvSpPr>
        <p:spPr>
          <a:xfrm>
            <a:off x="3823903" y="3725336"/>
            <a:ext cx="4621592" cy="4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16" dirty="0" err="1"/>
              <a:t>DRaaS</a:t>
            </a:r>
            <a:r>
              <a:rPr kumimoji="1" lang="en-US" altLang="ko-Kore-KR" sz="1016" dirty="0"/>
              <a:t>-operator</a:t>
            </a:r>
            <a:r>
              <a:rPr kumimoji="1" lang="ko-KR" altLang="en-US" sz="1016" dirty="0"/>
              <a:t>의 </a:t>
            </a:r>
            <a:r>
              <a:rPr kumimoji="1" lang="en-US" altLang="ko-Kore-KR" sz="1016" dirty="0" err="1"/>
              <a:t>ReplicationInfo</a:t>
            </a:r>
            <a:r>
              <a:rPr kumimoji="1" lang="en-US" altLang="ko-Kore-KR" sz="1016" dirty="0"/>
              <a:t> CR</a:t>
            </a:r>
            <a:r>
              <a:rPr kumimoji="1" lang="ko-KR" altLang="en-US" sz="1016" dirty="0"/>
              <a:t>은 </a:t>
            </a:r>
            <a:r>
              <a:rPr kumimoji="1" lang="en-US" altLang="ko-KR" sz="1016" dirty="0"/>
              <a:t>CDM-Cloud-Storage</a:t>
            </a:r>
            <a:r>
              <a:rPr kumimoji="1" lang="ko-Kore-KR" altLang="en-US" sz="1016" dirty="0"/>
              <a:t>를</a:t>
            </a:r>
            <a:r>
              <a:rPr kumimoji="1" lang="ko-KR" altLang="en-US" sz="1016" dirty="0"/>
              <a:t> 고정 타겟으로</a:t>
            </a:r>
            <a:endParaRPr kumimoji="1" lang="en-US" altLang="ko-KR" sz="1016" dirty="0"/>
          </a:p>
          <a:p>
            <a:pPr algn="ctr"/>
            <a:r>
              <a:rPr kumimoji="1" lang="ko-KR" altLang="en-US" sz="1016" dirty="0"/>
              <a:t>지정하고 </a:t>
            </a:r>
            <a:r>
              <a:rPr kumimoji="1" lang="en-US" altLang="ko-KR" sz="1016" dirty="0"/>
              <a:t>Source Cluster</a:t>
            </a:r>
            <a:r>
              <a:rPr kumimoji="1" lang="ko-KR" altLang="en-US" sz="1016" dirty="0"/>
              <a:t>의 정보 중 복구에 필요한 정보를 알려주는 </a:t>
            </a:r>
            <a:r>
              <a:rPr kumimoji="1" lang="en-US" altLang="ko-KR" sz="1016" dirty="0"/>
              <a:t>CR</a:t>
            </a:r>
            <a:r>
              <a:rPr kumimoji="1" lang="ko-KR" altLang="en-US" sz="1016" dirty="0"/>
              <a:t>이다</a:t>
            </a:r>
            <a:r>
              <a:rPr kumimoji="1" lang="en-US" altLang="ko-KR" sz="1016" dirty="0"/>
              <a:t>.</a:t>
            </a:r>
          </a:p>
        </p:txBody>
      </p: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594C6788-5CB1-4010-9DA0-58560662E77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896379" y="2660174"/>
            <a:ext cx="476641" cy="35772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6D80FCA6-A676-D0A3-AC50-BB68E76EE438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dirty="0"/>
              <a:t>Scenario</a:t>
            </a:r>
            <a:endParaRPr kumimoji="1" lang="ko-Kore-KR" altLang="en-US" sz="280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4B09D2F-CAFF-4147-5CA4-DE1B8B1E480E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8925E83-B1FE-4E1F-23E2-4555F258E961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763ED2A-E488-8CC2-2FAA-0B4CA1FA645D}"/>
              </a:ext>
            </a:extLst>
          </p:cNvPr>
          <p:cNvSpPr/>
          <p:nvPr/>
        </p:nvSpPr>
        <p:spPr>
          <a:xfrm>
            <a:off x="4634416" y="2857462"/>
            <a:ext cx="1309184" cy="36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</p:spTree>
    <p:extLst>
      <p:ext uri="{BB962C8B-B14F-4D97-AF65-F5344CB8AC3E}">
        <p14:creationId xmlns:p14="http://schemas.microsoft.com/office/powerpoint/2010/main" val="11820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467068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  <a:p>
            <a:pPr algn="ctr"/>
            <a:r>
              <a:rPr kumimoji="1" lang="en-US" altLang="ko-KR" sz="1355" dirty="0">
                <a:solidFill>
                  <a:schemeClr val="tx1"/>
                </a:solidFill>
              </a:rPr>
              <a:t>(</a:t>
            </a:r>
            <a:r>
              <a:rPr kumimoji="1" lang="ko-KR" altLang="en-US" sz="1355" dirty="0">
                <a:solidFill>
                  <a:schemeClr val="tx1"/>
                </a:solidFill>
              </a:rPr>
              <a:t>복구 대상</a:t>
            </a:r>
            <a:r>
              <a:rPr kumimoji="1" lang="en-US" altLang="ko-KR" sz="1355" dirty="0">
                <a:solidFill>
                  <a:schemeClr val="tx1"/>
                </a:solidFill>
              </a:rPr>
              <a:t>)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CDM-Cloud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6627374" y="2509191"/>
            <a:ext cx="753254" cy="5559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970E43E7-048E-1948-378E-E024BC4D5E36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4197361" y="2787187"/>
            <a:ext cx="2430013" cy="2320055"/>
          </a:xfrm>
          <a:prstGeom prst="curvedConnector3">
            <a:avLst>
              <a:gd name="adj1" fmla="val 73453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AD72AC8-6342-A267-A520-E23DC31BAFFE}"/>
              </a:ext>
            </a:extLst>
          </p:cNvPr>
          <p:cNvSpPr txBox="1"/>
          <p:nvPr/>
        </p:nvSpPr>
        <p:spPr>
          <a:xfrm>
            <a:off x="5885484" y="4597629"/>
            <a:ext cx="2491388" cy="40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16" dirty="0" err="1"/>
              <a:t>ReplicationInfo</a:t>
            </a:r>
            <a:r>
              <a:rPr kumimoji="1" lang="en-US" altLang="ko-Kore-KR" sz="1016" dirty="0"/>
              <a:t> CR</a:t>
            </a:r>
            <a:r>
              <a:rPr kumimoji="1" lang="ko-KR" altLang="en-US" sz="1016" dirty="0"/>
              <a:t>의 정보로 고정 </a:t>
            </a:r>
            <a:r>
              <a:rPr kumimoji="1" lang="en-US" altLang="ko-KR" sz="1016" dirty="0"/>
              <a:t>Target</a:t>
            </a:r>
            <a:r>
              <a:rPr kumimoji="1" lang="ko-KR" altLang="en-US" sz="1016" dirty="0"/>
              <a:t>인</a:t>
            </a:r>
            <a:endParaRPr kumimoji="1" lang="en-US" altLang="ko-KR" sz="1016" dirty="0"/>
          </a:p>
          <a:p>
            <a:pPr algn="ctr"/>
            <a:r>
              <a:rPr kumimoji="1" lang="en-US" altLang="ko-Kore-KR" sz="1016" dirty="0"/>
              <a:t>CDM-Cloud-Storage</a:t>
            </a:r>
            <a:r>
              <a:rPr kumimoji="1" lang="ko-KR" altLang="en-US" sz="1016" dirty="0"/>
              <a:t>로 데이터 복제</a:t>
            </a:r>
            <a:endParaRPr kumimoji="1" lang="ko-Kore-KR" altLang="en-US" sz="1016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35A443-AA83-91B1-376A-BDD7A891E786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dirty="0"/>
              <a:t>Scenario</a:t>
            </a:r>
            <a:endParaRPr kumimoji="1" lang="ko-Kore-KR" altLang="en-US" sz="2800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4DCA987-A5B7-73A0-AA67-75358D6E9348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7DF2FEE-33B8-10D5-7815-C6C31401FC8A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B72837A-5BA8-E9C6-3CD5-1C2348ECCEFA}"/>
              </a:ext>
            </a:extLst>
          </p:cNvPr>
          <p:cNvSpPr/>
          <p:nvPr/>
        </p:nvSpPr>
        <p:spPr>
          <a:xfrm>
            <a:off x="4634416" y="2857462"/>
            <a:ext cx="1309184" cy="36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</p:spTree>
    <p:extLst>
      <p:ext uri="{BB962C8B-B14F-4D97-AF65-F5344CB8AC3E}">
        <p14:creationId xmlns:p14="http://schemas.microsoft.com/office/powerpoint/2010/main" val="258278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9904</TotalTime>
  <Words>442</Words>
  <Application>Microsoft Macintosh PowerPoint</Application>
  <PresentationFormat>와이드스크린</PresentationFormat>
  <Paragraphs>141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Flow Chart</vt:lpstr>
      <vt:lpstr>Question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94</cp:revision>
  <dcterms:created xsi:type="dcterms:W3CDTF">2022-05-22T16:47:19Z</dcterms:created>
  <dcterms:modified xsi:type="dcterms:W3CDTF">2022-12-01T07:22:19Z</dcterms:modified>
</cp:coreProperties>
</file>