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98" r:id="rId3"/>
    <p:sldId id="400" r:id="rId4"/>
    <p:sldId id="401" r:id="rId5"/>
    <p:sldId id="399" r:id="rId6"/>
    <p:sldId id="402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89932"/>
  </p:normalViewPr>
  <p:slideViewPr>
    <p:cSldViewPr snapToGrid="0" snapToObjects="1" showGuides="1">
      <p:cViewPr varScale="1">
        <p:scale>
          <a:sx n="129" d="100"/>
          <a:sy n="129" d="100"/>
        </p:scale>
        <p:origin x="296" y="2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2023. 10. 18.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66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35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13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79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53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6E60-E168-754A-A69D-90F048B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7341"/>
            <a:ext cx="9144000" cy="1061942"/>
          </a:xfrm>
        </p:spPr>
        <p:txBody>
          <a:bodyPr anchor="b"/>
          <a:lstStyle>
            <a:lvl1pPr algn="ctr">
              <a:defRPr sz="60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1D1ED-6491-5B4E-AABC-FBC2B57C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9064"/>
            <a:ext cx="9144000" cy="1655762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 b="1" i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734920" y="6165237"/>
            <a:ext cx="672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28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>
            <a:extLst>
              <a:ext uri="{FF2B5EF4-FFF2-40B4-BE49-F238E27FC236}">
                <a16:creationId xmlns:a16="http://schemas.microsoft.com/office/drawing/2014/main" id="{C9A47C5D-71AA-5B42-BD8A-34B35F2EEAC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E87F548-93F5-7B42-A9AC-1195531041D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AE37E-7A0A-D34A-9F8F-BF27C8C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5F19-AD4F-CA46-9643-43057A8B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00832-DFDF-DC45-BC76-B1B4135E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2F86-E3DD-CD47-9234-B6468F5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672F-E1D9-354D-9761-64D9646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C09B6-5930-E046-AA32-83111B7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C58E9064-DFEF-FA4E-89E3-DB7FA369B04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B0232F2-C08A-264B-BEE9-7116BA0FFEB3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7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F258-9C13-0742-A703-42DD7858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2B1FF-89C1-F54F-9DD1-F71B60B4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8CCD3-7AB8-3F40-B5BC-F1760468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5431F-782E-6646-92B1-4F7B8118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E7BE-2C75-4A40-A70E-E880E726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60518-1994-534E-8C47-A93AF82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09DC24DF-AE5C-AA4F-8E9F-5F6FBC5B34A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F908727-F9A2-4A4A-8538-79B59074C8B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036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6B14-2617-0C47-BC42-89D81E63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34BD-D069-9549-8DF6-2653D196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AAB97-29EE-E549-A766-ADDD3D4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CD7EF-AC9E-0A4E-AC76-1B565694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7B828-455D-AA44-9690-B20933FA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25824F0D-2FC4-1B4E-8B97-39BD892BBB0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3664AB-AB53-9947-865F-A0D382A13BC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35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D2591-2039-A74D-A9B5-12C816A3D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E9E09-1DD0-CB41-9AD3-3F368E3D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F710E-B4C7-E642-8DBD-34C00DB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E4E2-2FC4-9E41-9D13-91A3E30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9A5F4-130E-8042-8738-E5EC484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05B2226-86FD-784D-9F7F-99160903D0EF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78388A2-2D32-9F48-923E-B664750C858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9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734920" y="6165237"/>
            <a:ext cx="6722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30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46BE-E20C-3443-BDB5-D322380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508BB-44ED-FA45-8CB7-6AE78CAB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B5F2B-DB54-DC4F-AF96-4ECAFC7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BC68C-2DEB-964A-B19F-986D7EE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65FE-CD07-B543-95C1-12E9439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B210856-9A79-B740-ADEA-3E9DDBFECA0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84A2192-8704-DA4A-B45D-41103C61663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87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7055-CE50-B34F-8126-DC514DD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82FD5-9D89-5340-A1A3-C5A53F95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97BBC-5692-EB45-88FA-8E87C5E0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05053-2DF0-5D40-9B77-BEB71EBD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A9D7F-6AFD-AA48-A2E7-4407D29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38AD-157D-7D47-AB30-D6B85F0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7E9FB-8084-E244-8970-3A47D2C4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CA683-BB9E-FE45-800F-CD35220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C416D265-1FAF-EC4E-896A-E50E5E0A892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05BDCD7-5FC7-7747-8DE7-B81E77E0803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7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5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9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E274B-6C84-6542-AF6C-65A7AA6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152AE-611B-1349-AEFB-B9CEC29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BBA9-B704-BD44-9AF6-9EDC7F1E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7693-3757-EA4D-B950-090E81A5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0FF9-691E-3043-9158-4894EB3A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A1CF1-8DB1-0D49-8D7E-6BD575162848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96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60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48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dirty="0"/>
              <a:t>Experiment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6E3E28-970F-AF59-1B04-4DD4053D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897" y="862013"/>
            <a:ext cx="10914205" cy="5145087"/>
          </a:xfrm>
        </p:spPr>
      </p:pic>
    </p:spTree>
    <p:extLst>
      <p:ext uri="{BB962C8B-B14F-4D97-AF65-F5344CB8AC3E}">
        <p14:creationId xmlns:p14="http://schemas.microsoft.com/office/powerpoint/2010/main" val="383669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Summary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7AD2-EEB3-0B8F-C990-0A9C11FC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741"/>
            <a:ext cx="11049000" cy="51946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b="1" dirty="0"/>
              <a:t>첫 번째 실험은 </a:t>
            </a:r>
            <a:r>
              <a:rPr lang="en-US" altLang="ko-KR" b="1" dirty="0"/>
              <a:t>CPU </a:t>
            </a:r>
            <a:r>
              <a:rPr lang="ko-KR" altLang="en-US" b="1" dirty="0"/>
              <a:t>사용량을 예측하는 딥러닝 모델의 정확도를 다른 모델과 비교하여 보여준다</a:t>
            </a:r>
            <a:r>
              <a:rPr lang="en-US" altLang="ko-KR" b="1" dirty="0"/>
              <a:t>. </a:t>
            </a:r>
            <a:r>
              <a:rPr lang="ko-KR" altLang="en-US" b="1" dirty="0"/>
              <a:t>이를 통해 모델의 우수성을 제시한다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두 번째 실험은 </a:t>
            </a:r>
            <a:r>
              <a:rPr lang="en-US" altLang="ko-KR" b="1" dirty="0"/>
              <a:t>5</a:t>
            </a:r>
            <a:r>
              <a:rPr lang="ko-KR" altLang="en-US" b="1" dirty="0"/>
              <a:t>개의 타겟 클러스터에 더미 어플리케이션을 실행 시켜 각각 다른 </a:t>
            </a:r>
            <a:r>
              <a:rPr lang="en-US" altLang="ko-KR" b="1" dirty="0"/>
              <a:t>CPU </a:t>
            </a:r>
            <a:r>
              <a:rPr lang="ko-KR" altLang="en-US" b="1" dirty="0"/>
              <a:t>사용량을 갖도록 하고</a:t>
            </a:r>
            <a:r>
              <a:rPr lang="en-US" altLang="ko-KR" b="1" dirty="0"/>
              <a:t>, </a:t>
            </a:r>
            <a:r>
              <a:rPr lang="ko-KR" altLang="en-US" b="1" dirty="0"/>
              <a:t>복원하는 애플리케이션 또한 더미 어플리케이션으로 복원을 완료하면 이전과 다른 </a:t>
            </a:r>
            <a:r>
              <a:rPr lang="en-US" altLang="ko-KR" b="1" dirty="0"/>
              <a:t>CPU </a:t>
            </a:r>
            <a:r>
              <a:rPr lang="ko-KR" altLang="en-US" b="1" dirty="0"/>
              <a:t>사용량을 갖는다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이 작업을 </a:t>
            </a:r>
            <a:r>
              <a:rPr lang="en-US" altLang="ko-KR" b="1" dirty="0"/>
              <a:t>10</a:t>
            </a:r>
            <a:r>
              <a:rPr lang="ko-KR" altLang="en-US" b="1" dirty="0"/>
              <a:t>번씩 </a:t>
            </a:r>
            <a:r>
              <a:rPr lang="en-US" altLang="ko-KR" b="1" dirty="0"/>
              <a:t>5</a:t>
            </a:r>
            <a:r>
              <a:rPr lang="ko-KR" altLang="en-US" b="1" dirty="0"/>
              <a:t>번 실행하여 </a:t>
            </a:r>
            <a:r>
              <a:rPr lang="en-US" altLang="ko-KR" b="1" dirty="0"/>
              <a:t>Case 1~5</a:t>
            </a:r>
            <a:r>
              <a:rPr lang="ko-KR" altLang="en-US" b="1" dirty="0"/>
              <a:t>의 결과의 평균을 표로 제시한다</a:t>
            </a:r>
            <a:r>
              <a:rPr lang="en-US" altLang="ko-KR" b="1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해당 표에는 </a:t>
            </a:r>
            <a:r>
              <a:rPr lang="en-US" altLang="ko-KR" b="1" dirty="0"/>
              <a:t>10</a:t>
            </a:r>
            <a:r>
              <a:rPr lang="ko-KR" altLang="en-US" b="1" dirty="0"/>
              <a:t>번의 복원을 진행한 뒤</a:t>
            </a:r>
            <a:r>
              <a:rPr lang="en-US" altLang="ko-KR" b="1" dirty="0"/>
              <a:t>, </a:t>
            </a:r>
            <a:r>
              <a:rPr lang="ko-KR" altLang="en-US" b="1" dirty="0"/>
              <a:t>각 클러스터의 </a:t>
            </a:r>
            <a:r>
              <a:rPr lang="en-US" altLang="ko-KR" b="1" dirty="0"/>
              <a:t>CPU </a:t>
            </a:r>
            <a:r>
              <a:rPr lang="ko-KR" altLang="en-US" b="1" dirty="0"/>
              <a:t>사용량</a:t>
            </a:r>
            <a:r>
              <a:rPr lang="en-US" altLang="ko-KR" b="1" dirty="0"/>
              <a:t>, </a:t>
            </a:r>
            <a:r>
              <a:rPr lang="ko-KR" altLang="en-US" b="1" dirty="0"/>
              <a:t>복원 실패가 있는 경우 복원 성공률을 제시한다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위의 실험을 </a:t>
            </a:r>
            <a:r>
              <a:rPr lang="en-US" altLang="ko-KR" b="1" dirty="0"/>
              <a:t>CPU</a:t>
            </a:r>
            <a:r>
              <a:rPr lang="ko-KR" altLang="en-US" b="1" dirty="0"/>
              <a:t> 사용량 예측을 통한 스케줄링 통해 클러스터를 선정한 경우와 무작위로 선정된 클러스터를 선정한 경우의 결과를 비교하여 스케줄링의 효율성과 필요성을 입증한다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71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복구 자동화의 장점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7AD2-EEB3-0B8F-C990-0A9C11FC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1049000" cy="43706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b="1" dirty="0"/>
              <a:t>인간 개입으로 인한 지연 시간 단축</a:t>
            </a:r>
            <a:r>
              <a:rPr lang="en-US" altLang="ko-KR" b="1" dirty="0"/>
              <a:t>: </a:t>
            </a:r>
            <a:r>
              <a:rPr lang="ko-KR" altLang="en-US" b="1" dirty="0"/>
              <a:t>수동으로 복구 작업을 진행할 경우</a:t>
            </a:r>
            <a:r>
              <a:rPr lang="en-US" altLang="ko-KR" b="1" dirty="0"/>
              <a:t>, </a:t>
            </a:r>
            <a:r>
              <a:rPr lang="ko-KR" altLang="en-US" b="1" dirty="0"/>
              <a:t>문제가 발생한 시점부터 복구작업이 시작되기까지 상당한 시간이 소요될 수 있다</a:t>
            </a:r>
            <a:r>
              <a:rPr lang="en-US" altLang="ko-KR" b="1" dirty="0"/>
              <a:t>. </a:t>
            </a:r>
            <a:r>
              <a:rPr lang="ko-KR" altLang="en-US" b="1" dirty="0"/>
              <a:t>자동화된 시스템은 이러한 지연을 최소화하고</a:t>
            </a:r>
            <a:r>
              <a:rPr lang="en-US" altLang="ko-KR" b="1" dirty="0"/>
              <a:t>, </a:t>
            </a:r>
            <a:r>
              <a:rPr lang="ko-KR" altLang="en-US" b="1" dirty="0"/>
              <a:t>빠르게 서비스를 정상 상태로 복구할 수 있다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수동 작업 중 실수 방지</a:t>
            </a:r>
            <a:r>
              <a:rPr lang="en-US" altLang="ko-KR" b="1" dirty="0"/>
              <a:t>: </a:t>
            </a:r>
            <a:r>
              <a:rPr lang="ko-KR" altLang="en-US" b="1" dirty="0"/>
              <a:t>복구 과정은 복잡하고</a:t>
            </a:r>
            <a:r>
              <a:rPr lang="en-US" altLang="ko-KR" b="1" dirty="0"/>
              <a:t>, </a:t>
            </a:r>
            <a:r>
              <a:rPr lang="ko-KR" altLang="en-US" b="1" dirty="0"/>
              <a:t>실수의 여지가 많다</a:t>
            </a:r>
            <a:r>
              <a:rPr lang="en-US" altLang="ko-KR" b="1" dirty="0"/>
              <a:t>. </a:t>
            </a:r>
            <a:r>
              <a:rPr lang="ko-KR" altLang="en-US" b="1" dirty="0"/>
              <a:t>자동화를 통해 이러한 실수를 미연에 방지하고</a:t>
            </a:r>
            <a:r>
              <a:rPr lang="en-US" altLang="ko-KR" b="1" dirty="0"/>
              <a:t>, </a:t>
            </a:r>
            <a:r>
              <a:rPr lang="ko-KR" altLang="en-US" b="1" dirty="0"/>
              <a:t>일관된 복구 작업을 보장할 수 있다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효율적인 자원 사용</a:t>
            </a:r>
            <a:r>
              <a:rPr lang="en-US" altLang="ko-KR" b="1" dirty="0"/>
              <a:t>: </a:t>
            </a:r>
            <a:r>
              <a:rPr lang="ko-KR" altLang="en-US" b="1" dirty="0"/>
              <a:t>복구 작업에 필요한 리소스를 미리 할당하고</a:t>
            </a:r>
            <a:r>
              <a:rPr lang="en-US" altLang="ko-KR" b="1" dirty="0"/>
              <a:t>, </a:t>
            </a:r>
            <a:r>
              <a:rPr lang="ko-KR" altLang="en-US" b="1" dirty="0"/>
              <a:t>자동화된 로직에 따라 최적의 방법으로 복구를 진행할 수 있다</a:t>
            </a:r>
            <a:r>
              <a:rPr lang="en-US" altLang="ko-KR" b="1" dirty="0"/>
              <a:t>. </a:t>
            </a:r>
            <a:r>
              <a:rPr lang="ko-KR" altLang="en-US" b="1" dirty="0"/>
              <a:t>이로 인해</a:t>
            </a:r>
            <a:r>
              <a:rPr lang="en-US" altLang="ko-KR" b="1" dirty="0"/>
              <a:t>, </a:t>
            </a:r>
            <a:r>
              <a:rPr lang="ko-KR" altLang="en-US" b="1" dirty="0"/>
              <a:t>전체 시스템의 성능과 안정성이 향상된다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비즈니스 연속성</a:t>
            </a:r>
            <a:r>
              <a:rPr lang="en-US" altLang="ko-KR" b="1" dirty="0"/>
              <a:t>: </a:t>
            </a:r>
            <a:r>
              <a:rPr lang="ko-KR" altLang="en-US" b="1" dirty="0"/>
              <a:t>빠른 복구 시간으로 인해</a:t>
            </a:r>
            <a:r>
              <a:rPr lang="en-US" altLang="ko-KR" b="1" dirty="0"/>
              <a:t>, </a:t>
            </a:r>
            <a:r>
              <a:rPr lang="ko-KR" altLang="en-US" b="1" dirty="0"/>
              <a:t>서비스 중단 시간이 최소화되며 이는 고객 만족도와 비즈니스 성과에 긍정적인 영향을 미친다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b="1" dirty="0"/>
              <a:t>복구 프로세스 표준화</a:t>
            </a:r>
            <a:r>
              <a:rPr lang="en-US" altLang="ko-KR" b="1" dirty="0"/>
              <a:t>: </a:t>
            </a:r>
            <a:r>
              <a:rPr lang="ko-KR" altLang="en-US" b="1" dirty="0"/>
              <a:t>자동화된 복구 솔루션을 사용하면</a:t>
            </a:r>
            <a:r>
              <a:rPr lang="en-US" altLang="ko-KR" b="1" dirty="0"/>
              <a:t>, </a:t>
            </a:r>
            <a:r>
              <a:rPr lang="ko-KR" altLang="en-US" b="1" dirty="0"/>
              <a:t>여러 시스템이나 애플리케이션에 걸쳐 일관된 복구 절차를 적용할 수 있다</a:t>
            </a:r>
            <a:r>
              <a:rPr lang="en-US" altLang="ko-KR" b="1" dirty="0"/>
              <a:t>. </a:t>
            </a:r>
            <a:r>
              <a:rPr lang="ko-KR" altLang="en-US" b="1" dirty="0"/>
              <a:t>이는 관리의 복잡성을 줄이고</a:t>
            </a:r>
            <a:r>
              <a:rPr lang="en-US" altLang="ko-KR" b="1" dirty="0"/>
              <a:t>, </a:t>
            </a:r>
            <a:r>
              <a:rPr lang="ko-KR" altLang="en-US" b="1" dirty="0"/>
              <a:t>전체적인 시스템 안정성을 높이는 데 기여한다</a:t>
            </a:r>
            <a:r>
              <a:rPr lang="en-US" altLang="ko-KR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0B06F-E0C6-89D6-D920-ABB8614DE9DD}"/>
              </a:ext>
            </a:extLst>
          </p:cNvPr>
          <p:cNvSpPr txBox="1"/>
          <p:nvPr/>
        </p:nvSpPr>
        <p:spPr>
          <a:xfrm>
            <a:off x="744600" y="610870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“BIRDS: A Bare-Metal Recovery System for Instant Restoration of Data Services” – IEEE TRANSACTIONS ON COMPUTERS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24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Outline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7AD2-EEB3-0B8F-C990-0A9C11FC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1049000" cy="50073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ko-KR" b="1" dirty="0"/>
              <a:t>Introduction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재해 복구의 필요성과 현재 재해 복구의 문제점을 제시하고 어떤 방법을 통해 해결할 것인지 제시한다</a:t>
            </a:r>
            <a:r>
              <a:rPr lang="en-US" altLang="ko-KR" b="1" dirty="0"/>
              <a:t>. (DR, RTO)</a:t>
            </a:r>
          </a:p>
          <a:p>
            <a:pPr>
              <a:lnSpc>
                <a:spcPct val="140000"/>
              </a:lnSpc>
            </a:pPr>
            <a:r>
              <a:rPr lang="en-US" altLang="ko-KR" b="1" dirty="0"/>
              <a:t>Background (k8s, Rancher, </a:t>
            </a:r>
            <a:r>
              <a:rPr lang="en-US" altLang="ko-KR" b="1" dirty="0" err="1"/>
              <a:t>Velero</a:t>
            </a:r>
            <a:r>
              <a:rPr lang="en-US" altLang="ko-KR" b="1" dirty="0"/>
              <a:t> and Operator)</a:t>
            </a:r>
          </a:p>
          <a:p>
            <a:pPr>
              <a:lnSpc>
                <a:spcPct val="140000"/>
              </a:lnSpc>
            </a:pPr>
            <a:r>
              <a:rPr lang="en-US" altLang="ko-KR" b="1" dirty="0"/>
              <a:t>Design Constraints and Rationale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복구 자동화의 제약을 제시하고 </a:t>
            </a:r>
            <a:r>
              <a:rPr lang="en-US" altLang="ko-KR" b="1" dirty="0"/>
              <a:t>Rancher, </a:t>
            </a:r>
            <a:r>
              <a:rPr lang="en-US" altLang="ko-KR" b="1" dirty="0" err="1"/>
              <a:t>Velero</a:t>
            </a:r>
            <a:r>
              <a:rPr lang="en-US" altLang="ko-KR" b="1" dirty="0"/>
              <a:t> </a:t>
            </a:r>
            <a:r>
              <a:rPr lang="ko-KR" altLang="en-US" b="1" dirty="0"/>
              <a:t>등을 통합한 디자인 선택의 논리를 밝혀 그 특별함을 강조한다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b="1" dirty="0"/>
              <a:t>Design and Implementation(4 components)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이 시스템의 주요 기능은 </a:t>
            </a:r>
            <a:r>
              <a:rPr lang="en-US" altLang="ko-KR" b="1" dirty="0"/>
              <a:t>4</a:t>
            </a:r>
            <a:r>
              <a:rPr lang="ko-KR" altLang="en-US" b="1" dirty="0"/>
              <a:t>가지 컴포넌트로 나누었고</a:t>
            </a:r>
            <a:r>
              <a:rPr lang="en-US" altLang="ko-KR" b="1" dirty="0"/>
              <a:t>,</a:t>
            </a:r>
            <a:r>
              <a:rPr lang="ko-KR" altLang="en-US" b="1" dirty="0"/>
              <a:t> 각 컴포넌트의 기능과 흐름을 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Outline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7AD2-EEB3-0B8F-C990-0A9C11FC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1049000" cy="50073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ko-KR" b="1" dirty="0"/>
              <a:t>LLM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구글 데이터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LLM</a:t>
            </a:r>
            <a:r>
              <a:rPr lang="ko-KR" altLang="en-US" b="1" dirty="0"/>
              <a:t>에 대한 설명을 하고</a:t>
            </a:r>
            <a:r>
              <a:rPr lang="en-US" altLang="ko-KR" b="1" dirty="0"/>
              <a:t> LLM</a:t>
            </a:r>
            <a:r>
              <a:rPr lang="ko-KR" altLang="en-US" b="1" dirty="0"/>
              <a:t>을 </a:t>
            </a:r>
            <a:r>
              <a:rPr lang="en-US" altLang="ko-KR" b="1" dirty="0"/>
              <a:t>CPU </a:t>
            </a:r>
            <a:r>
              <a:rPr lang="ko-KR" altLang="en-US" b="1" dirty="0"/>
              <a:t>사용량을 예측에 적용한 구조를 제시한다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140000"/>
              </a:lnSpc>
            </a:pPr>
            <a:r>
              <a:rPr lang="en-US" altLang="ko-KR" b="1" dirty="0"/>
              <a:t>Evaluation</a:t>
            </a:r>
          </a:p>
          <a:p>
            <a:pPr lvl="1">
              <a:lnSpc>
                <a:spcPct val="140000"/>
              </a:lnSpc>
            </a:pPr>
            <a:r>
              <a:rPr lang="en-US" altLang="ko-KR" b="1" dirty="0"/>
              <a:t>CPU </a:t>
            </a:r>
            <a:r>
              <a:rPr lang="ko-KR" altLang="en-US" b="1" dirty="0"/>
              <a:t>사용량 예측을 다른 연구들과 비교 분석하여 모델의 우수성을 제시한다</a:t>
            </a:r>
            <a:r>
              <a:rPr lang="en-US" altLang="ko-KR" b="1" dirty="0"/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b="1" dirty="0"/>
              <a:t> </a:t>
            </a:r>
            <a:r>
              <a:rPr lang="ko-KR" altLang="en-US" b="1" dirty="0" err="1"/>
              <a:t>딥러닝을</a:t>
            </a:r>
            <a:r>
              <a:rPr lang="ko-KR" altLang="en-US" b="1" dirty="0"/>
              <a:t> 통한 </a:t>
            </a:r>
            <a:r>
              <a:rPr lang="en-US" altLang="ko-KR" b="1" dirty="0"/>
              <a:t>CPU </a:t>
            </a:r>
            <a:r>
              <a:rPr lang="ko-KR" altLang="en-US" b="1" dirty="0"/>
              <a:t>사용량 예측의 효용성을 실제 복원 과정에서 검증한다</a:t>
            </a:r>
            <a:r>
              <a:rPr lang="en-US" altLang="ko-KR" b="1" dirty="0"/>
              <a:t>. </a:t>
            </a:r>
            <a:r>
              <a:rPr lang="ko-KR" altLang="en-US" b="1" dirty="0"/>
              <a:t>예측을 통해 </a:t>
            </a:r>
            <a:r>
              <a:rPr lang="ko-KR" altLang="en-US" b="1" dirty="0" err="1"/>
              <a:t>스케줄링된</a:t>
            </a:r>
            <a:r>
              <a:rPr lang="ko-KR" altLang="en-US" b="1" dirty="0"/>
              <a:t> 클러스터와 무작위로 선정된 클러스터에서의 복원 성공률과 </a:t>
            </a:r>
            <a:r>
              <a:rPr lang="en-US" altLang="ko-KR" b="1" dirty="0"/>
              <a:t>CPU </a:t>
            </a:r>
            <a:r>
              <a:rPr lang="ko-KR" altLang="en-US" b="1" dirty="0"/>
              <a:t>사용률을 비교하여</a:t>
            </a:r>
            <a:r>
              <a:rPr lang="en-US" altLang="ko-KR" b="1" dirty="0"/>
              <a:t>, </a:t>
            </a:r>
            <a:r>
              <a:rPr lang="ko-KR" altLang="en-US" b="1" dirty="0"/>
              <a:t>스케줄링의 효율성과 필요성을 입증한다</a:t>
            </a:r>
            <a:r>
              <a:rPr lang="en-US" altLang="ko-KR" b="1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22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15273</TotalTime>
  <Words>432</Words>
  <Application>Microsoft Macintosh PowerPoint</Application>
  <PresentationFormat>와이드스크린</PresentationFormat>
  <Paragraphs>40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Office 테마</vt:lpstr>
      <vt:lpstr>Experiment</vt:lpstr>
      <vt:lpstr>PowerPoint 프레젠테이션</vt:lpstr>
      <vt:lpstr>Summary</vt:lpstr>
      <vt:lpstr>복구 자동화의 장점</vt:lpstr>
      <vt:lpstr>Outline</vt:lpstr>
      <vt:lpstr>Outline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120</cp:revision>
  <dcterms:created xsi:type="dcterms:W3CDTF">2022-05-22T16:47:19Z</dcterms:created>
  <dcterms:modified xsi:type="dcterms:W3CDTF">2023-10-18T01:53:27Z</dcterms:modified>
</cp:coreProperties>
</file>