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5" r:id="rId4"/>
    <p:sldId id="310" r:id="rId5"/>
    <p:sldId id="318" r:id="rId6"/>
    <p:sldId id="312" r:id="rId7"/>
    <p:sldId id="316" r:id="rId8"/>
    <p:sldId id="319" r:id="rId9"/>
    <p:sldId id="320" r:id="rId10"/>
    <p:sldId id="321" r:id="rId11"/>
    <p:sldId id="322" r:id="rId12"/>
    <p:sldId id="311" r:id="rId13"/>
    <p:sldId id="317" r:id="rId14"/>
    <p:sldId id="306" r:id="rId15"/>
    <p:sldId id="315" r:id="rId16"/>
    <p:sldId id="313" r:id="rId17"/>
    <p:sldId id="323" r:id="rId18"/>
    <p:sldId id="325" r:id="rId19"/>
    <p:sldId id="309" r:id="rId20"/>
    <p:sldId id="324" r:id="rId21"/>
    <p:sldId id="263" r:id="rId22"/>
    <p:sldId id="261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89936"/>
  </p:normalViewPr>
  <p:slideViewPr>
    <p:cSldViewPr snapToGrid="0" snapToObjects="1" showGuides="1">
      <p:cViewPr varScale="1">
        <p:scale>
          <a:sx n="95" d="100"/>
          <a:sy n="95" d="100"/>
        </p:scale>
        <p:origin x="1168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12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039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66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58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43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60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14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772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61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418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65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8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128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9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6E60-E168-754A-A69D-90F048B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7341"/>
            <a:ext cx="9144000" cy="1061942"/>
          </a:xfrm>
        </p:spPr>
        <p:txBody>
          <a:bodyPr anchor="b"/>
          <a:lstStyle>
            <a:lvl1pPr algn="ctr">
              <a:defRPr sz="60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1D1ED-6491-5B4E-AABC-FBC2B57C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9064"/>
            <a:ext cx="9144000" cy="1655762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 b="1" i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28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>
            <a:extLst>
              <a:ext uri="{FF2B5EF4-FFF2-40B4-BE49-F238E27FC236}">
                <a16:creationId xmlns:a16="http://schemas.microsoft.com/office/drawing/2014/main" id="{C9A47C5D-71AA-5B42-BD8A-34B35F2EEAC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E87F548-93F5-7B42-A9AC-1195531041D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AE37E-7A0A-D34A-9F8F-BF27C8C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5F19-AD4F-CA46-9643-43057A8B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00832-DFDF-DC45-BC76-B1B4135E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2F86-E3DD-CD47-9234-B6468F5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672F-E1D9-354D-9761-64D9646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C09B6-5930-E046-AA32-83111B7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C58E9064-DFEF-FA4E-89E3-DB7FA369B04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B0232F2-C08A-264B-BEE9-7116BA0FFEB3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7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F258-9C13-0742-A703-42DD7858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2B1FF-89C1-F54F-9DD1-F71B60B4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8CCD3-7AB8-3F40-B5BC-F1760468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5431F-782E-6646-92B1-4F7B8118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E7BE-2C75-4A40-A70E-E880E726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60518-1994-534E-8C47-A93AF82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09DC24DF-AE5C-AA4F-8E9F-5F6FBC5B34A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F908727-F9A2-4A4A-8538-79B59074C8B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036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6B14-2617-0C47-BC42-89D81E63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34BD-D069-9549-8DF6-2653D196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AAB97-29EE-E549-A766-ADDD3D4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CD7EF-AC9E-0A4E-AC76-1B565694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7B828-455D-AA44-9690-B20933FA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25824F0D-2FC4-1B4E-8B97-39BD892BBB0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3664AB-AB53-9947-865F-A0D382A13BC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35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D2591-2039-A74D-A9B5-12C816A3D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E9E09-1DD0-CB41-9AD3-3F368E3D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F710E-B4C7-E642-8DBD-34C00DB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E4E2-2FC4-9E41-9D13-91A3E30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9A5F4-130E-8042-8738-E5EC484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05B2226-86FD-784D-9F7F-99160903D0EF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78388A2-2D32-9F48-923E-B664750C858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9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30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46BE-E20C-3443-BDB5-D322380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508BB-44ED-FA45-8CB7-6AE78CAB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B5F2B-DB54-DC4F-AF96-4ECAFC7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BC68C-2DEB-964A-B19F-986D7EE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65FE-CD07-B543-95C1-12E9439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B210856-9A79-B740-ADEA-3E9DDBFECA0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84A2192-8704-DA4A-B45D-41103C61663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87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7055-CE50-B34F-8126-DC514DD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82FD5-9D89-5340-A1A3-C5A53F95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97BBC-5692-EB45-88FA-8E87C5E0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05053-2DF0-5D40-9B77-BEB71EBD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A9D7F-6AFD-AA48-A2E7-4407D29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38AD-157D-7D47-AB30-D6B85F0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7E9FB-8084-E244-8970-3A47D2C4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CA683-BB9E-FE45-800F-CD35220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C416D265-1FAF-EC4E-896A-E50E5E0A892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05BDCD7-5FC7-7747-8DE7-B81E77E0803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7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5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9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E274B-6C84-6542-AF6C-65A7AA6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152AE-611B-1349-AEFB-B9CEC29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BBA9-B704-BD44-9AF6-9EDC7F1E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7693-3757-EA4D-B950-090E81A5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0FF9-691E-3043-9158-4894EB3A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A1CF1-8DB1-0D49-8D7E-6BD575162848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96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60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48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064631"/>
          </a:xfrm>
        </p:spPr>
        <p:txBody>
          <a:bodyPr>
            <a:normAutofit/>
          </a:bodyPr>
          <a:lstStyle/>
          <a:p>
            <a:r>
              <a:rPr lang="en-US" altLang="ko-Kore-KR" dirty="0"/>
              <a:t>CRD</a:t>
            </a:r>
            <a:r>
              <a:rPr lang="ko-KR" altLang="en-US" dirty="0"/>
              <a:t> 작성 예시</a:t>
            </a:r>
            <a:r>
              <a:rPr lang="en-US" altLang="ko-KR" dirty="0"/>
              <a:t> (</a:t>
            </a:r>
            <a:r>
              <a:rPr lang="en-US" altLang="ko-KR" dirty="0" err="1"/>
              <a:t>spec.names</a:t>
            </a:r>
            <a:r>
              <a:rPr lang="en-US" altLang="ko-KR" dirty="0"/>
              <a:t>:)</a:t>
            </a:r>
          </a:p>
          <a:p>
            <a:pPr lvl="1"/>
            <a:r>
              <a:rPr lang="en-US" altLang="ko-Kore-KR" sz="1700" dirty="0"/>
              <a:t>CR</a:t>
            </a:r>
            <a:r>
              <a:rPr lang="ko-KR" altLang="en-US" sz="1700" dirty="0"/>
              <a:t>을 지정할 이름을 설정한다</a:t>
            </a:r>
            <a:r>
              <a:rPr lang="en-US" altLang="ko-KR" sz="1700" dirty="0"/>
              <a:t>.</a:t>
            </a:r>
            <a:endParaRPr lang="en-US" altLang="ko-Kore-KR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95E97F-6945-C9E0-F062-736B3471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07" y="2842694"/>
            <a:ext cx="4827239" cy="3940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64BADC-FFBE-F7E9-F978-7795D377ADAD}"/>
              </a:ext>
            </a:extLst>
          </p:cNvPr>
          <p:cNvSpPr/>
          <p:nvPr/>
        </p:nvSpPr>
        <p:spPr>
          <a:xfrm>
            <a:off x="1184506" y="4211032"/>
            <a:ext cx="4827239" cy="834024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4FDD577-34B0-187A-1786-32BE5CF15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702"/>
              </p:ext>
            </p:extLst>
          </p:nvPr>
        </p:nvGraphicFramePr>
        <p:xfrm>
          <a:off x="6721052" y="2842694"/>
          <a:ext cx="4965426" cy="340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42">
                  <a:extLst>
                    <a:ext uri="{9D8B030D-6E8A-4147-A177-3AD203B41FA5}">
                      <a16:colId xmlns:a16="http://schemas.microsoft.com/office/drawing/2014/main" val="3065757128"/>
                    </a:ext>
                  </a:extLst>
                </a:gridCol>
                <a:gridCol w="1655142">
                  <a:extLst>
                    <a:ext uri="{9D8B030D-6E8A-4147-A177-3AD203B41FA5}">
                      <a16:colId xmlns:a16="http://schemas.microsoft.com/office/drawing/2014/main" val="1050165903"/>
                    </a:ext>
                  </a:extLst>
                </a:gridCol>
                <a:gridCol w="1655142">
                  <a:extLst>
                    <a:ext uri="{9D8B030D-6E8A-4147-A177-3AD203B41FA5}">
                      <a16:colId xmlns:a16="http://schemas.microsoft.com/office/drawing/2014/main" val="949283191"/>
                    </a:ext>
                  </a:extLst>
                </a:gridCol>
              </a:tblGrid>
              <a:tr h="680716">
                <a:tc>
                  <a:txBody>
                    <a:bodyPr/>
                    <a:lstStyle/>
                    <a:p>
                      <a:pPr algn="ctr"/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파드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사용 예시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CRD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사용 예시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364940"/>
                  </a:ext>
                </a:extLst>
              </a:tr>
              <a:tr h="6807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tx1"/>
                          </a:solidFill>
                        </a:rPr>
                        <a:t>복수형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pods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 get </a:t>
                      </a:r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alices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903800"/>
                  </a:ext>
                </a:extLst>
              </a:tr>
              <a:tr h="6807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tx1"/>
                          </a:solidFill>
                        </a:rPr>
                        <a:t>단수형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 get pod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 get </a:t>
                      </a:r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alice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692555"/>
                  </a:ext>
                </a:extLst>
              </a:tr>
              <a:tr h="6807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tx1"/>
                          </a:solidFill>
                        </a:rPr>
                        <a:t>줄임말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 get po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>
                          <a:solidFill>
                            <a:schemeClr val="tx1"/>
                          </a:solidFill>
                        </a:rPr>
                        <a:t>kubectl</a:t>
                      </a:r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 get ac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380796"/>
                  </a:ext>
                </a:extLst>
              </a:tr>
              <a:tr h="6807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YAML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파일에서의 예시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kind: Pod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tx1"/>
                          </a:solidFill>
                        </a:rPr>
                        <a:t>kind: Alice</a:t>
                      </a:r>
                      <a:endParaRPr lang="ko-Kore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1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064631"/>
          </a:xfrm>
        </p:spPr>
        <p:txBody>
          <a:bodyPr>
            <a:normAutofit/>
          </a:bodyPr>
          <a:lstStyle/>
          <a:p>
            <a:r>
              <a:rPr lang="en-US" altLang="ko-Kore-KR" dirty="0"/>
              <a:t>CRD</a:t>
            </a:r>
            <a:r>
              <a:rPr lang="ko-KR" altLang="en-US" dirty="0"/>
              <a:t> 작성 예시</a:t>
            </a:r>
            <a:r>
              <a:rPr lang="en-US" altLang="ko-KR" dirty="0"/>
              <a:t> (</a:t>
            </a:r>
            <a:r>
              <a:rPr lang="en-US" altLang="ko-KR" dirty="0" err="1"/>
              <a:t>spec.validation</a:t>
            </a:r>
            <a:r>
              <a:rPr lang="en-US" altLang="ko-KR" dirty="0"/>
              <a:t>:)</a:t>
            </a:r>
          </a:p>
          <a:p>
            <a:pPr lvl="1"/>
            <a:r>
              <a:rPr lang="en-US" altLang="ko-Kore-KR" sz="1700" dirty="0"/>
              <a:t>CR</a:t>
            </a:r>
            <a:r>
              <a:rPr lang="ko-KR" altLang="en-US" sz="1700" dirty="0"/>
              <a:t>에 어떤 데이터가 저장되어야 하며</a:t>
            </a:r>
            <a:r>
              <a:rPr lang="en-US" altLang="ko-KR" sz="1700" dirty="0"/>
              <a:t>,</a:t>
            </a:r>
            <a:r>
              <a:rPr lang="ko-KR" altLang="en-US" sz="1700" dirty="0"/>
              <a:t> 어떤 항목이 설정되어야 하는지 정의한다</a:t>
            </a:r>
            <a:r>
              <a:rPr lang="en-US" altLang="ko-KR" sz="1700" dirty="0"/>
              <a:t>.</a:t>
            </a:r>
            <a:endParaRPr lang="en-US" altLang="ko-Kore-KR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95E97F-6945-C9E0-F062-736B3471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80" y="2837989"/>
            <a:ext cx="4827239" cy="3940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64BADC-FFBE-F7E9-F978-7795D377ADAD}"/>
              </a:ext>
            </a:extLst>
          </p:cNvPr>
          <p:cNvSpPr/>
          <p:nvPr/>
        </p:nvSpPr>
        <p:spPr>
          <a:xfrm>
            <a:off x="3682379" y="5031517"/>
            <a:ext cx="4827239" cy="1747460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00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</a:t>
            </a:r>
            <a:r>
              <a:rPr kumimoji="1" lang="en-US" altLang="ko-Kore-KR" sz="4400" dirty="0"/>
              <a:t>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0"/>
            <a:ext cx="10515600" cy="4398847"/>
          </a:xfrm>
        </p:spPr>
        <p:txBody>
          <a:bodyPr>
            <a:normAutofit/>
          </a:bodyPr>
          <a:lstStyle/>
          <a:p>
            <a:r>
              <a:rPr lang="en-US" altLang="ko-Kore-KR" dirty="0"/>
              <a:t>CR (Custom Resource)</a:t>
            </a:r>
          </a:p>
          <a:p>
            <a:pPr lvl="1"/>
            <a:endParaRPr lang="en-US" altLang="ko-Kore-KR" dirty="0"/>
          </a:p>
          <a:p>
            <a:pPr lvl="1"/>
            <a:r>
              <a:rPr lang="ko-Kore-KR" altLang="en-US" dirty="0"/>
              <a:t>쿠버네티스에서</a:t>
            </a:r>
            <a:r>
              <a:rPr lang="ko-KR" altLang="en-US" dirty="0"/>
              <a:t> </a:t>
            </a:r>
            <a:r>
              <a:rPr lang="ko-KR" altLang="en-US" dirty="0" err="1"/>
              <a:t>파드와</a:t>
            </a:r>
            <a:r>
              <a:rPr lang="ko-KR" altLang="en-US" dirty="0"/>
              <a:t> 같이 기본적인 리소스 외에 직접 정의해 사용하는 사용자 정의 리소스이다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CR </a:t>
            </a:r>
            <a:r>
              <a:rPr lang="ko-KR" altLang="en-US" dirty="0"/>
              <a:t>또한 </a:t>
            </a:r>
            <a:r>
              <a:rPr lang="ko-KR" altLang="en-US" dirty="0" err="1"/>
              <a:t>파드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디플로이먼트</a:t>
            </a:r>
            <a:r>
              <a:rPr lang="en-US" altLang="ko-KR" dirty="0"/>
              <a:t>,</a:t>
            </a:r>
            <a:r>
              <a:rPr lang="ko-KR" altLang="en-US" dirty="0"/>
              <a:t> 서비스 등과 동일한 리소스의 한 종류로 간주된다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CR</a:t>
            </a:r>
            <a:r>
              <a:rPr lang="ko-KR" altLang="en-US" dirty="0"/>
              <a:t>을 사용함으로써 복잡하고 많은 리소스에 대한 관리의 복잡성을 줄일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디플로이먼트</a:t>
            </a:r>
            <a:r>
              <a:rPr lang="en-US" altLang="ko-KR" dirty="0"/>
              <a:t>,</a:t>
            </a:r>
            <a:r>
              <a:rPr lang="ko-KR" altLang="en-US" dirty="0"/>
              <a:t> 서비스 등의 오브젝트의 묶음을 </a:t>
            </a:r>
            <a:r>
              <a:rPr lang="en-US" altLang="ko-KR" dirty="0"/>
              <a:t>CR</a:t>
            </a:r>
            <a:r>
              <a:rPr lang="ko-KR" altLang="en-US" dirty="0"/>
              <a:t>로 </a:t>
            </a:r>
            <a:r>
              <a:rPr lang="ko-KR" altLang="en-US" dirty="0" err="1"/>
              <a:t>추상화함으로써</a:t>
            </a:r>
            <a:r>
              <a:rPr lang="ko-KR" altLang="en-US" dirty="0"/>
              <a:t> </a:t>
            </a:r>
            <a:r>
              <a:rPr lang="ko-KR" altLang="en-US" dirty="0" err="1"/>
              <a:t>쿠버네티스</a:t>
            </a:r>
            <a:r>
              <a:rPr lang="ko-KR" altLang="en-US" dirty="0"/>
              <a:t> 리소스를 묶어 놓은 패키지처럼 사용할 수 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664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</a:t>
            </a:r>
            <a:r>
              <a:rPr kumimoji="1" lang="en-US" altLang="ko-Kore-KR" sz="4400" dirty="0"/>
              <a:t>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158"/>
            <a:ext cx="10515600" cy="2198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CR (Custom Resource)</a:t>
            </a:r>
            <a:r>
              <a:rPr lang="ko-KR" altLang="en-US" dirty="0"/>
              <a:t>의 사용 예시</a:t>
            </a:r>
            <a:endParaRPr lang="en-US" altLang="ko-Kore-KR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웹 어플리케이션을 </a:t>
            </a:r>
            <a:r>
              <a:rPr lang="en-US" altLang="ko-KR" sz="1800" dirty="0"/>
              <a:t>WebApp</a:t>
            </a:r>
            <a:r>
              <a:rPr lang="ko-KR" altLang="en-US" sz="1800" dirty="0"/>
              <a:t>이라는 이름의 </a:t>
            </a:r>
            <a:r>
              <a:rPr lang="en-US" altLang="ko-KR" sz="1800" dirty="0"/>
              <a:t>CR</a:t>
            </a:r>
            <a:r>
              <a:rPr lang="ko-KR" altLang="en-US" sz="1800" dirty="0"/>
              <a:t>로 만들었다면 이 커스텀 리소스에는 </a:t>
            </a:r>
            <a:r>
              <a:rPr lang="ko-KR" altLang="en-US" sz="1800" dirty="0" err="1"/>
              <a:t>프론트엔드</a:t>
            </a:r>
            <a:r>
              <a:rPr lang="ko-KR" altLang="en-US" sz="1800" dirty="0"/>
              <a:t> 서버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서버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데이터베이스 </a:t>
            </a:r>
            <a:r>
              <a:rPr lang="ko-KR" altLang="en-US" sz="1800" dirty="0" err="1"/>
              <a:t>디플로이먼트</a:t>
            </a:r>
            <a:r>
              <a:rPr lang="en-US" altLang="ko-KR" sz="1800" dirty="0"/>
              <a:t>,</a:t>
            </a:r>
            <a:r>
              <a:rPr lang="ko-KR" altLang="en-US" sz="1800" dirty="0"/>
              <a:t> 그리고 각 포드가 서로 통신하기 위한 여러 서비스 리소스가 포함된다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ore-KR" sz="1800" dirty="0"/>
              <a:t>WebApp CR</a:t>
            </a:r>
            <a:r>
              <a:rPr lang="ko-KR" altLang="en-US" sz="1800" dirty="0"/>
              <a:t>을 생성하는 것만으로 이러한 리소스를 한번에 생성하고 각 리소스를 쉽게 관리한다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ore-KR" altLang="en-US" sz="1800" dirty="0"/>
              <a:t>아래</a:t>
            </a:r>
            <a:r>
              <a:rPr lang="ko-KR" altLang="en-US" sz="1800" dirty="0"/>
              <a:t> 그림은 </a:t>
            </a:r>
            <a:r>
              <a:rPr lang="en-US" altLang="ko-KR" sz="1800" dirty="0"/>
              <a:t>YAML</a:t>
            </a:r>
            <a:r>
              <a:rPr lang="ko-KR" altLang="en-US" sz="1800" dirty="0"/>
              <a:t>  파일로 정의된 </a:t>
            </a:r>
            <a:r>
              <a:rPr lang="en-US" altLang="ko-KR" sz="1800" dirty="0"/>
              <a:t>WebApp</a:t>
            </a:r>
            <a:r>
              <a:rPr lang="ko-KR" altLang="en-US" sz="1800" dirty="0"/>
              <a:t> </a:t>
            </a:r>
            <a:r>
              <a:rPr lang="en-US" altLang="ko-KR" sz="1800" dirty="0"/>
              <a:t>CRD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명령어를 통해 </a:t>
            </a:r>
            <a:r>
              <a:rPr lang="en-US" altLang="ko-KR" sz="1800" dirty="0"/>
              <a:t>CR</a:t>
            </a:r>
            <a:r>
              <a:rPr lang="ko-KR" altLang="en-US" sz="1800" dirty="0"/>
              <a:t>로 만드는 과정을 보여준다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ore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CB8A2AF-6D15-BEB4-D79A-A00A5340A554}"/>
              </a:ext>
            </a:extLst>
          </p:cNvPr>
          <p:cNvSpPr/>
          <p:nvPr/>
        </p:nvSpPr>
        <p:spPr>
          <a:xfrm>
            <a:off x="497502" y="4684916"/>
            <a:ext cx="2780956" cy="814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ore-KR" sz="1000" dirty="0" err="1">
                <a:solidFill>
                  <a:schemeClr val="tx1"/>
                </a:solidFill>
              </a:rPr>
              <a:t>apiVersion</a:t>
            </a:r>
            <a:r>
              <a:rPr kumimoji="1" lang="en-US" altLang="ko-Kore-KR" sz="1000" dirty="0">
                <a:solidFill>
                  <a:schemeClr val="tx1"/>
                </a:solidFill>
              </a:rPr>
              <a:t>: </a:t>
            </a:r>
            <a:r>
              <a:rPr kumimoji="1" lang="en-US" altLang="ko-Kore-KR" sz="1000" dirty="0" err="1">
                <a:solidFill>
                  <a:schemeClr val="tx1"/>
                </a:solidFill>
              </a:rPr>
              <a:t>web.example.com</a:t>
            </a:r>
            <a:r>
              <a:rPr kumimoji="1" lang="en-US" altLang="ko-Kore-KR" sz="1000" dirty="0">
                <a:solidFill>
                  <a:schemeClr val="tx1"/>
                </a:solidFill>
              </a:rPr>
              <a:t>/v1alpha1</a:t>
            </a:r>
          </a:p>
          <a:p>
            <a:pPr algn="just"/>
            <a:r>
              <a:rPr kumimoji="1" lang="en-US" altLang="ko-Kore-KR" sz="1000" dirty="0">
                <a:solidFill>
                  <a:schemeClr val="tx1"/>
                </a:solidFill>
              </a:rPr>
              <a:t>kind: WebApp</a:t>
            </a:r>
          </a:p>
          <a:p>
            <a:pPr algn="just"/>
            <a:r>
              <a:rPr kumimoji="1" lang="en-US" altLang="ko-Kore-KR" sz="1000" dirty="0">
                <a:solidFill>
                  <a:schemeClr val="tx1"/>
                </a:solidFill>
              </a:rPr>
              <a:t>... 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B8316E8-CAE1-7CDE-7AC3-64933585FDD5}"/>
              </a:ext>
            </a:extLst>
          </p:cNvPr>
          <p:cNvSpPr/>
          <p:nvPr/>
        </p:nvSpPr>
        <p:spPr>
          <a:xfrm>
            <a:off x="5553307" y="3573962"/>
            <a:ext cx="5653668" cy="3074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커스텀 리소스 </a:t>
            </a:r>
            <a:r>
              <a:rPr kumimoji="1" lang="en-US" altLang="ko-KR" dirty="0">
                <a:solidFill>
                  <a:schemeClr val="tx1"/>
                </a:solidFill>
              </a:rPr>
              <a:t>WebApp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1886E2D-8BE3-23F1-6AF6-668517F6A4BD}"/>
              </a:ext>
            </a:extLst>
          </p:cNvPr>
          <p:cNvSpPr/>
          <p:nvPr/>
        </p:nvSpPr>
        <p:spPr>
          <a:xfrm>
            <a:off x="5820936" y="4204006"/>
            <a:ext cx="1170878" cy="921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Deployment 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32B2884-C126-468F-439D-28D9E220E0BF}"/>
              </a:ext>
            </a:extLst>
          </p:cNvPr>
          <p:cNvSpPr/>
          <p:nvPr/>
        </p:nvSpPr>
        <p:spPr>
          <a:xfrm>
            <a:off x="7733370" y="4204005"/>
            <a:ext cx="1170878" cy="921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Backend Deployment 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885E204-BABB-A4C8-D796-A5B78C2B053B}"/>
              </a:ext>
            </a:extLst>
          </p:cNvPr>
          <p:cNvSpPr/>
          <p:nvPr/>
        </p:nvSpPr>
        <p:spPr>
          <a:xfrm>
            <a:off x="9645804" y="4204004"/>
            <a:ext cx="1170878" cy="9210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Database Deployment 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BBE46-0930-F0A3-5E04-58C4072F3245}"/>
              </a:ext>
            </a:extLst>
          </p:cNvPr>
          <p:cNvSpPr txBox="1"/>
          <p:nvPr/>
        </p:nvSpPr>
        <p:spPr>
          <a:xfrm>
            <a:off x="9129584" y="44241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...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90943B5-4297-620D-8D7F-0EEDBE07E1AB}"/>
              </a:ext>
            </a:extLst>
          </p:cNvPr>
          <p:cNvSpPr/>
          <p:nvPr/>
        </p:nvSpPr>
        <p:spPr>
          <a:xfrm>
            <a:off x="6553200" y="5630545"/>
            <a:ext cx="1615068" cy="512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Service A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FB2A4E7-EB4F-A86D-C61B-390598051E5F}"/>
              </a:ext>
            </a:extLst>
          </p:cNvPr>
          <p:cNvSpPr/>
          <p:nvPr/>
        </p:nvSpPr>
        <p:spPr>
          <a:xfrm>
            <a:off x="8679840" y="5626908"/>
            <a:ext cx="1615068" cy="5129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ConfigMap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A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3FCCC9-1BD2-CA4B-9E67-0C0F750399A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278458" y="5091936"/>
            <a:ext cx="2274849" cy="1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91D90D-673E-A66B-5E92-1D4275911A56}"/>
              </a:ext>
            </a:extLst>
          </p:cNvPr>
          <p:cNvSpPr txBox="1"/>
          <p:nvPr/>
        </p:nvSpPr>
        <p:spPr>
          <a:xfrm>
            <a:off x="3395628" y="4500242"/>
            <a:ext cx="179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/>
              <a:t>kubectl</a:t>
            </a:r>
            <a:r>
              <a:rPr kumimoji="1" lang="en-US" altLang="ko-Kore-KR" sz="1200" dirty="0"/>
              <a:t> apply –f </a:t>
            </a:r>
          </a:p>
          <a:p>
            <a:r>
              <a:rPr kumimoji="1" lang="en-US" altLang="ko-Kore-KR" sz="1200" dirty="0"/>
              <a:t>my-custom-</a:t>
            </a:r>
            <a:r>
              <a:rPr kumimoji="1" lang="en-US" altLang="ko-Kore-KR" sz="1200" dirty="0" err="1"/>
              <a:t>resource.yaml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8D30A-8574-5EEC-90FF-5BA6EBCA9D61}"/>
              </a:ext>
            </a:extLst>
          </p:cNvPr>
          <p:cNvSpPr txBox="1"/>
          <p:nvPr/>
        </p:nvSpPr>
        <p:spPr>
          <a:xfrm>
            <a:off x="954793" y="5566465"/>
            <a:ext cx="17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my-custom-</a:t>
            </a:r>
            <a:r>
              <a:rPr kumimoji="1" lang="en-US" altLang="ko-Kore-KR" sz="1200" dirty="0" err="1"/>
              <a:t>resource.yaml</a:t>
            </a:r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F0C0F-F10E-C2E8-ED01-FD85F0AA3EF1}"/>
              </a:ext>
            </a:extLst>
          </p:cNvPr>
          <p:cNvSpPr txBox="1"/>
          <p:nvPr/>
        </p:nvSpPr>
        <p:spPr>
          <a:xfrm>
            <a:off x="1583474" y="423746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735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4008554"/>
          </a:xfrm>
        </p:spPr>
        <p:txBody>
          <a:bodyPr/>
          <a:lstStyle/>
          <a:p>
            <a:r>
              <a:rPr lang="en-US" altLang="ko-Kore-KR" dirty="0"/>
              <a:t>CR (Custom Resource)</a:t>
            </a:r>
            <a:r>
              <a:rPr lang="ko-KR" altLang="en-US" dirty="0"/>
              <a:t> 사용 단계</a:t>
            </a:r>
            <a:endParaRPr lang="en-US" altLang="ko-Kore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현재 상태를 </a:t>
            </a:r>
            <a:r>
              <a:rPr lang="en-US" altLang="ko-KR" dirty="0"/>
              <a:t>CR</a:t>
            </a:r>
            <a:r>
              <a:rPr lang="ko-KR" altLang="en-US" dirty="0"/>
              <a:t>에 대한 원하는 상태</a:t>
            </a:r>
            <a:r>
              <a:rPr lang="en-US" altLang="ko-KR" dirty="0"/>
              <a:t> (Desired State)</a:t>
            </a:r>
            <a:r>
              <a:rPr lang="ko-KR" altLang="en-US" dirty="0"/>
              <a:t>로 변화시킬 컨트롤러를 구현하고</a:t>
            </a:r>
            <a:r>
              <a:rPr lang="en-US" altLang="ko-KR" dirty="0"/>
              <a:t>,</a:t>
            </a:r>
            <a:r>
              <a:rPr lang="ko-KR" altLang="en-US" dirty="0"/>
              <a:t> 컨트롤러를 실행한다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CR</a:t>
            </a:r>
            <a:r>
              <a:rPr lang="ko-KR" altLang="en-US" dirty="0"/>
              <a:t>의 상세 정보를 정의하는 </a:t>
            </a:r>
            <a:r>
              <a:rPr lang="en-US" altLang="ko-KR" dirty="0"/>
              <a:t>CRD (Custom Resource Definition) </a:t>
            </a:r>
            <a:r>
              <a:rPr lang="ko-KR" altLang="en-US" dirty="0"/>
              <a:t>리소스를 생성한다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CRD</a:t>
            </a:r>
            <a:r>
              <a:rPr lang="ko-KR" altLang="en-US" dirty="0"/>
              <a:t>에 정의된 데이터에 맞춰 </a:t>
            </a:r>
            <a:r>
              <a:rPr lang="en-US" altLang="ko-KR" dirty="0"/>
              <a:t>CR</a:t>
            </a:r>
            <a:r>
              <a:rPr lang="ko-KR" altLang="en-US" dirty="0" err="1"/>
              <a:t>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번에서 실행한 컨트롤러는 </a:t>
            </a:r>
            <a:r>
              <a:rPr lang="en-US" altLang="ko-KR" dirty="0"/>
              <a:t>CR</a:t>
            </a:r>
            <a:r>
              <a:rPr lang="ko-KR" altLang="en-US" dirty="0"/>
              <a:t>의 생성을 감지하고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CR</a:t>
            </a:r>
            <a:r>
              <a:rPr lang="ko-KR" altLang="en-US" dirty="0"/>
              <a:t>이 추구하는 원하는 상태가 되도록 적절한 작업을 수행한다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767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</a:t>
            </a:r>
            <a:r>
              <a:rPr kumimoji="1" lang="en-US" altLang="ko-Kore-KR" sz="4400" dirty="0"/>
              <a:t>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72255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커스텀 컨트롤러 </a:t>
            </a:r>
            <a:r>
              <a:rPr lang="en-US" altLang="ko-KR" sz="2400" dirty="0"/>
              <a:t>(Custom Controller)</a:t>
            </a:r>
          </a:p>
          <a:p>
            <a:pPr lvl="1"/>
            <a:r>
              <a:rPr lang="ko-KR" altLang="en-US" sz="2000" dirty="0"/>
              <a:t>커스텀 컨트롤러는 </a:t>
            </a:r>
            <a:r>
              <a:rPr lang="en-US" altLang="ko-KR" sz="2000" dirty="0"/>
              <a:t>API </a:t>
            </a:r>
            <a:r>
              <a:rPr lang="ko-KR" altLang="en-US" sz="2000" dirty="0"/>
              <a:t>서버의 </a:t>
            </a:r>
            <a:r>
              <a:rPr lang="en-US" altLang="ko-KR" sz="2000" dirty="0"/>
              <a:t>Watch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통해 새로운 </a:t>
            </a:r>
            <a:r>
              <a:rPr lang="en-US" altLang="ko-KR" sz="2000" dirty="0"/>
              <a:t>CR</a:t>
            </a:r>
            <a:r>
              <a:rPr lang="ko-KR" altLang="en-US" sz="2000" dirty="0"/>
              <a:t>이 생성됐다는 것을 감지하고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CR</a:t>
            </a:r>
            <a:r>
              <a:rPr lang="ko-KR" altLang="en-US" sz="2000" dirty="0"/>
              <a:t>이 추구하는 원하는 상태가 되도록 특정 동작을 수행한다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현재 상태에서 원하는 상태가 되도록 특정 동작을 수행하는 것을 </a:t>
            </a:r>
            <a:r>
              <a:rPr lang="ko-KR" altLang="en-US" sz="2000" dirty="0" err="1"/>
              <a:t>쿠버네티스에서는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Reconcile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  <a:endParaRPr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F014E-9D18-149E-65D4-7590291F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97" y="3217235"/>
            <a:ext cx="7324005" cy="34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6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3200" dirty="0"/>
              <a:t>– operator </a:t>
            </a:r>
            <a:r>
              <a:rPr kumimoji="1" lang="ko-KR" altLang="en-US" sz="3200" dirty="0"/>
              <a:t>개발을 위한 핵심 개념</a:t>
            </a:r>
            <a:r>
              <a:rPr kumimoji="1" lang="en-US" altLang="ko-Kore-KR" sz="3200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845218"/>
          </a:xfrm>
        </p:spPr>
        <p:txBody>
          <a:bodyPr/>
          <a:lstStyle/>
          <a:p>
            <a:r>
              <a:rPr lang="en-US" altLang="ko-Kore-KR" dirty="0"/>
              <a:t>Reconcile</a:t>
            </a:r>
          </a:p>
          <a:p>
            <a:pPr lvl="1"/>
            <a:r>
              <a:rPr lang="en-US" altLang="ko-Kore-KR" sz="2000" dirty="0"/>
              <a:t>Reconcile</a:t>
            </a:r>
            <a:r>
              <a:rPr lang="ko-Kore-KR" altLang="en-US" sz="2000" dirty="0"/>
              <a:t>은</a:t>
            </a:r>
            <a:r>
              <a:rPr lang="ko-KR" altLang="en-US" sz="2000" dirty="0"/>
              <a:t> 현재 상태와 원하는 상태를 비교하고 원하는 상태가 되도록 하는 작업을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Reconcile</a:t>
            </a:r>
            <a:r>
              <a:rPr lang="ko-KR" altLang="en-US" sz="2000" dirty="0"/>
              <a:t>은 클러스터 이벤트</a:t>
            </a:r>
            <a:r>
              <a:rPr lang="en-US" altLang="ko-KR" sz="2000" dirty="0"/>
              <a:t> (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개체 만들기</a:t>
            </a:r>
            <a:r>
              <a:rPr lang="en-US" altLang="ko-KR" sz="2000" dirty="0"/>
              <a:t>,</a:t>
            </a:r>
            <a:r>
              <a:rPr lang="ko-KR" altLang="en-US" sz="2000" dirty="0"/>
              <a:t> 업데이트</a:t>
            </a:r>
            <a:r>
              <a:rPr lang="en-US" altLang="ko-KR" sz="2000" dirty="0"/>
              <a:t>,</a:t>
            </a:r>
            <a:r>
              <a:rPr lang="ko-KR" altLang="en-US" sz="2000" dirty="0"/>
              <a:t> 삭제</a:t>
            </a:r>
            <a:r>
              <a:rPr lang="en-US" altLang="ko-KR" sz="2000" dirty="0"/>
              <a:t>)</a:t>
            </a:r>
            <a:r>
              <a:rPr lang="ko-KR" altLang="en-US" sz="2000" dirty="0"/>
              <a:t> 또는  외부 이벤트 </a:t>
            </a:r>
            <a:r>
              <a:rPr lang="en-US" altLang="ko-KR" sz="2000" dirty="0"/>
              <a:t>(</a:t>
            </a:r>
            <a:r>
              <a:rPr lang="ko-KR" altLang="en-US" sz="2000" dirty="0"/>
              <a:t>외부 소스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응답으로 컨트롤러에 의해 </a:t>
            </a:r>
            <a:r>
              <a:rPr lang="ko-KR" altLang="en-US" sz="2000" dirty="0" err="1"/>
              <a:t>트리거된다</a:t>
            </a:r>
            <a:r>
              <a:rPr lang="en-US" altLang="ko-KR" sz="2000" dirty="0"/>
              <a:t>.</a:t>
            </a:r>
            <a:endParaRPr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412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3200" dirty="0"/>
              <a:t>– </a:t>
            </a:r>
            <a:r>
              <a:rPr kumimoji="1" lang="en-US" altLang="ko-Kore-KR" sz="3200" dirty="0" err="1"/>
              <a:t>DRaaS</a:t>
            </a:r>
            <a:r>
              <a:rPr kumimoji="1" lang="en-US" altLang="ko-Kore-KR" sz="3200" dirty="0"/>
              <a:t>-operator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DCF4056-AE20-CEE3-A9AC-72F0AD456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64" y="1058159"/>
            <a:ext cx="8890272" cy="56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31A826-E330-88D4-B2A6-A9AD935DA511}"/>
              </a:ext>
            </a:extLst>
          </p:cNvPr>
          <p:cNvSpPr/>
          <p:nvPr/>
        </p:nvSpPr>
        <p:spPr>
          <a:xfrm>
            <a:off x="620750" y="1170248"/>
            <a:ext cx="10950498" cy="13255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dirty="0" err="1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 Watch?</a:t>
            </a:r>
            <a:endParaRPr kumimoji="1" lang="ko-Kore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F95FD9-B2EC-C5A8-A2CF-A9D087D59477}"/>
              </a:ext>
            </a:extLst>
          </p:cNvPr>
          <p:cNvSpPr/>
          <p:nvPr/>
        </p:nvSpPr>
        <p:spPr>
          <a:xfrm>
            <a:off x="620750" y="4361435"/>
            <a:ext cx="10950498" cy="13255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FC-DR-51102</a:t>
            </a:r>
          </a:p>
          <a:p>
            <a:pPr algn="just"/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(Update)</a:t>
            </a:r>
            <a:endParaRPr kumimoji="1" lang="ko-Kore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4A26A1-D9B8-9372-D27F-9EAF8DC15E60}"/>
              </a:ext>
            </a:extLst>
          </p:cNvPr>
          <p:cNvSpPr/>
          <p:nvPr/>
        </p:nvSpPr>
        <p:spPr>
          <a:xfrm>
            <a:off x="620750" y="2775967"/>
            <a:ext cx="10950498" cy="13255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FC-DR-51101</a:t>
            </a:r>
          </a:p>
          <a:p>
            <a:pPr algn="just"/>
            <a:r>
              <a:rPr kumimoji="1" lang="en-US" altLang="ko-Kore-KR" dirty="0">
                <a:solidFill>
                  <a:schemeClr val="accent1">
                    <a:lumMod val="75000"/>
                  </a:schemeClr>
                </a:solidFill>
              </a:rPr>
              <a:t>(Create)</a:t>
            </a:r>
            <a:endParaRPr kumimoji="1" lang="ko-Kore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3200" dirty="0"/>
              <a:t>– </a:t>
            </a:r>
            <a:r>
              <a:rPr kumimoji="1" lang="en-US" altLang="ko-Kore-KR" sz="3200" dirty="0" err="1"/>
              <a:t>DRaaS</a:t>
            </a:r>
            <a:r>
              <a:rPr kumimoji="1" lang="en-US" altLang="ko-Kore-KR" sz="3200" dirty="0"/>
              <a:t>-operator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6A5038-C5B0-3114-E86F-A9C7FDB3E1E2}"/>
              </a:ext>
            </a:extLst>
          </p:cNvPr>
          <p:cNvSpPr/>
          <p:nvPr/>
        </p:nvSpPr>
        <p:spPr>
          <a:xfrm>
            <a:off x="1561171" y="1516565"/>
            <a:ext cx="1761893" cy="786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CR </a:t>
            </a:r>
            <a:r>
              <a:rPr kumimoji="1" lang="ko-KR" altLang="en-US" sz="1100" dirty="0">
                <a:solidFill>
                  <a:schemeClr val="tx1"/>
                </a:solidFill>
              </a:rPr>
              <a:t>변경 이벤트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42D1C6-15AF-45E6-FC58-1630DCAFD2DB}"/>
              </a:ext>
            </a:extLst>
          </p:cNvPr>
          <p:cNvSpPr/>
          <p:nvPr/>
        </p:nvSpPr>
        <p:spPr>
          <a:xfrm>
            <a:off x="9404193" y="1516565"/>
            <a:ext cx="1561171" cy="786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CR </a:t>
            </a: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변경 이벤트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판단 8">
            <a:extLst>
              <a:ext uri="{FF2B5EF4-FFF2-40B4-BE49-F238E27FC236}">
                <a16:creationId xmlns:a16="http://schemas.microsoft.com/office/drawing/2014/main" id="{1BB03BEF-2884-2D1D-9F6C-9F3C91F7F003}"/>
              </a:ext>
            </a:extLst>
          </p:cNvPr>
          <p:cNvSpPr/>
          <p:nvPr/>
        </p:nvSpPr>
        <p:spPr>
          <a:xfrm>
            <a:off x="1561170" y="3035871"/>
            <a:ext cx="1761893" cy="7862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tx1"/>
                </a:solidFill>
              </a:rPr>
              <a:t>삭제인가</a:t>
            </a:r>
            <a:r>
              <a:rPr kumimoji="1" lang="en-US" altLang="ko-Kore-KR" sz="1100" dirty="0">
                <a:solidFill>
                  <a:schemeClr val="tx1"/>
                </a:solidFill>
              </a:rPr>
              <a:t>?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판단 9">
            <a:extLst>
              <a:ext uri="{FF2B5EF4-FFF2-40B4-BE49-F238E27FC236}">
                <a16:creationId xmlns:a16="http://schemas.microsoft.com/office/drawing/2014/main" id="{2ECEC485-DFBE-5CB5-E4BC-4B7F0E6EE1F3}"/>
              </a:ext>
            </a:extLst>
          </p:cNvPr>
          <p:cNvSpPr/>
          <p:nvPr/>
        </p:nvSpPr>
        <p:spPr>
          <a:xfrm>
            <a:off x="1561170" y="4672168"/>
            <a:ext cx="1761893" cy="7862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tx1"/>
                </a:solidFill>
              </a:rPr>
              <a:t>수정인가</a:t>
            </a:r>
            <a:r>
              <a:rPr kumimoji="1" lang="en-US" altLang="ko-Kore-KR" sz="1100" dirty="0">
                <a:solidFill>
                  <a:schemeClr val="tx1"/>
                </a:solidFill>
              </a:rPr>
              <a:t>?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판단 10">
            <a:extLst>
              <a:ext uri="{FF2B5EF4-FFF2-40B4-BE49-F238E27FC236}">
                <a16:creationId xmlns:a16="http://schemas.microsoft.com/office/drawing/2014/main" id="{1D2BAC56-240F-B0AB-9555-C72063E6D067}"/>
              </a:ext>
            </a:extLst>
          </p:cNvPr>
          <p:cNvSpPr/>
          <p:nvPr/>
        </p:nvSpPr>
        <p:spPr>
          <a:xfrm>
            <a:off x="9303831" y="3038417"/>
            <a:ext cx="1761893" cy="7862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tx1"/>
                </a:solidFill>
              </a:rPr>
              <a:t>생성인가</a:t>
            </a:r>
            <a:r>
              <a:rPr kumimoji="1" lang="en-US" altLang="ko-Kore-KR" sz="1100" dirty="0">
                <a:solidFill>
                  <a:schemeClr val="tx1"/>
                </a:solidFill>
              </a:rPr>
              <a:t>?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E8B329DF-EF22-7761-F77D-925A270F7874}"/>
              </a:ext>
            </a:extLst>
          </p:cNvPr>
          <p:cNvSpPr/>
          <p:nvPr/>
        </p:nvSpPr>
        <p:spPr>
          <a:xfrm>
            <a:off x="9303831" y="4672168"/>
            <a:ext cx="1761893" cy="7862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tx1"/>
                </a:solidFill>
              </a:rPr>
              <a:t>수정인가</a:t>
            </a:r>
            <a:r>
              <a:rPr kumimoji="1" lang="en-US" altLang="ko-Kore-KR" sz="1100" dirty="0">
                <a:solidFill>
                  <a:schemeClr val="tx1"/>
                </a:solidFill>
              </a:rPr>
              <a:t>?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AC45BB8-9AAD-AD60-46CD-07BF91463357}"/>
              </a:ext>
            </a:extLst>
          </p:cNvPr>
          <p:cNvSpPr/>
          <p:nvPr/>
        </p:nvSpPr>
        <p:spPr>
          <a:xfrm>
            <a:off x="5215053" y="2995472"/>
            <a:ext cx="1761893" cy="867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CR </a:t>
            </a:r>
            <a:r>
              <a:rPr kumimoji="1" lang="ko-KR" altLang="en-US" sz="1400" dirty="0">
                <a:solidFill>
                  <a:schemeClr val="tx1"/>
                </a:solidFill>
              </a:rPr>
              <a:t>생성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C59EF9D-A5BC-C718-3EA6-2B4CC0FE0293}"/>
              </a:ext>
            </a:extLst>
          </p:cNvPr>
          <p:cNvSpPr/>
          <p:nvPr/>
        </p:nvSpPr>
        <p:spPr>
          <a:xfrm>
            <a:off x="5215053" y="4631769"/>
            <a:ext cx="1761893" cy="867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CR </a:t>
            </a:r>
            <a:r>
              <a:rPr kumimoji="1" lang="ko-KR" altLang="en-US" sz="1400" dirty="0">
                <a:solidFill>
                  <a:schemeClr val="tx1"/>
                </a:solidFill>
              </a:rPr>
              <a:t>업데이트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E9303C-9290-D942-A797-1D460633E54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23063" y="3429000"/>
            <a:ext cx="1891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65A1EC-EE79-FADB-E87D-2E5873B5C8B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2442117" y="2302823"/>
            <a:ext cx="1" cy="73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11FBB9-606E-306A-872C-327CF0DC27B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442117" y="3822129"/>
            <a:ext cx="0" cy="85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09CA65-B884-E8A1-5F93-B9ABE9D67E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10184778" y="2302823"/>
            <a:ext cx="1" cy="73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50E552-C660-E046-4BC6-6912820831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184778" y="3824675"/>
            <a:ext cx="0" cy="8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466C49-F011-DCA0-7DC5-3BB2EAC279C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323063" y="5065297"/>
            <a:ext cx="1891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765C16-F19A-3FCA-DC07-9591516108A1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6976946" y="5065297"/>
            <a:ext cx="2326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C10D97-1DC4-A36A-FC99-DF52F5186384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6976946" y="3429000"/>
            <a:ext cx="2326885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015E4-FA4F-A42C-85E0-729BA592C607}"/>
              </a:ext>
            </a:extLst>
          </p:cNvPr>
          <p:cNvSpPr txBox="1"/>
          <p:nvPr/>
        </p:nvSpPr>
        <p:spPr>
          <a:xfrm>
            <a:off x="3429708" y="3059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5CDD5-727E-8010-FC1C-24C4A1E74466}"/>
              </a:ext>
            </a:extLst>
          </p:cNvPr>
          <p:cNvSpPr txBox="1"/>
          <p:nvPr/>
        </p:nvSpPr>
        <p:spPr>
          <a:xfrm>
            <a:off x="3429708" y="46840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EF1E03-F6EB-DEE9-F557-1EC9D269778C}"/>
              </a:ext>
            </a:extLst>
          </p:cNvPr>
          <p:cNvSpPr txBox="1"/>
          <p:nvPr/>
        </p:nvSpPr>
        <p:spPr>
          <a:xfrm>
            <a:off x="8738839" y="47090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8C14C9-D00B-A184-3568-608505395A90}"/>
              </a:ext>
            </a:extLst>
          </p:cNvPr>
          <p:cNvSpPr txBox="1"/>
          <p:nvPr/>
        </p:nvSpPr>
        <p:spPr>
          <a:xfrm>
            <a:off x="8738839" y="3059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31E64-0A96-A49E-A2D3-2E49B6759700}"/>
              </a:ext>
            </a:extLst>
          </p:cNvPr>
          <p:cNvSpPr txBox="1"/>
          <p:nvPr/>
        </p:nvSpPr>
        <p:spPr>
          <a:xfrm>
            <a:off x="1986542" y="40624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87958-7CD5-10B4-0258-15FFA5B23020}"/>
              </a:ext>
            </a:extLst>
          </p:cNvPr>
          <p:cNvSpPr txBox="1"/>
          <p:nvPr/>
        </p:nvSpPr>
        <p:spPr>
          <a:xfrm>
            <a:off x="9729203" y="40624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747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4"/>
            <a:ext cx="10515600" cy="2364410"/>
          </a:xfrm>
        </p:spPr>
        <p:txBody>
          <a:bodyPr/>
          <a:lstStyle/>
          <a:p>
            <a:r>
              <a:rPr lang="en-US" altLang="ko-Kore-KR" dirty="0" err="1"/>
              <a:t>ReplicationInfo</a:t>
            </a:r>
            <a:r>
              <a:rPr lang="en-US" altLang="ko-Kore-KR" dirty="0"/>
              <a:t> CR, </a:t>
            </a:r>
            <a:r>
              <a:rPr lang="en-US" altLang="ko-Kore-KR" dirty="0" err="1"/>
              <a:t>DRaaS</a:t>
            </a:r>
            <a:r>
              <a:rPr lang="en-US" altLang="ko-Kore-KR" dirty="0"/>
              <a:t> CR</a:t>
            </a:r>
            <a:r>
              <a:rPr lang="ko-KR" altLang="en-US" dirty="0"/>
              <a:t>의 변경 이벤트를 알아야 하는데 어떻게 알 수 있는지 궁금합니다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r>
              <a:rPr lang="en-US" altLang="ko-Kore-KR" dirty="0" err="1"/>
              <a:t>ProtectionGroupInfo</a:t>
            </a:r>
            <a:r>
              <a:rPr lang="en-US" altLang="ko-Kore-KR" dirty="0"/>
              <a:t> </a:t>
            </a:r>
            <a:r>
              <a:rPr lang="ko-KR" altLang="en-US" dirty="0"/>
              <a:t>이벤트 핸들링이 위의 그림에 어디에 들어가야 하는지 궁금합니다</a:t>
            </a:r>
            <a:r>
              <a:rPr lang="en-US" altLang="ko-KR" dirty="0"/>
              <a:t>.</a:t>
            </a:r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88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Action Item</a:t>
            </a:r>
            <a:endParaRPr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4"/>
            <a:ext cx="10515600" cy="2364410"/>
          </a:xfrm>
        </p:spPr>
        <p:txBody>
          <a:bodyPr/>
          <a:lstStyle/>
          <a:p>
            <a:r>
              <a:rPr lang="en-US" altLang="ko-Kore-KR" dirty="0"/>
              <a:t>Operator </a:t>
            </a:r>
            <a:r>
              <a:rPr lang="ko-KR" altLang="en-US" dirty="0"/>
              <a:t>개발을 위한 개념들을 정리</a:t>
            </a:r>
            <a:endParaRPr lang="en-US" altLang="ko-KR" dirty="0"/>
          </a:p>
          <a:p>
            <a:endParaRPr lang="en-US" altLang="ko-Kore-KR" dirty="0"/>
          </a:p>
          <a:p>
            <a:r>
              <a:rPr lang="en-US" altLang="ko-Kore-KR" dirty="0"/>
              <a:t>operator-</a:t>
            </a:r>
            <a:r>
              <a:rPr lang="en-US" altLang="ko-Kore-KR" dirty="0" err="1"/>
              <a:t>sdk</a:t>
            </a:r>
            <a:r>
              <a:rPr lang="en-US" altLang="ko-Kore-KR" dirty="0"/>
              <a:t> </a:t>
            </a:r>
            <a:r>
              <a:rPr lang="ko-KR" altLang="en-US" dirty="0"/>
              <a:t>오류 파악 진행중 </a:t>
            </a:r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594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5002-CC97-4B40-8B4A-CE2AA4CB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Action Item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82955-817A-5C4E-A476-C961AEE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9"/>
            <a:ext cx="10515600" cy="2364410"/>
          </a:xfrm>
        </p:spPr>
        <p:txBody>
          <a:bodyPr/>
          <a:lstStyle/>
          <a:p>
            <a:r>
              <a:rPr lang="en-US" altLang="ko-KR" dirty="0"/>
              <a:t>operator-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관련 오류를 해결하고 실습 진행</a:t>
            </a:r>
            <a:endParaRPr lang="en-US" altLang="ko-KR" dirty="0"/>
          </a:p>
          <a:p>
            <a:endParaRPr lang="en-US" altLang="ko-Kore-KR" dirty="0"/>
          </a:p>
          <a:p>
            <a:r>
              <a:rPr lang="en-US" altLang="ko-Kore-KR" dirty="0"/>
              <a:t>Reconcile </a:t>
            </a:r>
            <a:r>
              <a:rPr lang="ko-KR" altLang="en-US" dirty="0"/>
              <a:t>구조 파악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99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DB10ACA-3BAA-428A-2D48-750AF947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3" y="1623430"/>
            <a:ext cx="10099933" cy="40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726164"/>
          </a:xfrm>
        </p:spPr>
        <p:txBody>
          <a:bodyPr>
            <a:normAutofit/>
          </a:bodyPr>
          <a:lstStyle/>
          <a:p>
            <a:r>
              <a:rPr lang="en-US" altLang="ko-Kore-KR" dirty="0"/>
              <a:t>operator </a:t>
            </a:r>
            <a:r>
              <a:rPr lang="ko-KR" altLang="en-US" dirty="0"/>
              <a:t>개발을 위한 핵심 개념</a:t>
            </a:r>
            <a:r>
              <a:rPr lang="en-US" altLang="ko-Kore-KR" dirty="0"/>
              <a:t> </a:t>
            </a:r>
          </a:p>
          <a:p>
            <a:pPr lvl="1"/>
            <a:r>
              <a:rPr lang="en-US" altLang="ko-Kore-KR" dirty="0"/>
              <a:t>CRD (Custom Resource Definition)</a:t>
            </a:r>
          </a:p>
          <a:p>
            <a:pPr lvl="1"/>
            <a:r>
              <a:rPr lang="en-US" altLang="ko-Kore-KR" dirty="0"/>
              <a:t>CR (Custom Resource)</a:t>
            </a:r>
          </a:p>
          <a:p>
            <a:pPr lvl="1"/>
            <a:r>
              <a:rPr lang="ko-KR" altLang="en-US" dirty="0"/>
              <a:t>커스텀 컨트롤러 </a:t>
            </a:r>
            <a:r>
              <a:rPr lang="en-US" altLang="ko-KR" dirty="0"/>
              <a:t>(Custom Controller)</a:t>
            </a:r>
            <a:endParaRPr lang="en-US" altLang="ko-Kore-KR" dirty="0"/>
          </a:p>
          <a:p>
            <a:pPr lvl="1"/>
            <a:r>
              <a:rPr lang="en-US" altLang="ko-Kore-KR" dirty="0"/>
              <a:t>Reconcile</a:t>
            </a:r>
          </a:p>
          <a:p>
            <a:r>
              <a:rPr lang="en-US" altLang="ko-Kore-KR" dirty="0" err="1"/>
              <a:t>DRaaS</a:t>
            </a:r>
            <a:r>
              <a:rPr lang="en-US" altLang="ko-Kore-KR" dirty="0"/>
              <a:t>-operator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491988"/>
          </a:xfrm>
        </p:spPr>
        <p:txBody>
          <a:bodyPr/>
          <a:lstStyle/>
          <a:p>
            <a:r>
              <a:rPr lang="en-US" altLang="ko-Kore-KR" dirty="0"/>
              <a:t>CRD (Custom Resource Definition)</a:t>
            </a:r>
          </a:p>
          <a:p>
            <a:pPr lvl="1"/>
            <a:r>
              <a:rPr lang="en-US" altLang="ko-KR" dirty="0"/>
              <a:t>CRD</a:t>
            </a:r>
            <a:r>
              <a:rPr lang="ko-KR" altLang="en-US" dirty="0"/>
              <a:t>는 </a:t>
            </a:r>
            <a:r>
              <a:rPr lang="en-US" altLang="ko-KR" dirty="0"/>
              <a:t>CR</a:t>
            </a:r>
            <a:r>
              <a:rPr lang="ko-KR" altLang="en-US" dirty="0"/>
              <a:t>을 정의하는 리소스이다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CR</a:t>
            </a:r>
            <a:r>
              <a:rPr lang="ko-KR" altLang="en-US" dirty="0"/>
              <a:t>을 어떻게 사용할 것인지 </a:t>
            </a:r>
            <a:r>
              <a:rPr lang="ko-KR" altLang="en-US" dirty="0" err="1"/>
              <a:t>쿠버네티스에</a:t>
            </a:r>
            <a:r>
              <a:rPr lang="ko-KR" altLang="en-US" dirty="0"/>
              <a:t> 등록하는 선언적인 리소스일 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CRD </a:t>
            </a:r>
            <a:r>
              <a:rPr lang="ko-KR" altLang="en-US" dirty="0"/>
              <a:t>자체가 </a:t>
            </a:r>
            <a:r>
              <a:rPr lang="en-US" altLang="ko-KR" dirty="0"/>
              <a:t>CR</a:t>
            </a:r>
            <a:r>
              <a:rPr lang="ko-KR" altLang="en-US" dirty="0"/>
              <a:t>과 같지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CRD </a:t>
            </a:r>
            <a:r>
              <a:rPr lang="ko-Kore-KR" altLang="en-US" dirty="0"/>
              <a:t>오브젝트를</a:t>
            </a:r>
            <a:r>
              <a:rPr lang="ko-KR" altLang="en-US" dirty="0"/>
              <a:t> 정의하면 지정한 이름과 스키마를 통해 새 </a:t>
            </a:r>
            <a:r>
              <a:rPr lang="en-US" altLang="ko-KR" dirty="0"/>
              <a:t>CR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0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</a:t>
            </a:r>
            <a:r>
              <a:rPr kumimoji="1" lang="en-US" altLang="ko-Kore-KR" sz="4400" dirty="0"/>
              <a:t>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0"/>
            <a:ext cx="10515600" cy="1611043"/>
          </a:xfrm>
        </p:spPr>
        <p:txBody>
          <a:bodyPr>
            <a:normAutofit/>
          </a:bodyPr>
          <a:lstStyle/>
          <a:p>
            <a:r>
              <a:rPr lang="en-US" altLang="ko-Kore-KR" dirty="0"/>
              <a:t>API </a:t>
            </a:r>
            <a:r>
              <a:rPr lang="ko-KR" altLang="en-US" dirty="0"/>
              <a:t>서버 </a:t>
            </a:r>
            <a:r>
              <a:rPr lang="ko-KR" altLang="en-US" dirty="0" err="1"/>
              <a:t>애그리게이션</a:t>
            </a:r>
            <a:r>
              <a:rPr lang="en-US" altLang="ko-KR" dirty="0"/>
              <a:t> (API Server Aggregation)</a:t>
            </a:r>
          </a:p>
          <a:p>
            <a:pPr lvl="1"/>
            <a:r>
              <a:rPr lang="en-US" altLang="ko-Kore-KR" sz="2000" dirty="0"/>
              <a:t>API </a:t>
            </a:r>
            <a:r>
              <a:rPr lang="ko-KR" altLang="en-US" sz="2000" dirty="0"/>
              <a:t>서버 </a:t>
            </a:r>
            <a:r>
              <a:rPr lang="ko-KR" altLang="en-US" sz="2000" dirty="0" err="1"/>
              <a:t>애그리게이션은</a:t>
            </a:r>
            <a:r>
              <a:rPr lang="ko-KR" altLang="en-US" sz="2000" dirty="0"/>
              <a:t> 필요한 기능을 별도의 서버에 구현한 뒤 </a:t>
            </a:r>
            <a:r>
              <a:rPr lang="ko-KR" altLang="en-US" sz="2000" dirty="0" err="1"/>
              <a:t>쿠버네티스에</a:t>
            </a:r>
            <a:r>
              <a:rPr lang="ko-KR" altLang="en-US" sz="2000" dirty="0"/>
              <a:t> 등록해 사용하는 방식이다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여러 개의 </a:t>
            </a:r>
            <a:r>
              <a:rPr lang="en-US" altLang="ko-KR" sz="2000" dirty="0"/>
              <a:t>API </a:t>
            </a:r>
            <a:r>
              <a:rPr lang="ko-KR" altLang="en-US" sz="2000" dirty="0"/>
              <a:t>서버에 접근할 수 있는 추상화된 </a:t>
            </a:r>
            <a:r>
              <a:rPr lang="ko-KR" altLang="en-US" sz="2000" dirty="0" err="1"/>
              <a:t>엔드포인트를</a:t>
            </a:r>
            <a:r>
              <a:rPr lang="ko-KR" altLang="en-US" sz="2000" dirty="0"/>
              <a:t> 제공한다</a:t>
            </a:r>
            <a:r>
              <a:rPr lang="en-US" altLang="ko-KR" sz="2000" dirty="0"/>
              <a:t>.</a:t>
            </a:r>
            <a:endParaRPr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1FCFF3-6E39-5955-6B1D-1DB2D150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96" y="3133705"/>
            <a:ext cx="5921207" cy="36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616276"/>
          </a:xfrm>
        </p:spPr>
        <p:txBody>
          <a:bodyPr/>
          <a:lstStyle/>
          <a:p>
            <a:r>
              <a:rPr lang="en-US" altLang="ko-Kore-KR" dirty="0"/>
              <a:t>CRD vs. API </a:t>
            </a:r>
            <a:r>
              <a:rPr lang="ko-KR" altLang="en-US" dirty="0"/>
              <a:t>서버 </a:t>
            </a:r>
            <a:r>
              <a:rPr lang="ko-KR" altLang="en-US" dirty="0" err="1"/>
              <a:t>애그리게이션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F55D302-8CD6-3397-5D33-932D4FA2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95198"/>
              </p:ext>
            </p:extLst>
          </p:nvPr>
        </p:nvGraphicFramePr>
        <p:xfrm>
          <a:off x="1606262" y="2322880"/>
          <a:ext cx="8979476" cy="411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738">
                  <a:extLst>
                    <a:ext uri="{9D8B030D-6E8A-4147-A177-3AD203B41FA5}">
                      <a16:colId xmlns:a16="http://schemas.microsoft.com/office/drawing/2014/main" val="2028833394"/>
                    </a:ext>
                  </a:extLst>
                </a:gridCol>
                <a:gridCol w="4489738">
                  <a:extLst>
                    <a:ext uri="{9D8B030D-6E8A-4147-A177-3AD203B41FA5}">
                      <a16:colId xmlns:a16="http://schemas.microsoft.com/office/drawing/2014/main" val="2806136228"/>
                    </a:ext>
                  </a:extLst>
                </a:gridCol>
              </a:tblGrid>
              <a:tr h="646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서버 </a:t>
                      </a:r>
                      <a:r>
                        <a:rPr lang="ko-KR" altLang="en-US" dirty="0" err="1"/>
                        <a:t>애그리게이션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39772"/>
                  </a:ext>
                </a:extLst>
              </a:tr>
              <a:tr h="987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프로그래밍이 필요하지 않다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사용자는 </a:t>
                      </a:r>
                      <a:r>
                        <a:rPr lang="en-US" altLang="ko-KR" sz="1600" dirty="0"/>
                        <a:t>CRD </a:t>
                      </a:r>
                      <a:r>
                        <a:rPr lang="ko-KR" altLang="en-US" sz="1600" dirty="0"/>
                        <a:t>컨트롤러에 대한 모든 언어를 선택할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프로그래밍하고 바이너리와 이미지를 빌드해야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27550"/>
                  </a:ext>
                </a:extLst>
              </a:tr>
              <a:tr h="670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실행할 추가 서비스가 없다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CR</a:t>
                      </a:r>
                      <a:r>
                        <a:rPr lang="ko-KR" altLang="en-US" sz="1600" dirty="0"/>
                        <a:t>은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서버에서 처리한다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서비스를 생성할 때 문제가 발생할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555610"/>
                  </a:ext>
                </a:extLst>
              </a:tr>
              <a:tr h="986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CRD</a:t>
                      </a:r>
                      <a:r>
                        <a:rPr lang="ko-KR" altLang="en-US" sz="1600" dirty="0"/>
                        <a:t>가 생성된 후에는 지속적인 지원이 없다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모든 버그 </a:t>
                      </a:r>
                      <a:r>
                        <a:rPr lang="ko-KR" altLang="en-US" sz="1600" dirty="0" err="1"/>
                        <a:t>픽스는</a:t>
                      </a:r>
                      <a:r>
                        <a:rPr lang="ko-KR" altLang="en-US" sz="1600" dirty="0"/>
                        <a:t> 일반적인 </a:t>
                      </a:r>
                      <a:r>
                        <a:rPr lang="ko-KR" altLang="en-US" sz="1600" dirty="0" err="1"/>
                        <a:t>쿠버네티스</a:t>
                      </a:r>
                      <a:r>
                        <a:rPr lang="ko-KR" altLang="en-US" sz="1600" dirty="0"/>
                        <a:t> 마스터 업그레이드의 일부로 선택된다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업스트림에서</a:t>
                      </a:r>
                      <a:r>
                        <a:rPr lang="ko-KR" altLang="en-US" sz="1600" dirty="0"/>
                        <a:t> 버그 </a:t>
                      </a:r>
                      <a:r>
                        <a:rPr lang="ko-KR" altLang="en-US" sz="1600" dirty="0" err="1"/>
                        <a:t>픽스를</a:t>
                      </a:r>
                      <a:r>
                        <a:rPr lang="ko-KR" altLang="en-US" sz="1600" dirty="0"/>
                        <a:t> 주기적으로 선택하고 </a:t>
                      </a:r>
                      <a:r>
                        <a:rPr lang="ko-KR" altLang="en-US" sz="1600" dirty="0" err="1"/>
                        <a:t>애그리게이트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서버를 다시 빌드하고 업데이트해야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47233"/>
                  </a:ext>
                </a:extLst>
              </a:tr>
              <a:tr h="817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버전의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처리할 필요가 없다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예를 들어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이 리소스에 대한 클라이언트를 제어할 때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와 동기화하여 업그레이드할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버전의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처리해야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36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06463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ore-KR" dirty="0"/>
              <a:t>CRD</a:t>
            </a:r>
            <a:r>
              <a:rPr lang="ko-KR" altLang="en-US" dirty="0"/>
              <a:t> 작성 예시</a:t>
            </a:r>
            <a:r>
              <a:rPr lang="en-US" altLang="ko-KR" dirty="0"/>
              <a:t> (</a:t>
            </a:r>
            <a:r>
              <a:rPr lang="en-US" altLang="ko-KR" dirty="0" err="1"/>
              <a:t>metadata.name</a:t>
            </a:r>
            <a:r>
              <a:rPr lang="en-US" altLang="ko-KR" dirty="0">
                <a:sym typeface="Wingdings" pitchFamily="2" charset="2"/>
              </a:rPr>
              <a:t>:)</a:t>
            </a:r>
            <a:endParaRPr lang="en-US" altLang="ko-KR" dirty="0"/>
          </a:p>
          <a:p>
            <a:pPr lvl="1"/>
            <a:r>
              <a:rPr lang="en-US" altLang="ko-Kore-KR" sz="1700" dirty="0"/>
              <a:t>CRD</a:t>
            </a:r>
            <a:r>
              <a:rPr lang="ko-KR" altLang="en-US" sz="1700" dirty="0"/>
              <a:t>의 이름을 지정한다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ore-KR" sz="1700" dirty="0"/>
              <a:t>CRD</a:t>
            </a:r>
            <a:r>
              <a:rPr lang="ko-KR" altLang="en-US" sz="1700" dirty="0"/>
              <a:t>의 이름은 </a:t>
            </a:r>
            <a:r>
              <a:rPr lang="en-US" altLang="ko-KR" sz="1700" dirty="0" err="1"/>
              <a:t>spec.name.plural</a:t>
            </a:r>
            <a:r>
              <a:rPr lang="en-US" altLang="ko-KR" sz="1700" dirty="0"/>
              <a:t> + “.” + </a:t>
            </a:r>
            <a:r>
              <a:rPr lang="en-US" altLang="ko-KR" sz="1700" dirty="0" err="1"/>
              <a:t>spec.group</a:t>
            </a:r>
            <a:r>
              <a:rPr lang="ko-KR" altLang="en-US" sz="1700" dirty="0"/>
              <a:t> 형태이다</a:t>
            </a:r>
            <a:r>
              <a:rPr lang="en-US" altLang="ko-KR" sz="1700" dirty="0"/>
              <a:t>.</a:t>
            </a:r>
            <a:endParaRPr lang="en-US" altLang="ko-Kore-KR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95E97F-6945-C9E0-F062-736B3471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80" y="2837989"/>
            <a:ext cx="4827239" cy="3940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64BADC-FFBE-F7E9-F978-7795D377ADAD}"/>
              </a:ext>
            </a:extLst>
          </p:cNvPr>
          <p:cNvSpPr/>
          <p:nvPr/>
        </p:nvSpPr>
        <p:spPr>
          <a:xfrm>
            <a:off x="3682380" y="3146962"/>
            <a:ext cx="4827239" cy="39188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14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 </a:t>
            </a:r>
            <a:r>
              <a:rPr kumimoji="1" lang="ko-KR" altLang="en-US" sz="2800" dirty="0"/>
              <a:t>개발을 위한 핵심 개념</a:t>
            </a:r>
            <a:r>
              <a:rPr kumimoji="1" lang="en-US" altLang="ko-Kore-KR" sz="2800" dirty="0"/>
              <a:t>  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064631"/>
          </a:xfrm>
        </p:spPr>
        <p:txBody>
          <a:bodyPr>
            <a:normAutofit lnSpcReduction="10000"/>
          </a:bodyPr>
          <a:lstStyle/>
          <a:p>
            <a:r>
              <a:rPr lang="en-US" altLang="ko-Kore-KR" dirty="0"/>
              <a:t>CRD</a:t>
            </a:r>
            <a:r>
              <a:rPr lang="ko-KR" altLang="en-US" dirty="0"/>
              <a:t> 작성 예시</a:t>
            </a:r>
            <a:r>
              <a:rPr lang="en-US" altLang="ko-KR" dirty="0"/>
              <a:t> (</a:t>
            </a:r>
            <a:r>
              <a:rPr lang="en-US" altLang="ko-KR" dirty="0" err="1"/>
              <a:t>spec.group</a:t>
            </a:r>
            <a:r>
              <a:rPr lang="en-US" altLang="ko-KR" dirty="0"/>
              <a:t>, version:)</a:t>
            </a:r>
          </a:p>
          <a:p>
            <a:pPr lvl="1"/>
            <a:r>
              <a:rPr lang="en-US" altLang="ko-Kore-KR" sz="1700" dirty="0"/>
              <a:t>CRD</a:t>
            </a:r>
            <a:r>
              <a:rPr lang="ko-KR" altLang="en-US" sz="1700" dirty="0" err="1"/>
              <a:t>를</a:t>
            </a:r>
            <a:r>
              <a:rPr lang="ko-KR" altLang="en-US" sz="1700" dirty="0"/>
              <a:t> 통해 생성될 </a:t>
            </a:r>
            <a:r>
              <a:rPr lang="en-US" altLang="ko-KR" sz="1700" dirty="0"/>
              <a:t>CR</a:t>
            </a:r>
            <a:r>
              <a:rPr lang="ko-KR" altLang="en-US" sz="1700" dirty="0"/>
              <a:t>이 속할 </a:t>
            </a:r>
            <a:r>
              <a:rPr lang="en-US" altLang="ko-KR" sz="1700" dirty="0"/>
              <a:t>API</a:t>
            </a:r>
            <a:r>
              <a:rPr lang="ko-KR" altLang="en-US" sz="1700" dirty="0"/>
              <a:t> 그룹과 버전을 설정한다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리소스의 버전은 </a:t>
            </a:r>
            <a:r>
              <a:rPr lang="en-US" altLang="ko-KR" sz="1700" dirty="0"/>
              <a:t>&lt;API </a:t>
            </a:r>
            <a:r>
              <a:rPr lang="ko-KR" altLang="en-US" sz="1700" dirty="0"/>
              <a:t>그룹</a:t>
            </a:r>
            <a:r>
              <a:rPr lang="en-US" altLang="ko-KR" sz="1700" dirty="0"/>
              <a:t>/</a:t>
            </a:r>
            <a:r>
              <a:rPr lang="ko-KR" altLang="en-US" sz="1700" dirty="0"/>
              <a:t> 버전</a:t>
            </a:r>
            <a:r>
              <a:rPr lang="en-US" altLang="ko-KR" sz="1700" dirty="0"/>
              <a:t>&gt;</a:t>
            </a:r>
            <a:r>
              <a:rPr lang="ko-KR" altLang="en-US" sz="1700" dirty="0"/>
              <a:t> 형태로 사용된다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r>
              <a:rPr lang="en-US" altLang="ko-KR" sz="1700" dirty="0"/>
              <a:t>(</a:t>
            </a:r>
            <a:r>
              <a:rPr lang="ko-KR" altLang="en-US" sz="1700" dirty="0"/>
              <a:t>예시</a:t>
            </a:r>
            <a:r>
              <a:rPr lang="en-US" altLang="ko-KR" sz="1700" dirty="0"/>
              <a:t>,</a:t>
            </a:r>
            <a:r>
              <a:rPr lang="ko-KR" altLang="en-US" sz="1700" dirty="0"/>
              <a:t> </a:t>
            </a:r>
            <a:r>
              <a:rPr lang="en-US" altLang="ko-KR" sz="1700" dirty="0"/>
              <a:t>k106.com/v1alpha1)</a:t>
            </a:r>
            <a:endParaRPr lang="en-US" altLang="ko-Kore-KR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95E97F-6945-C9E0-F062-736B3471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80" y="2837989"/>
            <a:ext cx="4827239" cy="3940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64BADC-FFBE-F7E9-F978-7795D377ADAD}"/>
              </a:ext>
            </a:extLst>
          </p:cNvPr>
          <p:cNvSpPr/>
          <p:nvPr/>
        </p:nvSpPr>
        <p:spPr>
          <a:xfrm>
            <a:off x="3682379" y="3514952"/>
            <a:ext cx="4827239" cy="700209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39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917</Words>
  <Application>Microsoft Macintosh PowerPoint</Application>
  <PresentationFormat>와이드스크린</PresentationFormat>
  <Paragraphs>176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NanumSquare Bold</vt:lpstr>
      <vt:lpstr>NanumSquare ExtraBold</vt:lpstr>
      <vt:lpstr>Arial</vt:lpstr>
      <vt:lpstr>Calibri</vt:lpstr>
      <vt:lpstr>Office 테마</vt:lpstr>
      <vt:lpstr>Weekly Report</vt:lpstr>
      <vt:lpstr>PowerPoint 프레젠테이션</vt:lpstr>
      <vt:lpstr>Weekly Report</vt:lpstr>
      <vt:lpstr>Summary of this Week’s work</vt:lpstr>
      <vt:lpstr>Work – operator 개발을 위한 핵심 개념  </vt:lpstr>
      <vt:lpstr>Work – operator 개발을 위한 핵심 개념 </vt:lpstr>
      <vt:lpstr>Work – operator 개발을 위한 핵심 개념  </vt:lpstr>
      <vt:lpstr>Work – operator 개발을 위한 핵심 개념  </vt:lpstr>
      <vt:lpstr>Work – operator 개발을 위한 핵심 개념  </vt:lpstr>
      <vt:lpstr>Work – operator 개발을 위한 핵심 개념  </vt:lpstr>
      <vt:lpstr>Work – operator 개발을 위한 핵심 개념  </vt:lpstr>
      <vt:lpstr>Work – operator 개발을 위한 핵심 개념 </vt:lpstr>
      <vt:lpstr>Work – operator 개발을 위한 핵심 개념 </vt:lpstr>
      <vt:lpstr>Work – operator 개발을 위한 핵심 개념  </vt:lpstr>
      <vt:lpstr>Work – operator 개발을 위한 핵심 개념 </vt:lpstr>
      <vt:lpstr>Work – operator 개발을 위한 핵심 개념 </vt:lpstr>
      <vt:lpstr>Work – DRaaS-operator</vt:lpstr>
      <vt:lpstr>Work – DRaaS-operator</vt:lpstr>
      <vt:lpstr>질문</vt:lpstr>
      <vt:lpstr>Conclusion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78</cp:revision>
  <dcterms:created xsi:type="dcterms:W3CDTF">2022-05-22T16:47:19Z</dcterms:created>
  <dcterms:modified xsi:type="dcterms:W3CDTF">2022-09-29T10:20:08Z</dcterms:modified>
</cp:coreProperties>
</file>