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20"/>
  </p:notesMasterIdLst>
  <p:sldIdLst>
    <p:sldId id="256" r:id="rId2"/>
    <p:sldId id="310" r:id="rId3"/>
    <p:sldId id="317" r:id="rId4"/>
    <p:sldId id="266" r:id="rId5"/>
    <p:sldId id="321" r:id="rId6"/>
    <p:sldId id="319" r:id="rId7"/>
    <p:sldId id="323" r:id="rId8"/>
    <p:sldId id="324" r:id="rId9"/>
    <p:sldId id="325" r:id="rId10"/>
    <p:sldId id="326" r:id="rId11"/>
    <p:sldId id="327" r:id="rId12"/>
    <p:sldId id="316" r:id="rId13"/>
    <p:sldId id="322" r:id="rId14"/>
    <p:sldId id="311" r:id="rId15"/>
    <p:sldId id="312" r:id="rId16"/>
    <p:sldId id="313" r:id="rId17"/>
    <p:sldId id="315" r:id="rId18"/>
    <p:sldId id="261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89855"/>
  </p:normalViewPr>
  <p:slideViewPr>
    <p:cSldViewPr snapToGrid="0" snapToObjects="1" showGuides="1">
      <p:cViewPr varScale="1">
        <p:scale>
          <a:sx n="95" d="100"/>
          <a:sy n="95" d="100"/>
        </p:scale>
        <p:origin x="1136" y="19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929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9040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D9080-A35F-F047-8392-FAE2EB1CA7B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0996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D9080-A35F-F047-8392-FAE2EB1CA7B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1472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581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2022. 11. 23.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2022. 11. 23.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2022. 11. 23.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2022. 11. 23.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2022. 11. 23.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2022. 11. 23.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2022. 11. 23.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2022. 11. 23.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2022. 11. 23.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2022. 11. 23.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2022. 11. 23.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8" r:id="rId12"/>
    <p:sldLayoutId id="2147483650" r:id="rId13"/>
    <p:sldLayoutId id="214748365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3823A1A-B274-F82F-4262-3D984365658B}"/>
              </a:ext>
            </a:extLst>
          </p:cNvPr>
          <p:cNvSpPr/>
          <p:nvPr/>
        </p:nvSpPr>
        <p:spPr>
          <a:xfrm>
            <a:off x="1950692" y="5650723"/>
            <a:ext cx="1730293" cy="97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Source Cluster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55EBE37-B1BC-C400-FD67-FFD24635C13F}"/>
              </a:ext>
            </a:extLst>
          </p:cNvPr>
          <p:cNvSpPr/>
          <p:nvPr/>
        </p:nvSpPr>
        <p:spPr>
          <a:xfrm>
            <a:off x="7796650" y="5650723"/>
            <a:ext cx="1730293" cy="97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Target Cluster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6AFCAC9-A331-073E-87FD-007F40DCDC69}"/>
              </a:ext>
            </a:extLst>
          </p:cNvPr>
          <p:cNvSpPr/>
          <p:nvPr/>
        </p:nvSpPr>
        <p:spPr>
          <a:xfrm>
            <a:off x="4065971" y="2357637"/>
            <a:ext cx="3730679" cy="23681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Cloud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01F655A-17F0-620A-BAD5-02E1DFA43999}"/>
              </a:ext>
            </a:extLst>
          </p:cNvPr>
          <p:cNvSpPr/>
          <p:nvPr/>
        </p:nvSpPr>
        <p:spPr>
          <a:xfrm>
            <a:off x="4941426" y="3020418"/>
            <a:ext cx="1979769" cy="1325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Storage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D7EEAB2-B69C-E351-05A4-73EFD84ECFBE}"/>
              </a:ext>
            </a:extLst>
          </p:cNvPr>
          <p:cNvSpPr/>
          <p:nvPr/>
        </p:nvSpPr>
        <p:spPr>
          <a:xfrm>
            <a:off x="5382214" y="3478437"/>
            <a:ext cx="1181707" cy="7764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>
                <a:solidFill>
                  <a:schemeClr val="tx1"/>
                </a:solidFill>
              </a:rPr>
              <a:t>Source Cluster’s info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7EA23A-84D8-05CE-3255-3F970FB248EC}"/>
              </a:ext>
            </a:extLst>
          </p:cNvPr>
          <p:cNvSpPr txBox="1">
            <a:spLocks/>
          </p:cNvSpPr>
          <p:nvPr/>
        </p:nvSpPr>
        <p:spPr>
          <a:xfrm>
            <a:off x="464128" y="225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dirty="0"/>
              <a:t>Automate target cluster designation</a:t>
            </a:r>
            <a:endParaRPr kumimoji="1" lang="ko-Kore-KR" alt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2DDBB-C86C-8483-73D5-EAB2FCE81FE7}"/>
              </a:ext>
            </a:extLst>
          </p:cNvPr>
          <p:cNvSpPr txBox="1"/>
          <p:nvPr/>
        </p:nvSpPr>
        <p:spPr>
          <a:xfrm>
            <a:off x="93004" y="2712641"/>
            <a:ext cx="3715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Cluster</a:t>
            </a:r>
            <a:r>
              <a:rPr kumimoji="1" lang="ko-KR" altLang="en-US" sz="1400" dirty="0"/>
              <a:t>가 정상화 된 이후 데이터를 넣어 준다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ko-Kore-KR" altLang="en-US" sz="1400" dirty="0"/>
          </a:p>
        </p:txBody>
      </p:sp>
      <p:sp>
        <p:nvSpPr>
          <p:cNvPr id="4" name="곱하기 3">
            <a:extLst>
              <a:ext uri="{FF2B5EF4-FFF2-40B4-BE49-F238E27FC236}">
                <a16:creationId xmlns:a16="http://schemas.microsoft.com/office/drawing/2014/main" id="{08C94C06-F97B-F1D9-7675-902D8F8AD880}"/>
              </a:ext>
            </a:extLst>
          </p:cNvPr>
          <p:cNvSpPr/>
          <p:nvPr/>
        </p:nvSpPr>
        <p:spPr>
          <a:xfrm>
            <a:off x="2508102" y="5388712"/>
            <a:ext cx="615472" cy="52402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4FE3D16-341F-A74E-E5D0-A750FC4962F2}"/>
              </a:ext>
            </a:extLst>
          </p:cNvPr>
          <p:cNvCxnSpPr>
            <a:cxnSpLocks/>
          </p:cNvCxnSpPr>
          <p:nvPr/>
        </p:nvCxnSpPr>
        <p:spPr>
          <a:xfrm>
            <a:off x="6563921" y="3866651"/>
            <a:ext cx="2097876" cy="1784072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74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3823A1A-B274-F82F-4262-3D984365658B}"/>
              </a:ext>
            </a:extLst>
          </p:cNvPr>
          <p:cNvSpPr/>
          <p:nvPr/>
        </p:nvSpPr>
        <p:spPr>
          <a:xfrm>
            <a:off x="1950692" y="5650723"/>
            <a:ext cx="1730293" cy="97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Source Cluster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55EBE37-B1BC-C400-FD67-FFD24635C13F}"/>
              </a:ext>
            </a:extLst>
          </p:cNvPr>
          <p:cNvSpPr/>
          <p:nvPr/>
        </p:nvSpPr>
        <p:spPr>
          <a:xfrm>
            <a:off x="7796650" y="5650723"/>
            <a:ext cx="1730293" cy="97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Target Cluster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6AFCAC9-A331-073E-87FD-007F40DCDC69}"/>
              </a:ext>
            </a:extLst>
          </p:cNvPr>
          <p:cNvSpPr/>
          <p:nvPr/>
        </p:nvSpPr>
        <p:spPr>
          <a:xfrm>
            <a:off x="4065971" y="2357637"/>
            <a:ext cx="3730679" cy="23681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Cloud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01F655A-17F0-620A-BAD5-02E1DFA43999}"/>
              </a:ext>
            </a:extLst>
          </p:cNvPr>
          <p:cNvSpPr/>
          <p:nvPr/>
        </p:nvSpPr>
        <p:spPr>
          <a:xfrm>
            <a:off x="4941426" y="3020418"/>
            <a:ext cx="1979769" cy="1325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Storage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D7EEAB2-B69C-E351-05A4-73EFD84ECFBE}"/>
              </a:ext>
            </a:extLst>
          </p:cNvPr>
          <p:cNvSpPr/>
          <p:nvPr/>
        </p:nvSpPr>
        <p:spPr>
          <a:xfrm>
            <a:off x="5382214" y="3478437"/>
            <a:ext cx="1181707" cy="7764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>
                <a:solidFill>
                  <a:schemeClr val="tx1"/>
                </a:solidFill>
              </a:rPr>
              <a:t>Source Cluster’s info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7EA23A-84D8-05CE-3255-3F970FB248EC}"/>
              </a:ext>
            </a:extLst>
          </p:cNvPr>
          <p:cNvSpPr txBox="1">
            <a:spLocks/>
          </p:cNvSpPr>
          <p:nvPr/>
        </p:nvSpPr>
        <p:spPr>
          <a:xfrm>
            <a:off x="464128" y="225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dirty="0"/>
              <a:t>Automate target cluster designation</a:t>
            </a:r>
            <a:endParaRPr kumimoji="1" lang="ko-Kore-KR" alt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2DDBB-C86C-8483-73D5-EAB2FCE81FE7}"/>
              </a:ext>
            </a:extLst>
          </p:cNvPr>
          <p:cNvSpPr txBox="1"/>
          <p:nvPr/>
        </p:nvSpPr>
        <p:spPr>
          <a:xfrm>
            <a:off x="397421" y="2712641"/>
            <a:ext cx="3106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400" dirty="0"/>
              <a:t>복구할 </a:t>
            </a:r>
            <a:r>
              <a:rPr kumimoji="1" lang="en-US" altLang="ko-KR" sz="1400" dirty="0"/>
              <a:t>Target Cluster</a:t>
            </a:r>
            <a:r>
              <a:rPr kumimoji="1" lang="ko-KR" altLang="en-US" sz="1400" dirty="0"/>
              <a:t>들의 우선 순위를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지정해둘 필요가 있다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ko-Kore-KR" altLang="en-US" sz="1400" dirty="0"/>
          </a:p>
        </p:txBody>
      </p:sp>
      <p:sp>
        <p:nvSpPr>
          <p:cNvPr id="4" name="곱하기 3">
            <a:extLst>
              <a:ext uri="{FF2B5EF4-FFF2-40B4-BE49-F238E27FC236}">
                <a16:creationId xmlns:a16="http://schemas.microsoft.com/office/drawing/2014/main" id="{08C94C06-F97B-F1D9-7675-902D8F8AD880}"/>
              </a:ext>
            </a:extLst>
          </p:cNvPr>
          <p:cNvSpPr/>
          <p:nvPr/>
        </p:nvSpPr>
        <p:spPr>
          <a:xfrm>
            <a:off x="2508102" y="5388712"/>
            <a:ext cx="615472" cy="52402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4FE3D16-341F-A74E-E5D0-A750FC4962F2}"/>
              </a:ext>
            </a:extLst>
          </p:cNvPr>
          <p:cNvCxnSpPr>
            <a:cxnSpLocks/>
          </p:cNvCxnSpPr>
          <p:nvPr/>
        </p:nvCxnSpPr>
        <p:spPr>
          <a:xfrm>
            <a:off x="6563921" y="3866651"/>
            <a:ext cx="2097876" cy="1784072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76E72D4-E230-D35D-1830-4DC9EBA26833}"/>
              </a:ext>
            </a:extLst>
          </p:cNvPr>
          <p:cNvSpPr/>
          <p:nvPr/>
        </p:nvSpPr>
        <p:spPr>
          <a:xfrm>
            <a:off x="5107920" y="5685590"/>
            <a:ext cx="1730293" cy="97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Target Cluster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E29B4E58-2C79-5FC7-706A-B2A6689DE320}"/>
              </a:ext>
            </a:extLst>
          </p:cNvPr>
          <p:cNvSpPr/>
          <p:nvPr/>
        </p:nvSpPr>
        <p:spPr>
          <a:xfrm>
            <a:off x="8599211" y="3383570"/>
            <a:ext cx="1730293" cy="97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Target Cluster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F607F9-071D-5F6A-FF29-6AC5881ABF3C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 flipH="1">
            <a:off x="5973067" y="4254865"/>
            <a:ext cx="1" cy="14307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9ECC47-FFDE-223A-9DDF-6671AF15ACB8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6563921" y="3866651"/>
            <a:ext cx="2035290" cy="4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4F54991-A87D-7600-5A75-1C74917E5261}"/>
              </a:ext>
            </a:extLst>
          </p:cNvPr>
          <p:cNvSpPr txBox="1"/>
          <p:nvPr/>
        </p:nvSpPr>
        <p:spPr>
          <a:xfrm>
            <a:off x="6096000" y="50210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A7BFDF-B78F-0701-B7EB-3AF7A1AF06F7}"/>
              </a:ext>
            </a:extLst>
          </p:cNvPr>
          <p:cNvSpPr txBox="1"/>
          <p:nvPr/>
        </p:nvSpPr>
        <p:spPr>
          <a:xfrm>
            <a:off x="8520875" y="4641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7C4977-E545-CB83-678A-6EC341085016}"/>
              </a:ext>
            </a:extLst>
          </p:cNvPr>
          <p:cNvSpPr txBox="1"/>
          <p:nvPr/>
        </p:nvSpPr>
        <p:spPr>
          <a:xfrm>
            <a:off x="7967290" y="3504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7751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799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4800" dirty="0" err="1"/>
              <a:t>Safemode</a:t>
            </a:r>
            <a:r>
              <a:rPr kumimoji="1" lang="en-US" altLang="ko-Kore-KR" sz="4800" dirty="0"/>
              <a:t> Snapshot</a:t>
            </a:r>
            <a:endParaRPr kumimoji="1" lang="ko-Kore-KR" altLang="en-US" sz="4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12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130D4-495B-D6E7-9752-953C9B4CA244}"/>
              </a:ext>
            </a:extLst>
          </p:cNvPr>
          <p:cNvSpPr txBox="1"/>
          <p:nvPr/>
        </p:nvSpPr>
        <p:spPr>
          <a:xfrm>
            <a:off x="838200" y="3496235"/>
            <a:ext cx="7018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데이터를</a:t>
            </a:r>
            <a:r>
              <a:rPr kumimoji="1" lang="ko-KR" altLang="en-US" dirty="0"/>
              <a:t> 보호하는데 </a:t>
            </a:r>
            <a:r>
              <a:rPr kumimoji="1" lang="ko-KR" altLang="en-US" dirty="0" err="1"/>
              <a:t>재해뿐만이</a:t>
            </a:r>
            <a:r>
              <a:rPr kumimoji="1" lang="ko-KR" altLang="en-US" dirty="0"/>
              <a:t> 아니라 외부의 공격도 고려해야 함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기존 시스템의 데이터와 </a:t>
            </a:r>
            <a:r>
              <a:rPr kumimoji="1" lang="en-US" altLang="ko-KR" dirty="0"/>
              <a:t>Snapshot</a:t>
            </a:r>
            <a:r>
              <a:rPr kumimoji="1" lang="ko-KR" altLang="en-US" dirty="0"/>
              <a:t> 저장 방식은 공격에 취약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Pure Storage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Safemode</a:t>
            </a:r>
            <a:r>
              <a:rPr kumimoji="1" lang="en-US" altLang="ko-KR" dirty="0"/>
              <a:t> Snapshot</a:t>
            </a:r>
            <a:r>
              <a:rPr kumimoji="1" lang="ko-KR" altLang="en-US" dirty="0"/>
              <a:t>은 생성 및 사용성이 복잡함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6167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3823A1A-B274-F82F-4262-3D984365658B}"/>
              </a:ext>
            </a:extLst>
          </p:cNvPr>
          <p:cNvSpPr/>
          <p:nvPr/>
        </p:nvSpPr>
        <p:spPr>
          <a:xfrm>
            <a:off x="2467068" y="4619300"/>
            <a:ext cx="1730293" cy="97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Source Cluster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55EBE37-B1BC-C400-FD67-FFD24635C13F}"/>
              </a:ext>
            </a:extLst>
          </p:cNvPr>
          <p:cNvSpPr/>
          <p:nvPr/>
        </p:nvSpPr>
        <p:spPr>
          <a:xfrm>
            <a:off x="7961339" y="4619300"/>
            <a:ext cx="1730293" cy="97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Target Cluster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6AFCAC9-A331-073E-87FD-007F40DCDC69}"/>
              </a:ext>
            </a:extLst>
          </p:cNvPr>
          <p:cNvSpPr/>
          <p:nvPr/>
        </p:nvSpPr>
        <p:spPr>
          <a:xfrm>
            <a:off x="4230661" y="1141930"/>
            <a:ext cx="3730679" cy="23681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Cloud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4BADE3D4-8A28-C8C4-D639-5AC48B0C87D5}"/>
              </a:ext>
            </a:extLst>
          </p:cNvPr>
          <p:cNvSpPr/>
          <p:nvPr/>
        </p:nvSpPr>
        <p:spPr>
          <a:xfrm>
            <a:off x="4412131" y="1675320"/>
            <a:ext cx="1706534" cy="16677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 err="1">
                <a:solidFill>
                  <a:schemeClr val="tx1"/>
                </a:solidFill>
              </a:rPr>
              <a:t>etcd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01F655A-17F0-620A-BAD5-02E1DFA43999}"/>
              </a:ext>
            </a:extLst>
          </p:cNvPr>
          <p:cNvSpPr/>
          <p:nvPr/>
        </p:nvSpPr>
        <p:spPr>
          <a:xfrm>
            <a:off x="6373020" y="2185562"/>
            <a:ext cx="1261962" cy="9492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Storage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D7EEAB2-B69C-E351-05A4-73EFD84ECFBE}"/>
              </a:ext>
            </a:extLst>
          </p:cNvPr>
          <p:cNvSpPr/>
          <p:nvPr/>
        </p:nvSpPr>
        <p:spPr>
          <a:xfrm>
            <a:off x="6627374" y="2509191"/>
            <a:ext cx="753254" cy="5559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>
                <a:solidFill>
                  <a:schemeClr val="tx1"/>
                </a:solidFill>
              </a:rPr>
              <a:t>Source Cluster’s info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6260B767-A244-D26C-5F5E-91FB49BA4EE3}"/>
              </a:ext>
            </a:extLst>
          </p:cNvPr>
          <p:cNvSpPr/>
          <p:nvPr/>
        </p:nvSpPr>
        <p:spPr>
          <a:xfrm>
            <a:off x="4634416" y="2465218"/>
            <a:ext cx="1309184" cy="293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DRaaS</a:t>
            </a:r>
            <a:r>
              <a:rPr kumimoji="1" lang="en-US" altLang="ko-Kore-KR" sz="1016" dirty="0">
                <a:solidFill>
                  <a:schemeClr val="tx1"/>
                </a:solidFill>
              </a:rPr>
              <a:t> CR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4E57B05-E119-DDAE-0C47-369DAE9A2101}"/>
              </a:ext>
            </a:extLst>
          </p:cNvPr>
          <p:cNvSpPr/>
          <p:nvPr/>
        </p:nvSpPr>
        <p:spPr>
          <a:xfrm>
            <a:off x="4634416" y="2857462"/>
            <a:ext cx="1309184" cy="3669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ReplicationInfo</a:t>
            </a:r>
            <a:r>
              <a:rPr kumimoji="1" lang="en-US" altLang="ko-Kore-KR" sz="1016" dirty="0">
                <a:solidFill>
                  <a:schemeClr val="tx1"/>
                </a:solidFill>
              </a:rPr>
              <a:t> CR</a:t>
            </a: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19E7B3B9-3AF3-61C4-AFC9-CBD84B4EEE3A}"/>
              </a:ext>
            </a:extLst>
          </p:cNvPr>
          <p:cNvCxnSpPr>
            <a:cxnSpLocks/>
            <a:stCxn id="18" idx="3"/>
            <a:endCxn id="5" idx="0"/>
          </p:cNvCxnSpPr>
          <p:nvPr/>
        </p:nvCxnSpPr>
        <p:spPr>
          <a:xfrm>
            <a:off x="7380627" y="2787188"/>
            <a:ext cx="1445858" cy="1832112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970E43E7-048E-1948-378E-E024BC4D5E36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 flipV="1">
            <a:off x="5943600" y="2660174"/>
            <a:ext cx="429420" cy="380764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2630949-05A7-6A56-6635-BF31AB55B33E}"/>
              </a:ext>
            </a:extLst>
          </p:cNvPr>
          <p:cNvCxnSpPr>
            <a:cxnSpLocks/>
          </p:cNvCxnSpPr>
          <p:nvPr/>
        </p:nvCxnSpPr>
        <p:spPr>
          <a:xfrm flipV="1">
            <a:off x="4197361" y="2787187"/>
            <a:ext cx="2430013" cy="2320055"/>
          </a:xfrm>
          <a:prstGeom prst="curvedConnector3">
            <a:avLst>
              <a:gd name="adj1" fmla="val 73453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A7EA23A-84D8-05CE-3255-3F970FB248EC}"/>
              </a:ext>
            </a:extLst>
          </p:cNvPr>
          <p:cNvSpPr txBox="1">
            <a:spLocks/>
          </p:cNvSpPr>
          <p:nvPr/>
        </p:nvSpPr>
        <p:spPr>
          <a:xfrm>
            <a:off x="464128" y="225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ore-KR" sz="4000" dirty="0" err="1"/>
              <a:t>Safemode</a:t>
            </a:r>
            <a:r>
              <a:rPr kumimoji="1" lang="en-US" altLang="ko-Kore-KR" sz="4000" dirty="0"/>
              <a:t> Snapshot</a:t>
            </a:r>
            <a:endParaRPr kumimoji="1" lang="ko-Kore-KR" altLang="en-US" sz="4000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1CA0323-272F-39F7-C2A7-69B97754ACA2}"/>
              </a:ext>
            </a:extLst>
          </p:cNvPr>
          <p:cNvSpPr/>
          <p:nvPr/>
        </p:nvSpPr>
        <p:spPr>
          <a:xfrm>
            <a:off x="4634416" y="2072974"/>
            <a:ext cx="1309184" cy="293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ProtectionGroupInfoCR</a:t>
            </a:r>
            <a:endParaRPr kumimoji="1" lang="en-US" altLang="ko-Kore-KR" sz="1016" dirty="0">
              <a:solidFill>
                <a:schemeClr val="tx1"/>
              </a:solidFill>
            </a:endParaRPr>
          </a:p>
        </p:txBody>
      </p:sp>
      <p:sp>
        <p:nvSpPr>
          <p:cNvPr id="7" name="폭발 2[E] 6">
            <a:extLst>
              <a:ext uri="{FF2B5EF4-FFF2-40B4-BE49-F238E27FC236}">
                <a16:creationId xmlns:a16="http://schemas.microsoft.com/office/drawing/2014/main" id="{E47BC6B1-C689-D222-0255-4DA72CD733BF}"/>
              </a:ext>
            </a:extLst>
          </p:cNvPr>
          <p:cNvSpPr/>
          <p:nvPr/>
        </p:nvSpPr>
        <p:spPr>
          <a:xfrm>
            <a:off x="2818715" y="4994031"/>
            <a:ext cx="991152" cy="601153"/>
          </a:xfrm>
          <a:prstGeom prst="irregularSeal2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폭발 2[E] 8">
            <a:extLst>
              <a:ext uri="{FF2B5EF4-FFF2-40B4-BE49-F238E27FC236}">
                <a16:creationId xmlns:a16="http://schemas.microsoft.com/office/drawing/2014/main" id="{83D27258-BD6A-C1A5-6A82-A8BB8351340F}"/>
              </a:ext>
            </a:extLst>
          </p:cNvPr>
          <p:cNvSpPr/>
          <p:nvPr/>
        </p:nvSpPr>
        <p:spPr>
          <a:xfrm>
            <a:off x="8382133" y="4977946"/>
            <a:ext cx="991152" cy="601153"/>
          </a:xfrm>
          <a:prstGeom prst="irregularSeal2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폭발 2[E] 10">
            <a:extLst>
              <a:ext uri="{FF2B5EF4-FFF2-40B4-BE49-F238E27FC236}">
                <a16:creationId xmlns:a16="http://schemas.microsoft.com/office/drawing/2014/main" id="{72FFD7DC-5484-7DA7-FE53-66362B3BB684}"/>
              </a:ext>
            </a:extLst>
          </p:cNvPr>
          <p:cNvSpPr/>
          <p:nvPr/>
        </p:nvSpPr>
        <p:spPr>
          <a:xfrm>
            <a:off x="6518385" y="2613624"/>
            <a:ext cx="991152" cy="601153"/>
          </a:xfrm>
          <a:prstGeom prst="irregularSeal2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5F201D-068F-B199-B041-3F204993E564}"/>
              </a:ext>
            </a:extLst>
          </p:cNvPr>
          <p:cNvSpPr txBox="1"/>
          <p:nvPr/>
        </p:nvSpPr>
        <p:spPr>
          <a:xfrm>
            <a:off x="206560" y="2576435"/>
            <a:ext cx="38058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 err="1"/>
              <a:t>랜섬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웨어로</a:t>
            </a:r>
            <a:r>
              <a:rPr kumimoji="1" lang="ko-KR" altLang="en-US" dirty="0"/>
              <a:t> 클러스터의 데이터나</a:t>
            </a:r>
            <a:endParaRPr kumimoji="1" lang="en-US" altLang="ko-KR" dirty="0"/>
          </a:p>
          <a:p>
            <a:pPr algn="ctr"/>
            <a:r>
              <a:rPr kumimoji="1" lang="en-US" altLang="ko-Kore-KR" dirty="0"/>
              <a:t>Snapshot</a:t>
            </a:r>
            <a:r>
              <a:rPr kumimoji="1" lang="ko-KR" altLang="en-US" dirty="0"/>
              <a:t> 등이 변경 또는 삭제되어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시스템을 재활성화 하여도 복구하지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못할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359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3823A1A-B274-F82F-4262-3D984365658B}"/>
              </a:ext>
            </a:extLst>
          </p:cNvPr>
          <p:cNvSpPr/>
          <p:nvPr/>
        </p:nvSpPr>
        <p:spPr>
          <a:xfrm>
            <a:off x="2467068" y="4619300"/>
            <a:ext cx="1730293" cy="97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Source Cluster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55EBE37-B1BC-C400-FD67-FFD24635C13F}"/>
              </a:ext>
            </a:extLst>
          </p:cNvPr>
          <p:cNvSpPr/>
          <p:nvPr/>
        </p:nvSpPr>
        <p:spPr>
          <a:xfrm>
            <a:off x="7961339" y="4619300"/>
            <a:ext cx="1730293" cy="97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Target Cluster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6AFCAC9-A331-073E-87FD-007F40DCDC69}"/>
              </a:ext>
            </a:extLst>
          </p:cNvPr>
          <p:cNvSpPr/>
          <p:nvPr/>
        </p:nvSpPr>
        <p:spPr>
          <a:xfrm>
            <a:off x="4230661" y="1141930"/>
            <a:ext cx="3730679" cy="23681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Cloud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4BADE3D4-8A28-C8C4-D639-5AC48B0C87D5}"/>
              </a:ext>
            </a:extLst>
          </p:cNvPr>
          <p:cNvSpPr/>
          <p:nvPr/>
        </p:nvSpPr>
        <p:spPr>
          <a:xfrm>
            <a:off x="4412131" y="1675320"/>
            <a:ext cx="1706534" cy="16677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 err="1">
                <a:solidFill>
                  <a:schemeClr val="tx1"/>
                </a:solidFill>
              </a:rPr>
              <a:t>etcd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01F655A-17F0-620A-BAD5-02E1DFA43999}"/>
              </a:ext>
            </a:extLst>
          </p:cNvPr>
          <p:cNvSpPr/>
          <p:nvPr/>
        </p:nvSpPr>
        <p:spPr>
          <a:xfrm>
            <a:off x="6373020" y="2185562"/>
            <a:ext cx="1261962" cy="9492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Storage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D7EEAB2-B69C-E351-05A4-73EFD84ECFBE}"/>
              </a:ext>
            </a:extLst>
          </p:cNvPr>
          <p:cNvSpPr/>
          <p:nvPr/>
        </p:nvSpPr>
        <p:spPr>
          <a:xfrm>
            <a:off x="6627374" y="2509191"/>
            <a:ext cx="753254" cy="5559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>
                <a:solidFill>
                  <a:schemeClr val="tx1"/>
                </a:solidFill>
              </a:rPr>
              <a:t>Source Cluster’s info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6260B767-A244-D26C-5F5E-91FB49BA4EE3}"/>
              </a:ext>
            </a:extLst>
          </p:cNvPr>
          <p:cNvSpPr/>
          <p:nvPr/>
        </p:nvSpPr>
        <p:spPr>
          <a:xfrm>
            <a:off x="4634416" y="2465218"/>
            <a:ext cx="1309184" cy="293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DRaaS</a:t>
            </a:r>
            <a:r>
              <a:rPr kumimoji="1" lang="en-US" altLang="ko-Kore-KR" sz="1016" dirty="0">
                <a:solidFill>
                  <a:schemeClr val="tx1"/>
                </a:solidFill>
              </a:rPr>
              <a:t> CR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4E57B05-E119-DDAE-0C47-369DAE9A2101}"/>
              </a:ext>
            </a:extLst>
          </p:cNvPr>
          <p:cNvSpPr/>
          <p:nvPr/>
        </p:nvSpPr>
        <p:spPr>
          <a:xfrm>
            <a:off x="4634416" y="2857462"/>
            <a:ext cx="1309184" cy="3669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ReplicationInfo</a:t>
            </a:r>
            <a:r>
              <a:rPr kumimoji="1" lang="en-US" altLang="ko-Kore-KR" sz="1016" dirty="0">
                <a:solidFill>
                  <a:schemeClr val="tx1"/>
                </a:solidFill>
              </a:rPr>
              <a:t> CR</a:t>
            </a: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19E7B3B9-3AF3-61C4-AFC9-CBD84B4EEE3A}"/>
              </a:ext>
            </a:extLst>
          </p:cNvPr>
          <p:cNvCxnSpPr>
            <a:cxnSpLocks/>
            <a:stCxn id="18" idx="3"/>
            <a:endCxn id="5" idx="0"/>
          </p:cNvCxnSpPr>
          <p:nvPr/>
        </p:nvCxnSpPr>
        <p:spPr>
          <a:xfrm>
            <a:off x="7380627" y="2787188"/>
            <a:ext cx="1445858" cy="1832112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A7EA23A-84D8-05CE-3255-3F970FB248EC}"/>
              </a:ext>
            </a:extLst>
          </p:cNvPr>
          <p:cNvSpPr txBox="1">
            <a:spLocks/>
          </p:cNvSpPr>
          <p:nvPr/>
        </p:nvSpPr>
        <p:spPr>
          <a:xfrm>
            <a:off x="464128" y="225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ore-KR" sz="4000" dirty="0" err="1"/>
              <a:t>Safemode</a:t>
            </a:r>
            <a:r>
              <a:rPr kumimoji="1" lang="en-US" altLang="ko-Kore-KR" sz="4000" dirty="0"/>
              <a:t> Snapshot</a:t>
            </a:r>
            <a:endParaRPr kumimoji="1" lang="ko-Kore-KR" altLang="en-US" sz="4000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1CA0323-272F-39F7-C2A7-69B97754ACA2}"/>
              </a:ext>
            </a:extLst>
          </p:cNvPr>
          <p:cNvSpPr/>
          <p:nvPr/>
        </p:nvSpPr>
        <p:spPr>
          <a:xfrm>
            <a:off x="4634416" y="2072974"/>
            <a:ext cx="1309184" cy="293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ProtectionGroupInfoCR</a:t>
            </a:r>
            <a:endParaRPr kumimoji="1" lang="en-US" altLang="ko-Kore-KR" sz="1016" dirty="0">
              <a:solidFill>
                <a:schemeClr val="tx1"/>
              </a:solidFill>
            </a:endParaRPr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EC3F9409-5294-2964-61E0-E589ED2189DF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 flipV="1">
            <a:off x="7380628" y="1885981"/>
            <a:ext cx="1425245" cy="901207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FF69A0A0-DA7E-B7B6-64E8-08D8966EE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873" y="934383"/>
            <a:ext cx="3386127" cy="19031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FF503B-D701-B088-EF6B-9B4E98703679}"/>
              </a:ext>
            </a:extLst>
          </p:cNvPr>
          <p:cNvSpPr txBox="1"/>
          <p:nvPr/>
        </p:nvSpPr>
        <p:spPr>
          <a:xfrm>
            <a:off x="214008" y="2435760"/>
            <a:ext cx="3960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ko-KR" altLang="en-US" dirty="0"/>
              <a:t>사전에 공격을 방어하지</a:t>
            </a:r>
            <a:endParaRPr kumimoji="1" lang="en-US" altLang="ko-KR" dirty="0"/>
          </a:p>
          <a:p>
            <a:pPr algn="just"/>
            <a:r>
              <a:rPr kumimoji="1" lang="ko-KR" altLang="en-US" dirty="0"/>
              <a:t>못하더라도 복구는 보장되어야 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A28C0B4F-0542-7957-7841-7C8F93C10E93}"/>
              </a:ext>
            </a:extLst>
          </p:cNvPr>
          <p:cNvSpPr/>
          <p:nvPr/>
        </p:nvSpPr>
        <p:spPr>
          <a:xfrm>
            <a:off x="8429246" y="4967426"/>
            <a:ext cx="753254" cy="5559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>
                <a:solidFill>
                  <a:schemeClr val="tx1"/>
                </a:solidFill>
              </a:rPr>
              <a:t>Source Cluster’s info</a:t>
            </a:r>
          </a:p>
        </p:txBody>
      </p:sp>
    </p:spTree>
    <p:extLst>
      <p:ext uri="{BB962C8B-B14F-4D97-AF65-F5344CB8AC3E}">
        <p14:creationId xmlns:p14="http://schemas.microsoft.com/office/powerpoint/2010/main" val="1484685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6AFCAC9-A331-073E-87FD-007F40DCDC69}"/>
              </a:ext>
            </a:extLst>
          </p:cNvPr>
          <p:cNvSpPr/>
          <p:nvPr/>
        </p:nvSpPr>
        <p:spPr>
          <a:xfrm>
            <a:off x="720979" y="2163907"/>
            <a:ext cx="7091762" cy="3766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Source Cluster’s info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4BADE3D4-8A28-C8C4-D639-5AC48B0C87D5}"/>
              </a:ext>
            </a:extLst>
          </p:cNvPr>
          <p:cNvSpPr/>
          <p:nvPr/>
        </p:nvSpPr>
        <p:spPr>
          <a:xfrm>
            <a:off x="1789955" y="2904565"/>
            <a:ext cx="5000810" cy="22187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Snapshot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6260B767-A244-D26C-5F5E-91FB49BA4EE3}"/>
              </a:ext>
            </a:extLst>
          </p:cNvPr>
          <p:cNvSpPr/>
          <p:nvPr/>
        </p:nvSpPr>
        <p:spPr>
          <a:xfrm>
            <a:off x="2375311" y="4036397"/>
            <a:ext cx="3836420" cy="3514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Normal Snapshot 2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4E57B05-E119-DDAE-0C47-369DAE9A2101}"/>
              </a:ext>
            </a:extLst>
          </p:cNvPr>
          <p:cNvSpPr/>
          <p:nvPr/>
        </p:nvSpPr>
        <p:spPr>
          <a:xfrm>
            <a:off x="2375311" y="4515047"/>
            <a:ext cx="3836420" cy="3514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Safe mode Snapshot 3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7EA23A-84D8-05CE-3255-3F970FB248EC}"/>
              </a:ext>
            </a:extLst>
          </p:cNvPr>
          <p:cNvSpPr txBox="1">
            <a:spLocks/>
          </p:cNvSpPr>
          <p:nvPr/>
        </p:nvSpPr>
        <p:spPr>
          <a:xfrm>
            <a:off x="464128" y="225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ore-KR" sz="4000" dirty="0" err="1"/>
              <a:t>Safemode</a:t>
            </a:r>
            <a:r>
              <a:rPr kumimoji="1" lang="en-US" altLang="ko-Kore-KR" sz="4000" dirty="0"/>
              <a:t> Snapshot</a:t>
            </a:r>
            <a:endParaRPr kumimoji="1" lang="ko-Kore-KR" altLang="en-US" sz="4000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1CA0323-272F-39F7-C2A7-69B97754ACA2}"/>
              </a:ext>
            </a:extLst>
          </p:cNvPr>
          <p:cNvSpPr/>
          <p:nvPr/>
        </p:nvSpPr>
        <p:spPr>
          <a:xfrm>
            <a:off x="2375311" y="3590365"/>
            <a:ext cx="3836420" cy="3514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Normal Snapshot 1</a:t>
            </a: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89AED189-C1BE-3B17-A6CA-0BCABBF5668E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 flipV="1">
            <a:off x="6211731" y="3926007"/>
            <a:ext cx="2246469" cy="764775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7286D0-E8BE-6CCE-2539-FBE5BC01CCBC}"/>
              </a:ext>
            </a:extLst>
          </p:cNvPr>
          <p:cNvSpPr/>
          <p:nvPr/>
        </p:nvSpPr>
        <p:spPr>
          <a:xfrm>
            <a:off x="8458200" y="2163907"/>
            <a:ext cx="3388659" cy="3524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Pure Storage</a:t>
            </a:r>
            <a:r>
              <a:rPr kumimoji="1" lang="ko-KR" altLang="en-US" dirty="0">
                <a:solidFill>
                  <a:schemeClr val="tx1"/>
                </a:solidFill>
              </a:rPr>
              <a:t>의 </a:t>
            </a:r>
            <a:r>
              <a:rPr kumimoji="1" lang="en-US" altLang="ko-Kore-KR" dirty="0" err="1">
                <a:solidFill>
                  <a:schemeClr val="tx1"/>
                </a:solidFill>
              </a:rPr>
              <a:t>Safemode</a:t>
            </a:r>
            <a:r>
              <a:rPr kumimoji="1" lang="en-US" altLang="ko-Kore-KR" dirty="0">
                <a:solidFill>
                  <a:schemeClr val="tx1"/>
                </a:solidFill>
              </a:rPr>
              <a:t> Snapshot</a:t>
            </a:r>
            <a:r>
              <a:rPr kumimoji="1" lang="ko-KR" altLang="en-US" dirty="0">
                <a:solidFill>
                  <a:schemeClr val="tx1"/>
                </a:solidFill>
              </a:rPr>
              <a:t>은 기존 </a:t>
            </a:r>
            <a:r>
              <a:rPr kumimoji="1" lang="en-US" altLang="ko-KR" dirty="0">
                <a:solidFill>
                  <a:schemeClr val="tx1"/>
                </a:solidFill>
              </a:rPr>
              <a:t>Snapshot</a:t>
            </a:r>
            <a:r>
              <a:rPr kumimoji="1" lang="ko-KR" altLang="en-US" dirty="0">
                <a:solidFill>
                  <a:schemeClr val="tx1"/>
                </a:solidFill>
              </a:rPr>
              <a:t>을 변경 및 삭제하지 못하는 불변의 상태로 만든 </a:t>
            </a:r>
            <a:r>
              <a:rPr kumimoji="1" lang="en-US" altLang="ko-KR" dirty="0">
                <a:solidFill>
                  <a:schemeClr val="tx1"/>
                </a:solidFill>
              </a:rPr>
              <a:t>Snapshot</a:t>
            </a:r>
            <a:r>
              <a:rPr kumimoji="1" lang="ko-KR" altLang="en-US" dirty="0" err="1">
                <a:solidFill>
                  <a:schemeClr val="tx1"/>
                </a:solidFill>
              </a:rPr>
              <a:t>으로</a:t>
            </a:r>
            <a:r>
              <a:rPr kumimoji="1" lang="ko-KR" altLang="en-US" dirty="0">
                <a:solidFill>
                  <a:schemeClr val="tx1"/>
                </a:solidFill>
              </a:rPr>
              <a:t> 데이터 보호 실현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78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6AFCAC9-A331-073E-87FD-007F40DCDC69}"/>
              </a:ext>
            </a:extLst>
          </p:cNvPr>
          <p:cNvSpPr/>
          <p:nvPr/>
        </p:nvSpPr>
        <p:spPr>
          <a:xfrm>
            <a:off x="720979" y="2163907"/>
            <a:ext cx="7091762" cy="3766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Source Cluster’s info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4BADE3D4-8A28-C8C4-D639-5AC48B0C87D5}"/>
              </a:ext>
            </a:extLst>
          </p:cNvPr>
          <p:cNvSpPr/>
          <p:nvPr/>
        </p:nvSpPr>
        <p:spPr>
          <a:xfrm>
            <a:off x="1789955" y="2904565"/>
            <a:ext cx="5000810" cy="22187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Snapshot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6260B767-A244-D26C-5F5E-91FB49BA4EE3}"/>
              </a:ext>
            </a:extLst>
          </p:cNvPr>
          <p:cNvSpPr/>
          <p:nvPr/>
        </p:nvSpPr>
        <p:spPr>
          <a:xfrm>
            <a:off x="2375311" y="4036397"/>
            <a:ext cx="3836420" cy="3514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Normal Snapshot 2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4E57B05-E119-DDAE-0C47-369DAE9A2101}"/>
              </a:ext>
            </a:extLst>
          </p:cNvPr>
          <p:cNvSpPr/>
          <p:nvPr/>
        </p:nvSpPr>
        <p:spPr>
          <a:xfrm>
            <a:off x="2375311" y="4515047"/>
            <a:ext cx="3836420" cy="3514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Safe mode Snapshot 3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7EA23A-84D8-05CE-3255-3F970FB248EC}"/>
              </a:ext>
            </a:extLst>
          </p:cNvPr>
          <p:cNvSpPr txBox="1">
            <a:spLocks/>
          </p:cNvSpPr>
          <p:nvPr/>
        </p:nvSpPr>
        <p:spPr>
          <a:xfrm>
            <a:off x="464128" y="225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ore-KR" sz="4000" dirty="0" err="1"/>
              <a:t>Safemode</a:t>
            </a:r>
            <a:r>
              <a:rPr kumimoji="1" lang="en-US" altLang="ko-Kore-KR" sz="4000" dirty="0"/>
              <a:t> Snapshot</a:t>
            </a:r>
            <a:endParaRPr kumimoji="1" lang="ko-Kore-KR" altLang="en-US" sz="4000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1CA0323-272F-39F7-C2A7-69B97754ACA2}"/>
              </a:ext>
            </a:extLst>
          </p:cNvPr>
          <p:cNvSpPr/>
          <p:nvPr/>
        </p:nvSpPr>
        <p:spPr>
          <a:xfrm>
            <a:off x="2375311" y="3590365"/>
            <a:ext cx="3836420" cy="3514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Normal Snapshot 1</a:t>
            </a: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89AED189-C1BE-3B17-A6CA-0BCABBF5668E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 flipV="1">
            <a:off x="6211731" y="3926007"/>
            <a:ext cx="2246469" cy="764775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7286D0-E8BE-6CCE-2539-FBE5BC01CCBC}"/>
              </a:ext>
            </a:extLst>
          </p:cNvPr>
          <p:cNvSpPr/>
          <p:nvPr/>
        </p:nvSpPr>
        <p:spPr>
          <a:xfrm>
            <a:off x="8458200" y="2163907"/>
            <a:ext cx="3388659" cy="3524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Pure Storage</a:t>
            </a:r>
            <a:r>
              <a:rPr kumimoji="1" lang="ko-KR" altLang="en-US" dirty="0">
                <a:solidFill>
                  <a:schemeClr val="tx1"/>
                </a:solidFill>
              </a:rPr>
              <a:t>의 </a:t>
            </a:r>
            <a:r>
              <a:rPr kumimoji="1" lang="en-US" altLang="ko-Kore-KR" dirty="0" err="1">
                <a:solidFill>
                  <a:schemeClr val="tx1"/>
                </a:solidFill>
              </a:rPr>
              <a:t>Safemode</a:t>
            </a:r>
            <a:r>
              <a:rPr kumimoji="1" lang="en-US" altLang="ko-Kore-KR" dirty="0">
                <a:solidFill>
                  <a:schemeClr val="tx1"/>
                </a:solidFill>
              </a:rPr>
              <a:t> Snapshot</a:t>
            </a:r>
            <a:r>
              <a:rPr kumimoji="1" lang="ko-KR" altLang="en-US" dirty="0">
                <a:solidFill>
                  <a:schemeClr val="tx1"/>
                </a:solidFill>
              </a:rPr>
              <a:t>은 </a:t>
            </a:r>
            <a:r>
              <a:rPr kumimoji="1" lang="en-US" altLang="ko-KR" dirty="0">
                <a:solidFill>
                  <a:schemeClr val="tx1"/>
                </a:solidFill>
              </a:rPr>
              <a:t>Pure Storage Support</a:t>
            </a:r>
            <a:r>
              <a:rPr kumimoji="1" lang="ko-KR" altLang="en-US" dirty="0">
                <a:solidFill>
                  <a:schemeClr val="tx1"/>
                </a:solidFill>
              </a:rPr>
              <a:t>에 직접 전화해서 요청해야 </a:t>
            </a:r>
            <a:r>
              <a:rPr kumimoji="1" lang="en-US" altLang="ko-KR" dirty="0">
                <a:solidFill>
                  <a:schemeClr val="tx1"/>
                </a:solidFill>
              </a:rPr>
              <a:t>Normal Snapshot</a:t>
            </a:r>
            <a:r>
              <a:rPr kumimoji="1" lang="ko-KR" altLang="en-US" dirty="0">
                <a:solidFill>
                  <a:schemeClr val="tx1"/>
                </a:solidFill>
              </a:rPr>
              <a:t>을 </a:t>
            </a:r>
            <a:r>
              <a:rPr kumimoji="1" lang="en-US" altLang="ko-KR" dirty="0">
                <a:solidFill>
                  <a:schemeClr val="tx1"/>
                </a:solidFill>
              </a:rPr>
              <a:t>Safe mode Snapshot</a:t>
            </a:r>
            <a:r>
              <a:rPr kumimoji="1" lang="ko-KR" altLang="en-US" dirty="0" err="1">
                <a:solidFill>
                  <a:schemeClr val="tx1"/>
                </a:solidFill>
              </a:rPr>
              <a:t>으로</a:t>
            </a:r>
            <a:r>
              <a:rPr kumimoji="1" lang="ko-KR" altLang="en-US" dirty="0">
                <a:solidFill>
                  <a:schemeClr val="tx1"/>
                </a:solidFill>
              </a:rPr>
              <a:t> 전환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D416A9-EFCE-F228-91EA-7A751B5E6683}"/>
              </a:ext>
            </a:extLst>
          </p:cNvPr>
          <p:cNvSpPr txBox="1"/>
          <p:nvPr/>
        </p:nvSpPr>
        <p:spPr>
          <a:xfrm>
            <a:off x="8357935" y="1708979"/>
            <a:ext cx="358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기존 </a:t>
            </a:r>
            <a:r>
              <a:rPr kumimoji="1" lang="en-US" altLang="ko-KR" dirty="0" err="1"/>
              <a:t>Safemode</a:t>
            </a:r>
            <a:r>
              <a:rPr kumimoji="1" lang="en-US" altLang="ko-KR" dirty="0"/>
              <a:t> Snapshot </a:t>
            </a:r>
            <a:r>
              <a:rPr kumimoji="1" lang="ko-KR" altLang="en-US" dirty="0"/>
              <a:t>생성 방법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91026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6AFCAC9-A331-073E-87FD-007F40DCDC69}"/>
              </a:ext>
            </a:extLst>
          </p:cNvPr>
          <p:cNvSpPr/>
          <p:nvPr/>
        </p:nvSpPr>
        <p:spPr>
          <a:xfrm>
            <a:off x="720979" y="2163907"/>
            <a:ext cx="7091762" cy="37662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Source Cluster’s info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4BADE3D4-8A28-C8C4-D639-5AC48B0C87D5}"/>
              </a:ext>
            </a:extLst>
          </p:cNvPr>
          <p:cNvSpPr/>
          <p:nvPr/>
        </p:nvSpPr>
        <p:spPr>
          <a:xfrm>
            <a:off x="1789955" y="2904565"/>
            <a:ext cx="5000810" cy="22187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Snapshot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6260B767-A244-D26C-5F5E-91FB49BA4EE3}"/>
              </a:ext>
            </a:extLst>
          </p:cNvPr>
          <p:cNvSpPr/>
          <p:nvPr/>
        </p:nvSpPr>
        <p:spPr>
          <a:xfrm>
            <a:off x="2375311" y="4036397"/>
            <a:ext cx="3836420" cy="3514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Normal Snapshot 2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4E57B05-E119-DDAE-0C47-369DAE9A2101}"/>
              </a:ext>
            </a:extLst>
          </p:cNvPr>
          <p:cNvSpPr/>
          <p:nvPr/>
        </p:nvSpPr>
        <p:spPr>
          <a:xfrm>
            <a:off x="2375311" y="4515047"/>
            <a:ext cx="3836420" cy="3514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Safe mode Snapshot 3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7EA23A-84D8-05CE-3255-3F970FB248EC}"/>
              </a:ext>
            </a:extLst>
          </p:cNvPr>
          <p:cNvSpPr txBox="1">
            <a:spLocks/>
          </p:cNvSpPr>
          <p:nvPr/>
        </p:nvSpPr>
        <p:spPr>
          <a:xfrm>
            <a:off x="464128" y="225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ore-KR" sz="4000" dirty="0" err="1"/>
              <a:t>Safemode</a:t>
            </a:r>
            <a:r>
              <a:rPr kumimoji="1" lang="en-US" altLang="ko-Kore-KR" sz="4000" dirty="0"/>
              <a:t> Snapshot</a:t>
            </a:r>
            <a:endParaRPr kumimoji="1" lang="ko-Kore-KR" altLang="en-US" sz="4000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1CA0323-272F-39F7-C2A7-69B97754ACA2}"/>
              </a:ext>
            </a:extLst>
          </p:cNvPr>
          <p:cNvSpPr/>
          <p:nvPr/>
        </p:nvSpPr>
        <p:spPr>
          <a:xfrm>
            <a:off x="2375311" y="3590365"/>
            <a:ext cx="3836420" cy="3514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Normal Snapshot 1</a:t>
            </a: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89AED189-C1BE-3B17-A6CA-0BCABBF5668E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 flipV="1">
            <a:off x="6211731" y="3926007"/>
            <a:ext cx="2246469" cy="764775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7286D0-E8BE-6CCE-2539-FBE5BC01CCBC}"/>
              </a:ext>
            </a:extLst>
          </p:cNvPr>
          <p:cNvSpPr/>
          <p:nvPr/>
        </p:nvSpPr>
        <p:spPr>
          <a:xfrm>
            <a:off x="8458200" y="2163907"/>
            <a:ext cx="3388659" cy="3524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 지정된 </a:t>
            </a:r>
            <a:r>
              <a:rPr kumimoji="1" lang="en-US" altLang="ko-KR" dirty="0">
                <a:solidFill>
                  <a:schemeClr val="tx1"/>
                </a:solidFill>
              </a:rPr>
              <a:t>CR </a:t>
            </a:r>
            <a:r>
              <a:rPr kumimoji="1" lang="ko-KR" altLang="en-US" dirty="0">
                <a:solidFill>
                  <a:schemeClr val="tx1"/>
                </a:solidFill>
              </a:rPr>
              <a:t>이벤트 수신 시 가장 최근 </a:t>
            </a:r>
            <a:r>
              <a:rPr kumimoji="1" lang="en-US" altLang="ko-KR" dirty="0">
                <a:solidFill>
                  <a:schemeClr val="tx1"/>
                </a:solidFill>
              </a:rPr>
              <a:t>Snapshot</a:t>
            </a:r>
            <a:r>
              <a:rPr kumimoji="1" lang="ko-KR" altLang="en-US" dirty="0">
                <a:solidFill>
                  <a:schemeClr val="tx1"/>
                </a:solidFill>
              </a:rPr>
              <a:t>을 </a:t>
            </a:r>
            <a:r>
              <a:rPr kumimoji="1" lang="en-US" altLang="ko-Kore-KR" dirty="0">
                <a:solidFill>
                  <a:schemeClr val="tx1"/>
                </a:solidFill>
              </a:rPr>
              <a:t>Safe mode Snapshot</a:t>
            </a:r>
            <a:r>
              <a:rPr kumimoji="1" lang="ko-KR" altLang="en-US" dirty="0" err="1">
                <a:solidFill>
                  <a:schemeClr val="tx1"/>
                </a:solidFill>
              </a:rPr>
              <a:t>으로</a:t>
            </a:r>
            <a:r>
              <a:rPr kumimoji="1" lang="ko-KR" altLang="en-US" dirty="0">
                <a:solidFill>
                  <a:schemeClr val="tx1"/>
                </a:solidFill>
              </a:rPr>
              <a:t> 전환하면 더 최근 </a:t>
            </a:r>
            <a:r>
              <a:rPr kumimoji="1" lang="en-US" altLang="ko-KR" dirty="0">
                <a:solidFill>
                  <a:schemeClr val="tx1"/>
                </a:solidFill>
              </a:rPr>
              <a:t>Snapshot</a:t>
            </a:r>
            <a:r>
              <a:rPr kumimoji="1" lang="ko-KR" altLang="en-US" dirty="0">
                <a:solidFill>
                  <a:schemeClr val="tx1"/>
                </a:solidFill>
              </a:rPr>
              <a:t>을 통한 복구가 가능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02050-2951-59F8-C9E4-58D3DD7B379C}"/>
              </a:ext>
            </a:extLst>
          </p:cNvPr>
          <p:cNvSpPr txBox="1"/>
          <p:nvPr/>
        </p:nvSpPr>
        <p:spPr>
          <a:xfrm>
            <a:off x="6431338" y="1517468"/>
            <a:ext cx="541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제안하는</a:t>
            </a:r>
            <a:r>
              <a:rPr kumimoji="1" lang="en-US" altLang="ko-Kore-KR" dirty="0"/>
              <a:t> Operator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이용한 </a:t>
            </a:r>
            <a:r>
              <a:rPr kumimoji="1" lang="en-US" altLang="ko-KR" dirty="0" err="1"/>
              <a:t>Safemode</a:t>
            </a:r>
            <a:r>
              <a:rPr kumimoji="1" lang="en-US" altLang="ko-KR" dirty="0"/>
              <a:t> Snapshot </a:t>
            </a:r>
            <a:r>
              <a:rPr kumimoji="1" lang="ko-KR" altLang="en-US" dirty="0"/>
              <a:t>생성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86511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914"/>
            <a:ext cx="10515600" cy="4267497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Automate target cluster designation</a:t>
            </a:r>
          </a:p>
          <a:p>
            <a:endParaRPr lang="en-US" altLang="ko-KR" dirty="0"/>
          </a:p>
          <a:p>
            <a:r>
              <a:rPr lang="en-US" altLang="ko-KR" dirty="0" err="1"/>
              <a:t>Safemode</a:t>
            </a:r>
            <a:r>
              <a:rPr lang="en-US" altLang="ko-KR" dirty="0"/>
              <a:t> Snapshot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3526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799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Automate target cluster designation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438D4-5DE4-B374-3C79-63E94DAD7475}"/>
              </a:ext>
            </a:extLst>
          </p:cNvPr>
          <p:cNvSpPr txBox="1"/>
          <p:nvPr/>
        </p:nvSpPr>
        <p:spPr>
          <a:xfrm>
            <a:off x="995082" y="3415775"/>
            <a:ext cx="69461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타겟을 직접 지정하는 방식은 업무 지속성에서 아쉬움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타겟 지정 없이 자동으로 타겟이 지정되면 더 나은 재해 복구를 실현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타겟 지정을 </a:t>
            </a:r>
            <a:r>
              <a:rPr kumimoji="1" lang="en-US" altLang="ko-KR" dirty="0"/>
              <a:t>Operator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지정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39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DD7212D6-4019-C9AE-53FE-0DD1A7F8795B}"/>
              </a:ext>
            </a:extLst>
          </p:cNvPr>
          <p:cNvSpPr/>
          <p:nvPr/>
        </p:nvSpPr>
        <p:spPr>
          <a:xfrm>
            <a:off x="2956072" y="1838358"/>
            <a:ext cx="5133240" cy="318128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pic>
        <p:nvPicPr>
          <p:cNvPr id="4" name="그래픽 3" descr="사용자 단색으로 채워진">
            <a:extLst>
              <a:ext uri="{FF2B5EF4-FFF2-40B4-BE49-F238E27FC236}">
                <a16:creationId xmlns:a16="http://schemas.microsoft.com/office/drawing/2014/main" id="{60720B69-6149-AB70-FE11-375FF770B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706" y="2222981"/>
            <a:ext cx="977782" cy="977782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83378B0-B988-8C80-0408-44AB9F1E7291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737488" y="2711871"/>
            <a:ext cx="1485256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81DA9D-EA5E-502E-7DE3-B320A412EC1B}"/>
              </a:ext>
            </a:extLst>
          </p:cNvPr>
          <p:cNvSpPr/>
          <p:nvPr/>
        </p:nvSpPr>
        <p:spPr>
          <a:xfrm>
            <a:off x="3222745" y="2134389"/>
            <a:ext cx="1240275" cy="115496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Kubernetes</a:t>
            </a:r>
          </a:p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API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0" name="원통[C] 9">
            <a:extLst>
              <a:ext uri="{FF2B5EF4-FFF2-40B4-BE49-F238E27FC236}">
                <a16:creationId xmlns:a16="http://schemas.microsoft.com/office/drawing/2014/main" id="{748FB1D5-6797-88F8-843C-C59A1E9DAB9F}"/>
              </a:ext>
            </a:extLst>
          </p:cNvPr>
          <p:cNvSpPr/>
          <p:nvPr/>
        </p:nvSpPr>
        <p:spPr>
          <a:xfrm>
            <a:off x="3222744" y="4099981"/>
            <a:ext cx="1240275" cy="629184"/>
          </a:xfrm>
          <a:prstGeom prst="ca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55" dirty="0" err="1">
                <a:solidFill>
                  <a:schemeClr val="tx1"/>
                </a:solidFill>
              </a:rPr>
              <a:t>etcd</a:t>
            </a:r>
            <a:endParaRPr kumimoji="1" lang="ko-Kore-KR" altLang="en-US" sz="1016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EF5D3B4-4955-062D-F100-F4F283D52384}"/>
              </a:ext>
            </a:extLst>
          </p:cNvPr>
          <p:cNvSpPr/>
          <p:nvPr/>
        </p:nvSpPr>
        <p:spPr>
          <a:xfrm>
            <a:off x="5806942" y="2909849"/>
            <a:ext cx="1989483" cy="957204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355" dirty="0" err="1">
                <a:solidFill>
                  <a:schemeClr val="tx1"/>
                </a:solidFill>
              </a:rPr>
              <a:t>BackupController</a:t>
            </a:r>
            <a:endParaRPr kumimoji="1" lang="ko-Kore-KR" altLang="en-US" sz="790" dirty="0">
              <a:solidFill>
                <a:schemeClr val="tx1"/>
              </a:solidFill>
            </a:endParaRPr>
          </a:p>
        </p:txBody>
      </p:sp>
      <p:sp>
        <p:nvSpPr>
          <p:cNvPr id="12" name="구름 11">
            <a:extLst>
              <a:ext uri="{FF2B5EF4-FFF2-40B4-BE49-F238E27FC236}">
                <a16:creationId xmlns:a16="http://schemas.microsoft.com/office/drawing/2014/main" id="{F18E0EE0-325C-CFB9-54F9-C6085B6159E8}"/>
              </a:ext>
            </a:extLst>
          </p:cNvPr>
          <p:cNvSpPr/>
          <p:nvPr/>
        </p:nvSpPr>
        <p:spPr>
          <a:xfrm>
            <a:off x="9286922" y="2815927"/>
            <a:ext cx="1689183" cy="1137421"/>
          </a:xfrm>
          <a:prstGeom prst="clou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01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6BD904-058C-EC5C-26B6-374DEF816FAF}"/>
              </a:ext>
            </a:extLst>
          </p:cNvPr>
          <p:cNvSpPr txBox="1"/>
          <p:nvPr/>
        </p:nvSpPr>
        <p:spPr>
          <a:xfrm>
            <a:off x="9618746" y="2451281"/>
            <a:ext cx="1227837" cy="300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355" dirty="0"/>
              <a:t>Cloud Provider</a:t>
            </a:r>
            <a:endParaRPr kumimoji="1" lang="ko-Kore-KR" altLang="en-US" sz="135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B4C6D-B4D8-1773-A78B-F6BE0A0D3298}"/>
              </a:ext>
            </a:extLst>
          </p:cNvPr>
          <p:cNvSpPr txBox="1"/>
          <p:nvPr/>
        </p:nvSpPr>
        <p:spPr>
          <a:xfrm>
            <a:off x="8125800" y="4628551"/>
            <a:ext cx="1600887" cy="300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355" dirty="0"/>
              <a:t>(5) Snapshot upload</a:t>
            </a:r>
            <a:endParaRPr kumimoji="1" lang="ko-Kore-KR" altLang="en-US" sz="1355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EBA877-17E5-B890-3C33-6F05C26DAA8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7796425" y="3384637"/>
            <a:ext cx="1495736" cy="3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7FB7375-84A5-0CF7-E061-89404B05D66A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491172" y="3388451"/>
            <a:ext cx="131577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4A43729-FDBA-207C-00C9-AE223AFB7B57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flipH="1" flipV="1">
            <a:off x="4463019" y="2711871"/>
            <a:ext cx="1635276" cy="3381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7E0E1A8-4070-4475-D38D-708F3402872E}"/>
              </a:ext>
            </a:extLst>
          </p:cNvPr>
          <p:cNvSpPr txBox="1"/>
          <p:nvPr/>
        </p:nvSpPr>
        <p:spPr>
          <a:xfrm>
            <a:off x="5106239" y="2472546"/>
            <a:ext cx="869020" cy="300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355" dirty="0"/>
              <a:t>(2) Watch</a:t>
            </a:r>
            <a:endParaRPr kumimoji="1" lang="ko-Kore-KR" altLang="en-US" sz="1129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B9B209C-0A97-CCAF-E28C-878D054EE849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flipH="1">
            <a:off x="3842882" y="3289354"/>
            <a:ext cx="1" cy="810627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DBD4996-2A24-3148-3AEC-15D89AD5B2A1}"/>
              </a:ext>
            </a:extLst>
          </p:cNvPr>
          <p:cNvSpPr txBox="1"/>
          <p:nvPr/>
        </p:nvSpPr>
        <p:spPr>
          <a:xfrm>
            <a:off x="4929780" y="3487130"/>
            <a:ext cx="828304" cy="300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355" dirty="0"/>
              <a:t>(3) query</a:t>
            </a:r>
            <a:endParaRPr kumimoji="1" lang="ko-Kore-KR" altLang="en-US" sz="1355" dirty="0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70BE4880-6505-83E6-F400-364B5046A938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 rot="16200000" flipH="1">
            <a:off x="8705661" y="2526284"/>
            <a:ext cx="225263" cy="2626441"/>
          </a:xfrm>
          <a:prstGeom prst="curvedConnector3">
            <a:avLst>
              <a:gd name="adj1" fmla="val 374448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2C9C732-8CCF-A5E6-A0A0-5B02F8EB765A}"/>
              </a:ext>
            </a:extLst>
          </p:cNvPr>
          <p:cNvSpPr txBox="1"/>
          <p:nvPr/>
        </p:nvSpPr>
        <p:spPr>
          <a:xfrm>
            <a:off x="1516735" y="2810490"/>
            <a:ext cx="1408142" cy="509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355" dirty="0"/>
              <a:t>(1) Create</a:t>
            </a:r>
          </a:p>
          <a:p>
            <a:pPr algn="ctr"/>
            <a:r>
              <a:rPr kumimoji="1" lang="en-US" altLang="ko-Kore-KR" sz="1355" dirty="0"/>
              <a:t>Custom Resource</a:t>
            </a:r>
            <a:endParaRPr kumimoji="1" lang="ko-Kore-KR" altLang="en-US" sz="1129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C2462B-D386-4FDA-A8BB-0D6809036287}"/>
              </a:ext>
            </a:extLst>
          </p:cNvPr>
          <p:cNvSpPr txBox="1"/>
          <p:nvPr/>
        </p:nvSpPr>
        <p:spPr>
          <a:xfrm>
            <a:off x="8161705" y="3465071"/>
            <a:ext cx="928460" cy="300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355" dirty="0"/>
              <a:t>(4) Upload</a:t>
            </a:r>
            <a:endParaRPr kumimoji="1" lang="ko-Kore-KR" altLang="en-US" sz="1355" dirty="0"/>
          </a:p>
        </p:txBody>
      </p:sp>
      <p:sp>
        <p:nvSpPr>
          <p:cNvPr id="45" name="다중 문서 44">
            <a:extLst>
              <a:ext uri="{FF2B5EF4-FFF2-40B4-BE49-F238E27FC236}">
                <a16:creationId xmlns:a16="http://schemas.microsoft.com/office/drawing/2014/main" id="{4E69F664-01D5-4C37-8231-28AD8F00CEC9}"/>
              </a:ext>
            </a:extLst>
          </p:cNvPr>
          <p:cNvSpPr/>
          <p:nvPr/>
        </p:nvSpPr>
        <p:spPr>
          <a:xfrm>
            <a:off x="9795061" y="3131128"/>
            <a:ext cx="694710" cy="504275"/>
          </a:xfrm>
          <a:prstGeom prst="flowChartMultidocumen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>
                <a:solidFill>
                  <a:schemeClr val="tx1"/>
                </a:solidFill>
              </a:rPr>
              <a:t>Backup</a:t>
            </a:r>
          </a:p>
          <a:p>
            <a:pPr algn="ctr"/>
            <a:r>
              <a:rPr kumimoji="1" lang="en-US" altLang="ko-Kore-KR" sz="1016" dirty="0">
                <a:solidFill>
                  <a:schemeClr val="tx1"/>
                </a:solidFill>
              </a:rPr>
              <a:t>File</a:t>
            </a:r>
            <a:endParaRPr kumimoji="1" lang="ko-Kore-KR" altLang="en-US" sz="1016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5A0610-FA31-20FC-4AF3-5BAC30336E32}"/>
              </a:ext>
            </a:extLst>
          </p:cNvPr>
          <p:cNvSpPr txBox="1"/>
          <p:nvPr/>
        </p:nvSpPr>
        <p:spPr>
          <a:xfrm>
            <a:off x="1044831" y="3411542"/>
            <a:ext cx="1385316" cy="561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016" dirty="0"/>
              <a:t>$ </a:t>
            </a:r>
            <a:r>
              <a:rPr kumimoji="1" lang="en-US" altLang="ko-Kore-KR" sz="1016" dirty="0" err="1"/>
              <a:t>velero</a:t>
            </a:r>
            <a:r>
              <a:rPr kumimoji="1" lang="en-US" altLang="ko-Kore-KR" sz="1016" dirty="0"/>
              <a:t> backup create</a:t>
            </a:r>
          </a:p>
          <a:p>
            <a:pPr algn="ctr"/>
            <a:r>
              <a:rPr kumimoji="1" lang="en-US" altLang="ko-Kore-KR" sz="1016" dirty="0"/>
              <a:t>test-backup</a:t>
            </a:r>
          </a:p>
          <a:p>
            <a:pPr algn="ctr"/>
            <a:r>
              <a:rPr kumimoji="1" lang="en-US" altLang="ko-Kore-KR" sz="1016" dirty="0"/>
              <a:t>-snapshot -volumes</a:t>
            </a:r>
            <a:endParaRPr kumimoji="1" lang="ko-Kore-KR" altLang="en-US" sz="1016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EFFEFC-AE42-6EBE-4F4A-937E111E7455}"/>
              </a:ext>
            </a:extLst>
          </p:cNvPr>
          <p:cNvSpPr txBox="1">
            <a:spLocks/>
          </p:cNvSpPr>
          <p:nvPr/>
        </p:nvSpPr>
        <p:spPr>
          <a:xfrm>
            <a:off x="464128" y="225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ore-KR" sz="4800" dirty="0" err="1"/>
              <a:t>Velero</a:t>
            </a:r>
            <a:endParaRPr kumimoji="1" lang="ko-Kore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0876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FEFC-AE42-6EBE-4F4A-937E111E7455}"/>
              </a:ext>
            </a:extLst>
          </p:cNvPr>
          <p:cNvSpPr txBox="1">
            <a:spLocks/>
          </p:cNvSpPr>
          <p:nvPr/>
        </p:nvSpPr>
        <p:spPr>
          <a:xfrm>
            <a:off x="464128" y="225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ore-KR" sz="4800" dirty="0" err="1"/>
              <a:t>Velero</a:t>
            </a:r>
            <a:endParaRPr kumimoji="1" lang="ko-Kore-KR" altLang="en-US" sz="4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C0F793-524F-0899-36CD-E106C5555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36" y="1551158"/>
            <a:ext cx="9665552" cy="48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5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3823A1A-B274-F82F-4262-3D984365658B}"/>
              </a:ext>
            </a:extLst>
          </p:cNvPr>
          <p:cNvSpPr/>
          <p:nvPr/>
        </p:nvSpPr>
        <p:spPr>
          <a:xfrm>
            <a:off x="2467068" y="4619300"/>
            <a:ext cx="1730293" cy="97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Source Cluster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55EBE37-B1BC-C400-FD67-FFD24635C13F}"/>
              </a:ext>
            </a:extLst>
          </p:cNvPr>
          <p:cNvSpPr/>
          <p:nvPr/>
        </p:nvSpPr>
        <p:spPr>
          <a:xfrm>
            <a:off x="7961339" y="4619300"/>
            <a:ext cx="1730293" cy="97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Target Cluster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6AFCAC9-A331-073E-87FD-007F40DCDC69}"/>
              </a:ext>
            </a:extLst>
          </p:cNvPr>
          <p:cNvSpPr/>
          <p:nvPr/>
        </p:nvSpPr>
        <p:spPr>
          <a:xfrm>
            <a:off x="4230661" y="1141930"/>
            <a:ext cx="3730679" cy="23681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CDM-Cloud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4BADE3D4-8A28-C8C4-D639-5AC48B0C87D5}"/>
              </a:ext>
            </a:extLst>
          </p:cNvPr>
          <p:cNvSpPr/>
          <p:nvPr/>
        </p:nvSpPr>
        <p:spPr>
          <a:xfrm>
            <a:off x="4412131" y="1675320"/>
            <a:ext cx="1706534" cy="16677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 err="1">
                <a:solidFill>
                  <a:schemeClr val="tx1"/>
                </a:solidFill>
              </a:rPr>
              <a:t>etcd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01F655A-17F0-620A-BAD5-02E1DFA43999}"/>
              </a:ext>
            </a:extLst>
          </p:cNvPr>
          <p:cNvSpPr/>
          <p:nvPr/>
        </p:nvSpPr>
        <p:spPr>
          <a:xfrm>
            <a:off x="6373020" y="2185562"/>
            <a:ext cx="1261962" cy="9492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Storage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D7EEAB2-B69C-E351-05A4-73EFD84ECFBE}"/>
              </a:ext>
            </a:extLst>
          </p:cNvPr>
          <p:cNvSpPr/>
          <p:nvPr/>
        </p:nvSpPr>
        <p:spPr>
          <a:xfrm>
            <a:off x="6627374" y="2509191"/>
            <a:ext cx="753254" cy="5559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>
                <a:solidFill>
                  <a:schemeClr val="tx1"/>
                </a:solidFill>
              </a:rPr>
              <a:t>Source Cluster’s info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6260B767-A244-D26C-5F5E-91FB49BA4EE3}"/>
              </a:ext>
            </a:extLst>
          </p:cNvPr>
          <p:cNvSpPr/>
          <p:nvPr/>
        </p:nvSpPr>
        <p:spPr>
          <a:xfrm>
            <a:off x="4634416" y="2465218"/>
            <a:ext cx="1309184" cy="293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DRaaS</a:t>
            </a:r>
            <a:r>
              <a:rPr kumimoji="1" lang="en-US" altLang="ko-Kore-KR" sz="1016" dirty="0">
                <a:solidFill>
                  <a:schemeClr val="tx1"/>
                </a:solidFill>
              </a:rPr>
              <a:t> CR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4E57B05-E119-DDAE-0C47-369DAE9A2101}"/>
              </a:ext>
            </a:extLst>
          </p:cNvPr>
          <p:cNvSpPr/>
          <p:nvPr/>
        </p:nvSpPr>
        <p:spPr>
          <a:xfrm>
            <a:off x="4634416" y="2857462"/>
            <a:ext cx="1309184" cy="36695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ReplicationInfo</a:t>
            </a:r>
            <a:r>
              <a:rPr kumimoji="1" lang="en-US" altLang="ko-Kore-KR" sz="1016" dirty="0">
                <a:solidFill>
                  <a:schemeClr val="tx1"/>
                </a:solidFill>
              </a:rPr>
              <a:t> CR</a:t>
            </a: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531816A8-2510-390E-76D6-3232B1F049C1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2790369" y="2775252"/>
            <a:ext cx="2385893" cy="1302202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19E7B3B9-3AF3-61C4-AFC9-CBD84B4EEE3A}"/>
              </a:ext>
            </a:extLst>
          </p:cNvPr>
          <p:cNvCxnSpPr>
            <a:cxnSpLocks/>
            <a:stCxn id="18" idx="3"/>
            <a:endCxn id="5" idx="0"/>
          </p:cNvCxnSpPr>
          <p:nvPr/>
        </p:nvCxnSpPr>
        <p:spPr>
          <a:xfrm>
            <a:off x="7380627" y="2787188"/>
            <a:ext cx="1445858" cy="1832112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구부러진 연결선[U] 38">
            <a:extLst>
              <a:ext uri="{FF2B5EF4-FFF2-40B4-BE49-F238E27FC236}">
                <a16:creationId xmlns:a16="http://schemas.microsoft.com/office/drawing/2014/main" id="{970E43E7-048E-1948-378E-E024BC4D5E36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 flipV="1">
            <a:off x="5943600" y="2660174"/>
            <a:ext cx="429420" cy="380764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2630949-05A7-6A56-6635-BF31AB55B33E}"/>
              </a:ext>
            </a:extLst>
          </p:cNvPr>
          <p:cNvCxnSpPr>
            <a:cxnSpLocks/>
          </p:cNvCxnSpPr>
          <p:nvPr/>
        </p:nvCxnSpPr>
        <p:spPr>
          <a:xfrm flipV="1">
            <a:off x="4197361" y="2787187"/>
            <a:ext cx="2430013" cy="2320055"/>
          </a:xfrm>
          <a:prstGeom prst="curvedConnector3">
            <a:avLst>
              <a:gd name="adj1" fmla="val 73453"/>
            </a:avLst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A7EA23A-84D8-05CE-3255-3F970FB248EC}"/>
              </a:ext>
            </a:extLst>
          </p:cNvPr>
          <p:cNvSpPr txBox="1">
            <a:spLocks/>
          </p:cNvSpPr>
          <p:nvPr/>
        </p:nvSpPr>
        <p:spPr>
          <a:xfrm>
            <a:off x="464128" y="225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ore-KR" sz="5400" dirty="0"/>
              <a:t>CDM</a:t>
            </a:r>
            <a:r>
              <a:rPr kumimoji="1" lang="en-US" altLang="ko-KR" sz="5400" dirty="0"/>
              <a:t>-Cloud</a:t>
            </a:r>
            <a:endParaRPr kumimoji="1" lang="ko-Kore-KR" altLang="en-US" sz="5400" dirty="0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1CA0323-272F-39F7-C2A7-69B97754ACA2}"/>
              </a:ext>
            </a:extLst>
          </p:cNvPr>
          <p:cNvSpPr/>
          <p:nvPr/>
        </p:nvSpPr>
        <p:spPr>
          <a:xfrm>
            <a:off x="4634416" y="2072974"/>
            <a:ext cx="1309184" cy="2937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 err="1">
                <a:solidFill>
                  <a:schemeClr val="tx1"/>
                </a:solidFill>
              </a:rPr>
              <a:t>ProtectionGroupInfoCR</a:t>
            </a:r>
            <a:endParaRPr kumimoji="1" lang="en-US" altLang="ko-Kore-KR" sz="1016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2DDBB-C86C-8483-73D5-EAB2FCE81FE7}"/>
              </a:ext>
            </a:extLst>
          </p:cNvPr>
          <p:cNvSpPr txBox="1"/>
          <p:nvPr/>
        </p:nvSpPr>
        <p:spPr>
          <a:xfrm>
            <a:off x="8525466" y="3241579"/>
            <a:ext cx="3302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/>
              <a:t>복구</a:t>
            </a:r>
            <a:r>
              <a:rPr kumimoji="1" lang="ko-KR" altLang="en-US" sz="1400" dirty="0"/>
              <a:t> 시 타겟 클러스터를 지정해야 한다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990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3823A1A-B274-F82F-4262-3D984365658B}"/>
              </a:ext>
            </a:extLst>
          </p:cNvPr>
          <p:cNvSpPr/>
          <p:nvPr/>
        </p:nvSpPr>
        <p:spPr>
          <a:xfrm>
            <a:off x="2115381" y="4619300"/>
            <a:ext cx="1730293" cy="97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Source Cluster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55EBE37-B1BC-C400-FD67-FFD24635C13F}"/>
              </a:ext>
            </a:extLst>
          </p:cNvPr>
          <p:cNvSpPr/>
          <p:nvPr/>
        </p:nvSpPr>
        <p:spPr>
          <a:xfrm>
            <a:off x="7961339" y="4619300"/>
            <a:ext cx="1730293" cy="97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Target Cluster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6AFCAC9-A331-073E-87FD-007F40DCDC69}"/>
              </a:ext>
            </a:extLst>
          </p:cNvPr>
          <p:cNvSpPr/>
          <p:nvPr/>
        </p:nvSpPr>
        <p:spPr>
          <a:xfrm>
            <a:off x="4230660" y="1326214"/>
            <a:ext cx="3730679" cy="23681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Cloud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01F655A-17F0-620A-BAD5-02E1DFA43999}"/>
              </a:ext>
            </a:extLst>
          </p:cNvPr>
          <p:cNvSpPr/>
          <p:nvPr/>
        </p:nvSpPr>
        <p:spPr>
          <a:xfrm>
            <a:off x="5106115" y="1988995"/>
            <a:ext cx="1979769" cy="1325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Storage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D7EEAB2-B69C-E351-05A4-73EFD84ECFBE}"/>
              </a:ext>
            </a:extLst>
          </p:cNvPr>
          <p:cNvSpPr/>
          <p:nvPr/>
        </p:nvSpPr>
        <p:spPr>
          <a:xfrm>
            <a:off x="5546903" y="2447014"/>
            <a:ext cx="1181707" cy="7764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>
                <a:solidFill>
                  <a:schemeClr val="tx1"/>
                </a:solidFill>
              </a:rPr>
              <a:t>Source Cluster’s info</a:t>
            </a: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19E7B3B9-3AF3-61C4-AFC9-CBD84B4EEE3A}"/>
              </a:ext>
            </a:extLst>
          </p:cNvPr>
          <p:cNvCxnSpPr>
            <a:cxnSpLocks/>
            <a:stCxn id="18" idx="3"/>
            <a:endCxn id="5" idx="0"/>
          </p:cNvCxnSpPr>
          <p:nvPr/>
        </p:nvCxnSpPr>
        <p:spPr>
          <a:xfrm>
            <a:off x="6728610" y="2835228"/>
            <a:ext cx="2097876" cy="1784072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02630949-05A7-6A56-6635-BF31AB55B33E}"/>
              </a:ext>
            </a:extLst>
          </p:cNvPr>
          <p:cNvCxnSpPr>
            <a:cxnSpLocks/>
            <a:stCxn id="3" idx="0"/>
            <a:endCxn id="18" idx="1"/>
          </p:cNvCxnSpPr>
          <p:nvPr/>
        </p:nvCxnSpPr>
        <p:spPr>
          <a:xfrm rot="5400000" flipH="1" flipV="1">
            <a:off x="3371679" y="2444077"/>
            <a:ext cx="1784072" cy="2566375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A7EA23A-84D8-05CE-3255-3F970FB248EC}"/>
              </a:ext>
            </a:extLst>
          </p:cNvPr>
          <p:cNvSpPr txBox="1">
            <a:spLocks/>
          </p:cNvSpPr>
          <p:nvPr/>
        </p:nvSpPr>
        <p:spPr>
          <a:xfrm>
            <a:off x="464128" y="225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dirty="0"/>
              <a:t>Automate target cluster designation</a:t>
            </a:r>
            <a:endParaRPr kumimoji="1" lang="ko-Kore-KR" alt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2DDBB-C86C-8483-73D5-EAB2FCE81FE7}"/>
              </a:ext>
            </a:extLst>
          </p:cNvPr>
          <p:cNvSpPr txBox="1"/>
          <p:nvPr/>
        </p:nvSpPr>
        <p:spPr>
          <a:xfrm>
            <a:off x="383296" y="2284096"/>
            <a:ext cx="38363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Source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Cluster</a:t>
            </a:r>
            <a:r>
              <a:rPr kumimoji="1" lang="ko-Kore-KR" altLang="en-US" sz="1400" dirty="0"/>
              <a:t>가</a:t>
            </a:r>
            <a:r>
              <a:rPr kumimoji="1" lang="ko-KR" altLang="en-US" sz="1400" dirty="0"/>
              <a:t> 재해로 기능을 상실했을 때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타겟 클러스터를 직접 지정하지 않고 자동으로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지정되어 복구를 진행한다면 더 빠른 시간안에 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재해 복구를 실현할 수 있다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22" name="곱하기 21">
            <a:extLst>
              <a:ext uri="{FF2B5EF4-FFF2-40B4-BE49-F238E27FC236}">
                <a16:creationId xmlns:a16="http://schemas.microsoft.com/office/drawing/2014/main" id="{9F630F5A-90C4-5446-8701-C38916FCC1D3}"/>
              </a:ext>
            </a:extLst>
          </p:cNvPr>
          <p:cNvSpPr/>
          <p:nvPr/>
        </p:nvSpPr>
        <p:spPr>
          <a:xfrm>
            <a:off x="2672791" y="4357291"/>
            <a:ext cx="615472" cy="52402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020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3823A1A-B274-F82F-4262-3D984365658B}"/>
              </a:ext>
            </a:extLst>
          </p:cNvPr>
          <p:cNvSpPr/>
          <p:nvPr/>
        </p:nvSpPr>
        <p:spPr>
          <a:xfrm>
            <a:off x="1950692" y="5650723"/>
            <a:ext cx="1730293" cy="97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Source Cluster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55EBE37-B1BC-C400-FD67-FFD24635C13F}"/>
              </a:ext>
            </a:extLst>
          </p:cNvPr>
          <p:cNvSpPr/>
          <p:nvPr/>
        </p:nvSpPr>
        <p:spPr>
          <a:xfrm>
            <a:off x="7796650" y="5650723"/>
            <a:ext cx="1730293" cy="97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Target Cluster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6AFCAC9-A331-073E-87FD-007F40DCDC69}"/>
              </a:ext>
            </a:extLst>
          </p:cNvPr>
          <p:cNvSpPr/>
          <p:nvPr/>
        </p:nvSpPr>
        <p:spPr>
          <a:xfrm>
            <a:off x="4065971" y="2357637"/>
            <a:ext cx="3730679" cy="23681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Cloud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01F655A-17F0-620A-BAD5-02E1DFA43999}"/>
              </a:ext>
            </a:extLst>
          </p:cNvPr>
          <p:cNvSpPr/>
          <p:nvPr/>
        </p:nvSpPr>
        <p:spPr>
          <a:xfrm>
            <a:off x="4941426" y="3020418"/>
            <a:ext cx="1979769" cy="1325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Storage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D7EEAB2-B69C-E351-05A4-73EFD84ECFBE}"/>
              </a:ext>
            </a:extLst>
          </p:cNvPr>
          <p:cNvSpPr/>
          <p:nvPr/>
        </p:nvSpPr>
        <p:spPr>
          <a:xfrm>
            <a:off x="5382214" y="3478437"/>
            <a:ext cx="1181707" cy="7764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>
                <a:solidFill>
                  <a:schemeClr val="tx1"/>
                </a:solidFill>
              </a:rPr>
              <a:t>Source Cluster’s info</a:t>
            </a: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19E7B3B9-3AF3-61C4-AFC9-CBD84B4EEE3A}"/>
              </a:ext>
            </a:extLst>
          </p:cNvPr>
          <p:cNvCxnSpPr>
            <a:cxnSpLocks/>
            <a:stCxn id="18" idx="3"/>
            <a:endCxn id="5" idx="0"/>
          </p:cNvCxnSpPr>
          <p:nvPr/>
        </p:nvCxnSpPr>
        <p:spPr>
          <a:xfrm>
            <a:off x="6563921" y="3866651"/>
            <a:ext cx="2097876" cy="1784072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AA7EA23A-84D8-05CE-3255-3F970FB248EC}"/>
              </a:ext>
            </a:extLst>
          </p:cNvPr>
          <p:cNvSpPr txBox="1">
            <a:spLocks/>
          </p:cNvSpPr>
          <p:nvPr/>
        </p:nvSpPr>
        <p:spPr>
          <a:xfrm>
            <a:off x="464128" y="225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dirty="0"/>
              <a:t>Automate target cluster designation</a:t>
            </a:r>
            <a:endParaRPr kumimoji="1" lang="ko-Kore-KR" alt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2DDBB-C86C-8483-73D5-EAB2FCE81FE7}"/>
              </a:ext>
            </a:extLst>
          </p:cNvPr>
          <p:cNvSpPr txBox="1"/>
          <p:nvPr/>
        </p:nvSpPr>
        <p:spPr>
          <a:xfrm>
            <a:off x="37187" y="2513648"/>
            <a:ext cx="382701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Cloud</a:t>
            </a:r>
            <a:r>
              <a:rPr kumimoji="1" lang="ko-KR" altLang="en-US" sz="1400" dirty="0"/>
              <a:t>는 연결 되어 있는 클러스터들의 상태를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조회하고 있고 재해로 </a:t>
            </a:r>
            <a:r>
              <a:rPr kumimoji="1" lang="en-US" altLang="ko-KR" sz="1400" dirty="0"/>
              <a:t>Source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Cluster</a:t>
            </a:r>
            <a:r>
              <a:rPr kumimoji="1" lang="ko-KR" altLang="en-US" sz="1400" dirty="0"/>
              <a:t>가 기능을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상실하면 </a:t>
            </a:r>
            <a:r>
              <a:rPr kumimoji="1" lang="en-US" altLang="ko-KR" sz="1400" dirty="0"/>
              <a:t>Reconcile</a:t>
            </a:r>
            <a:r>
              <a:rPr kumimoji="1" lang="ko-KR" altLang="en-US" sz="1400" dirty="0"/>
              <a:t>이 호출되고 </a:t>
            </a:r>
            <a:r>
              <a:rPr kumimoji="1" lang="en-US" altLang="ko-KR" sz="1400" dirty="0"/>
              <a:t>Stand by </a:t>
            </a:r>
            <a:r>
              <a:rPr kumimoji="1" lang="ko-KR" altLang="en-US" sz="1400" dirty="0"/>
              <a:t>상태인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 </a:t>
            </a:r>
            <a:r>
              <a:rPr kumimoji="1" lang="en-US" altLang="ko-KR" sz="1400" dirty="0"/>
              <a:t>Target Cluster</a:t>
            </a:r>
            <a:r>
              <a:rPr kumimoji="1" lang="ko-KR" altLang="en-US" sz="1400" dirty="0"/>
              <a:t>로 </a:t>
            </a:r>
            <a:r>
              <a:rPr kumimoji="1" lang="en-US" altLang="ko-KR" sz="1400" dirty="0"/>
              <a:t>Source Cluster</a:t>
            </a:r>
            <a:r>
              <a:rPr kumimoji="1" lang="ko-KR" altLang="en-US" sz="1400" dirty="0"/>
              <a:t> 복구에 필요한 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데이터를  자동으로 밀어 넣어준다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7" name="곱하기 6">
            <a:extLst>
              <a:ext uri="{FF2B5EF4-FFF2-40B4-BE49-F238E27FC236}">
                <a16:creationId xmlns:a16="http://schemas.microsoft.com/office/drawing/2014/main" id="{9B2F7EA6-5E1B-2740-EEB6-16D33C1E9D6A}"/>
              </a:ext>
            </a:extLst>
          </p:cNvPr>
          <p:cNvSpPr/>
          <p:nvPr/>
        </p:nvSpPr>
        <p:spPr>
          <a:xfrm>
            <a:off x="2508102" y="5388712"/>
            <a:ext cx="615472" cy="52402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9477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3823A1A-B274-F82F-4262-3D984365658B}"/>
              </a:ext>
            </a:extLst>
          </p:cNvPr>
          <p:cNvSpPr/>
          <p:nvPr/>
        </p:nvSpPr>
        <p:spPr>
          <a:xfrm>
            <a:off x="1950692" y="5650723"/>
            <a:ext cx="1730293" cy="97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Source Cluster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55EBE37-B1BC-C400-FD67-FFD24635C13F}"/>
              </a:ext>
            </a:extLst>
          </p:cNvPr>
          <p:cNvSpPr/>
          <p:nvPr/>
        </p:nvSpPr>
        <p:spPr>
          <a:xfrm>
            <a:off x="7796650" y="5650723"/>
            <a:ext cx="1730293" cy="9758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Target Cluster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6AFCAC9-A331-073E-87FD-007F40DCDC69}"/>
              </a:ext>
            </a:extLst>
          </p:cNvPr>
          <p:cNvSpPr/>
          <p:nvPr/>
        </p:nvSpPr>
        <p:spPr>
          <a:xfrm>
            <a:off x="4065971" y="2357637"/>
            <a:ext cx="3730679" cy="23681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Cloud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B01F655A-17F0-620A-BAD5-02E1DFA43999}"/>
              </a:ext>
            </a:extLst>
          </p:cNvPr>
          <p:cNvSpPr/>
          <p:nvPr/>
        </p:nvSpPr>
        <p:spPr>
          <a:xfrm>
            <a:off x="4941426" y="3020418"/>
            <a:ext cx="1979769" cy="1325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ore-KR" sz="1355" dirty="0">
                <a:solidFill>
                  <a:schemeClr val="tx1"/>
                </a:solidFill>
              </a:rPr>
              <a:t>Storage</a:t>
            </a:r>
            <a:endParaRPr kumimoji="1" lang="ko-Kore-KR" altLang="en-US" sz="1355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D7EEAB2-B69C-E351-05A4-73EFD84ECFBE}"/>
              </a:ext>
            </a:extLst>
          </p:cNvPr>
          <p:cNvSpPr/>
          <p:nvPr/>
        </p:nvSpPr>
        <p:spPr>
          <a:xfrm>
            <a:off x="5382214" y="3478437"/>
            <a:ext cx="1181707" cy="7764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16" dirty="0">
                <a:solidFill>
                  <a:schemeClr val="tx1"/>
                </a:solidFill>
              </a:rPr>
              <a:t>Source Cluster’s info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A7EA23A-84D8-05CE-3255-3F970FB248EC}"/>
              </a:ext>
            </a:extLst>
          </p:cNvPr>
          <p:cNvSpPr txBox="1">
            <a:spLocks/>
          </p:cNvSpPr>
          <p:nvPr/>
        </p:nvSpPr>
        <p:spPr>
          <a:xfrm>
            <a:off x="464128" y="2255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dirty="0"/>
              <a:t>Automate target cluster designation</a:t>
            </a:r>
            <a:endParaRPr kumimoji="1" lang="ko-Kore-KR" alt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2DDBB-C86C-8483-73D5-EAB2FCE81FE7}"/>
              </a:ext>
            </a:extLst>
          </p:cNvPr>
          <p:cNvSpPr txBox="1"/>
          <p:nvPr/>
        </p:nvSpPr>
        <p:spPr>
          <a:xfrm>
            <a:off x="249746" y="2497198"/>
            <a:ext cx="3401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Cloud</a:t>
            </a:r>
            <a:r>
              <a:rPr kumimoji="1" lang="ko-KR" altLang="en-US" sz="1400" dirty="0"/>
              <a:t> 와 연결되어 있는 클러스터가 모두</a:t>
            </a:r>
            <a:endParaRPr kumimoji="1" lang="en-US" altLang="ko-KR" sz="1400" dirty="0"/>
          </a:p>
          <a:p>
            <a:pPr algn="ctr"/>
            <a:r>
              <a:rPr kumimoji="1" lang="ko-KR" altLang="en-US" sz="1400" dirty="0"/>
              <a:t>기능을 상실했다면 </a:t>
            </a:r>
            <a:endParaRPr kumimoji="1" lang="ko-Kore-KR" altLang="en-US" sz="1400" dirty="0"/>
          </a:p>
        </p:txBody>
      </p:sp>
      <p:sp>
        <p:nvSpPr>
          <p:cNvPr id="4" name="곱하기 3">
            <a:extLst>
              <a:ext uri="{FF2B5EF4-FFF2-40B4-BE49-F238E27FC236}">
                <a16:creationId xmlns:a16="http://schemas.microsoft.com/office/drawing/2014/main" id="{08C94C06-F97B-F1D9-7675-902D8F8AD880}"/>
              </a:ext>
            </a:extLst>
          </p:cNvPr>
          <p:cNvSpPr/>
          <p:nvPr/>
        </p:nvSpPr>
        <p:spPr>
          <a:xfrm>
            <a:off x="2508102" y="5388712"/>
            <a:ext cx="615472" cy="52402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곱하기 6">
            <a:extLst>
              <a:ext uri="{FF2B5EF4-FFF2-40B4-BE49-F238E27FC236}">
                <a16:creationId xmlns:a16="http://schemas.microsoft.com/office/drawing/2014/main" id="{4962F029-C015-A8C5-59B1-F8B85661BF1D}"/>
              </a:ext>
            </a:extLst>
          </p:cNvPr>
          <p:cNvSpPr/>
          <p:nvPr/>
        </p:nvSpPr>
        <p:spPr>
          <a:xfrm>
            <a:off x="8370849" y="5388712"/>
            <a:ext cx="615472" cy="52402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68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10038</TotalTime>
  <Words>488</Words>
  <Application>Microsoft Macintosh PowerPoint</Application>
  <PresentationFormat>와이드스크린</PresentationFormat>
  <Paragraphs>155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Summary of this Week’s work</vt:lpstr>
      <vt:lpstr>Automate target cluster designation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Safemode Snapshot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96</cp:revision>
  <dcterms:created xsi:type="dcterms:W3CDTF">2022-05-22T16:47:19Z</dcterms:created>
  <dcterms:modified xsi:type="dcterms:W3CDTF">2022-11-23T07:56:47Z</dcterms:modified>
</cp:coreProperties>
</file>