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5"/>
  </p:notesMasterIdLst>
  <p:sldIdLst>
    <p:sldId id="256" r:id="rId2"/>
    <p:sldId id="257" r:id="rId3"/>
    <p:sldId id="305" r:id="rId4"/>
    <p:sldId id="310" r:id="rId5"/>
    <p:sldId id="366" r:id="rId6"/>
    <p:sldId id="348" r:id="rId7"/>
    <p:sldId id="318" r:id="rId8"/>
    <p:sldId id="349" r:id="rId9"/>
    <p:sldId id="367" r:id="rId10"/>
    <p:sldId id="368" r:id="rId11"/>
    <p:sldId id="346" r:id="rId12"/>
    <p:sldId id="369" r:id="rId13"/>
    <p:sldId id="370" r:id="rId14"/>
    <p:sldId id="371" r:id="rId15"/>
    <p:sldId id="372" r:id="rId16"/>
    <p:sldId id="373" r:id="rId17"/>
    <p:sldId id="375" r:id="rId18"/>
    <p:sldId id="376" r:id="rId19"/>
    <p:sldId id="377" r:id="rId20"/>
    <p:sldId id="378" r:id="rId21"/>
    <p:sldId id="379" r:id="rId22"/>
    <p:sldId id="380" r:id="rId23"/>
    <p:sldId id="382" r:id="rId24"/>
    <p:sldId id="381" r:id="rId25"/>
    <p:sldId id="384" r:id="rId26"/>
    <p:sldId id="385" r:id="rId27"/>
    <p:sldId id="386" r:id="rId28"/>
    <p:sldId id="387" r:id="rId29"/>
    <p:sldId id="388" r:id="rId30"/>
    <p:sldId id="389" r:id="rId31"/>
    <p:sldId id="390" r:id="rId32"/>
    <p:sldId id="391" r:id="rId33"/>
    <p:sldId id="392" r:id="rId34"/>
    <p:sldId id="393" r:id="rId35"/>
    <p:sldId id="394" r:id="rId36"/>
    <p:sldId id="395" r:id="rId37"/>
    <p:sldId id="396" r:id="rId38"/>
    <p:sldId id="397" r:id="rId39"/>
    <p:sldId id="335" r:id="rId40"/>
    <p:sldId id="398" r:id="rId41"/>
    <p:sldId id="399" r:id="rId42"/>
    <p:sldId id="400" r:id="rId43"/>
    <p:sldId id="261" r:id="rId44"/>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최진욱" initials="최" lastIdx="1" clrIdx="0">
    <p:extLst>
      <p:ext uri="{19B8F6BF-5375-455C-9EA6-DF929625EA0E}">
        <p15:presenceInfo xmlns:p15="http://schemas.microsoft.com/office/powerpoint/2012/main" userId="S::jwc9507@mail.hongik.ac.kr::99ed9333-cc42-4b41-9f9a-a6e0995e78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48"/>
    <a:srgbClr val="DFE4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autoAdjust="0"/>
    <p:restoredTop sz="73962"/>
  </p:normalViewPr>
  <p:slideViewPr>
    <p:cSldViewPr snapToGrid="0" snapToObjects="1" showGuides="1">
      <p:cViewPr>
        <p:scale>
          <a:sx n="80" d="100"/>
          <a:sy n="80" d="100"/>
        </p:scale>
        <p:origin x="1704" y="144"/>
      </p:cViewPr>
      <p:guideLst>
        <p:guide orient="horz" pos="2137"/>
        <p:guide pos="3840"/>
      </p:guideLst>
    </p:cSldViewPr>
  </p:slideViewPr>
  <p:notesTextViewPr>
    <p:cViewPr>
      <p:scale>
        <a:sx n="150" d="100"/>
        <a:sy n="150" d="100"/>
      </p:scale>
      <p:origin x="0" y="0"/>
    </p:cViewPr>
  </p:notesTextViewPr>
  <p:notesViewPr>
    <p:cSldViewPr snapToGrid="0" snapToObjects="1"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52303-ABE6-2C44-B445-FC2D2FACCD81}" type="datetimeFigureOut">
              <a:rPr kumimoji="1" lang="ko-Kore-KR" altLang="en-US" smtClean="0"/>
              <a:t>2023. 3. 22.</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CD8F2-563F-614B-A6BC-615A44E2F099}" type="slidenum">
              <a:rPr kumimoji="1" lang="ko-Kore-KR" altLang="en-US" smtClean="0"/>
              <a:t>‹#›</a:t>
            </a:fld>
            <a:endParaRPr kumimoji="1" lang="ko-Kore-KR" altLang="en-US"/>
          </a:p>
        </p:txBody>
      </p:sp>
    </p:spTree>
    <p:extLst>
      <p:ext uri="{BB962C8B-B14F-4D97-AF65-F5344CB8AC3E}">
        <p14:creationId xmlns:p14="http://schemas.microsoft.com/office/powerpoint/2010/main" val="2684404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Hello, my name is Ji-</a:t>
            </a:r>
            <a:r>
              <a:rPr kumimoji="1" lang="en-US" altLang="ko-Kore-KR" dirty="0" err="1"/>
              <a:t>beom</a:t>
            </a:r>
            <a:r>
              <a:rPr kumimoji="1" lang="en-US" altLang="ko-Kore-KR" dirty="0"/>
              <a:t> Kim. I’m in the master’s course in professor </a:t>
            </a:r>
            <a:r>
              <a:rPr kumimoji="1" lang="en-US" altLang="ko-Kore-KR" dirty="0" err="1"/>
              <a:t>jeong’s</a:t>
            </a:r>
            <a:r>
              <a:rPr kumimoji="1" lang="en-US" altLang="ko-Kore-KR" dirty="0"/>
              <a:t> lab. </a:t>
            </a:r>
          </a:p>
          <a:p>
            <a:r>
              <a:rPr kumimoji="1" lang="en-US" altLang="en-US" dirty="0"/>
              <a:t>The paper to be presented is titled Designing a Kubernetes Operator for Machine Learning Applications.</a:t>
            </a: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a:t>
            </a:fld>
            <a:endParaRPr kumimoji="1" lang="ko-Kore-KR" altLang="en-US"/>
          </a:p>
        </p:txBody>
      </p:sp>
    </p:spTree>
    <p:extLst>
      <p:ext uri="{BB962C8B-B14F-4D97-AF65-F5344CB8AC3E}">
        <p14:creationId xmlns:p14="http://schemas.microsoft.com/office/powerpoint/2010/main" val="1308696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10</a:t>
            </a:fld>
            <a:endParaRPr kumimoji="1" lang="ko-Kore-KR" altLang="en-US"/>
          </a:p>
        </p:txBody>
      </p:sp>
    </p:spTree>
    <p:extLst>
      <p:ext uri="{BB962C8B-B14F-4D97-AF65-F5344CB8AC3E}">
        <p14:creationId xmlns:p14="http://schemas.microsoft.com/office/powerpoint/2010/main" val="1627993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sz="1200" dirty="0">
                <a:effectLst/>
              </a:rPr>
              <a:t>In this Section </a:t>
            </a:r>
            <a:r>
              <a:rPr lang="en-US" altLang="ko-Kore-KR" sz="1200" dirty="0"/>
              <a:t>I</a:t>
            </a:r>
            <a:r>
              <a:rPr lang="en" altLang="ko-Kore-KR" sz="1200" dirty="0">
                <a:effectLst/>
              </a:rPr>
              <a:t> will present more details on the Ray framework and Kubernetes.</a:t>
            </a:r>
            <a:endParaRPr lang="en" altLang="ko-Kore-KR" sz="1100" dirty="0"/>
          </a:p>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11</a:t>
            </a:fld>
            <a:endParaRPr kumimoji="1" lang="ko-Kore-KR" altLang="en-US"/>
          </a:p>
        </p:txBody>
      </p:sp>
    </p:spTree>
    <p:extLst>
      <p:ext uri="{BB962C8B-B14F-4D97-AF65-F5344CB8AC3E}">
        <p14:creationId xmlns:p14="http://schemas.microsoft.com/office/powerpoint/2010/main" val="1594653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sz="1200" dirty="0">
                <a:effectLst/>
              </a:rPr>
              <a:t>Ray defines the notion of a head node and worker nodes as shown in Figure 2. </a:t>
            </a: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12</a:t>
            </a:fld>
            <a:endParaRPr kumimoji="1" lang="ko-Kore-KR" altLang="en-US"/>
          </a:p>
        </p:txBody>
      </p:sp>
    </p:spTree>
    <p:extLst>
      <p:ext uri="{BB962C8B-B14F-4D97-AF65-F5344CB8AC3E}">
        <p14:creationId xmlns:p14="http://schemas.microsoft.com/office/powerpoint/2010/main" val="140818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13</a:t>
            </a:fld>
            <a:endParaRPr kumimoji="1" lang="ko-Kore-KR" altLang="en-US"/>
          </a:p>
        </p:txBody>
      </p:sp>
    </p:spTree>
    <p:extLst>
      <p:ext uri="{BB962C8B-B14F-4D97-AF65-F5344CB8AC3E}">
        <p14:creationId xmlns:p14="http://schemas.microsoft.com/office/powerpoint/2010/main" val="1678822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sz="1200" dirty="0">
                <a:effectLst/>
              </a:rPr>
              <a:t>It is important here</a:t>
            </a:r>
            <a:r>
              <a:rPr lang="ko-KR" altLang="en-US" sz="1200" dirty="0">
                <a:effectLst/>
              </a:rPr>
              <a:t> </a:t>
            </a:r>
            <a:r>
              <a:rPr lang="en" altLang="ko-Kore-KR" sz="1200" dirty="0">
                <a:effectLst/>
              </a:rPr>
              <a:t>to distinguish bet</a:t>
            </a:r>
            <a:r>
              <a:rPr lang="en-US" altLang="ko-Kore-KR" sz="1200" dirty="0">
                <a:effectLst/>
              </a:rPr>
              <a:t>we</a:t>
            </a:r>
            <a:r>
              <a:rPr lang="en" altLang="ko-Kore-KR" sz="1200" dirty="0">
                <a:effectLst/>
              </a:rPr>
              <a:t>en a Ray node, and a Ray worker. </a:t>
            </a: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14</a:t>
            </a:fld>
            <a:endParaRPr kumimoji="1" lang="ko-Kore-KR" altLang="en-US"/>
          </a:p>
        </p:txBody>
      </p:sp>
    </p:spTree>
    <p:extLst>
      <p:ext uri="{BB962C8B-B14F-4D97-AF65-F5344CB8AC3E}">
        <p14:creationId xmlns:p14="http://schemas.microsoft.com/office/powerpoint/2010/main" val="2798804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Figure 3 shows the structure of Kubernetes. I'll explain Kubernetes briefly.</a:t>
            </a: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15</a:t>
            </a:fld>
            <a:endParaRPr kumimoji="1" lang="ko-Kore-KR" altLang="en-US"/>
          </a:p>
        </p:txBody>
      </p:sp>
    </p:spTree>
    <p:extLst>
      <p:ext uri="{BB962C8B-B14F-4D97-AF65-F5344CB8AC3E}">
        <p14:creationId xmlns:p14="http://schemas.microsoft.com/office/powerpoint/2010/main" val="1685803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16</a:t>
            </a:fld>
            <a:endParaRPr kumimoji="1" lang="ko-Kore-KR" altLang="en-US"/>
          </a:p>
        </p:txBody>
      </p:sp>
    </p:spTree>
    <p:extLst>
      <p:ext uri="{BB962C8B-B14F-4D97-AF65-F5344CB8AC3E}">
        <p14:creationId xmlns:p14="http://schemas.microsoft.com/office/powerpoint/2010/main" val="169820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17</a:t>
            </a:fld>
            <a:endParaRPr kumimoji="1" lang="ko-Kore-KR" altLang="en-US"/>
          </a:p>
        </p:txBody>
      </p:sp>
    </p:spTree>
    <p:extLst>
      <p:ext uri="{BB962C8B-B14F-4D97-AF65-F5344CB8AC3E}">
        <p14:creationId xmlns:p14="http://schemas.microsoft.com/office/powerpoint/2010/main" val="3022219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Operators inherit major benefits by being closely integrated with Kubernetes</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18</a:t>
            </a:fld>
            <a:endParaRPr kumimoji="1" lang="ko-Kore-KR" altLang="en-US"/>
          </a:p>
        </p:txBody>
      </p:sp>
    </p:spTree>
    <p:extLst>
      <p:ext uri="{BB962C8B-B14F-4D97-AF65-F5344CB8AC3E}">
        <p14:creationId xmlns:p14="http://schemas.microsoft.com/office/powerpoint/2010/main" val="1495543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The </a:t>
            </a:r>
            <a:r>
              <a:rPr kumimoji="1" lang="en-US" altLang="ko-Kore-KR" sz="1200" dirty="0"/>
              <a:t>a</a:t>
            </a:r>
            <a:r>
              <a:rPr lang="en-US" altLang="ko-KR" sz="1200" dirty="0"/>
              <a:t>uthors</a:t>
            </a:r>
            <a:r>
              <a:rPr kumimoji="1" lang="en" altLang="ko-Kore-KR" dirty="0"/>
              <a:t> compare the pros and cons of the three designs.</a:t>
            </a: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19</a:t>
            </a:fld>
            <a:endParaRPr kumimoji="1" lang="ko-Kore-KR" altLang="en-US"/>
          </a:p>
        </p:txBody>
      </p:sp>
    </p:spTree>
    <p:extLst>
      <p:ext uri="{BB962C8B-B14F-4D97-AF65-F5344CB8AC3E}">
        <p14:creationId xmlns:p14="http://schemas.microsoft.com/office/powerpoint/2010/main" val="947219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Contents is as follows: Paper information, Abstract, Introduction, Background, Design of </a:t>
            </a:r>
            <a:r>
              <a:rPr kumimoji="1" lang="en-US" altLang="ko-Kore-KR" dirty="0" err="1"/>
              <a:t>Kuberay</a:t>
            </a:r>
            <a:r>
              <a:rPr kumimoji="1" lang="en-US" altLang="ko-Kore-KR" dirty="0"/>
              <a:t>, The Internals of </a:t>
            </a:r>
            <a:r>
              <a:rPr kumimoji="1" lang="en-US" altLang="ko-Kore-KR" dirty="0" err="1"/>
              <a:t>KubeRay</a:t>
            </a:r>
            <a:r>
              <a:rPr kumimoji="1" lang="en-US" altLang="ko-Kore-KR" dirty="0"/>
              <a:t>, Experimental Results, Related work, finally there is a conclusions.</a:t>
            </a: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a:t>
            </a:fld>
            <a:endParaRPr kumimoji="1" lang="ko-Kore-KR" altLang="en-US"/>
          </a:p>
        </p:txBody>
      </p:sp>
    </p:spTree>
    <p:extLst>
      <p:ext uri="{BB962C8B-B14F-4D97-AF65-F5344CB8AC3E}">
        <p14:creationId xmlns:p14="http://schemas.microsoft.com/office/powerpoint/2010/main" val="213246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20</a:t>
            </a:fld>
            <a:endParaRPr kumimoji="1" lang="ko-Kore-KR" altLang="en-US"/>
          </a:p>
        </p:txBody>
      </p:sp>
    </p:spTree>
    <p:extLst>
      <p:ext uri="{BB962C8B-B14F-4D97-AF65-F5344CB8AC3E}">
        <p14:creationId xmlns:p14="http://schemas.microsoft.com/office/powerpoint/2010/main" val="465010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21</a:t>
            </a:fld>
            <a:endParaRPr kumimoji="1" lang="ko-Kore-KR" altLang="en-US"/>
          </a:p>
        </p:txBody>
      </p:sp>
    </p:spTree>
    <p:extLst>
      <p:ext uri="{BB962C8B-B14F-4D97-AF65-F5344CB8AC3E}">
        <p14:creationId xmlns:p14="http://schemas.microsoft.com/office/powerpoint/2010/main" val="1327318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22</a:t>
            </a:fld>
            <a:endParaRPr kumimoji="1" lang="ko-Kore-KR" altLang="en-US"/>
          </a:p>
        </p:txBody>
      </p:sp>
    </p:spTree>
    <p:extLst>
      <p:ext uri="{BB962C8B-B14F-4D97-AF65-F5344CB8AC3E}">
        <p14:creationId xmlns:p14="http://schemas.microsoft.com/office/powerpoint/2010/main" val="2517667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23</a:t>
            </a:fld>
            <a:endParaRPr kumimoji="1" lang="ko-Kore-KR" altLang="en-US"/>
          </a:p>
        </p:txBody>
      </p:sp>
    </p:spTree>
    <p:extLst>
      <p:ext uri="{BB962C8B-B14F-4D97-AF65-F5344CB8AC3E}">
        <p14:creationId xmlns:p14="http://schemas.microsoft.com/office/powerpoint/2010/main" val="1776811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24</a:t>
            </a:fld>
            <a:endParaRPr kumimoji="1" lang="ko-Kore-KR" altLang="en-US"/>
          </a:p>
        </p:txBody>
      </p:sp>
    </p:spTree>
    <p:extLst>
      <p:ext uri="{BB962C8B-B14F-4D97-AF65-F5344CB8AC3E}">
        <p14:creationId xmlns:p14="http://schemas.microsoft.com/office/powerpoint/2010/main" val="3339089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25</a:t>
            </a:fld>
            <a:endParaRPr kumimoji="1" lang="ko-Kore-KR" altLang="en-US"/>
          </a:p>
        </p:txBody>
      </p:sp>
    </p:spTree>
    <p:extLst>
      <p:ext uri="{BB962C8B-B14F-4D97-AF65-F5344CB8AC3E}">
        <p14:creationId xmlns:p14="http://schemas.microsoft.com/office/powerpoint/2010/main" val="3383934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sz="1800" dirty="0">
                <a:effectLst/>
                <a:latin typeface="TimesNewRomanPSMT"/>
              </a:rPr>
              <a:t>Figure 7 presents a snippet of the </a:t>
            </a:r>
            <a:r>
              <a:rPr lang="en" altLang="ko-Kore-KR" sz="1800" i="1" dirty="0" err="1">
                <a:effectLst/>
                <a:latin typeface="TimesNewRomanPS"/>
              </a:rPr>
              <a:t>raycluster</a:t>
            </a:r>
            <a:r>
              <a:rPr lang="en" altLang="ko-Kore-KR" sz="1800" i="1" dirty="0">
                <a:effectLst/>
                <a:latin typeface="TimesNewRomanPS"/>
              </a:rPr>
              <a:t> </a:t>
            </a:r>
            <a:r>
              <a:rPr lang="en" altLang="ko-Kore-KR" sz="1800" dirty="0">
                <a:effectLst/>
                <a:latin typeface="TimesNewRomanPSMT"/>
              </a:rPr>
              <a:t>custom resource.</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sz="1800" dirty="0">
                <a:effectLst/>
                <a:latin typeface="TimesNewRomanPSM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sz="1800" dirty="0">
                <a:effectLst/>
                <a:latin typeface="TimesNewRomanPSMT"/>
              </a:rPr>
              <a:t>One thing to note here, is that many parameters are calculated at runtime and embedded by the operator into the pods show in </a:t>
            </a:r>
            <a:r>
              <a:rPr lang="en-US" altLang="ko-Kore-KR" sz="1800" dirty="0">
                <a:effectLst/>
                <a:latin typeface="TimesNewRomanPSMT"/>
              </a:rPr>
              <a:t>next slide.</a:t>
            </a:r>
            <a:r>
              <a:rPr lang="en" altLang="ko-Kore-KR" sz="1800" dirty="0">
                <a:effectLst/>
                <a:latin typeface="TimesNewRomanPSMT"/>
              </a:rPr>
              <a:t> </a:t>
            </a:r>
            <a:endParaRPr lang="en" altLang="ko-Kore-K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26</a:t>
            </a:fld>
            <a:endParaRPr kumimoji="1" lang="ko-Kore-KR" altLang="en-US"/>
          </a:p>
        </p:txBody>
      </p:sp>
    </p:spTree>
    <p:extLst>
      <p:ext uri="{BB962C8B-B14F-4D97-AF65-F5344CB8AC3E}">
        <p14:creationId xmlns:p14="http://schemas.microsoft.com/office/powerpoint/2010/main" val="2790575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27</a:t>
            </a:fld>
            <a:endParaRPr kumimoji="1" lang="ko-Kore-KR" altLang="en-US"/>
          </a:p>
        </p:txBody>
      </p:sp>
    </p:spTree>
    <p:extLst>
      <p:ext uri="{BB962C8B-B14F-4D97-AF65-F5344CB8AC3E}">
        <p14:creationId xmlns:p14="http://schemas.microsoft.com/office/powerpoint/2010/main" val="197498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28</a:t>
            </a:fld>
            <a:endParaRPr kumimoji="1" lang="ko-Kore-KR" altLang="en-US"/>
          </a:p>
        </p:txBody>
      </p:sp>
    </p:spTree>
    <p:extLst>
      <p:ext uri="{BB962C8B-B14F-4D97-AF65-F5344CB8AC3E}">
        <p14:creationId xmlns:p14="http://schemas.microsoft.com/office/powerpoint/2010/main" val="1029473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29</a:t>
            </a:fld>
            <a:endParaRPr kumimoji="1" lang="ko-Kore-KR" altLang="en-US"/>
          </a:p>
        </p:txBody>
      </p:sp>
    </p:spTree>
    <p:extLst>
      <p:ext uri="{BB962C8B-B14F-4D97-AF65-F5344CB8AC3E}">
        <p14:creationId xmlns:p14="http://schemas.microsoft.com/office/powerpoint/2010/main" val="94900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This is the paper information. It is a paper written by Ali </a:t>
            </a:r>
            <a:r>
              <a:rPr kumimoji="1" lang="en-US" altLang="ko-Kore-KR" dirty="0" err="1"/>
              <a:t>Kanso</a:t>
            </a:r>
            <a:r>
              <a:rPr kumimoji="1" lang="en-US" altLang="ko-Kore-KR" dirty="0"/>
              <a:t>. and was published in </a:t>
            </a:r>
            <a:r>
              <a:rPr lang="en-US" altLang="ko-KR" sz="1200" b="0" i="0" u="none" strike="noStrike" dirty="0" err="1">
                <a:effectLst/>
                <a:latin typeface="Open Sans" panose="020B0606030504020204" pitchFamily="34" charset="0"/>
              </a:rPr>
              <a:t>WoC</a:t>
            </a:r>
            <a:r>
              <a:rPr lang="en-US" altLang="ko-KR" sz="1200" b="0" i="0" u="none" strike="noStrike" dirty="0">
                <a:effectLst/>
                <a:latin typeface="Open Sans" panose="020B0606030504020204" pitchFamily="34" charset="0"/>
              </a:rPr>
              <a:t> ‘21 </a:t>
            </a:r>
            <a:r>
              <a:rPr kumimoji="1" lang="en-US" altLang="ko-Kore-KR" dirty="0"/>
              <a:t>and Publisher is ACM.</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dirty="0"/>
              <a:t>As a reference</a:t>
            </a:r>
            <a:r>
              <a:rPr kumimoji="1" lang="en" altLang="ko-Kore-KR" dirty="0"/>
              <a:t>, I am currently working on Operator in the lab. </a:t>
            </a:r>
            <a:r>
              <a:rPr kumimoji="1" lang="en-US" altLang="ko-Kore-KR" dirty="0"/>
              <a:t>I am considering whether to conduct a framework-related Operator research.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ko-Kore-KR" dirty="0"/>
              <a:t>So I prepared a presentation.</a:t>
            </a:r>
          </a:p>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3</a:t>
            </a:fld>
            <a:endParaRPr kumimoji="1" lang="ko-Kore-KR" altLang="en-US"/>
          </a:p>
        </p:txBody>
      </p:sp>
    </p:spTree>
    <p:extLst>
      <p:ext uri="{BB962C8B-B14F-4D97-AF65-F5344CB8AC3E}">
        <p14:creationId xmlns:p14="http://schemas.microsoft.com/office/powerpoint/2010/main" val="26888019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30</a:t>
            </a:fld>
            <a:endParaRPr kumimoji="1" lang="ko-Kore-KR" altLang="en-US"/>
          </a:p>
        </p:txBody>
      </p:sp>
    </p:spTree>
    <p:extLst>
      <p:ext uri="{BB962C8B-B14F-4D97-AF65-F5344CB8AC3E}">
        <p14:creationId xmlns:p14="http://schemas.microsoft.com/office/powerpoint/2010/main" val="928163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sz="1800" dirty="0">
                <a:effectLst/>
                <a:latin typeface="TimesNewRomanPSM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sz="1800" dirty="0">
                <a:effectLst/>
                <a:latin typeface="TimesNewRomanPSMT"/>
              </a:rPr>
              <a:t>After the Ray cluster is up, it can be scaled up by increasing the number workers (in the </a:t>
            </a:r>
            <a:r>
              <a:rPr lang="en" altLang="ko-Kore-KR" sz="1800" i="1" dirty="0">
                <a:effectLst/>
                <a:latin typeface="TimesNewRomanPS"/>
              </a:rPr>
              <a:t>raycluster </a:t>
            </a:r>
            <a:r>
              <a:rPr lang="en" altLang="ko-Kore-KR" sz="1800" dirty="0">
                <a:effectLst/>
                <a:latin typeface="TimesNewRomanPSMT"/>
              </a:rPr>
              <a:t>custom resource instance) for a given worker group or creating a new worker group all together.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sz="1800" dirty="0">
                <a:effectLst/>
                <a:latin typeface="TimesNewRomanPSMT"/>
              </a:rPr>
              <a:t>As for scaling down, the scaling strategy field supports defining pods by name to remove a specific node.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sz="1800" dirty="0">
                <a:effectLst/>
                <a:latin typeface="TimesNewRomanPSMT"/>
              </a:rPr>
              <a:t>Otherwise, if the any worker can be removed, then </a:t>
            </a:r>
            <a:r>
              <a:rPr lang="en-US" altLang="ko-Kore-KR" sz="1800" dirty="0">
                <a:effectLst/>
                <a:latin typeface="TimesNewRomanPSMT"/>
              </a:rPr>
              <a:t>we</a:t>
            </a:r>
            <a:r>
              <a:rPr lang="en" altLang="ko-Kore-KR" sz="1800" dirty="0">
                <a:effectLst/>
                <a:latin typeface="TimesNewRomanPSMT"/>
              </a:rPr>
              <a:t> can simply decrement the number of workers. </a:t>
            </a:r>
            <a:endParaRPr lang="en" altLang="ko-Kore-KR" sz="1200" dirty="0"/>
          </a:p>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31</a:t>
            </a:fld>
            <a:endParaRPr kumimoji="1" lang="ko-Kore-KR" altLang="en-US"/>
          </a:p>
        </p:txBody>
      </p:sp>
    </p:spTree>
    <p:extLst>
      <p:ext uri="{BB962C8B-B14F-4D97-AF65-F5344CB8AC3E}">
        <p14:creationId xmlns:p14="http://schemas.microsoft.com/office/powerpoint/2010/main" val="2349778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32</a:t>
            </a:fld>
            <a:endParaRPr kumimoji="1" lang="ko-Kore-KR" altLang="en-US"/>
          </a:p>
        </p:txBody>
      </p:sp>
    </p:spTree>
    <p:extLst>
      <p:ext uri="{BB962C8B-B14F-4D97-AF65-F5344CB8AC3E}">
        <p14:creationId xmlns:p14="http://schemas.microsoft.com/office/powerpoint/2010/main" val="3787521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33</a:t>
            </a:fld>
            <a:endParaRPr kumimoji="1" lang="ko-Kore-KR" altLang="en-US"/>
          </a:p>
        </p:txBody>
      </p:sp>
    </p:spTree>
    <p:extLst>
      <p:ext uri="{BB962C8B-B14F-4D97-AF65-F5344CB8AC3E}">
        <p14:creationId xmlns:p14="http://schemas.microsoft.com/office/powerpoint/2010/main" val="1282061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34</a:t>
            </a:fld>
            <a:endParaRPr kumimoji="1" lang="ko-Kore-KR" altLang="en-US"/>
          </a:p>
        </p:txBody>
      </p:sp>
    </p:spTree>
    <p:extLst>
      <p:ext uri="{BB962C8B-B14F-4D97-AF65-F5344CB8AC3E}">
        <p14:creationId xmlns:p14="http://schemas.microsoft.com/office/powerpoint/2010/main" val="38055834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en-US" b="0" i="0" dirty="0">
              <a:solidFill>
                <a:srgbClr val="D1D5DB"/>
              </a:solidFill>
              <a:effectLst/>
              <a:latin typeface="Söhne"/>
            </a:endParaRPr>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35</a:t>
            </a:fld>
            <a:endParaRPr kumimoji="1" lang="ko-Kore-KR" altLang="en-US"/>
          </a:p>
        </p:txBody>
      </p:sp>
    </p:spTree>
    <p:extLst>
      <p:ext uri="{BB962C8B-B14F-4D97-AF65-F5344CB8AC3E}">
        <p14:creationId xmlns:p14="http://schemas.microsoft.com/office/powerpoint/2010/main" val="2450640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0" i="0" dirty="0" err="1">
                <a:solidFill>
                  <a:srgbClr val="D1D5DB"/>
                </a:solidFill>
                <a:effectLst/>
                <a:latin typeface="Söhne"/>
              </a:rPr>
              <a:t>KubeRay</a:t>
            </a:r>
            <a:r>
              <a:rPr lang="en-US" altLang="ko-KR" b="0" i="0" dirty="0">
                <a:solidFill>
                  <a:srgbClr val="D1D5DB"/>
                </a:solidFill>
                <a:effectLst/>
                <a:latin typeface="Söhne"/>
              </a:rPr>
              <a:t> is a solution developed in response to the limitations of the Ray </a:t>
            </a:r>
            <a:r>
              <a:rPr lang="en-US" altLang="ko-KR" b="0" i="0" dirty="0" err="1">
                <a:solidFill>
                  <a:srgbClr val="D1D5DB"/>
                </a:solidFill>
                <a:effectLst/>
                <a:latin typeface="Söhne"/>
              </a:rPr>
              <a:t>Autoscaler</a:t>
            </a:r>
            <a:r>
              <a:rPr lang="en-US" altLang="ko-KR" b="0" i="0" dirty="0">
                <a:solidFill>
                  <a:srgbClr val="D1D5DB"/>
                </a:solidFill>
                <a:effectLst/>
                <a:latin typeface="Söhne"/>
              </a:rPr>
              <a:t> for scaling Ray clusters in Kubernetes.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0" i="0" dirty="0">
                <a:solidFill>
                  <a:srgbClr val="D1D5DB"/>
                </a:solidFill>
                <a:effectLst/>
                <a:latin typeface="Söhne"/>
              </a:rPr>
              <a:t>The main reasons for opting out of using the Ray </a:t>
            </a:r>
            <a:r>
              <a:rPr lang="en-US" altLang="ko-KR" b="0" i="0" dirty="0" err="1">
                <a:solidFill>
                  <a:srgbClr val="D1D5DB"/>
                </a:solidFill>
                <a:effectLst/>
                <a:latin typeface="Söhne"/>
              </a:rPr>
              <a:t>Autoscaler</a:t>
            </a:r>
            <a:r>
              <a:rPr lang="en-US" altLang="ko-KR" b="0" i="0" dirty="0">
                <a:solidFill>
                  <a:srgbClr val="D1D5DB"/>
                </a:solidFill>
                <a:effectLst/>
                <a:latin typeface="Söhne"/>
              </a:rPr>
              <a:t> and creating </a:t>
            </a:r>
            <a:r>
              <a:rPr lang="en-US" altLang="ko-KR" b="0" i="0" dirty="0" err="1">
                <a:solidFill>
                  <a:srgbClr val="D1D5DB"/>
                </a:solidFill>
                <a:effectLst/>
                <a:latin typeface="Söhne"/>
              </a:rPr>
              <a:t>KubeRay</a:t>
            </a:r>
            <a:r>
              <a:rPr lang="en-US" altLang="ko-KR" b="0" i="0" dirty="0">
                <a:solidFill>
                  <a:srgbClr val="D1D5DB"/>
                </a:solidFill>
                <a:effectLst/>
                <a:latin typeface="Söhne"/>
              </a:rPr>
              <a:t> instead are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en-US" b="0" i="0" dirty="0">
                <a:solidFill>
                  <a:srgbClr val="D1D5DB"/>
                </a:solidFill>
                <a:effectLst/>
                <a:latin typeface="Söhne"/>
              </a:rPr>
              <a:t>Based on these reasons, </a:t>
            </a:r>
            <a:r>
              <a:rPr kumimoji="1" lang="en-US" altLang="en-US" b="0" i="0" dirty="0" err="1">
                <a:solidFill>
                  <a:srgbClr val="D1D5DB"/>
                </a:solidFill>
                <a:effectLst/>
                <a:latin typeface="Söhne"/>
              </a:rPr>
              <a:t>KubeRay</a:t>
            </a:r>
            <a:r>
              <a:rPr kumimoji="1" lang="en-US" altLang="en-US" b="0" i="0" dirty="0">
                <a:solidFill>
                  <a:srgbClr val="D1D5DB"/>
                </a:solidFill>
                <a:effectLst/>
                <a:latin typeface="Söhne"/>
              </a:rPr>
              <a:t> was developed as a more suitable and production-ready alternative to the Ray </a:t>
            </a:r>
            <a:r>
              <a:rPr kumimoji="1" lang="en-US" altLang="en-US" b="0" i="0" dirty="0" err="1">
                <a:solidFill>
                  <a:srgbClr val="D1D5DB"/>
                </a:solidFill>
                <a:effectLst/>
                <a:latin typeface="Söhne"/>
              </a:rPr>
              <a:t>Autoscaler</a:t>
            </a:r>
            <a:r>
              <a:rPr kumimoji="1" lang="en-US" altLang="en-US" b="0" i="0" dirty="0">
                <a:solidFill>
                  <a:srgbClr val="D1D5DB"/>
                </a:solidFill>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en-US" b="0" i="0" dirty="0">
                <a:solidFill>
                  <a:srgbClr val="D1D5DB"/>
                </a:solidFill>
                <a:effectLst/>
                <a:latin typeface="Söhne"/>
              </a:rPr>
              <a:t>In collaboration with Ray developers, </a:t>
            </a:r>
            <a:r>
              <a:rPr kumimoji="1" lang="en-US" altLang="en-US" b="0" i="0" dirty="0" err="1">
                <a:solidFill>
                  <a:srgbClr val="D1D5DB"/>
                </a:solidFill>
                <a:effectLst/>
                <a:latin typeface="Söhne"/>
              </a:rPr>
              <a:t>KubeRay</a:t>
            </a:r>
            <a:r>
              <a:rPr kumimoji="1" lang="en-US" altLang="en-US" b="0" i="0" dirty="0">
                <a:solidFill>
                  <a:srgbClr val="D1D5DB"/>
                </a:solidFill>
                <a:effectLst/>
                <a:latin typeface="Söhne"/>
              </a:rPr>
              <a:t> addresses the concerns and limitations mentioned above, providing a more reliable and user-friendly solution for scaling Ray clusters in Kubernetes.</a:t>
            </a:r>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36</a:t>
            </a:fld>
            <a:endParaRPr kumimoji="1" lang="ko-Kore-KR" altLang="en-US"/>
          </a:p>
        </p:txBody>
      </p:sp>
    </p:spTree>
    <p:extLst>
      <p:ext uri="{BB962C8B-B14F-4D97-AF65-F5344CB8AC3E}">
        <p14:creationId xmlns:p14="http://schemas.microsoft.com/office/powerpoint/2010/main" val="3080511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en-US" b="0" i="0" dirty="0">
              <a:solidFill>
                <a:srgbClr val="D1D5DB"/>
              </a:solidFill>
              <a:effectLst/>
              <a:latin typeface="Söhne"/>
            </a:endParaRPr>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37</a:t>
            </a:fld>
            <a:endParaRPr kumimoji="1" lang="ko-Kore-KR" altLang="en-US"/>
          </a:p>
        </p:txBody>
      </p:sp>
    </p:spTree>
    <p:extLst>
      <p:ext uri="{BB962C8B-B14F-4D97-AF65-F5344CB8AC3E}">
        <p14:creationId xmlns:p14="http://schemas.microsoft.com/office/powerpoint/2010/main" val="3139891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en-US" b="0" i="0" dirty="0">
              <a:solidFill>
                <a:srgbClr val="D1D5DB"/>
              </a:solidFill>
              <a:effectLst/>
              <a:latin typeface="Söhne"/>
            </a:endParaRPr>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38</a:t>
            </a:fld>
            <a:endParaRPr kumimoji="1" lang="ko-Kore-KR" altLang="en-US"/>
          </a:p>
        </p:txBody>
      </p:sp>
    </p:spTree>
    <p:extLst>
      <p:ext uri="{BB962C8B-B14F-4D97-AF65-F5344CB8AC3E}">
        <p14:creationId xmlns:p14="http://schemas.microsoft.com/office/powerpoint/2010/main" val="38147204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39</a:t>
            </a:fld>
            <a:endParaRPr kumimoji="1" lang="ko-Kore-KR" altLang="en-US"/>
          </a:p>
        </p:txBody>
      </p:sp>
    </p:spTree>
    <p:extLst>
      <p:ext uri="{BB962C8B-B14F-4D97-AF65-F5344CB8AC3E}">
        <p14:creationId xmlns:p14="http://schemas.microsoft.com/office/powerpoint/2010/main" val="2680773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 altLang="ko-Kore-KR"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4</a:t>
            </a:fld>
            <a:endParaRPr kumimoji="1" lang="ko-Kore-KR" altLang="en-US"/>
          </a:p>
        </p:txBody>
      </p:sp>
    </p:spTree>
    <p:extLst>
      <p:ext uri="{BB962C8B-B14F-4D97-AF65-F5344CB8AC3E}">
        <p14:creationId xmlns:p14="http://schemas.microsoft.com/office/powerpoint/2010/main" val="2769298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40</a:t>
            </a:fld>
            <a:endParaRPr kumimoji="1" lang="ko-Kore-KR" altLang="en-US"/>
          </a:p>
        </p:txBody>
      </p:sp>
    </p:spTree>
    <p:extLst>
      <p:ext uri="{BB962C8B-B14F-4D97-AF65-F5344CB8AC3E}">
        <p14:creationId xmlns:p14="http://schemas.microsoft.com/office/powerpoint/2010/main" val="5477769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41</a:t>
            </a:fld>
            <a:endParaRPr kumimoji="1" lang="ko-Kore-KR" altLang="en-US"/>
          </a:p>
        </p:txBody>
      </p:sp>
    </p:spTree>
    <p:extLst>
      <p:ext uri="{BB962C8B-B14F-4D97-AF65-F5344CB8AC3E}">
        <p14:creationId xmlns:p14="http://schemas.microsoft.com/office/powerpoint/2010/main" val="19277768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42</a:t>
            </a:fld>
            <a:endParaRPr kumimoji="1" lang="ko-Kore-KR" altLang="en-US"/>
          </a:p>
        </p:txBody>
      </p:sp>
    </p:spTree>
    <p:extLst>
      <p:ext uri="{BB962C8B-B14F-4D97-AF65-F5344CB8AC3E}">
        <p14:creationId xmlns:p14="http://schemas.microsoft.com/office/powerpoint/2010/main" val="27163872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b="0" i="0" u="none" strike="noStrike" dirty="0">
                <a:solidFill>
                  <a:srgbClr val="000000"/>
                </a:solidFill>
                <a:effectLst/>
                <a:latin typeface="noto"/>
              </a:rPr>
              <a:t>The Kubernetes </a:t>
            </a:r>
            <a:r>
              <a:rPr lang="en" altLang="ko-Kore-KR" b="0" i="0" u="none" strike="noStrike" dirty="0" err="1">
                <a:solidFill>
                  <a:srgbClr val="000000"/>
                </a:solidFill>
                <a:effectLst/>
                <a:latin typeface="noto"/>
              </a:rPr>
              <a:t>Api</a:t>
            </a:r>
            <a:r>
              <a:rPr lang="en" altLang="ko-Kore-KR" b="0" i="0" u="none" strike="noStrike" dirty="0">
                <a:solidFill>
                  <a:srgbClr val="000000"/>
                </a:solidFill>
                <a:effectLst/>
                <a:latin typeface="noto"/>
              </a:rPr>
              <a:t> server is watching the current state of the custom resource, and if it differs from the desired state, the Operator is executed.</a:t>
            </a:r>
          </a:p>
          <a:p>
            <a:r>
              <a:rPr lang="en" altLang="ko-Kore-KR" b="0" i="0" u="none" strike="noStrike" dirty="0">
                <a:solidFill>
                  <a:srgbClr val="000000"/>
                </a:solidFill>
                <a:effectLst/>
                <a:latin typeface="noto"/>
              </a:rPr>
              <a:t>The operator always maintains the desired state.</a:t>
            </a: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43</a:t>
            </a:fld>
            <a:endParaRPr kumimoji="1" lang="ko-Kore-KR" altLang="en-US"/>
          </a:p>
        </p:txBody>
      </p:sp>
    </p:spTree>
    <p:extLst>
      <p:ext uri="{BB962C8B-B14F-4D97-AF65-F5344CB8AC3E}">
        <p14:creationId xmlns:p14="http://schemas.microsoft.com/office/powerpoint/2010/main" val="2906967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As a reference</a:t>
            </a:r>
            <a:r>
              <a:rPr kumimoji="1" lang="en" altLang="ko-Kore-KR" dirty="0"/>
              <a:t>, </a:t>
            </a:r>
            <a:r>
              <a:rPr kumimoji="1" lang="en-US" altLang="ko-Kore-KR" dirty="0"/>
              <a:t>we</a:t>
            </a:r>
            <a:r>
              <a:rPr kumimoji="1" lang="en" altLang="ko-Kore-KR" dirty="0"/>
              <a:t> are currently working on providing disaster recovery services in the lab.</a:t>
            </a:r>
          </a:p>
          <a:p>
            <a:r>
              <a:rPr kumimoji="1" lang="en" altLang="ko-Kore-KR" dirty="0"/>
              <a:t>This solution is similar in direction to our research in that it pursues services with the goal of business continuity during disaster recovery, so </a:t>
            </a:r>
            <a:r>
              <a:rPr kumimoji="1" lang="en-US" altLang="ko-Kore-KR" dirty="0"/>
              <a:t>we</a:t>
            </a:r>
            <a:r>
              <a:rPr kumimoji="1" lang="en" altLang="ko-Kore-KR" dirty="0"/>
              <a:t> prepared a presentation.</a:t>
            </a:r>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5</a:t>
            </a:fld>
            <a:endParaRPr kumimoji="1" lang="ko-Kore-KR" altLang="en-US"/>
          </a:p>
        </p:txBody>
      </p:sp>
    </p:spTree>
    <p:extLst>
      <p:ext uri="{BB962C8B-B14F-4D97-AF65-F5344CB8AC3E}">
        <p14:creationId xmlns:p14="http://schemas.microsoft.com/office/powerpoint/2010/main" val="469342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6</a:t>
            </a:fld>
            <a:endParaRPr kumimoji="1" lang="ko-Kore-KR" altLang="en-US"/>
          </a:p>
        </p:txBody>
      </p:sp>
    </p:spTree>
    <p:extLst>
      <p:ext uri="{BB962C8B-B14F-4D97-AF65-F5344CB8AC3E}">
        <p14:creationId xmlns:p14="http://schemas.microsoft.com/office/powerpoint/2010/main" val="4070964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7</a:t>
            </a:fld>
            <a:endParaRPr kumimoji="1" lang="ko-Kore-KR" altLang="en-US"/>
          </a:p>
        </p:txBody>
      </p:sp>
    </p:spTree>
    <p:extLst>
      <p:ext uri="{BB962C8B-B14F-4D97-AF65-F5344CB8AC3E}">
        <p14:creationId xmlns:p14="http://schemas.microsoft.com/office/powerpoint/2010/main" val="3317721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8</a:t>
            </a:fld>
            <a:endParaRPr kumimoji="1" lang="ko-Kore-KR" altLang="en-US"/>
          </a:p>
        </p:txBody>
      </p:sp>
    </p:spTree>
    <p:extLst>
      <p:ext uri="{BB962C8B-B14F-4D97-AF65-F5344CB8AC3E}">
        <p14:creationId xmlns:p14="http://schemas.microsoft.com/office/powerpoint/2010/main" val="3730687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R" dirty="0"/>
              <a:t>Figure 1 shows the structure of the application of the </a:t>
            </a:r>
            <a:r>
              <a:rPr kumimoji="1" lang="en-US" altLang="ko-KR" dirty="0" err="1"/>
              <a:t>TubeRay</a:t>
            </a:r>
            <a:r>
              <a:rPr kumimoji="1" lang="en-US" altLang="ko-KR" dirty="0"/>
              <a:t> Operator. </a:t>
            </a:r>
            <a:r>
              <a:rPr kumimoji="1" lang="en-US" altLang="ko-KR" dirty="0" err="1"/>
              <a:t>KubeRay</a:t>
            </a:r>
            <a:r>
              <a:rPr kumimoji="1" lang="en-US" altLang="ko-KR" dirty="0"/>
              <a:t> Operator, which operates on Kubernetes, manages Ray-clusters.</a:t>
            </a: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9</a:t>
            </a:fld>
            <a:endParaRPr kumimoji="1" lang="ko-Kore-KR" altLang="en-US"/>
          </a:p>
        </p:txBody>
      </p:sp>
    </p:spTree>
    <p:extLst>
      <p:ext uri="{BB962C8B-B14F-4D97-AF65-F5344CB8AC3E}">
        <p14:creationId xmlns:p14="http://schemas.microsoft.com/office/powerpoint/2010/main" val="408395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F46E60-E168-754A-A69D-90F048B6983B}"/>
              </a:ext>
            </a:extLst>
          </p:cNvPr>
          <p:cNvSpPr>
            <a:spLocks noGrp="1"/>
          </p:cNvSpPr>
          <p:nvPr>
            <p:ph type="ctrTitle"/>
          </p:nvPr>
        </p:nvSpPr>
        <p:spPr>
          <a:xfrm>
            <a:off x="1524000" y="1737341"/>
            <a:ext cx="9144000" cy="1061942"/>
          </a:xfrm>
        </p:spPr>
        <p:txBody>
          <a:bodyPr anchor="b"/>
          <a:lstStyle>
            <a:lvl1pPr algn="ctr">
              <a:defRPr sz="6000" b="1" i="0">
                <a:solidFill>
                  <a:srgbClr val="002048"/>
                </a:solidFill>
                <a:latin typeface="NanumSquare ExtraBold" panose="020B0600000101010101" pitchFamily="34" charset="-127"/>
                <a:ea typeface="NanumSquare ExtraBold" panose="020B0600000101010101" pitchFamily="34" charset="-127"/>
              </a:defRPr>
            </a:lvl1pPr>
          </a:lstStyle>
          <a:p>
            <a:r>
              <a:rPr kumimoji="1" lang="ko-KR" altLang="en-US" dirty="0"/>
              <a:t>마스터 제목 스타일 편집</a:t>
            </a:r>
            <a:endParaRPr kumimoji="1" lang="ko-Kore-KR" altLang="en-US" dirty="0"/>
          </a:p>
        </p:txBody>
      </p:sp>
      <p:sp>
        <p:nvSpPr>
          <p:cNvPr id="3" name="부제목 2">
            <a:extLst>
              <a:ext uri="{FF2B5EF4-FFF2-40B4-BE49-F238E27FC236}">
                <a16:creationId xmlns:a16="http://schemas.microsoft.com/office/drawing/2014/main" id="{2391D1ED-6491-5B4E-AABC-FBC2B57C4D63}"/>
              </a:ext>
            </a:extLst>
          </p:cNvPr>
          <p:cNvSpPr>
            <a:spLocks noGrp="1"/>
          </p:cNvSpPr>
          <p:nvPr>
            <p:ph type="subTitle" idx="1"/>
          </p:nvPr>
        </p:nvSpPr>
        <p:spPr>
          <a:xfrm>
            <a:off x="1524000" y="3409064"/>
            <a:ext cx="9144000" cy="1655762"/>
          </a:xfrm>
          <a:noFill/>
          <a:ln>
            <a:noFill/>
          </a:ln>
        </p:spPr>
        <p:txBody>
          <a:bodyPr/>
          <a:lstStyle>
            <a:lvl1pPr marL="0" indent="0" algn="ctr">
              <a:buNone/>
              <a:defRPr sz="2400" b="1" i="0">
                <a:solidFill>
                  <a:srgbClr val="002048"/>
                </a:solidFill>
                <a:latin typeface="NanumSquare Bold" panose="020B0600000101010101" pitchFamily="34" charset="-127"/>
                <a:ea typeface="NanumSquare Bold" panose="020B0600000101010101" pitchFamily="34"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dirty="0"/>
              <a:t>클릭하여 마스터 부제목 스타일 편집</a:t>
            </a:r>
            <a:endParaRPr kumimoji="1" lang="ko-Kore-KR" altLang="en-US" dirty="0"/>
          </a:p>
        </p:txBody>
      </p:sp>
      <p:cxnSp>
        <p:nvCxnSpPr>
          <p:cNvPr id="6" name="직선 연결선[R] 5">
            <a:extLst>
              <a:ext uri="{FF2B5EF4-FFF2-40B4-BE49-F238E27FC236}">
                <a16:creationId xmlns:a16="http://schemas.microsoft.com/office/drawing/2014/main" id="{8A07ABFE-91CA-984F-B534-9772AD56314B}"/>
              </a:ext>
            </a:extLst>
          </p:cNvPr>
          <p:cNvCxnSpPr>
            <a:cxnSpLocks/>
          </p:cNvCxnSpPr>
          <p:nvPr userDrawn="1"/>
        </p:nvCxnSpPr>
        <p:spPr>
          <a:xfrm>
            <a:off x="1343040" y="1463040"/>
            <a:ext cx="9505920" cy="0"/>
          </a:xfrm>
          <a:prstGeom prst="line">
            <a:avLst/>
          </a:prstGeom>
          <a:ln w="57150">
            <a:solidFill>
              <a:srgbClr val="002048"/>
            </a:solidFill>
          </a:ln>
        </p:spPr>
        <p:style>
          <a:lnRef idx="1">
            <a:schemeClr val="accent1"/>
          </a:lnRef>
          <a:fillRef idx="0">
            <a:schemeClr val="accent1"/>
          </a:fillRef>
          <a:effectRef idx="0">
            <a:schemeClr val="accent1"/>
          </a:effectRef>
          <a:fontRef idx="minor">
            <a:schemeClr val="tx1"/>
          </a:fontRef>
        </p:style>
      </p:cxnSp>
      <p:cxnSp>
        <p:nvCxnSpPr>
          <p:cNvPr id="13" name="직선 연결선[R] 12">
            <a:extLst>
              <a:ext uri="{FF2B5EF4-FFF2-40B4-BE49-F238E27FC236}">
                <a16:creationId xmlns:a16="http://schemas.microsoft.com/office/drawing/2014/main" id="{76AEA993-58B1-4647-8D9B-8E34A88ACFCA}"/>
              </a:ext>
            </a:extLst>
          </p:cNvPr>
          <p:cNvCxnSpPr>
            <a:cxnSpLocks/>
          </p:cNvCxnSpPr>
          <p:nvPr userDrawn="1"/>
        </p:nvCxnSpPr>
        <p:spPr>
          <a:xfrm>
            <a:off x="1343040" y="3028604"/>
            <a:ext cx="9505920" cy="0"/>
          </a:xfrm>
          <a:prstGeom prst="line">
            <a:avLst/>
          </a:prstGeom>
          <a:ln w="57150">
            <a:solidFill>
              <a:srgbClr val="002048"/>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8117789-BC2E-A942-BEFC-0B8B4EC7970A}"/>
              </a:ext>
            </a:extLst>
          </p:cNvPr>
          <p:cNvSpPr txBox="1"/>
          <p:nvPr userDrawn="1"/>
        </p:nvSpPr>
        <p:spPr>
          <a:xfrm>
            <a:off x="2891853" y="6165237"/>
            <a:ext cx="6408294" cy="1200329"/>
          </a:xfrm>
          <a:prstGeom prst="rect">
            <a:avLst/>
          </a:prstGeom>
          <a:noFill/>
        </p:spPr>
        <p:txBody>
          <a:bodyPr wrap="none" rtlCol="0">
            <a:spAutoFit/>
          </a:bodyPr>
          <a:lstStyle/>
          <a:p>
            <a:pPr algn="ctr"/>
            <a:r>
              <a:rPr kumimoji="1" lang="en-US" altLang="ko-Kore-KR" b="1" i="0" dirty="0" err="1">
                <a:solidFill>
                  <a:srgbClr val="002048"/>
                </a:solidFill>
                <a:latin typeface="NanumSquare Bold" panose="020B0600000101010101" pitchFamily="34" charset="-127"/>
                <a:ea typeface="NanumSquare Bold" panose="020B0600000101010101" pitchFamily="34" charset="-127"/>
              </a:rPr>
              <a:t>Hongik</a:t>
            </a:r>
            <a:r>
              <a:rPr kumimoji="1" lang="en-US" altLang="ko-Kore-KR" b="1" i="0" dirty="0">
                <a:solidFill>
                  <a:srgbClr val="002048"/>
                </a:solidFill>
                <a:latin typeface="NanumSquare Bold" panose="020B0600000101010101" pitchFamily="34" charset="-127"/>
                <a:ea typeface="NanumSquare Bold" panose="020B0600000101010101" pitchFamily="34" charset="-127"/>
              </a:rPr>
              <a:t> UNIVERSITY</a:t>
            </a:r>
          </a:p>
          <a:p>
            <a:pPr algn="ctr"/>
            <a:r>
              <a:rPr kumimoji="1" lang="en-US" altLang="ko-Kore-KR" b="1" i="0" dirty="0">
                <a:solidFill>
                  <a:srgbClr val="002048"/>
                </a:solidFill>
                <a:latin typeface="NanumSquare Bold" panose="020B0600000101010101" pitchFamily="34" charset="-127"/>
                <a:ea typeface="NanumSquare Bold" panose="020B0600000101010101" pitchFamily="34" charset="-127"/>
              </a:rPr>
              <a:t>HIGH-PERFORMANCE DATA PROCESSING &amp; ANALYSIS LAB</a:t>
            </a:r>
            <a:endParaRPr kumimoji="1" lang="ko-Kore-KR" altLang="en-US" b="1" i="0" dirty="0">
              <a:solidFill>
                <a:srgbClr val="002048"/>
              </a:solidFill>
              <a:latin typeface="NanumSquare Bold" panose="020B0600000101010101" pitchFamily="34" charset="-127"/>
              <a:ea typeface="NanumSquare Bold" panose="020B0600000101010101" pitchFamily="34" charset="-127"/>
            </a:endParaRPr>
          </a:p>
          <a:p>
            <a:pPr algn="ctr"/>
            <a:endParaRPr kumimoji="1" lang="ko-Kore-KR" altLang="en-US" b="1" i="0" dirty="0">
              <a:solidFill>
                <a:srgbClr val="002048"/>
              </a:solidFill>
              <a:latin typeface="NanumSquare Bold" panose="020B0600000101010101" pitchFamily="34" charset="-127"/>
              <a:ea typeface="NanumSquare Bold" panose="020B0600000101010101" pitchFamily="34" charset="-127"/>
            </a:endParaRPr>
          </a:p>
          <a:p>
            <a:pPr algn="ctr"/>
            <a:endParaRPr kumimoji="1" lang="ko-Kore-KR" altLang="en-US" b="1" i="0" dirty="0">
              <a:solidFill>
                <a:srgbClr val="002048"/>
              </a:solidFill>
              <a:latin typeface="NanumSquare Bold" panose="020B0600000101010101" pitchFamily="34" charset="-127"/>
              <a:ea typeface="NanumSquare Bold" panose="020B0600000101010101" pitchFamily="34" charset="-127"/>
            </a:endParaRPr>
          </a:p>
        </p:txBody>
      </p:sp>
    </p:spTree>
    <p:extLst>
      <p:ext uri="{BB962C8B-B14F-4D97-AF65-F5344CB8AC3E}">
        <p14:creationId xmlns:p14="http://schemas.microsoft.com/office/powerpoint/2010/main" val="13992883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육각형[H] 4">
            <a:extLst>
              <a:ext uri="{FF2B5EF4-FFF2-40B4-BE49-F238E27FC236}">
                <a16:creationId xmlns:a16="http://schemas.microsoft.com/office/drawing/2014/main" id="{C9A47C5D-71AA-5B42-BD8A-34B35F2EEAC2}"/>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슬라이드 번호 개체 틀 5">
            <a:extLst>
              <a:ext uri="{FF2B5EF4-FFF2-40B4-BE49-F238E27FC236}">
                <a16:creationId xmlns:a16="http://schemas.microsoft.com/office/drawing/2014/main" id="{9E87F548-93F5-7B42-A9AC-1195531041D4}"/>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22736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AAE37E-7A0A-D34A-9F8F-BF27C8C9FE9F}"/>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F86B5F19-AD4F-CA46-9643-43057A8BD3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E9A00832-DFDF-DC45-BC76-B1B4135E3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09102F86-E3DD-CD47-9234-B6468F5A45E4}"/>
              </a:ext>
            </a:extLst>
          </p:cNvPr>
          <p:cNvSpPr>
            <a:spLocks noGrp="1"/>
          </p:cNvSpPr>
          <p:nvPr>
            <p:ph type="dt" sz="half" idx="10"/>
          </p:nvPr>
        </p:nvSpPr>
        <p:spPr/>
        <p:txBody>
          <a:bodyPr/>
          <a:lstStyle/>
          <a:p>
            <a:fld id="{FAD9EC70-E7A0-9745-805B-8CCC79D28A80}" type="datetime1">
              <a:rPr kumimoji="1" lang="ko-KR" altLang="en-US" smtClean="0"/>
              <a:t>2023. 3. 22.</a:t>
            </a:fld>
            <a:endParaRPr kumimoji="1" lang="ko-Kore-KR" altLang="en-US"/>
          </a:p>
        </p:txBody>
      </p:sp>
      <p:sp>
        <p:nvSpPr>
          <p:cNvPr id="6" name="바닥글 개체 틀 5">
            <a:extLst>
              <a:ext uri="{FF2B5EF4-FFF2-40B4-BE49-F238E27FC236}">
                <a16:creationId xmlns:a16="http://schemas.microsoft.com/office/drawing/2014/main" id="{7051672F-E1D9-354D-9761-64D964614B69}"/>
              </a:ext>
            </a:extLst>
          </p:cNvPr>
          <p:cNvSpPr>
            <a:spLocks noGrp="1"/>
          </p:cNvSpPr>
          <p:nvPr>
            <p:ph type="ftr" sz="quarter" idx="11"/>
          </p:nvPr>
        </p:nvSpPr>
        <p:spPr/>
        <p:txBody>
          <a:bodyPr/>
          <a:lstStyle/>
          <a:p>
            <a:endParaRPr kumimoji="1" lang="ko-Kore-KR" altLang="en-US" dirty="0"/>
          </a:p>
        </p:txBody>
      </p:sp>
      <p:sp>
        <p:nvSpPr>
          <p:cNvPr id="7" name="슬라이드 번호 개체 틀 6">
            <a:extLst>
              <a:ext uri="{FF2B5EF4-FFF2-40B4-BE49-F238E27FC236}">
                <a16:creationId xmlns:a16="http://schemas.microsoft.com/office/drawing/2014/main" id="{E61C09B6-5930-E046-AA32-83111B7DD434}"/>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8" name="육각형[H] 7">
            <a:extLst>
              <a:ext uri="{FF2B5EF4-FFF2-40B4-BE49-F238E27FC236}">
                <a16:creationId xmlns:a16="http://schemas.microsoft.com/office/drawing/2014/main" id="{C58E9064-DFEF-FA4E-89E3-DB7FA369B048}"/>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슬라이드 번호 개체 틀 5">
            <a:extLst>
              <a:ext uri="{FF2B5EF4-FFF2-40B4-BE49-F238E27FC236}">
                <a16:creationId xmlns:a16="http://schemas.microsoft.com/office/drawing/2014/main" id="{4B0232F2-C08A-264B-BEE9-7116BA0FFEB3}"/>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2195790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169F258-9C13-0742-A703-42DD7858826A}"/>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4522B1FF-89C1-F54F-9DD1-F71B60B46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45B8CCD3-7AB8-3F40-B5BC-F1760468B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1F45431F-782E-6646-92B1-4F7B81182466}"/>
              </a:ext>
            </a:extLst>
          </p:cNvPr>
          <p:cNvSpPr>
            <a:spLocks noGrp="1"/>
          </p:cNvSpPr>
          <p:nvPr>
            <p:ph type="dt" sz="half" idx="10"/>
          </p:nvPr>
        </p:nvSpPr>
        <p:spPr/>
        <p:txBody>
          <a:bodyPr/>
          <a:lstStyle/>
          <a:p>
            <a:fld id="{F5FB4A07-74D2-0E4E-8B6C-A6407890C373}" type="datetime1">
              <a:rPr kumimoji="1" lang="ko-KR" altLang="en-US" smtClean="0"/>
              <a:t>2023. 3. 22.</a:t>
            </a:fld>
            <a:endParaRPr kumimoji="1" lang="ko-Kore-KR" altLang="en-US"/>
          </a:p>
        </p:txBody>
      </p:sp>
      <p:sp>
        <p:nvSpPr>
          <p:cNvPr id="6" name="바닥글 개체 틀 5">
            <a:extLst>
              <a:ext uri="{FF2B5EF4-FFF2-40B4-BE49-F238E27FC236}">
                <a16:creationId xmlns:a16="http://schemas.microsoft.com/office/drawing/2014/main" id="{119AE7BE-2C75-4A40-A70E-E880E7268D0B}"/>
              </a:ext>
            </a:extLst>
          </p:cNvPr>
          <p:cNvSpPr>
            <a:spLocks noGrp="1"/>
          </p:cNvSpPr>
          <p:nvPr>
            <p:ph type="ftr" sz="quarter" idx="11"/>
          </p:nvPr>
        </p:nvSpPr>
        <p:spPr/>
        <p:txBody>
          <a:bodyPr/>
          <a:lstStyle/>
          <a:p>
            <a:endParaRPr kumimoji="1" lang="ko-Kore-KR" altLang="en-US" dirty="0"/>
          </a:p>
        </p:txBody>
      </p:sp>
      <p:sp>
        <p:nvSpPr>
          <p:cNvPr id="7" name="슬라이드 번호 개체 틀 6">
            <a:extLst>
              <a:ext uri="{FF2B5EF4-FFF2-40B4-BE49-F238E27FC236}">
                <a16:creationId xmlns:a16="http://schemas.microsoft.com/office/drawing/2014/main" id="{1A760518-1994-534E-8C47-A93AF82620DB}"/>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8" name="육각형[H] 7">
            <a:extLst>
              <a:ext uri="{FF2B5EF4-FFF2-40B4-BE49-F238E27FC236}">
                <a16:creationId xmlns:a16="http://schemas.microsoft.com/office/drawing/2014/main" id="{09DC24DF-AE5C-AA4F-8E9F-5F6FBC5B34A2}"/>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슬라이드 번호 개체 틀 5">
            <a:extLst>
              <a:ext uri="{FF2B5EF4-FFF2-40B4-BE49-F238E27FC236}">
                <a16:creationId xmlns:a16="http://schemas.microsoft.com/office/drawing/2014/main" id="{5F908727-F9A2-4A4A-8538-79B59074C8B1}"/>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231036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936B14-2617-0C47-BC42-89D81E63B4A7}"/>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AB8B34BD-D069-9549-8DF6-2653D1965CB5}"/>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4A3AAB97-29EE-E549-A766-ADDD3D4C8B8A}"/>
              </a:ext>
            </a:extLst>
          </p:cNvPr>
          <p:cNvSpPr>
            <a:spLocks noGrp="1"/>
          </p:cNvSpPr>
          <p:nvPr>
            <p:ph type="dt" sz="half" idx="10"/>
          </p:nvPr>
        </p:nvSpPr>
        <p:spPr/>
        <p:txBody>
          <a:bodyPr/>
          <a:lstStyle/>
          <a:p>
            <a:fld id="{F1D09D16-30AA-5143-9710-1247EA6F2676}" type="datetime1">
              <a:rPr kumimoji="1" lang="ko-KR" altLang="en-US" smtClean="0"/>
              <a:t>2023. 3. 22.</a:t>
            </a:fld>
            <a:endParaRPr kumimoji="1" lang="ko-Kore-KR" altLang="en-US"/>
          </a:p>
        </p:txBody>
      </p:sp>
      <p:sp>
        <p:nvSpPr>
          <p:cNvPr id="5" name="바닥글 개체 틀 4">
            <a:extLst>
              <a:ext uri="{FF2B5EF4-FFF2-40B4-BE49-F238E27FC236}">
                <a16:creationId xmlns:a16="http://schemas.microsoft.com/office/drawing/2014/main" id="{8A8CD7EF-AC9E-0A4E-AC76-1B56569446FA}"/>
              </a:ext>
            </a:extLst>
          </p:cNvPr>
          <p:cNvSpPr>
            <a:spLocks noGrp="1"/>
          </p:cNvSpPr>
          <p:nvPr>
            <p:ph type="ftr" sz="quarter" idx="11"/>
          </p:nvPr>
        </p:nvSpPr>
        <p:spPr/>
        <p:txBody>
          <a:bodyPr/>
          <a:lstStyle/>
          <a:p>
            <a:endParaRPr kumimoji="1" lang="ko-Kore-KR" altLang="en-US" dirty="0"/>
          </a:p>
        </p:txBody>
      </p:sp>
      <p:sp>
        <p:nvSpPr>
          <p:cNvPr id="6" name="슬라이드 번호 개체 틀 5">
            <a:extLst>
              <a:ext uri="{FF2B5EF4-FFF2-40B4-BE49-F238E27FC236}">
                <a16:creationId xmlns:a16="http://schemas.microsoft.com/office/drawing/2014/main" id="{CE77B828-455D-AA44-9690-B20933FAC0BB}"/>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7" name="육각형[H] 6">
            <a:extLst>
              <a:ext uri="{FF2B5EF4-FFF2-40B4-BE49-F238E27FC236}">
                <a16:creationId xmlns:a16="http://schemas.microsoft.com/office/drawing/2014/main" id="{25824F0D-2FC4-1B4E-8B97-39BD892BBB05}"/>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슬라이드 번호 개체 틀 5">
            <a:extLst>
              <a:ext uri="{FF2B5EF4-FFF2-40B4-BE49-F238E27FC236}">
                <a16:creationId xmlns:a16="http://schemas.microsoft.com/office/drawing/2014/main" id="{CA3664AB-AB53-9947-865F-A0D382A13BCF}"/>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3504351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EFD2591-2039-A74D-A9B5-12C816A3DDFD}"/>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A0DE9E09-1DD0-CB41-9AD3-3F368E3DB4B6}"/>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D5EF710E-B4C7-E642-8DBD-34C00DB20A59}"/>
              </a:ext>
            </a:extLst>
          </p:cNvPr>
          <p:cNvSpPr>
            <a:spLocks noGrp="1"/>
          </p:cNvSpPr>
          <p:nvPr>
            <p:ph type="dt" sz="half" idx="10"/>
          </p:nvPr>
        </p:nvSpPr>
        <p:spPr/>
        <p:txBody>
          <a:bodyPr/>
          <a:lstStyle/>
          <a:p>
            <a:fld id="{1229D9A0-52F9-5C45-AA64-FB7292FC530D}" type="datetime1">
              <a:rPr kumimoji="1" lang="ko-KR" altLang="en-US" smtClean="0"/>
              <a:t>2023. 3. 22.</a:t>
            </a:fld>
            <a:endParaRPr kumimoji="1" lang="ko-Kore-KR" altLang="en-US"/>
          </a:p>
        </p:txBody>
      </p:sp>
      <p:sp>
        <p:nvSpPr>
          <p:cNvPr id="5" name="바닥글 개체 틀 4">
            <a:extLst>
              <a:ext uri="{FF2B5EF4-FFF2-40B4-BE49-F238E27FC236}">
                <a16:creationId xmlns:a16="http://schemas.microsoft.com/office/drawing/2014/main" id="{642EE4E2-2FC4-9E41-9D13-91A3E30000EB}"/>
              </a:ext>
            </a:extLst>
          </p:cNvPr>
          <p:cNvSpPr>
            <a:spLocks noGrp="1"/>
          </p:cNvSpPr>
          <p:nvPr>
            <p:ph type="ftr" sz="quarter" idx="11"/>
          </p:nvPr>
        </p:nvSpPr>
        <p:spPr/>
        <p:txBody>
          <a:bodyPr/>
          <a:lstStyle/>
          <a:p>
            <a:endParaRPr kumimoji="1" lang="ko-Kore-KR" altLang="en-US" dirty="0"/>
          </a:p>
        </p:txBody>
      </p:sp>
      <p:sp>
        <p:nvSpPr>
          <p:cNvPr id="6" name="슬라이드 번호 개체 틀 5">
            <a:extLst>
              <a:ext uri="{FF2B5EF4-FFF2-40B4-BE49-F238E27FC236}">
                <a16:creationId xmlns:a16="http://schemas.microsoft.com/office/drawing/2014/main" id="{C949A5F4-130E-8042-8738-E5EC48479175}"/>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7" name="육각형[H] 6">
            <a:extLst>
              <a:ext uri="{FF2B5EF4-FFF2-40B4-BE49-F238E27FC236}">
                <a16:creationId xmlns:a16="http://schemas.microsoft.com/office/drawing/2014/main" id="{905B2226-86FD-784D-9F7F-99160903D0EF}"/>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슬라이드 번호 개체 틀 5">
            <a:extLst>
              <a:ext uri="{FF2B5EF4-FFF2-40B4-BE49-F238E27FC236}">
                <a16:creationId xmlns:a16="http://schemas.microsoft.com/office/drawing/2014/main" id="{D78388A2-2D32-9F48-923E-B664750C858F}"/>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263690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끝인사">
    <p:spTree>
      <p:nvGrpSpPr>
        <p:cNvPr id="1" name=""/>
        <p:cNvGrpSpPr/>
        <p:nvPr/>
      </p:nvGrpSpPr>
      <p:grpSpPr>
        <a:xfrm>
          <a:off x="0" y="0"/>
          <a:ext cx="0" cy="0"/>
          <a:chOff x="0" y="0"/>
          <a:chExt cx="0" cy="0"/>
        </a:xfrm>
      </p:grpSpPr>
      <p:cxnSp>
        <p:nvCxnSpPr>
          <p:cNvPr id="6" name="직선 연결선[R] 5">
            <a:extLst>
              <a:ext uri="{FF2B5EF4-FFF2-40B4-BE49-F238E27FC236}">
                <a16:creationId xmlns:a16="http://schemas.microsoft.com/office/drawing/2014/main" id="{8A07ABFE-91CA-984F-B534-9772AD56314B}"/>
              </a:ext>
            </a:extLst>
          </p:cNvPr>
          <p:cNvCxnSpPr>
            <a:cxnSpLocks/>
          </p:cNvCxnSpPr>
          <p:nvPr userDrawn="1"/>
        </p:nvCxnSpPr>
        <p:spPr>
          <a:xfrm>
            <a:off x="1343040" y="2660244"/>
            <a:ext cx="9505920" cy="0"/>
          </a:xfrm>
          <a:prstGeom prst="line">
            <a:avLst/>
          </a:prstGeom>
          <a:ln w="57150">
            <a:solidFill>
              <a:srgbClr val="002048"/>
            </a:solidFill>
          </a:ln>
        </p:spPr>
        <p:style>
          <a:lnRef idx="1">
            <a:schemeClr val="accent1"/>
          </a:lnRef>
          <a:fillRef idx="0">
            <a:schemeClr val="accent1"/>
          </a:fillRef>
          <a:effectRef idx="0">
            <a:schemeClr val="accent1"/>
          </a:effectRef>
          <a:fontRef idx="minor">
            <a:schemeClr val="tx1"/>
          </a:fontRef>
        </p:style>
      </p:cxnSp>
      <p:cxnSp>
        <p:nvCxnSpPr>
          <p:cNvPr id="13" name="직선 연결선[R] 12">
            <a:extLst>
              <a:ext uri="{FF2B5EF4-FFF2-40B4-BE49-F238E27FC236}">
                <a16:creationId xmlns:a16="http://schemas.microsoft.com/office/drawing/2014/main" id="{76AEA993-58B1-4647-8D9B-8E34A88ACFCA}"/>
              </a:ext>
            </a:extLst>
          </p:cNvPr>
          <p:cNvCxnSpPr>
            <a:cxnSpLocks/>
          </p:cNvCxnSpPr>
          <p:nvPr userDrawn="1"/>
        </p:nvCxnSpPr>
        <p:spPr>
          <a:xfrm>
            <a:off x="1343040" y="4225808"/>
            <a:ext cx="9505920" cy="0"/>
          </a:xfrm>
          <a:prstGeom prst="line">
            <a:avLst/>
          </a:prstGeom>
          <a:ln w="57150">
            <a:solidFill>
              <a:srgbClr val="002048"/>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8117789-BC2E-A942-BEFC-0B8B4EC7970A}"/>
              </a:ext>
            </a:extLst>
          </p:cNvPr>
          <p:cNvSpPr txBox="1"/>
          <p:nvPr userDrawn="1"/>
        </p:nvSpPr>
        <p:spPr>
          <a:xfrm>
            <a:off x="2891853" y="6165237"/>
            <a:ext cx="6408294" cy="1200329"/>
          </a:xfrm>
          <a:prstGeom prst="rect">
            <a:avLst/>
          </a:prstGeom>
          <a:noFill/>
        </p:spPr>
        <p:txBody>
          <a:bodyPr wrap="none" rtlCol="0">
            <a:spAutoFit/>
          </a:bodyPr>
          <a:lstStyle/>
          <a:p>
            <a:pPr algn="ctr"/>
            <a:r>
              <a:rPr kumimoji="1" lang="en-US" altLang="ko-Kore-KR" b="1" i="0" dirty="0" err="1">
                <a:solidFill>
                  <a:srgbClr val="002048"/>
                </a:solidFill>
                <a:latin typeface="NanumSquare Bold" panose="020B0600000101010101" pitchFamily="34" charset="-127"/>
                <a:ea typeface="NanumSquare Bold" panose="020B0600000101010101" pitchFamily="34" charset="-127"/>
              </a:rPr>
              <a:t>Hongik</a:t>
            </a:r>
            <a:r>
              <a:rPr kumimoji="1" lang="en-US" altLang="ko-Kore-KR" b="1" i="0" dirty="0">
                <a:solidFill>
                  <a:srgbClr val="002048"/>
                </a:solidFill>
                <a:latin typeface="NanumSquare Bold" panose="020B0600000101010101" pitchFamily="34" charset="-127"/>
                <a:ea typeface="NanumSquare Bold" panose="020B0600000101010101" pitchFamily="34" charset="-127"/>
              </a:rPr>
              <a:t> UNIVERSITY</a:t>
            </a:r>
          </a:p>
          <a:p>
            <a:pPr algn="ctr"/>
            <a:r>
              <a:rPr kumimoji="1" lang="en-US" altLang="ko-Kore-KR" b="1" i="0" dirty="0">
                <a:solidFill>
                  <a:srgbClr val="002048"/>
                </a:solidFill>
                <a:latin typeface="NanumSquare Bold" panose="020B0600000101010101" pitchFamily="34" charset="-127"/>
                <a:ea typeface="NanumSquare Bold" panose="020B0600000101010101" pitchFamily="34" charset="-127"/>
              </a:rPr>
              <a:t>HIGH-PERFORMANCE DATA PROCESSING &amp; ANALYSIS LAB</a:t>
            </a:r>
            <a:endParaRPr kumimoji="1" lang="ko-Kore-KR" altLang="en-US" b="1" i="0" dirty="0">
              <a:solidFill>
                <a:srgbClr val="002048"/>
              </a:solidFill>
              <a:latin typeface="NanumSquare Bold" panose="020B0600000101010101" pitchFamily="34" charset="-127"/>
              <a:ea typeface="NanumSquare Bold" panose="020B0600000101010101" pitchFamily="34" charset="-127"/>
            </a:endParaRPr>
          </a:p>
          <a:p>
            <a:pPr algn="ctr"/>
            <a:endParaRPr kumimoji="1" lang="ko-Kore-KR" altLang="en-US" b="1" i="0" dirty="0">
              <a:solidFill>
                <a:srgbClr val="002048"/>
              </a:solidFill>
              <a:latin typeface="NanumSquare Bold" panose="020B0600000101010101" pitchFamily="34" charset="-127"/>
              <a:ea typeface="NanumSquare Bold" panose="020B0600000101010101" pitchFamily="34" charset="-127"/>
            </a:endParaRPr>
          </a:p>
          <a:p>
            <a:pPr algn="ctr"/>
            <a:endParaRPr kumimoji="1" lang="ko-Kore-KR" altLang="en-US" b="1" i="0" dirty="0">
              <a:solidFill>
                <a:srgbClr val="002048"/>
              </a:solidFill>
              <a:latin typeface="NanumSquare Bold" panose="020B0600000101010101" pitchFamily="34" charset="-127"/>
              <a:ea typeface="NanumSquare Bold" panose="020B0600000101010101" pitchFamily="34" charset="-127"/>
            </a:endParaRPr>
          </a:p>
        </p:txBody>
      </p:sp>
      <p:sp>
        <p:nvSpPr>
          <p:cNvPr id="4" name="TextBox 3">
            <a:extLst>
              <a:ext uri="{FF2B5EF4-FFF2-40B4-BE49-F238E27FC236}">
                <a16:creationId xmlns:a16="http://schemas.microsoft.com/office/drawing/2014/main" id="{2AC6CD04-0CFF-F443-9DD4-1297FFDD8AF3}"/>
              </a:ext>
            </a:extLst>
          </p:cNvPr>
          <p:cNvSpPr txBox="1"/>
          <p:nvPr userDrawn="1"/>
        </p:nvSpPr>
        <p:spPr>
          <a:xfrm>
            <a:off x="3742599" y="2889028"/>
            <a:ext cx="4706801" cy="1107996"/>
          </a:xfrm>
          <a:prstGeom prst="rect">
            <a:avLst/>
          </a:prstGeom>
          <a:noFill/>
        </p:spPr>
        <p:txBody>
          <a:bodyPr wrap="none" rtlCol="0">
            <a:spAutoFit/>
          </a:bodyPr>
          <a:lstStyle/>
          <a:p>
            <a:r>
              <a:rPr kumimoji="1" lang="en-US" altLang="ko-Kore-KR" sz="6600" b="1" i="0" dirty="0">
                <a:solidFill>
                  <a:srgbClr val="002048"/>
                </a:solidFill>
                <a:latin typeface="NanumSquare ExtraBold" panose="020B0600000101010101" pitchFamily="34" charset="-127"/>
                <a:ea typeface="NanumSquare ExtraBold" panose="020B0600000101010101" pitchFamily="34" charset="-127"/>
              </a:rPr>
              <a:t>Thank You!</a:t>
            </a:r>
            <a:endParaRPr kumimoji="1" lang="ko-Kore-KR" altLang="en-US" sz="6600" b="1" i="0" dirty="0">
              <a:solidFill>
                <a:srgbClr val="002048"/>
              </a:solidFill>
              <a:latin typeface="NanumSquare ExtraBold" panose="020B0600000101010101" pitchFamily="34" charset="-127"/>
              <a:ea typeface="NanumSquare ExtraBold" panose="020B0600000101010101" pitchFamily="34" charset="-127"/>
            </a:endParaRPr>
          </a:p>
        </p:txBody>
      </p:sp>
    </p:spTree>
    <p:extLst>
      <p:ext uri="{BB962C8B-B14F-4D97-AF65-F5344CB8AC3E}">
        <p14:creationId xmlns:p14="http://schemas.microsoft.com/office/powerpoint/2010/main" val="12872305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AB5164-F69D-464A-AA1F-AF799D13BCAC}"/>
              </a:ext>
            </a:extLst>
          </p:cNvPr>
          <p:cNvSpPr>
            <a:spLocks noGrp="1"/>
          </p:cNvSpPr>
          <p:nvPr>
            <p:ph type="title"/>
          </p:nvPr>
        </p:nvSpPr>
        <p:spPr>
          <a:xfrm>
            <a:off x="838200" y="18255"/>
            <a:ext cx="10515600" cy="1325563"/>
          </a:xfrm>
        </p:spPr>
        <p:txBody>
          <a:bodyPr>
            <a:normAutofit/>
          </a:bodyPr>
          <a:lstStyle>
            <a:lvl1pPr>
              <a:defRPr sz="4400" b="1" i="0">
                <a:solidFill>
                  <a:srgbClr val="002048"/>
                </a:solidFill>
                <a:latin typeface="NanumSquare ExtraBold" panose="020B0600000101010101" pitchFamily="34" charset="-127"/>
                <a:ea typeface="NanumSquare ExtraBold" panose="020B0600000101010101" pitchFamily="34" charset="-127"/>
              </a:defRPr>
            </a:lvl1pPr>
          </a:lstStyle>
          <a:p>
            <a:endParaRPr kumimoji="1" lang="ko-Kore-KR" altLang="en-US" dirty="0"/>
          </a:p>
        </p:txBody>
      </p:sp>
      <p:sp>
        <p:nvSpPr>
          <p:cNvPr id="3" name="내용 개체 틀 2">
            <a:extLst>
              <a:ext uri="{FF2B5EF4-FFF2-40B4-BE49-F238E27FC236}">
                <a16:creationId xmlns:a16="http://schemas.microsoft.com/office/drawing/2014/main" id="{F17D220E-BEDA-BE44-8DD3-2C0052360697}"/>
              </a:ext>
            </a:extLst>
          </p:cNvPr>
          <p:cNvSpPr>
            <a:spLocks noGrp="1"/>
          </p:cNvSpPr>
          <p:nvPr>
            <p:ph idx="1"/>
          </p:nvPr>
        </p:nvSpPr>
        <p:spPr>
          <a:xfrm>
            <a:off x="838200" y="1433241"/>
            <a:ext cx="10515600" cy="2364410"/>
          </a:xfrm>
          <a:solidFill>
            <a:srgbClr val="DFE4EF"/>
          </a:solidFill>
          <a:ln>
            <a:solidFill>
              <a:srgbClr val="DFE4EF"/>
            </a:solidFill>
          </a:ln>
        </p:spPr>
        <p:txBody>
          <a:bodyPr lIns="72000" tIns="108000"/>
          <a:lstStyle>
            <a:lvl1pPr>
              <a:defRPr>
                <a:solidFill>
                  <a:srgbClr val="002048"/>
                </a:solidFill>
              </a:defRPr>
            </a:lvl1pPr>
            <a:lvl2pPr>
              <a:defRPr>
                <a:solidFill>
                  <a:srgbClr val="002048"/>
                </a:solidFill>
              </a:defRPr>
            </a:lvl2pPr>
            <a:lvl3pPr>
              <a:defRPr>
                <a:solidFill>
                  <a:srgbClr val="002048"/>
                </a:solidFill>
              </a:defRPr>
            </a:lvl3pPr>
            <a:lvl4pPr>
              <a:defRPr>
                <a:solidFill>
                  <a:srgbClr val="002048"/>
                </a:solidFill>
              </a:defRPr>
            </a:lvl4pPr>
            <a:lvl5pPr>
              <a:defRPr>
                <a:solidFill>
                  <a:srgbClr val="002048"/>
                </a:solidFill>
              </a:defRPr>
            </a:lvl5p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9" name="육각형[H] 8">
            <a:extLst>
              <a:ext uri="{FF2B5EF4-FFF2-40B4-BE49-F238E27FC236}">
                <a16:creationId xmlns:a16="http://schemas.microsoft.com/office/drawing/2014/main" id="{C34C40C6-2FCC-994F-924D-CECF2EA81C7E}"/>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슬라이드 번호 개체 틀 5">
            <a:extLst>
              <a:ext uri="{FF2B5EF4-FFF2-40B4-BE49-F238E27FC236}">
                <a16:creationId xmlns:a16="http://schemas.microsoft.com/office/drawing/2014/main" id="{ABE4C6D7-6483-2849-8BE4-7A2B8E8356F4}"/>
              </a:ext>
            </a:extLst>
          </p:cNvPr>
          <p:cNvSpPr>
            <a:spLocks noGrp="1"/>
          </p:cNvSpPr>
          <p:nvPr>
            <p:ph type="sldNum" sz="quarter" idx="12"/>
          </p:nvPr>
        </p:nvSpPr>
        <p:spPr>
          <a:xfrm>
            <a:off x="93600" y="6246275"/>
            <a:ext cx="381600" cy="381600"/>
          </a:xfrm>
        </p:spPr>
        <p:txBody>
          <a:bodyPr/>
          <a:lstStyle>
            <a:lvl1pPr algn="ctr">
              <a:defRPr sz="1300" b="1">
                <a:solidFill>
                  <a:srgbClr val="002048"/>
                </a:solidFill>
              </a:defRPr>
            </a:lvl1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160522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F17D220E-BEDA-BE44-8DD3-2C0052360697}"/>
              </a:ext>
            </a:extLst>
          </p:cNvPr>
          <p:cNvSpPr>
            <a:spLocks noGrp="1"/>
          </p:cNvSpPr>
          <p:nvPr>
            <p:ph idx="1"/>
          </p:nvPr>
        </p:nvSpPr>
        <p:spPr>
          <a:xfrm>
            <a:off x="838200" y="1433241"/>
            <a:ext cx="10515600" cy="2364410"/>
          </a:xfrm>
          <a:noFill/>
          <a:ln>
            <a:noFill/>
          </a:ln>
        </p:spPr>
        <p:txBody>
          <a:bodyPr/>
          <a:lstStyle>
            <a:lvl1pPr>
              <a:defRPr>
                <a:solidFill>
                  <a:srgbClr val="002048"/>
                </a:solidFill>
              </a:defRPr>
            </a:lvl1pPr>
            <a:lvl2pPr>
              <a:defRPr>
                <a:solidFill>
                  <a:srgbClr val="002048"/>
                </a:solidFill>
              </a:defRPr>
            </a:lvl2pPr>
            <a:lvl3pPr>
              <a:defRPr>
                <a:solidFill>
                  <a:srgbClr val="002048"/>
                </a:solidFill>
              </a:defRPr>
            </a:lvl3pPr>
            <a:lvl4pPr>
              <a:defRPr>
                <a:solidFill>
                  <a:srgbClr val="002048"/>
                </a:solidFill>
              </a:defRPr>
            </a:lvl4pPr>
            <a:lvl5pPr>
              <a:defRPr>
                <a:solidFill>
                  <a:srgbClr val="002048"/>
                </a:solidFill>
              </a:defRPr>
            </a:lvl5p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9" name="육각형[H] 8">
            <a:extLst>
              <a:ext uri="{FF2B5EF4-FFF2-40B4-BE49-F238E27FC236}">
                <a16:creationId xmlns:a16="http://schemas.microsoft.com/office/drawing/2014/main" id="{C34C40C6-2FCC-994F-924D-CECF2EA81C7E}"/>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슬라이드 번호 개체 틀 5">
            <a:extLst>
              <a:ext uri="{FF2B5EF4-FFF2-40B4-BE49-F238E27FC236}">
                <a16:creationId xmlns:a16="http://schemas.microsoft.com/office/drawing/2014/main" id="{B2C6F439-A510-3846-AAA1-B51886DDAB8F}"/>
              </a:ext>
            </a:extLst>
          </p:cNvPr>
          <p:cNvSpPr>
            <a:spLocks noGrp="1"/>
          </p:cNvSpPr>
          <p:nvPr>
            <p:ph type="sldNum" sz="quarter" idx="12"/>
          </p:nvPr>
        </p:nvSpPr>
        <p:spPr>
          <a:xfrm>
            <a:off x="93600" y="6246275"/>
            <a:ext cx="381600" cy="381600"/>
          </a:xfrm>
        </p:spPr>
        <p:txBody>
          <a:bodyPr/>
          <a:lstStyle>
            <a:lvl1pPr algn="ctr">
              <a:defRPr sz="1300" b="1">
                <a:solidFill>
                  <a:srgbClr val="002048"/>
                </a:solidFill>
              </a:defRPr>
            </a:lvl1pPr>
          </a:lstStyle>
          <a:p>
            <a:fld id="{8AE498AB-5C0C-4A4F-B6A2-2E79AD19D863}" type="slidenum">
              <a:rPr kumimoji="1" lang="ko-Kore-KR" altLang="en-US" smtClean="0"/>
              <a:pPr/>
              <a:t>‹#›</a:t>
            </a:fld>
            <a:endParaRPr kumimoji="1" lang="ko-Kore-KR" altLang="en-US" dirty="0"/>
          </a:p>
        </p:txBody>
      </p:sp>
      <p:sp>
        <p:nvSpPr>
          <p:cNvPr id="4" name="TextBox 3">
            <a:extLst>
              <a:ext uri="{FF2B5EF4-FFF2-40B4-BE49-F238E27FC236}">
                <a16:creationId xmlns:a16="http://schemas.microsoft.com/office/drawing/2014/main" id="{58C7F374-D800-EF4C-837D-130815528D12}"/>
              </a:ext>
            </a:extLst>
          </p:cNvPr>
          <p:cNvSpPr txBox="1"/>
          <p:nvPr userDrawn="1"/>
        </p:nvSpPr>
        <p:spPr>
          <a:xfrm>
            <a:off x="838200" y="381965"/>
            <a:ext cx="2679708" cy="769441"/>
          </a:xfrm>
          <a:prstGeom prst="rect">
            <a:avLst/>
          </a:prstGeom>
          <a:noFill/>
        </p:spPr>
        <p:txBody>
          <a:bodyPr wrap="none" rtlCol="0">
            <a:spAutoFit/>
          </a:bodyPr>
          <a:lstStyle/>
          <a:p>
            <a:r>
              <a:rPr kumimoji="1" lang="en-US" altLang="ko-Kore-KR" sz="4400" b="1" i="0" dirty="0">
                <a:solidFill>
                  <a:srgbClr val="002048"/>
                </a:solidFill>
                <a:latin typeface="NanumSquare ExtraBold" panose="020B0600000101010101" pitchFamily="34" charset="-127"/>
                <a:ea typeface="NanumSquare ExtraBold" panose="020B0600000101010101" pitchFamily="34" charset="-127"/>
              </a:rPr>
              <a:t>Contents</a:t>
            </a:r>
            <a:endParaRPr kumimoji="1" lang="ko-Kore-KR" altLang="en-US" sz="4400" b="1" i="0" dirty="0">
              <a:solidFill>
                <a:srgbClr val="002048"/>
              </a:solidFill>
              <a:latin typeface="NanumSquare ExtraBold" panose="020B0600000101010101" pitchFamily="34" charset="-127"/>
              <a:ea typeface="NanumSquare ExtraBold" panose="020B0600000101010101" pitchFamily="34" charset="-127"/>
            </a:endParaRPr>
          </a:p>
        </p:txBody>
      </p:sp>
    </p:spTree>
    <p:extLst>
      <p:ext uri="{BB962C8B-B14F-4D97-AF65-F5344CB8AC3E}">
        <p14:creationId xmlns:p14="http://schemas.microsoft.com/office/powerpoint/2010/main" val="74012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E446BE-E20C-3443-BDB5-D322380957F2}"/>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E75508BB-44ED-FA45-8CB7-6AE78CABB3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E16B5F2B-DB54-DC4F-AF96-4ECAFC7E48F9}"/>
              </a:ext>
            </a:extLst>
          </p:cNvPr>
          <p:cNvSpPr>
            <a:spLocks noGrp="1"/>
          </p:cNvSpPr>
          <p:nvPr>
            <p:ph type="dt" sz="half" idx="10"/>
          </p:nvPr>
        </p:nvSpPr>
        <p:spPr/>
        <p:txBody>
          <a:bodyPr/>
          <a:lstStyle/>
          <a:p>
            <a:fld id="{48BF067A-D65E-5147-B493-9C45AC64BCC9}" type="datetime1">
              <a:rPr kumimoji="1" lang="ko-KR" altLang="en-US" smtClean="0"/>
              <a:t>2023. 3. 22.</a:t>
            </a:fld>
            <a:endParaRPr kumimoji="1" lang="ko-Kore-KR" altLang="en-US"/>
          </a:p>
        </p:txBody>
      </p:sp>
      <p:sp>
        <p:nvSpPr>
          <p:cNvPr id="5" name="바닥글 개체 틀 4">
            <a:extLst>
              <a:ext uri="{FF2B5EF4-FFF2-40B4-BE49-F238E27FC236}">
                <a16:creationId xmlns:a16="http://schemas.microsoft.com/office/drawing/2014/main" id="{729BC68C-2DEB-964A-B19F-986D7EE03295}"/>
              </a:ext>
            </a:extLst>
          </p:cNvPr>
          <p:cNvSpPr>
            <a:spLocks noGrp="1"/>
          </p:cNvSpPr>
          <p:nvPr>
            <p:ph type="ftr" sz="quarter" idx="11"/>
          </p:nvPr>
        </p:nvSpPr>
        <p:spPr/>
        <p:txBody>
          <a:bodyPr/>
          <a:lstStyle/>
          <a:p>
            <a:endParaRPr kumimoji="1" lang="ko-Kore-KR" altLang="en-US" dirty="0"/>
          </a:p>
        </p:txBody>
      </p:sp>
      <p:sp>
        <p:nvSpPr>
          <p:cNvPr id="6" name="슬라이드 번호 개체 틀 5">
            <a:extLst>
              <a:ext uri="{FF2B5EF4-FFF2-40B4-BE49-F238E27FC236}">
                <a16:creationId xmlns:a16="http://schemas.microsoft.com/office/drawing/2014/main" id="{8F8765FE-CD07-B543-95C1-12E94393F055}"/>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7" name="육각형[H] 6">
            <a:extLst>
              <a:ext uri="{FF2B5EF4-FFF2-40B4-BE49-F238E27FC236}">
                <a16:creationId xmlns:a16="http://schemas.microsoft.com/office/drawing/2014/main" id="{9B210856-9A79-B740-ADEA-3E9DDBFECA0B}"/>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슬라이드 번호 개체 틀 5">
            <a:extLst>
              <a:ext uri="{FF2B5EF4-FFF2-40B4-BE49-F238E27FC236}">
                <a16:creationId xmlns:a16="http://schemas.microsoft.com/office/drawing/2014/main" id="{484A2192-8704-DA4A-B45D-41103C616637}"/>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192878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CDC4B7-B058-A942-84E5-67493AFEC6BD}"/>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CEE0A45E-D8A3-9D44-BEAE-94EF1EF33A16}"/>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080C0E81-6613-7C42-AD5C-FC0772FEA1B2}"/>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97090BA6-D622-E44D-AD84-27C4C78C4CD7}"/>
              </a:ext>
            </a:extLst>
          </p:cNvPr>
          <p:cNvSpPr>
            <a:spLocks noGrp="1"/>
          </p:cNvSpPr>
          <p:nvPr>
            <p:ph type="dt" sz="half" idx="10"/>
          </p:nvPr>
        </p:nvSpPr>
        <p:spPr/>
        <p:txBody>
          <a:bodyPr/>
          <a:lstStyle/>
          <a:p>
            <a:fld id="{5B57CCFD-7D77-B248-B347-19C1D471A750}" type="datetime1">
              <a:rPr kumimoji="1" lang="ko-KR" altLang="en-US" smtClean="0"/>
              <a:t>2023. 3. 22.</a:t>
            </a:fld>
            <a:endParaRPr kumimoji="1" lang="ko-Kore-KR" altLang="en-US"/>
          </a:p>
        </p:txBody>
      </p:sp>
      <p:sp>
        <p:nvSpPr>
          <p:cNvPr id="6" name="바닥글 개체 틀 5">
            <a:extLst>
              <a:ext uri="{FF2B5EF4-FFF2-40B4-BE49-F238E27FC236}">
                <a16:creationId xmlns:a16="http://schemas.microsoft.com/office/drawing/2014/main" id="{65283DB7-6420-114E-A428-74C83B33CE75}"/>
              </a:ext>
            </a:extLst>
          </p:cNvPr>
          <p:cNvSpPr>
            <a:spLocks noGrp="1"/>
          </p:cNvSpPr>
          <p:nvPr>
            <p:ph type="ftr" sz="quarter" idx="11"/>
          </p:nvPr>
        </p:nvSpPr>
        <p:spPr/>
        <p:txBody>
          <a:bodyPr/>
          <a:lstStyle/>
          <a:p>
            <a:endParaRPr kumimoji="1" lang="ko-Kore-KR" altLang="en-US" dirty="0"/>
          </a:p>
        </p:txBody>
      </p:sp>
      <p:sp>
        <p:nvSpPr>
          <p:cNvPr id="7" name="슬라이드 번호 개체 틀 6">
            <a:extLst>
              <a:ext uri="{FF2B5EF4-FFF2-40B4-BE49-F238E27FC236}">
                <a16:creationId xmlns:a16="http://schemas.microsoft.com/office/drawing/2014/main" id="{C5D7A0D6-491A-524A-9F91-3F9493B3E41F}"/>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8" name="육각형[H] 7">
            <a:extLst>
              <a:ext uri="{FF2B5EF4-FFF2-40B4-BE49-F238E27FC236}">
                <a16:creationId xmlns:a16="http://schemas.microsoft.com/office/drawing/2014/main" id="{7C093DEE-71F1-1A43-A75B-C27CC9F0236B}"/>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슬라이드 번호 개체 틀 5">
            <a:extLst>
              <a:ext uri="{FF2B5EF4-FFF2-40B4-BE49-F238E27FC236}">
                <a16:creationId xmlns:a16="http://schemas.microsoft.com/office/drawing/2014/main" id="{ADAFD48E-FA6C-9F45-B6EA-F8F2A67796FF}"/>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259728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8D7055-CE50-B34F-8126-DC514DDEEAAE}"/>
              </a:ext>
            </a:extLst>
          </p:cNvPr>
          <p:cNvSpPr>
            <a:spLocks noGrp="1"/>
          </p:cNvSpPr>
          <p:nvPr>
            <p:ph type="title"/>
          </p:nvPr>
        </p:nvSpPr>
        <p:spPr>
          <a:xfrm>
            <a:off x="839788" y="365125"/>
            <a:ext cx="10515600" cy="1325563"/>
          </a:xfrm>
        </p:spPr>
        <p:txBody>
          <a:bodyPr/>
          <a:lstStyle/>
          <a:p>
            <a:r>
              <a:rPr kumimoji="1" lang="ko-KR" altLang="en-US" dirty="0"/>
              <a:t>마스터 제목 스타일 편집</a:t>
            </a:r>
            <a:endParaRPr kumimoji="1" lang="ko-Kore-KR" altLang="en-US" dirty="0"/>
          </a:p>
        </p:txBody>
      </p:sp>
      <p:sp>
        <p:nvSpPr>
          <p:cNvPr id="3" name="텍스트 개체 틀 2">
            <a:extLst>
              <a:ext uri="{FF2B5EF4-FFF2-40B4-BE49-F238E27FC236}">
                <a16:creationId xmlns:a16="http://schemas.microsoft.com/office/drawing/2014/main" id="{AB782FD5-9D89-5340-A1A3-C5A53F952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02197BBC-5692-EB45-88FA-8E87C5E0F80F}"/>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0E005053-2DF0-5D40-9B77-BEB71EBD09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15DA9D7F-6AFD-AA48-A2E7-4407D2930DE2}"/>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3B4538AD-157D-7D47-AB30-D6B85F0C1657}"/>
              </a:ext>
            </a:extLst>
          </p:cNvPr>
          <p:cNvSpPr>
            <a:spLocks noGrp="1"/>
          </p:cNvSpPr>
          <p:nvPr>
            <p:ph type="dt" sz="half" idx="10"/>
          </p:nvPr>
        </p:nvSpPr>
        <p:spPr/>
        <p:txBody>
          <a:bodyPr/>
          <a:lstStyle/>
          <a:p>
            <a:fld id="{74E3F041-96C6-7444-AB48-2B311907FF4B}" type="datetime1">
              <a:rPr kumimoji="1" lang="ko-KR" altLang="en-US" smtClean="0"/>
              <a:t>2023. 3. 22.</a:t>
            </a:fld>
            <a:endParaRPr kumimoji="1" lang="ko-Kore-KR" altLang="en-US"/>
          </a:p>
        </p:txBody>
      </p:sp>
      <p:sp>
        <p:nvSpPr>
          <p:cNvPr id="8" name="바닥글 개체 틀 7">
            <a:extLst>
              <a:ext uri="{FF2B5EF4-FFF2-40B4-BE49-F238E27FC236}">
                <a16:creationId xmlns:a16="http://schemas.microsoft.com/office/drawing/2014/main" id="{4FC7E9FB-8084-E244-8970-3A47D2C425E8}"/>
              </a:ext>
            </a:extLst>
          </p:cNvPr>
          <p:cNvSpPr>
            <a:spLocks noGrp="1"/>
          </p:cNvSpPr>
          <p:nvPr>
            <p:ph type="ftr" sz="quarter" idx="11"/>
          </p:nvPr>
        </p:nvSpPr>
        <p:spPr/>
        <p:txBody>
          <a:bodyPr/>
          <a:lstStyle/>
          <a:p>
            <a:endParaRPr kumimoji="1" lang="ko-Kore-KR" altLang="en-US" dirty="0"/>
          </a:p>
        </p:txBody>
      </p:sp>
      <p:sp>
        <p:nvSpPr>
          <p:cNvPr id="9" name="슬라이드 번호 개체 틀 8">
            <a:extLst>
              <a:ext uri="{FF2B5EF4-FFF2-40B4-BE49-F238E27FC236}">
                <a16:creationId xmlns:a16="http://schemas.microsoft.com/office/drawing/2014/main" id="{AA2CA683-BB9E-FE45-800F-CD35220955EE}"/>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10" name="육각형[H] 9">
            <a:extLst>
              <a:ext uri="{FF2B5EF4-FFF2-40B4-BE49-F238E27FC236}">
                <a16:creationId xmlns:a16="http://schemas.microsoft.com/office/drawing/2014/main" id="{C416D265-1FAF-EC4E-896A-E50E5E0A8929}"/>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슬라이드 번호 개체 틀 5">
            <a:extLst>
              <a:ext uri="{FF2B5EF4-FFF2-40B4-BE49-F238E27FC236}">
                <a16:creationId xmlns:a16="http://schemas.microsoft.com/office/drawing/2014/main" id="{B05BDCD7-5FC7-7747-8DE7-B81E77E08031}"/>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86273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5B89DB-39D0-7441-BE08-B75E0D1DBE9E}"/>
              </a:ext>
            </a:extLst>
          </p:cNvPr>
          <p:cNvSpPr>
            <a:spLocks noGrp="1"/>
          </p:cNvSpPr>
          <p:nvPr>
            <p:ph type="title"/>
          </p:nvPr>
        </p:nvSpPr>
        <p:spPr>
          <a:xfrm>
            <a:off x="755072" y="0"/>
            <a:ext cx="10515600" cy="1325563"/>
          </a:xfrm>
        </p:spPr>
        <p:txBody>
          <a:bodyPr>
            <a:normAutofit/>
          </a:bodyPr>
          <a:lstStyle>
            <a:lvl1pPr>
              <a:defRPr sz="4400" b="1" i="0">
                <a:solidFill>
                  <a:srgbClr val="002048"/>
                </a:solidFill>
                <a:latin typeface="NanumSquare ExtraBold" panose="020B0600000101010101" pitchFamily="34" charset="-127"/>
                <a:ea typeface="NanumSquare ExtraBold" panose="020B0600000101010101" pitchFamily="34" charset="-127"/>
              </a:defRPr>
            </a:lvl1pPr>
          </a:lstStyle>
          <a:p>
            <a:r>
              <a:rPr kumimoji="1" lang="ko-KR" altLang="en-US" dirty="0"/>
              <a:t>마스터 제목 스타일 편집</a:t>
            </a:r>
            <a:endParaRPr kumimoji="1" lang="ko-Kore-KR" altLang="en-US" dirty="0"/>
          </a:p>
        </p:txBody>
      </p:sp>
      <p:sp>
        <p:nvSpPr>
          <p:cNvPr id="6" name="육각형[H] 5">
            <a:extLst>
              <a:ext uri="{FF2B5EF4-FFF2-40B4-BE49-F238E27FC236}">
                <a16:creationId xmlns:a16="http://schemas.microsoft.com/office/drawing/2014/main" id="{61CC03DF-CDD2-C14F-B4C2-ABB9F6DF3028}"/>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슬라이드 번호 개체 틀 5">
            <a:extLst>
              <a:ext uri="{FF2B5EF4-FFF2-40B4-BE49-F238E27FC236}">
                <a16:creationId xmlns:a16="http://schemas.microsoft.com/office/drawing/2014/main" id="{EBB34605-E94D-954F-8DD3-FC914269F247}"/>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420459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제목+내용(투명)">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5B89DB-39D0-7441-BE08-B75E0D1DBE9E}"/>
              </a:ext>
            </a:extLst>
          </p:cNvPr>
          <p:cNvSpPr>
            <a:spLocks noGrp="1"/>
          </p:cNvSpPr>
          <p:nvPr>
            <p:ph type="title"/>
          </p:nvPr>
        </p:nvSpPr>
        <p:spPr>
          <a:xfrm>
            <a:off x="755072" y="0"/>
            <a:ext cx="10515600" cy="1325563"/>
          </a:xfrm>
        </p:spPr>
        <p:txBody>
          <a:bodyPr>
            <a:normAutofit/>
          </a:bodyPr>
          <a:lstStyle>
            <a:lvl1pPr>
              <a:defRPr sz="4400" b="1" i="0">
                <a:solidFill>
                  <a:srgbClr val="002048"/>
                </a:solidFill>
                <a:latin typeface="NanumSquare ExtraBold" panose="020B0600000101010101" pitchFamily="34" charset="-127"/>
                <a:ea typeface="NanumSquare ExtraBold" panose="020B0600000101010101" pitchFamily="34" charset="-127"/>
              </a:defRPr>
            </a:lvl1pPr>
          </a:lstStyle>
          <a:p>
            <a:r>
              <a:rPr kumimoji="1" lang="ko-KR" altLang="en-US" dirty="0"/>
              <a:t>마스터 제목 스타일 편집</a:t>
            </a:r>
            <a:endParaRPr kumimoji="1" lang="ko-Kore-KR" altLang="en-US" dirty="0"/>
          </a:p>
        </p:txBody>
      </p:sp>
      <p:sp>
        <p:nvSpPr>
          <p:cNvPr id="6" name="육각형[H] 5">
            <a:extLst>
              <a:ext uri="{FF2B5EF4-FFF2-40B4-BE49-F238E27FC236}">
                <a16:creationId xmlns:a16="http://schemas.microsoft.com/office/drawing/2014/main" id="{61CC03DF-CDD2-C14F-B4C2-ABB9F6DF3028}"/>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슬라이드 번호 개체 틀 5">
            <a:extLst>
              <a:ext uri="{FF2B5EF4-FFF2-40B4-BE49-F238E27FC236}">
                <a16:creationId xmlns:a16="http://schemas.microsoft.com/office/drawing/2014/main" id="{EBB34605-E94D-954F-8DD3-FC914269F247}"/>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
        <p:nvSpPr>
          <p:cNvPr id="5" name="내용 개체 틀 7">
            <a:extLst>
              <a:ext uri="{FF2B5EF4-FFF2-40B4-BE49-F238E27FC236}">
                <a16:creationId xmlns:a16="http://schemas.microsoft.com/office/drawing/2014/main" id="{6CEF3912-C6CD-8D41-9994-981438DF728C}"/>
              </a:ext>
            </a:extLst>
          </p:cNvPr>
          <p:cNvSpPr>
            <a:spLocks noGrp="1"/>
          </p:cNvSpPr>
          <p:nvPr>
            <p:ph idx="1"/>
          </p:nvPr>
        </p:nvSpPr>
        <p:spPr>
          <a:xfrm>
            <a:off x="838200" y="1433241"/>
            <a:ext cx="10515600" cy="2364410"/>
          </a:xfrm>
        </p:spPr>
        <p:txBody>
          <a:bodyPr/>
          <a:lstStyle/>
          <a:p>
            <a:r>
              <a:rPr lang="ko-Kore-KR" altLang="en-US" dirty="0"/>
              <a:t>부제</a:t>
            </a:r>
            <a:endParaRPr lang="en-US" altLang="ko-Kore-KR" dirty="0"/>
          </a:p>
          <a:p>
            <a:pPr lvl="1"/>
            <a:r>
              <a:rPr lang="ko-Kore-KR" altLang="en-US" dirty="0"/>
              <a:t>내용</a:t>
            </a:r>
          </a:p>
        </p:txBody>
      </p:sp>
    </p:spTree>
    <p:extLst>
      <p:ext uri="{BB962C8B-B14F-4D97-AF65-F5344CB8AC3E}">
        <p14:creationId xmlns:p14="http://schemas.microsoft.com/office/powerpoint/2010/main" val="368298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89E274B-6C84-6542-AF6C-65A7AA643030}"/>
              </a:ext>
            </a:extLst>
          </p:cNvPr>
          <p:cNvSpPr>
            <a:spLocks noGrp="1"/>
          </p:cNvSpPr>
          <p:nvPr>
            <p:ph type="title"/>
          </p:nvPr>
        </p:nvSpPr>
        <p:spPr>
          <a:xfrm>
            <a:off x="838200" y="0"/>
            <a:ext cx="10515600" cy="1325563"/>
          </a:xfrm>
          <a:prstGeom prst="rect">
            <a:avLst/>
          </a:prstGeom>
        </p:spPr>
        <p:txBody>
          <a:bodyPr vert="horz" lIns="91440" tIns="45720" rIns="91440" bIns="45720" rtlCol="0" anchor="ctr">
            <a:normAutofit/>
          </a:bodyPr>
          <a:lstStyle/>
          <a:p>
            <a:r>
              <a:rPr kumimoji="1" lang="ko-KR" altLang="en-US" dirty="0"/>
              <a:t>마스터 제목 스타일 편집</a:t>
            </a:r>
            <a:endParaRPr kumimoji="1" lang="ko-Kore-KR" altLang="en-US" dirty="0"/>
          </a:p>
        </p:txBody>
      </p:sp>
      <p:sp>
        <p:nvSpPr>
          <p:cNvPr id="3" name="텍스트 개체 틀 2">
            <a:extLst>
              <a:ext uri="{FF2B5EF4-FFF2-40B4-BE49-F238E27FC236}">
                <a16:creationId xmlns:a16="http://schemas.microsoft.com/office/drawing/2014/main" id="{776152AE-611B-1349-AEFB-B9CEC2931A70}"/>
              </a:ext>
            </a:extLst>
          </p:cNvPr>
          <p:cNvSpPr>
            <a:spLocks noGrp="1"/>
          </p:cNvSpPr>
          <p:nvPr>
            <p:ph type="body" idx="1"/>
          </p:nvPr>
        </p:nvSpPr>
        <p:spPr>
          <a:xfrm>
            <a:off x="838200" y="1825625"/>
            <a:ext cx="10515600" cy="4351338"/>
          </a:xfrm>
          <a:prstGeom prst="rect">
            <a:avLst/>
          </a:prstGeom>
          <a:noFill/>
          <a:ln>
            <a:noFill/>
          </a:ln>
        </p:spPr>
        <p:txBody>
          <a:bodyPr vert="horz" lIns="91440" tIns="45720" rIns="91440" bIns="45720" rtlCol="0">
            <a:normAutofit/>
          </a:body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4" name="날짜 개체 틀 3">
            <a:extLst>
              <a:ext uri="{FF2B5EF4-FFF2-40B4-BE49-F238E27FC236}">
                <a16:creationId xmlns:a16="http://schemas.microsoft.com/office/drawing/2014/main" id="{E426BBA9-B704-BD44-9AF6-9EDC7F1E5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C22A3-9C76-684A-9FFE-71649C8832B4}" type="datetime1">
              <a:rPr kumimoji="1" lang="ko-KR" altLang="en-US" smtClean="0"/>
              <a:t>2023. 3. 22.</a:t>
            </a:fld>
            <a:endParaRPr kumimoji="1" lang="ko-Kore-KR" altLang="en-US"/>
          </a:p>
        </p:txBody>
      </p:sp>
      <p:sp>
        <p:nvSpPr>
          <p:cNvPr id="5" name="바닥글 개체 틀 4">
            <a:extLst>
              <a:ext uri="{FF2B5EF4-FFF2-40B4-BE49-F238E27FC236}">
                <a16:creationId xmlns:a16="http://schemas.microsoft.com/office/drawing/2014/main" id="{10247693-3757-EA4D-B950-090E81A5C9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dirty="0"/>
          </a:p>
        </p:txBody>
      </p:sp>
      <p:sp>
        <p:nvSpPr>
          <p:cNvPr id="6" name="슬라이드 번호 개체 틀 5">
            <a:extLst>
              <a:ext uri="{FF2B5EF4-FFF2-40B4-BE49-F238E27FC236}">
                <a16:creationId xmlns:a16="http://schemas.microsoft.com/office/drawing/2014/main" id="{3DD00FF9-691E-3043-9158-4894EB3AA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498AB-5C0C-4A4F-B6A2-2E79AD19D863}" type="slidenum">
              <a:rPr kumimoji="1" lang="ko-Kore-KR" altLang="en-US" smtClean="0"/>
              <a:t>‹#›</a:t>
            </a:fld>
            <a:endParaRPr kumimoji="1" lang="ko-Kore-KR" altLang="en-US"/>
          </a:p>
        </p:txBody>
      </p:sp>
      <p:sp>
        <p:nvSpPr>
          <p:cNvPr id="7" name="직사각형 6">
            <a:extLst>
              <a:ext uri="{FF2B5EF4-FFF2-40B4-BE49-F238E27FC236}">
                <a16:creationId xmlns:a16="http://schemas.microsoft.com/office/drawing/2014/main" id="{694A1CF1-8DB1-0D49-8D7E-6BD575162848}"/>
              </a:ext>
            </a:extLst>
          </p:cNvPr>
          <p:cNvSpPr/>
          <p:nvPr userDrawn="1"/>
        </p:nvSpPr>
        <p:spPr>
          <a:xfrm>
            <a:off x="0" y="0"/>
            <a:ext cx="284480" cy="6858000"/>
          </a:xfrm>
          <a:prstGeom prst="rect">
            <a:avLst/>
          </a:prstGeom>
          <a:solidFill>
            <a:srgbClr val="002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Tree>
    <p:extLst>
      <p:ext uri="{BB962C8B-B14F-4D97-AF65-F5344CB8AC3E}">
        <p14:creationId xmlns:p14="http://schemas.microsoft.com/office/powerpoint/2010/main" val="305968332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2" r:id="rId4"/>
    <p:sldLayoutId id="2147483651" r:id="rId5"/>
    <p:sldLayoutId id="2147483652" r:id="rId6"/>
    <p:sldLayoutId id="2147483653" r:id="rId7"/>
    <p:sldLayoutId id="2147483660" r:id="rId8"/>
    <p:sldLayoutId id="2147483663" r:id="rId9"/>
    <p:sldLayoutId id="2147483655" r:id="rId10"/>
    <p:sldLayoutId id="2147483656" r:id="rId11"/>
    <p:sldLayoutId id="2147483657" r:id="rId12"/>
    <p:sldLayoutId id="2147483658" r:id="rId13"/>
    <p:sldLayoutId id="2147483659" r:id="rId14"/>
  </p:sldLayoutIdLst>
  <p:hf hdr="0" ftr="0" dt="0"/>
  <p:txStyles>
    <p:titleStyle>
      <a:lvl1pPr algn="l" defTabSz="914400" rtl="0" eaLnBrk="1" latinLnBrk="0" hangingPunct="1">
        <a:lnSpc>
          <a:spcPct val="90000"/>
        </a:lnSpc>
        <a:spcBef>
          <a:spcPct val="0"/>
        </a:spcBef>
        <a:buNone/>
        <a:defRPr sz="4400" b="1" i="0" kern="1200">
          <a:solidFill>
            <a:srgbClr val="002048"/>
          </a:solidFill>
          <a:latin typeface="NanumSquare ExtraBold" panose="020B0600000101010101" pitchFamily="34" charset="-127"/>
          <a:ea typeface="NanumSquare ExtraBold" panose="020B0600000101010101" pitchFamily="34" charset="-12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21C349-3812-8C4D-A30E-83052785D21C}"/>
              </a:ext>
            </a:extLst>
          </p:cNvPr>
          <p:cNvSpPr>
            <a:spLocks noGrp="1"/>
          </p:cNvSpPr>
          <p:nvPr>
            <p:ph type="ctrTitle"/>
          </p:nvPr>
        </p:nvSpPr>
        <p:spPr>
          <a:xfrm>
            <a:off x="1524000" y="1794076"/>
            <a:ext cx="9144000" cy="949320"/>
          </a:xfrm>
        </p:spPr>
        <p:txBody>
          <a:bodyPr>
            <a:noAutofit/>
          </a:bodyPr>
          <a:lstStyle/>
          <a:p>
            <a:r>
              <a:rPr kumimoji="1" lang="en-US" altLang="ko-Kore-KR" sz="3600" b="1" dirty="0">
                <a:solidFill>
                  <a:srgbClr val="002048"/>
                </a:solidFill>
              </a:rPr>
              <a:t>Designing a Kubernetes Operator for Machine Learning Applications</a:t>
            </a:r>
            <a:endParaRPr kumimoji="1" lang="ko-Kore-KR" altLang="en-US" sz="3600" b="1" dirty="0">
              <a:solidFill>
                <a:srgbClr val="002048"/>
              </a:solidFill>
            </a:endParaRPr>
          </a:p>
        </p:txBody>
      </p:sp>
      <p:sp>
        <p:nvSpPr>
          <p:cNvPr id="3" name="부제목 2">
            <a:extLst>
              <a:ext uri="{FF2B5EF4-FFF2-40B4-BE49-F238E27FC236}">
                <a16:creationId xmlns:a16="http://schemas.microsoft.com/office/drawing/2014/main" id="{AA9AD95B-DF00-E944-846E-6755C1DA759F}"/>
              </a:ext>
            </a:extLst>
          </p:cNvPr>
          <p:cNvSpPr>
            <a:spLocks noGrp="1"/>
          </p:cNvSpPr>
          <p:nvPr>
            <p:ph type="subTitle" idx="1"/>
          </p:nvPr>
        </p:nvSpPr>
        <p:spPr>
          <a:xfrm>
            <a:off x="1524000" y="4684686"/>
            <a:ext cx="9144000" cy="758478"/>
          </a:xfrm>
        </p:spPr>
        <p:txBody>
          <a:bodyPr/>
          <a:lstStyle/>
          <a:p>
            <a:r>
              <a:rPr kumimoji="1" lang="en-US" altLang="ko-Kore-KR" dirty="0" err="1"/>
              <a:t>Jibeom</a:t>
            </a:r>
            <a:r>
              <a:rPr kumimoji="1" lang="en-US" altLang="ko-Kore-KR" dirty="0"/>
              <a:t> Kim</a:t>
            </a:r>
            <a:endParaRPr kumimoji="1" lang="ko-Kore-KR" altLang="en-US" dirty="0">
              <a:solidFill>
                <a:srgbClr val="002048"/>
              </a:solidFill>
            </a:endParaRPr>
          </a:p>
        </p:txBody>
      </p:sp>
    </p:spTree>
    <p:extLst>
      <p:ext uri="{BB962C8B-B14F-4D97-AF65-F5344CB8AC3E}">
        <p14:creationId xmlns:p14="http://schemas.microsoft.com/office/powerpoint/2010/main" val="593351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Introduction</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465942"/>
            <a:ext cx="10685929" cy="1451429"/>
          </a:xfrm>
        </p:spPr>
        <p:txBody>
          <a:bodyPr>
            <a:normAutofit/>
          </a:bodyPr>
          <a:lstStyle/>
          <a:p>
            <a:r>
              <a:rPr lang="en-US" altLang="ko-Kore-KR" sz="2400" dirty="0">
                <a:effectLst/>
              </a:rPr>
              <a:t>In this paper a</a:t>
            </a:r>
            <a:r>
              <a:rPr lang="en-US" altLang="ko-KR" sz="2400" dirty="0"/>
              <a:t>uthors</a:t>
            </a:r>
            <a:r>
              <a:rPr lang="en-US" altLang="ko-Kore-KR" sz="2400" dirty="0">
                <a:effectLst/>
              </a:rPr>
              <a:t> introduce the </a:t>
            </a:r>
            <a:r>
              <a:rPr lang="en-US" altLang="ko-Kore-KR" sz="2400" dirty="0" err="1">
                <a:effectLst/>
              </a:rPr>
              <a:t>KubeRay</a:t>
            </a:r>
            <a:r>
              <a:rPr lang="en-US" altLang="ko-Kore-KR" sz="2400" dirty="0">
                <a:effectLst/>
              </a:rPr>
              <a:t> Kubernetes Operator [8]. </a:t>
            </a:r>
          </a:p>
          <a:p>
            <a:r>
              <a:rPr lang="en-US" altLang="ko-Kore-KR" sz="2400" dirty="0">
                <a:effectLst/>
              </a:rPr>
              <a:t>As a result, the operator maintains the Ray cluster with minimum intervention from the application developers.</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10</a:t>
            </a:fld>
            <a:endParaRPr kumimoji="1" lang="ko-Kore-KR" altLang="en-US" dirty="0"/>
          </a:p>
        </p:txBody>
      </p:sp>
      <p:pic>
        <p:nvPicPr>
          <p:cNvPr id="3" name="그림 2">
            <a:extLst>
              <a:ext uri="{FF2B5EF4-FFF2-40B4-BE49-F238E27FC236}">
                <a16:creationId xmlns:a16="http://schemas.microsoft.com/office/drawing/2014/main" id="{70BFBDE1-3C4D-DAD8-09C5-6BEFF875B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97" y="3105259"/>
            <a:ext cx="7268205" cy="3706575"/>
          </a:xfrm>
          <a:prstGeom prst="rect">
            <a:avLst/>
          </a:prstGeom>
        </p:spPr>
      </p:pic>
    </p:spTree>
    <p:extLst>
      <p:ext uri="{BB962C8B-B14F-4D97-AF65-F5344CB8AC3E}">
        <p14:creationId xmlns:p14="http://schemas.microsoft.com/office/powerpoint/2010/main" val="286540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Background</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841501"/>
            <a:ext cx="10685929" cy="3187699"/>
          </a:xfrm>
        </p:spPr>
        <p:txBody>
          <a:bodyPr>
            <a:normAutofit/>
          </a:bodyPr>
          <a:lstStyle/>
          <a:p>
            <a:pPr>
              <a:lnSpc>
                <a:spcPct val="120000"/>
              </a:lnSpc>
            </a:pPr>
            <a:r>
              <a:rPr lang="en" altLang="ko-Kore-KR" sz="2400" dirty="0">
                <a:effectLst/>
              </a:rPr>
              <a:t>There are two modes of using the Ray framework. </a:t>
            </a:r>
          </a:p>
          <a:p>
            <a:pPr>
              <a:lnSpc>
                <a:spcPct val="120000"/>
              </a:lnSpc>
            </a:pPr>
            <a:r>
              <a:rPr lang="en" altLang="ko-Kore-KR" sz="2400" dirty="0">
                <a:effectLst/>
              </a:rPr>
              <a:t>Either one Ray cluster can host multiple applications, or each machine learning application can be encapsulated in its own Ray cluster, and hence multiple Ray clusters can co-exist in the same compute environment (such a Kubernetes cluster). </a:t>
            </a:r>
          </a:p>
          <a:p>
            <a:pPr>
              <a:lnSpc>
                <a:spcPct val="120000"/>
              </a:lnSpc>
            </a:pPr>
            <a:r>
              <a:rPr lang="en-US" altLang="ko-KR" sz="2400" dirty="0"/>
              <a:t>Authors</a:t>
            </a:r>
            <a:r>
              <a:rPr lang="en" altLang="ko-Kore-KR" sz="2400" dirty="0">
                <a:effectLst/>
              </a:rPr>
              <a:t> believe the latter case is the most prevalent when offering machine learning as a service on Kubernetes. </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11</a:t>
            </a:fld>
            <a:endParaRPr kumimoji="1" lang="ko-Kore-KR" altLang="en-US" dirty="0"/>
          </a:p>
        </p:txBody>
      </p:sp>
    </p:spTree>
    <p:extLst>
      <p:ext uri="{BB962C8B-B14F-4D97-AF65-F5344CB8AC3E}">
        <p14:creationId xmlns:p14="http://schemas.microsoft.com/office/powerpoint/2010/main" val="184796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Background</a:t>
            </a:r>
            <a:r>
              <a:rPr lang="en-US" altLang="ko-KR" sz="3200" dirty="0"/>
              <a:t>-Ray Architecture</a:t>
            </a:r>
            <a:endParaRPr lang="en-US" altLang="ko-Kore-KR" sz="3200" dirty="0"/>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536701"/>
            <a:ext cx="10685929" cy="1687574"/>
          </a:xfrm>
        </p:spPr>
        <p:txBody>
          <a:bodyPr>
            <a:normAutofit fontScale="92500" lnSpcReduction="10000"/>
          </a:bodyPr>
          <a:lstStyle/>
          <a:p>
            <a:pPr>
              <a:lnSpc>
                <a:spcPct val="110000"/>
              </a:lnSpc>
            </a:pPr>
            <a:r>
              <a:rPr lang="en" altLang="ko-Kore-KR" sz="2400" dirty="0">
                <a:effectLst/>
              </a:rPr>
              <a:t>The head node manages the metadata that can be accessed by other nodes in the cluster such as the directory for locating objects. </a:t>
            </a:r>
          </a:p>
          <a:p>
            <a:pPr>
              <a:lnSpc>
                <a:spcPct val="110000"/>
              </a:lnSpc>
            </a:pPr>
            <a:r>
              <a:rPr lang="en" altLang="ko-Kore-KR" sz="2400" dirty="0">
                <a:effectLst/>
              </a:rPr>
              <a:t>The driver is the root python process for the application and workers which are python processes that can execute tasks. </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12</a:t>
            </a:fld>
            <a:endParaRPr kumimoji="1" lang="ko-Kore-KR" altLang="en-US" dirty="0"/>
          </a:p>
        </p:txBody>
      </p:sp>
      <p:pic>
        <p:nvPicPr>
          <p:cNvPr id="3" name="그림 2" descr="도표이(가) 표시된 사진&#10;&#10;자동 생성된 설명">
            <a:extLst>
              <a:ext uri="{FF2B5EF4-FFF2-40B4-BE49-F238E27FC236}">
                <a16:creationId xmlns:a16="http://schemas.microsoft.com/office/drawing/2014/main" id="{C6D661C2-0EB4-6F1F-6013-97ED99577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245" y="3325875"/>
            <a:ext cx="5731510" cy="3302000"/>
          </a:xfrm>
          <a:prstGeom prst="rect">
            <a:avLst/>
          </a:prstGeom>
        </p:spPr>
      </p:pic>
    </p:spTree>
    <p:extLst>
      <p:ext uri="{BB962C8B-B14F-4D97-AF65-F5344CB8AC3E}">
        <p14:creationId xmlns:p14="http://schemas.microsoft.com/office/powerpoint/2010/main" val="185672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Background</a:t>
            </a:r>
            <a:r>
              <a:rPr lang="en-US" altLang="ko-KR" sz="3200" dirty="0"/>
              <a:t>-Ray Architecture</a:t>
            </a:r>
            <a:endParaRPr lang="en-US" altLang="ko-Kore-KR" sz="3200" dirty="0"/>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638301"/>
            <a:ext cx="10685929" cy="1687574"/>
          </a:xfrm>
        </p:spPr>
        <p:txBody>
          <a:bodyPr>
            <a:normAutofit/>
          </a:bodyPr>
          <a:lstStyle/>
          <a:p>
            <a:r>
              <a:rPr lang="en" altLang="ko-Kore-KR" sz="2400" dirty="0">
                <a:effectLst/>
              </a:rPr>
              <a:t>Each node has a </a:t>
            </a:r>
            <a:r>
              <a:rPr lang="en" altLang="ko-Kore-KR" sz="2400" dirty="0" err="1">
                <a:effectLst/>
              </a:rPr>
              <a:t>Raylet</a:t>
            </a:r>
            <a:r>
              <a:rPr lang="en" altLang="ko-Kore-KR" sz="2400" dirty="0">
                <a:effectLst/>
              </a:rPr>
              <a:t> containing a scheduler that manages resources and an object store that handles memory and state. </a:t>
            </a:r>
          </a:p>
          <a:p>
            <a:r>
              <a:rPr lang="en" altLang="ko-Kore-KR" sz="2400" dirty="0">
                <a:effectLst/>
              </a:rPr>
              <a:t>The worker nodes are identical to the head node without the global control store and the driver. </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13</a:t>
            </a:fld>
            <a:endParaRPr kumimoji="1" lang="ko-Kore-KR" altLang="en-US" dirty="0"/>
          </a:p>
        </p:txBody>
      </p:sp>
      <p:pic>
        <p:nvPicPr>
          <p:cNvPr id="3" name="그림 2" descr="도표이(가) 표시된 사진&#10;&#10;자동 생성된 설명">
            <a:extLst>
              <a:ext uri="{FF2B5EF4-FFF2-40B4-BE49-F238E27FC236}">
                <a16:creationId xmlns:a16="http://schemas.microsoft.com/office/drawing/2014/main" id="{C6D661C2-0EB4-6F1F-6013-97ED99577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245" y="3325875"/>
            <a:ext cx="5731510" cy="3302000"/>
          </a:xfrm>
          <a:prstGeom prst="rect">
            <a:avLst/>
          </a:prstGeom>
        </p:spPr>
      </p:pic>
    </p:spTree>
    <p:extLst>
      <p:ext uri="{BB962C8B-B14F-4D97-AF65-F5344CB8AC3E}">
        <p14:creationId xmlns:p14="http://schemas.microsoft.com/office/powerpoint/2010/main" val="8874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Background</a:t>
            </a:r>
            <a:r>
              <a:rPr lang="en-US" altLang="ko-KR" sz="3200" dirty="0"/>
              <a:t>-Ray Architecture</a:t>
            </a:r>
            <a:endParaRPr lang="en-US" altLang="ko-Kore-KR" sz="3200" dirty="0"/>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803401"/>
            <a:ext cx="10685929" cy="3987800"/>
          </a:xfrm>
        </p:spPr>
        <p:txBody>
          <a:bodyPr>
            <a:normAutofit lnSpcReduction="10000"/>
          </a:bodyPr>
          <a:lstStyle/>
          <a:p>
            <a:pPr>
              <a:lnSpc>
                <a:spcPct val="110000"/>
              </a:lnSpc>
            </a:pPr>
            <a:r>
              <a:rPr lang="en" altLang="ko-Kore-KR" sz="2400" dirty="0">
                <a:effectLst/>
              </a:rPr>
              <a:t>A Ray node is a compute-instance that has the Ray components running inside. </a:t>
            </a:r>
          </a:p>
          <a:p>
            <a:pPr>
              <a:lnSpc>
                <a:spcPct val="110000"/>
              </a:lnSpc>
            </a:pPr>
            <a:r>
              <a:rPr lang="en" altLang="ko-Kore-KR" sz="2400" dirty="0">
                <a:effectLst/>
              </a:rPr>
              <a:t>A Ray worker is a process (within a Ray node) that is assigned tasks to execute by the scheduler. </a:t>
            </a:r>
          </a:p>
          <a:p>
            <a:pPr>
              <a:lnSpc>
                <a:spcPct val="110000"/>
              </a:lnSpc>
            </a:pPr>
            <a:r>
              <a:rPr lang="en" altLang="ko-Kore-KR" sz="2400" dirty="0">
                <a:effectLst/>
              </a:rPr>
              <a:t>Large objects are stored in the object store (which acts like shared storage across nodes)</a:t>
            </a:r>
            <a:r>
              <a:rPr lang="en-US" altLang="ko-KR" sz="2400" dirty="0">
                <a:effectLst/>
              </a:rPr>
              <a:t>,</a:t>
            </a:r>
            <a:r>
              <a:rPr lang="ko-KR" altLang="en-US" sz="2400" dirty="0">
                <a:effectLst/>
              </a:rPr>
              <a:t> </a:t>
            </a:r>
            <a:r>
              <a:rPr lang="en" altLang="ko-Kore-KR" sz="2400" dirty="0">
                <a:effectLst/>
              </a:rPr>
              <a:t>A worker can find a large objects by consulting the global control store.</a:t>
            </a:r>
          </a:p>
          <a:p>
            <a:pPr>
              <a:lnSpc>
                <a:spcPct val="110000"/>
              </a:lnSpc>
            </a:pPr>
            <a:r>
              <a:rPr lang="en" altLang="ko-Kore-KR" sz="2400" dirty="0">
                <a:effectLst/>
              </a:rPr>
              <a:t>Each worker node (compute-instance) can have different resources (CPU, GPU, Memory, Disk). </a:t>
            </a:r>
          </a:p>
          <a:p>
            <a:pPr>
              <a:lnSpc>
                <a:spcPct val="110000"/>
              </a:lnSpc>
            </a:pPr>
            <a:r>
              <a:rPr lang="en" altLang="ko-Kore-KR" sz="2400" dirty="0">
                <a:effectLst/>
              </a:rPr>
              <a:t>The Ray scheduler takes the available resources into consideration when scheduling the tasks.</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14</a:t>
            </a:fld>
            <a:endParaRPr kumimoji="1" lang="ko-Kore-KR" altLang="en-US" dirty="0"/>
          </a:p>
        </p:txBody>
      </p:sp>
    </p:spTree>
    <p:extLst>
      <p:ext uri="{BB962C8B-B14F-4D97-AF65-F5344CB8AC3E}">
        <p14:creationId xmlns:p14="http://schemas.microsoft.com/office/powerpoint/2010/main" val="2367716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Background</a:t>
            </a:r>
            <a:r>
              <a:rPr lang="en-US" altLang="ko-KR" sz="3200" dirty="0"/>
              <a:t>-Kubernetes</a:t>
            </a:r>
            <a:endParaRPr lang="en-US" altLang="ko-Kore-KR" sz="3200" dirty="0"/>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270001"/>
            <a:ext cx="10685929" cy="2158999"/>
          </a:xfrm>
        </p:spPr>
        <p:txBody>
          <a:bodyPr>
            <a:normAutofit lnSpcReduction="10000"/>
          </a:bodyPr>
          <a:lstStyle/>
          <a:p>
            <a:pPr>
              <a:lnSpc>
                <a:spcPct val="110000"/>
              </a:lnSpc>
            </a:pPr>
            <a:r>
              <a:rPr lang="en-US" altLang="ko-Kore-KR" sz="2400" dirty="0">
                <a:effectLst/>
              </a:rPr>
              <a:t>Kubernetes</a:t>
            </a:r>
            <a:r>
              <a:rPr lang="en" altLang="ko-Kore-KR" sz="2400" dirty="0">
                <a:effectLst/>
              </a:rPr>
              <a:t> defines a declarative model for specifying a desired system state and implements a controller logic that constantly strives to reconcile the actual system state with the desired state.</a:t>
            </a:r>
          </a:p>
          <a:p>
            <a:pPr>
              <a:lnSpc>
                <a:spcPct val="110000"/>
              </a:lnSpc>
            </a:pPr>
            <a:r>
              <a:rPr lang="en" altLang="ko-Kore-KR" sz="2400" dirty="0">
                <a:effectLst/>
              </a:rPr>
              <a:t>The Kubernetes API-server serves REST operations and provides the frontend to the cluster's shared state.</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15</a:t>
            </a:fld>
            <a:endParaRPr kumimoji="1" lang="ko-Kore-KR" altLang="en-US" dirty="0"/>
          </a:p>
        </p:txBody>
      </p:sp>
      <p:pic>
        <p:nvPicPr>
          <p:cNvPr id="3" name="그림 2" descr="도표이(가) 표시된 사진&#10;&#10;자동 생성된 설명">
            <a:extLst>
              <a:ext uri="{FF2B5EF4-FFF2-40B4-BE49-F238E27FC236}">
                <a16:creationId xmlns:a16="http://schemas.microsoft.com/office/drawing/2014/main" id="{6A37E134-EF4E-DFC3-1184-29CB91099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5337" y="3429000"/>
            <a:ext cx="4607735" cy="3429000"/>
          </a:xfrm>
          <a:prstGeom prst="rect">
            <a:avLst/>
          </a:prstGeom>
        </p:spPr>
      </p:pic>
    </p:spTree>
    <p:extLst>
      <p:ext uri="{BB962C8B-B14F-4D97-AF65-F5344CB8AC3E}">
        <p14:creationId xmlns:p14="http://schemas.microsoft.com/office/powerpoint/2010/main" val="4111484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Background</a:t>
            </a:r>
            <a:r>
              <a:rPr lang="en-US" altLang="ko-KR" sz="3200" dirty="0"/>
              <a:t>-Kubernetes</a:t>
            </a:r>
            <a:endParaRPr lang="en-US" altLang="ko-Kore-KR" sz="3200" dirty="0"/>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343819"/>
            <a:ext cx="10685929" cy="1767682"/>
          </a:xfrm>
        </p:spPr>
        <p:txBody>
          <a:bodyPr>
            <a:normAutofit lnSpcReduction="10000"/>
          </a:bodyPr>
          <a:lstStyle/>
          <a:p>
            <a:pPr>
              <a:lnSpc>
                <a:spcPct val="110000"/>
              </a:lnSpc>
            </a:pPr>
            <a:r>
              <a:rPr lang="en" altLang="ko-Kore-KR" sz="2400" dirty="0">
                <a:effectLst/>
              </a:rPr>
              <a:t>Pods</a:t>
            </a:r>
            <a:r>
              <a:rPr lang="ko-KR" altLang="en-US" sz="2400" dirty="0">
                <a:effectLst/>
              </a:rPr>
              <a:t> </a:t>
            </a:r>
            <a:r>
              <a:rPr lang="en" altLang="ko-Kore-KR" sz="2400" dirty="0">
                <a:effectLst/>
              </a:rPr>
              <a:t>are the smallest deployable units of computing that you can create and manage in Kubernetes. </a:t>
            </a:r>
          </a:p>
          <a:p>
            <a:pPr>
              <a:lnSpc>
                <a:spcPct val="110000"/>
              </a:lnSpc>
            </a:pPr>
            <a:r>
              <a:rPr lang="en" altLang="ko-Kore-KR" sz="2400" dirty="0">
                <a:effectLst/>
              </a:rPr>
              <a:t>The controller manager in Kubernetes supports dozens of controllers (such as the deployment and </a:t>
            </a:r>
            <a:r>
              <a:rPr lang="en" altLang="ko-Kore-KR" sz="2400" dirty="0" err="1">
                <a:effectLst/>
              </a:rPr>
              <a:t>replicaset</a:t>
            </a:r>
            <a:r>
              <a:rPr lang="en" altLang="ko-Kore-KR" sz="2400" dirty="0">
                <a:effectLst/>
              </a:rPr>
              <a:t> controllers).</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16</a:t>
            </a:fld>
            <a:endParaRPr kumimoji="1" lang="ko-Kore-KR" altLang="en-US" dirty="0"/>
          </a:p>
        </p:txBody>
      </p:sp>
      <p:pic>
        <p:nvPicPr>
          <p:cNvPr id="3" name="그림 2" descr="도표이(가) 표시된 사진&#10;&#10;자동 생성된 설명">
            <a:extLst>
              <a:ext uri="{FF2B5EF4-FFF2-40B4-BE49-F238E27FC236}">
                <a16:creationId xmlns:a16="http://schemas.microsoft.com/office/drawing/2014/main" id="{B7E76BCE-2460-1A3A-A649-A828F2B47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5337" y="3314700"/>
            <a:ext cx="4761326" cy="3543300"/>
          </a:xfrm>
          <a:prstGeom prst="rect">
            <a:avLst/>
          </a:prstGeom>
        </p:spPr>
      </p:pic>
    </p:spTree>
    <p:extLst>
      <p:ext uri="{BB962C8B-B14F-4D97-AF65-F5344CB8AC3E}">
        <p14:creationId xmlns:p14="http://schemas.microsoft.com/office/powerpoint/2010/main" val="4114512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Background</a:t>
            </a:r>
            <a:r>
              <a:rPr lang="en-US" altLang="ko-KR" sz="3200" dirty="0"/>
              <a:t>-Kubernetes</a:t>
            </a:r>
            <a:r>
              <a:rPr lang="ko-KR" altLang="en-US" sz="3200" dirty="0"/>
              <a:t> </a:t>
            </a:r>
            <a:r>
              <a:rPr lang="en-US" altLang="ko-KR" sz="3200" dirty="0"/>
              <a:t>Operator</a:t>
            </a:r>
            <a:endParaRPr lang="en-US" altLang="ko-Kore-KR" sz="3200" dirty="0"/>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2207418"/>
            <a:ext cx="10685929" cy="2466181"/>
          </a:xfrm>
        </p:spPr>
        <p:txBody>
          <a:bodyPr>
            <a:normAutofit/>
          </a:bodyPr>
          <a:lstStyle/>
          <a:p>
            <a:pPr>
              <a:lnSpc>
                <a:spcPct val="120000"/>
              </a:lnSpc>
            </a:pPr>
            <a:r>
              <a:rPr lang="en" altLang="ko-Kore-KR" sz="2400" dirty="0">
                <a:effectLst/>
              </a:rPr>
              <a:t>Kubernetes supports the notion of custom resources. </a:t>
            </a:r>
          </a:p>
          <a:p>
            <a:pPr>
              <a:lnSpc>
                <a:spcPct val="120000"/>
              </a:lnSpc>
            </a:pPr>
            <a:r>
              <a:rPr lang="en" altLang="ko-Kore-KR" sz="2400" dirty="0">
                <a:effectLst/>
              </a:rPr>
              <a:t>A custom resource is an extension of the Kubernetes API. </a:t>
            </a:r>
          </a:p>
          <a:p>
            <a:pPr>
              <a:lnSpc>
                <a:spcPct val="120000"/>
              </a:lnSpc>
            </a:pPr>
            <a:r>
              <a:rPr lang="en" altLang="ko-Kore-KR" sz="2400" dirty="0">
                <a:effectLst/>
              </a:rPr>
              <a:t>Operators are software extensions to Kubernetes that make use </a:t>
            </a:r>
            <a:r>
              <a:rPr lang="en" altLang="ko-Kore-KR" sz="2400" dirty="0" err="1">
                <a:effectLst/>
              </a:rPr>
              <a:t>ofcustom</a:t>
            </a:r>
            <a:r>
              <a:rPr lang="en" altLang="ko-Kore-KR" sz="2400" dirty="0">
                <a:effectLst/>
              </a:rPr>
              <a:t> resources to manage applications and their components.</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17</a:t>
            </a:fld>
            <a:endParaRPr kumimoji="1" lang="ko-Kore-KR" altLang="en-US" dirty="0"/>
          </a:p>
        </p:txBody>
      </p:sp>
    </p:spTree>
    <p:extLst>
      <p:ext uri="{BB962C8B-B14F-4D97-AF65-F5344CB8AC3E}">
        <p14:creationId xmlns:p14="http://schemas.microsoft.com/office/powerpoint/2010/main" val="536064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Background</a:t>
            </a:r>
            <a:r>
              <a:rPr lang="en-US" altLang="ko-KR" sz="3200" dirty="0"/>
              <a:t>-Kubernetes</a:t>
            </a:r>
            <a:r>
              <a:rPr lang="ko-KR" altLang="en-US" sz="3200" dirty="0"/>
              <a:t> </a:t>
            </a:r>
            <a:r>
              <a:rPr lang="en-US" altLang="ko-KR" sz="3200" dirty="0"/>
              <a:t>Operator</a:t>
            </a:r>
            <a:endParaRPr lang="en-US" altLang="ko-Kore-KR" sz="3200" dirty="0"/>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930401"/>
            <a:ext cx="10685929" cy="3848100"/>
          </a:xfrm>
        </p:spPr>
        <p:txBody>
          <a:bodyPr>
            <a:normAutofit/>
          </a:bodyPr>
          <a:lstStyle/>
          <a:p>
            <a:pPr>
              <a:lnSpc>
                <a:spcPct val="120000"/>
              </a:lnSpc>
            </a:pPr>
            <a:r>
              <a:rPr lang="en" altLang="ko-Kore-KR" sz="2400" dirty="0">
                <a:effectLst/>
              </a:rPr>
              <a:t>Added security by managing through Role Based Access Control (RBAC) who has permissions to create/modify/delete Ray clusters on the K8s cluster.</a:t>
            </a:r>
          </a:p>
          <a:p>
            <a:pPr>
              <a:lnSpc>
                <a:spcPct val="120000"/>
              </a:lnSpc>
            </a:pPr>
            <a:r>
              <a:rPr lang="en" altLang="ko-Kore-KR" sz="2400" dirty="0">
                <a:effectLst/>
              </a:rPr>
              <a:t>Ability to enforce admission control on the Ray cluster configuration. </a:t>
            </a:r>
          </a:p>
          <a:p>
            <a:pPr>
              <a:lnSpc>
                <a:spcPct val="120000"/>
              </a:lnSpc>
            </a:pPr>
            <a:r>
              <a:rPr lang="en" altLang="ko-Kore-KR" sz="2400" dirty="0">
                <a:effectLst/>
              </a:rPr>
              <a:t>Ability to enforce resource quota in the namespace of the Ray cluster.</a:t>
            </a:r>
          </a:p>
          <a:p>
            <a:pPr>
              <a:lnSpc>
                <a:spcPct val="120000"/>
              </a:lnSpc>
            </a:pPr>
            <a:r>
              <a:rPr lang="en" altLang="ko-Kore-KR" sz="2400" dirty="0">
                <a:effectLst/>
              </a:rPr>
              <a:t>Leveraging the ubiquitous availability of Kubernetes as a service offering by cloud vendors. And as a result, allowing the Operator to manage a Ray cluster using </a:t>
            </a:r>
            <a:r>
              <a:rPr lang="en" altLang="ko-Kore-KR" sz="2400" dirty="0" err="1">
                <a:effectLst/>
              </a:rPr>
              <a:t>kube</a:t>
            </a:r>
            <a:r>
              <a:rPr lang="en" altLang="ko-Kore-KR" sz="2400" dirty="0">
                <a:effectLst/>
              </a:rPr>
              <a:t>-federation [10] across clusters.</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18</a:t>
            </a:fld>
            <a:endParaRPr kumimoji="1" lang="ko-Kore-KR" altLang="en-US" dirty="0"/>
          </a:p>
        </p:txBody>
      </p:sp>
    </p:spTree>
    <p:extLst>
      <p:ext uri="{BB962C8B-B14F-4D97-AF65-F5344CB8AC3E}">
        <p14:creationId xmlns:p14="http://schemas.microsoft.com/office/powerpoint/2010/main" val="2081395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Design of </a:t>
            </a:r>
            <a:r>
              <a:rPr lang="en-US" altLang="ko-Kore-KR" dirty="0" err="1"/>
              <a:t>Kuberay</a:t>
            </a:r>
            <a:br>
              <a:rPr lang="en-US" altLang="ko-Kore-KR" dirty="0"/>
            </a:br>
            <a:r>
              <a:rPr lang="en-US" altLang="ko-KR" sz="3200" dirty="0"/>
              <a:t>-Design 1: Operator with Auto-scaling Ability</a:t>
            </a:r>
            <a:endParaRPr lang="en-US" altLang="ko-Kore-KR" sz="3200" dirty="0"/>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6197600" y="2520950"/>
            <a:ext cx="5326529" cy="2552699"/>
          </a:xfrm>
        </p:spPr>
        <p:txBody>
          <a:bodyPr>
            <a:normAutofit/>
          </a:bodyPr>
          <a:lstStyle/>
          <a:p>
            <a:pPr>
              <a:lnSpc>
                <a:spcPct val="120000"/>
              </a:lnSpc>
            </a:pPr>
            <a:r>
              <a:rPr lang="en" altLang="ko-Kore-KR" sz="2400" dirty="0">
                <a:effectLst/>
              </a:rPr>
              <a:t>The first design alternative is to embed the auto-scaling in the operator itself. This mixes concerns, having the same code base for the auto-scaler and lifecycle management.</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19</a:t>
            </a:fld>
            <a:endParaRPr kumimoji="1" lang="ko-Kore-KR" altLang="en-US" dirty="0"/>
          </a:p>
        </p:txBody>
      </p:sp>
      <p:pic>
        <p:nvPicPr>
          <p:cNvPr id="3" name="그림 2" descr="도표이(가) 표시된 사진&#10;&#10;자동 생성된 설명">
            <a:extLst>
              <a:ext uri="{FF2B5EF4-FFF2-40B4-BE49-F238E27FC236}">
                <a16:creationId xmlns:a16="http://schemas.microsoft.com/office/drawing/2014/main" id="{9ADE8F02-A7F2-0C39-3305-C24204EC1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90" y="1713230"/>
            <a:ext cx="5731510" cy="4168140"/>
          </a:xfrm>
          <a:prstGeom prst="rect">
            <a:avLst/>
          </a:prstGeom>
        </p:spPr>
      </p:pic>
    </p:spTree>
    <p:extLst>
      <p:ext uri="{BB962C8B-B14F-4D97-AF65-F5344CB8AC3E}">
        <p14:creationId xmlns:p14="http://schemas.microsoft.com/office/powerpoint/2010/main" val="335591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내용 개체 틀 6">
            <a:extLst>
              <a:ext uri="{FF2B5EF4-FFF2-40B4-BE49-F238E27FC236}">
                <a16:creationId xmlns:a16="http://schemas.microsoft.com/office/drawing/2014/main" id="{A04994E7-2B9F-F44B-ACAC-20B969C10A91}"/>
              </a:ext>
            </a:extLst>
          </p:cNvPr>
          <p:cNvSpPr>
            <a:spLocks noGrp="1"/>
          </p:cNvSpPr>
          <p:nvPr>
            <p:ph idx="1"/>
          </p:nvPr>
        </p:nvSpPr>
        <p:spPr>
          <a:xfrm>
            <a:off x="838200" y="1493031"/>
            <a:ext cx="10515600" cy="5030934"/>
          </a:xfrm>
        </p:spPr>
        <p:txBody>
          <a:bodyPr>
            <a:normAutofit/>
          </a:bodyPr>
          <a:lstStyle/>
          <a:p>
            <a:pPr>
              <a:lnSpc>
                <a:spcPct val="100000"/>
              </a:lnSpc>
            </a:pPr>
            <a:r>
              <a:rPr lang="en-US" altLang="ko-Kore-KR" dirty="0"/>
              <a:t>Paper information</a:t>
            </a:r>
          </a:p>
          <a:p>
            <a:pPr>
              <a:lnSpc>
                <a:spcPct val="100000"/>
              </a:lnSpc>
            </a:pPr>
            <a:r>
              <a:rPr lang="en-US" altLang="ko-Kore-KR" dirty="0"/>
              <a:t>Abstract</a:t>
            </a:r>
          </a:p>
          <a:p>
            <a:pPr>
              <a:lnSpc>
                <a:spcPct val="100000"/>
              </a:lnSpc>
            </a:pPr>
            <a:r>
              <a:rPr lang="en-US" altLang="ko-Kore-KR" dirty="0"/>
              <a:t>Introduction</a:t>
            </a:r>
          </a:p>
          <a:p>
            <a:pPr>
              <a:lnSpc>
                <a:spcPct val="100000"/>
              </a:lnSpc>
            </a:pPr>
            <a:r>
              <a:rPr lang="en-US" altLang="ko-Kore-KR" dirty="0"/>
              <a:t>Background</a:t>
            </a:r>
          </a:p>
          <a:p>
            <a:pPr>
              <a:lnSpc>
                <a:spcPct val="100000"/>
              </a:lnSpc>
            </a:pPr>
            <a:r>
              <a:rPr lang="en-US" altLang="ko-Kore-KR" dirty="0"/>
              <a:t>Design of </a:t>
            </a:r>
            <a:r>
              <a:rPr lang="en-US" altLang="ko-Kore-KR" dirty="0" err="1"/>
              <a:t>Kuberay</a:t>
            </a:r>
            <a:endParaRPr lang="en-US" altLang="ko-Kore-KR" dirty="0"/>
          </a:p>
          <a:p>
            <a:pPr>
              <a:lnSpc>
                <a:spcPct val="100000"/>
              </a:lnSpc>
            </a:pPr>
            <a:r>
              <a:rPr lang="en-US" altLang="ko-Kore-KR" dirty="0"/>
              <a:t>The Internals of </a:t>
            </a:r>
            <a:r>
              <a:rPr lang="en-US" altLang="ko-Kore-KR" dirty="0" err="1"/>
              <a:t>KubeRay</a:t>
            </a:r>
            <a:endParaRPr lang="en-US" altLang="ko-Kore-KR" dirty="0"/>
          </a:p>
          <a:p>
            <a:pPr>
              <a:lnSpc>
                <a:spcPct val="100000"/>
              </a:lnSpc>
            </a:pPr>
            <a:r>
              <a:rPr lang="en-US" altLang="ko-Kore-KR" dirty="0"/>
              <a:t>Experimental Results </a:t>
            </a:r>
          </a:p>
          <a:p>
            <a:pPr>
              <a:lnSpc>
                <a:spcPct val="100000"/>
              </a:lnSpc>
            </a:pPr>
            <a:r>
              <a:rPr lang="en-US" altLang="ko-Kore-KR" dirty="0"/>
              <a:t>Related work</a:t>
            </a:r>
          </a:p>
          <a:p>
            <a:pPr>
              <a:lnSpc>
                <a:spcPct val="100000"/>
              </a:lnSpc>
            </a:pPr>
            <a:r>
              <a:rPr lang="en-US" altLang="ko-Kore-KR" dirty="0"/>
              <a:t>Conclusions</a:t>
            </a:r>
          </a:p>
        </p:txBody>
      </p:sp>
      <p:sp>
        <p:nvSpPr>
          <p:cNvPr id="6" name="슬라이드 번호 개체 틀 5">
            <a:extLst>
              <a:ext uri="{FF2B5EF4-FFF2-40B4-BE49-F238E27FC236}">
                <a16:creationId xmlns:a16="http://schemas.microsoft.com/office/drawing/2014/main" id="{2E0BC184-CC3B-C84F-8945-600522FB68C1}"/>
              </a:ext>
            </a:extLst>
          </p:cNvPr>
          <p:cNvSpPr>
            <a:spLocks noGrp="1"/>
          </p:cNvSpPr>
          <p:nvPr>
            <p:ph type="sldNum" sz="quarter" idx="12"/>
          </p:nvPr>
        </p:nvSpPr>
        <p:spPr/>
        <p:txBody>
          <a:bodyPr/>
          <a:lstStyle/>
          <a:p>
            <a:fld id="{8AE498AB-5C0C-4A4F-B6A2-2E79AD19D863}" type="slidenum">
              <a:rPr kumimoji="1" lang="ko-Kore-KR" altLang="en-US" smtClean="0"/>
              <a:t>2</a:t>
            </a:fld>
            <a:endParaRPr kumimoji="1" lang="ko-Kore-KR" altLang="en-US" dirty="0"/>
          </a:p>
        </p:txBody>
      </p:sp>
    </p:spTree>
    <p:extLst>
      <p:ext uri="{BB962C8B-B14F-4D97-AF65-F5344CB8AC3E}">
        <p14:creationId xmlns:p14="http://schemas.microsoft.com/office/powerpoint/2010/main" val="3340101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Design of </a:t>
            </a:r>
            <a:r>
              <a:rPr lang="en-US" altLang="ko-Kore-KR" dirty="0" err="1"/>
              <a:t>Kuberay</a:t>
            </a:r>
            <a:br>
              <a:rPr lang="en-US" altLang="ko-Kore-KR" dirty="0"/>
            </a:br>
            <a:r>
              <a:rPr lang="en-US" altLang="ko-KR" sz="3200" dirty="0"/>
              <a:t>-Design 1: Operator with Auto-scaling Ability</a:t>
            </a:r>
            <a:endParaRPr lang="en-US" altLang="ko-Kore-KR" sz="3200" dirty="0"/>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6108700" y="1713230"/>
            <a:ext cx="5969000" cy="4674870"/>
          </a:xfrm>
        </p:spPr>
        <p:txBody>
          <a:bodyPr>
            <a:normAutofit fontScale="85000" lnSpcReduction="10000"/>
          </a:bodyPr>
          <a:lstStyle/>
          <a:p>
            <a:pPr marL="0" indent="0">
              <a:lnSpc>
                <a:spcPct val="120000"/>
              </a:lnSpc>
              <a:buNone/>
            </a:pPr>
            <a:r>
              <a:rPr lang="en" altLang="ko-Kore-KR" sz="2400" dirty="0">
                <a:effectLst/>
              </a:rPr>
              <a:t>Pros:</a:t>
            </a:r>
          </a:p>
          <a:p>
            <a:pPr>
              <a:lnSpc>
                <a:spcPct val="120000"/>
              </a:lnSpc>
            </a:pPr>
            <a:r>
              <a:rPr lang="en" altLang="ko-Kore-KR" sz="2400" dirty="0">
                <a:effectLst/>
              </a:rPr>
              <a:t>Faster communication bet</a:t>
            </a:r>
            <a:r>
              <a:rPr lang="en-US" altLang="ko-Kore-KR" sz="2400" dirty="0">
                <a:effectLst/>
              </a:rPr>
              <a:t>we</a:t>
            </a:r>
            <a:r>
              <a:rPr lang="en" altLang="ko-Kore-KR" sz="2400" dirty="0">
                <a:effectLst/>
              </a:rPr>
              <a:t>en the auto-scaler and the lifecycle manager.</a:t>
            </a:r>
          </a:p>
          <a:p>
            <a:pPr marL="0" indent="0">
              <a:lnSpc>
                <a:spcPct val="120000"/>
              </a:lnSpc>
              <a:buNone/>
            </a:pPr>
            <a:r>
              <a:rPr lang="en" altLang="ko-Kore-KR" sz="2400" dirty="0">
                <a:effectLst/>
              </a:rPr>
              <a:t>Cons:</a:t>
            </a:r>
          </a:p>
          <a:p>
            <a:pPr marL="0" indent="0">
              <a:lnSpc>
                <a:spcPct val="120000"/>
              </a:lnSpc>
              <a:buNone/>
            </a:pPr>
            <a:r>
              <a:rPr lang="en" altLang="ko-Kore-KR" sz="2400" dirty="0">
                <a:effectLst/>
              </a:rPr>
              <a:t>• Mixing of concerns. By having the auto-scaler as part of the</a:t>
            </a:r>
            <a:r>
              <a:rPr lang="ko-KR" altLang="en-US" sz="2400" dirty="0">
                <a:effectLst/>
              </a:rPr>
              <a:t> </a:t>
            </a:r>
            <a:r>
              <a:rPr lang="en" altLang="ko-Kore-KR" sz="2400" dirty="0">
                <a:effectLst/>
              </a:rPr>
              <a:t>Operator, </a:t>
            </a:r>
            <a:r>
              <a:rPr lang="en-US" altLang="ko-Kore-KR" sz="2400" dirty="0">
                <a:effectLst/>
              </a:rPr>
              <a:t>a</a:t>
            </a:r>
            <a:r>
              <a:rPr lang="en-US" altLang="ko-KR" sz="2400" dirty="0"/>
              <a:t>uthors</a:t>
            </a:r>
            <a:r>
              <a:rPr lang="en" altLang="ko-Kore-KR" sz="2400" dirty="0">
                <a:effectLst/>
              </a:rPr>
              <a:t> introduce tight coupling bet</a:t>
            </a:r>
            <a:r>
              <a:rPr lang="en-US" altLang="ko-Kore-KR" sz="2400" dirty="0">
                <a:effectLst/>
              </a:rPr>
              <a:t>we</a:t>
            </a:r>
            <a:r>
              <a:rPr lang="en" altLang="ko-Kore-KR" sz="2400" dirty="0">
                <a:effectLst/>
              </a:rPr>
              <a:t>en the scaling and lifecycle management. Hence, if a novel auto-scaler with smarter (or domain specific algorithms) is to be used for the scaling decisions, then the entire Operator needs to be changed. </a:t>
            </a:r>
            <a:r>
              <a:rPr lang="en-US" altLang="ko-KR" sz="2400" dirty="0"/>
              <a:t>Authors</a:t>
            </a:r>
            <a:r>
              <a:rPr lang="en" altLang="ko-Kore-KR" sz="2400" dirty="0">
                <a:effectLst/>
              </a:rPr>
              <a:t> believe that this design pattern is not aligned the Kubernetes design principle of extensibility.</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20</a:t>
            </a:fld>
            <a:endParaRPr kumimoji="1" lang="ko-Kore-KR" altLang="en-US" dirty="0"/>
          </a:p>
        </p:txBody>
      </p:sp>
      <p:pic>
        <p:nvPicPr>
          <p:cNvPr id="3" name="그림 2" descr="도표이(가) 표시된 사진&#10;&#10;자동 생성된 설명">
            <a:extLst>
              <a:ext uri="{FF2B5EF4-FFF2-40B4-BE49-F238E27FC236}">
                <a16:creationId xmlns:a16="http://schemas.microsoft.com/office/drawing/2014/main" id="{9ADE8F02-A7F2-0C39-3305-C24204EC1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90" y="1713230"/>
            <a:ext cx="5731510" cy="4168140"/>
          </a:xfrm>
          <a:prstGeom prst="rect">
            <a:avLst/>
          </a:prstGeom>
        </p:spPr>
      </p:pic>
    </p:spTree>
    <p:extLst>
      <p:ext uri="{BB962C8B-B14F-4D97-AF65-F5344CB8AC3E}">
        <p14:creationId xmlns:p14="http://schemas.microsoft.com/office/powerpoint/2010/main" val="659480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Design of </a:t>
            </a:r>
            <a:r>
              <a:rPr lang="en-US" altLang="ko-Kore-KR" dirty="0" err="1"/>
              <a:t>Kuberay</a:t>
            </a:r>
            <a:br>
              <a:rPr lang="en-US" altLang="ko-Kore-KR" dirty="0"/>
            </a:br>
            <a:r>
              <a:rPr lang="en-US" altLang="ko-KR" sz="3200" dirty="0"/>
              <a:t>-Design 2.A: Operator Exposing web- interface</a:t>
            </a:r>
            <a:endParaRPr lang="en-US" altLang="ko-Kore-KR" sz="3200" dirty="0"/>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6096000" y="2443797"/>
            <a:ext cx="5969000" cy="2909570"/>
          </a:xfrm>
        </p:spPr>
        <p:txBody>
          <a:bodyPr>
            <a:normAutofit/>
          </a:bodyPr>
          <a:lstStyle/>
          <a:p>
            <a:pPr>
              <a:lnSpc>
                <a:spcPct val="120000"/>
              </a:lnSpc>
            </a:pPr>
            <a:r>
              <a:rPr lang="en" altLang="ko-Kore-KR" sz="2400" dirty="0">
                <a:effectLst/>
              </a:rPr>
              <a:t>In this design, </a:t>
            </a:r>
            <a:r>
              <a:rPr lang="en-US" altLang="ko-KR" sz="2400" dirty="0"/>
              <a:t>Authors</a:t>
            </a:r>
            <a:r>
              <a:rPr lang="en" altLang="ko-Kore-KR" sz="2400" dirty="0">
                <a:effectLst/>
              </a:rPr>
              <a:t> extract the auto-scaling logic out of the operator, and instead, the Operator exposes a </a:t>
            </a:r>
            <a:r>
              <a:rPr lang="en-US" altLang="ko-Kore-KR" sz="2400" dirty="0">
                <a:effectLst/>
              </a:rPr>
              <a:t>we</a:t>
            </a:r>
            <a:r>
              <a:rPr lang="en" altLang="ko-Kore-KR" sz="2400" dirty="0">
                <a:effectLst/>
              </a:rPr>
              <a:t>b-interface (HTTP/GRPC) through which the auto-scaling decisions are conveyed to the lifecycle manager.</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21</a:t>
            </a:fld>
            <a:endParaRPr kumimoji="1" lang="ko-Kore-KR" altLang="en-US" dirty="0"/>
          </a:p>
        </p:txBody>
      </p:sp>
      <p:pic>
        <p:nvPicPr>
          <p:cNvPr id="5" name="그림 4" descr="도표이(가) 표시된 사진&#10;&#10;자동 생성된 설명">
            <a:extLst>
              <a:ext uri="{FF2B5EF4-FFF2-40B4-BE49-F238E27FC236}">
                <a16:creationId xmlns:a16="http://schemas.microsoft.com/office/drawing/2014/main" id="{910B3C5F-C4A4-ADC6-2702-9F990B2A6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90" y="1979930"/>
            <a:ext cx="5731510" cy="3837305"/>
          </a:xfrm>
          <a:prstGeom prst="rect">
            <a:avLst/>
          </a:prstGeom>
        </p:spPr>
      </p:pic>
    </p:spTree>
    <p:extLst>
      <p:ext uri="{BB962C8B-B14F-4D97-AF65-F5344CB8AC3E}">
        <p14:creationId xmlns:p14="http://schemas.microsoft.com/office/powerpoint/2010/main" val="1208242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Design of </a:t>
            </a:r>
            <a:r>
              <a:rPr lang="en-US" altLang="ko-Kore-KR" dirty="0" err="1"/>
              <a:t>Kuberay</a:t>
            </a:r>
            <a:br>
              <a:rPr lang="en-US" altLang="ko-Kore-KR" dirty="0"/>
            </a:br>
            <a:r>
              <a:rPr lang="en-US" altLang="ko-KR" sz="3200" dirty="0"/>
              <a:t>-Design 2.A: Operator Exposing web- interface</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22</a:t>
            </a:fld>
            <a:endParaRPr kumimoji="1" lang="ko-Kore-KR" altLang="en-US" dirty="0"/>
          </a:p>
        </p:txBody>
      </p:sp>
      <p:pic>
        <p:nvPicPr>
          <p:cNvPr id="5" name="그림 4" descr="도표이(가) 표시된 사진&#10;&#10;자동 생성된 설명">
            <a:extLst>
              <a:ext uri="{FF2B5EF4-FFF2-40B4-BE49-F238E27FC236}">
                <a16:creationId xmlns:a16="http://schemas.microsoft.com/office/drawing/2014/main" id="{910B3C5F-C4A4-ADC6-2702-9F990B2A6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90" y="1979930"/>
            <a:ext cx="5731510" cy="3837305"/>
          </a:xfrm>
          <a:prstGeom prst="rect">
            <a:avLst/>
          </a:prstGeom>
        </p:spPr>
      </p:pic>
      <p:sp>
        <p:nvSpPr>
          <p:cNvPr id="7" name="내용 개체 틀 7">
            <a:extLst>
              <a:ext uri="{FF2B5EF4-FFF2-40B4-BE49-F238E27FC236}">
                <a16:creationId xmlns:a16="http://schemas.microsoft.com/office/drawing/2014/main" id="{CDCECE14-AB4A-FCBD-DFC8-E583528B05AE}"/>
              </a:ext>
            </a:extLst>
          </p:cNvPr>
          <p:cNvSpPr txBox="1">
            <a:spLocks/>
          </p:cNvSpPr>
          <p:nvPr/>
        </p:nvSpPr>
        <p:spPr>
          <a:xfrm>
            <a:off x="6108700" y="1713230"/>
            <a:ext cx="5969000" cy="4674870"/>
          </a:xfrm>
          <a:prstGeom prst="rect">
            <a:avLst/>
          </a:prstGeom>
          <a:solidFill>
            <a:srgbClr val="DFE4EF"/>
          </a:solidFill>
          <a:ln>
            <a:solidFill>
              <a:srgbClr val="DFE4EF"/>
            </a:solidFill>
          </a:ln>
        </p:spPr>
        <p:txBody>
          <a:bodyPr vert="horz" lIns="72000" tIns="10800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4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4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 altLang="ko-Kore-KR" sz="2400" dirty="0"/>
              <a:t>Pros:</a:t>
            </a:r>
          </a:p>
          <a:p>
            <a:pPr>
              <a:lnSpc>
                <a:spcPct val="120000"/>
              </a:lnSpc>
            </a:pPr>
            <a:r>
              <a:rPr lang="en" altLang="ko-Kore-KR" sz="2400" dirty="0"/>
              <a:t>Relatively faster communication bet</a:t>
            </a:r>
            <a:r>
              <a:rPr lang="en-US" altLang="ko-Kore-KR" sz="2400" dirty="0"/>
              <a:t>we</a:t>
            </a:r>
            <a:r>
              <a:rPr lang="en" altLang="ko-Kore-KR" sz="2400" dirty="0"/>
              <a:t>en the auto-scaler and the lifecycle manager.</a:t>
            </a:r>
          </a:p>
          <a:p>
            <a:pPr marL="0" indent="0">
              <a:lnSpc>
                <a:spcPct val="120000"/>
              </a:lnSpc>
              <a:buNone/>
            </a:pPr>
            <a:r>
              <a:rPr lang="en" altLang="ko-Kore-KR" sz="2400" dirty="0"/>
              <a:t>Cons:</a:t>
            </a:r>
          </a:p>
          <a:p>
            <a:pPr marL="0" indent="0">
              <a:lnSpc>
                <a:spcPct val="120000"/>
              </a:lnSpc>
              <a:buFont typeface="Arial" panose="020B0604020202020204" pitchFamily="34" charset="0"/>
              <a:buNone/>
            </a:pPr>
            <a:r>
              <a:rPr lang="en" altLang="ko-Kore-KR" sz="2400" dirty="0"/>
              <a:t>• A complicated logic is needed to enforce authentication and</a:t>
            </a:r>
            <a:r>
              <a:rPr lang="ko-KR" altLang="en-US" sz="2400" dirty="0"/>
              <a:t> </a:t>
            </a:r>
            <a:r>
              <a:rPr lang="en" altLang="ko-Kore-KR" sz="2400" dirty="0"/>
              <a:t>authorization bet</a:t>
            </a:r>
            <a:r>
              <a:rPr lang="en-US" altLang="ko-Kore-KR" sz="2400" dirty="0"/>
              <a:t>we</a:t>
            </a:r>
            <a:r>
              <a:rPr lang="en" altLang="ko-Kore-KR" sz="2400" dirty="0"/>
              <a:t>en the auto-scaler and the Operator. This logic is already implemented in the Kubernetes API-server. And hence, </a:t>
            </a:r>
            <a:r>
              <a:rPr lang="en-US" altLang="ko-Kore-KR" sz="2400" dirty="0"/>
              <a:t>a</a:t>
            </a:r>
            <a:r>
              <a:rPr lang="en-US" altLang="ko-KR" sz="2400" dirty="0"/>
              <a:t>uthors</a:t>
            </a:r>
            <a:r>
              <a:rPr lang="en" altLang="ko-Kore-KR" sz="2400" dirty="0"/>
              <a:t> lack the justification of this added complexity.</a:t>
            </a:r>
          </a:p>
        </p:txBody>
      </p:sp>
    </p:spTree>
    <p:extLst>
      <p:ext uri="{BB962C8B-B14F-4D97-AF65-F5344CB8AC3E}">
        <p14:creationId xmlns:p14="http://schemas.microsoft.com/office/powerpoint/2010/main" val="4045248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Design of </a:t>
            </a:r>
            <a:r>
              <a:rPr lang="en-US" altLang="ko-Kore-KR" dirty="0" err="1"/>
              <a:t>Kuberay</a:t>
            </a:r>
            <a:br>
              <a:rPr lang="en-US" altLang="ko-Kore-KR" dirty="0"/>
            </a:br>
            <a:r>
              <a:rPr lang="en-US" altLang="ko-KR" sz="3200" dirty="0"/>
              <a:t>-Design 2.B: Operator without Auto-scaling Ability</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23</a:t>
            </a:fld>
            <a:endParaRPr kumimoji="1" lang="ko-Kore-KR" altLang="en-US" dirty="0"/>
          </a:p>
        </p:txBody>
      </p:sp>
      <p:pic>
        <p:nvPicPr>
          <p:cNvPr id="3" name="그림 2" descr="도표이(가) 표시된 사진&#10;&#10;자동 생성된 설명">
            <a:extLst>
              <a:ext uri="{FF2B5EF4-FFF2-40B4-BE49-F238E27FC236}">
                <a16:creationId xmlns:a16="http://schemas.microsoft.com/office/drawing/2014/main" id="{E46777DC-C736-FED3-4134-C968D8958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195" y="2331085"/>
            <a:ext cx="5731510" cy="3439160"/>
          </a:xfrm>
          <a:prstGeom prst="rect">
            <a:avLst/>
          </a:prstGeom>
        </p:spPr>
      </p:pic>
      <p:sp>
        <p:nvSpPr>
          <p:cNvPr id="5" name="내용 개체 틀 7">
            <a:extLst>
              <a:ext uri="{FF2B5EF4-FFF2-40B4-BE49-F238E27FC236}">
                <a16:creationId xmlns:a16="http://schemas.microsoft.com/office/drawing/2014/main" id="{ADE7B8E8-5E5C-4C2C-9B61-C26B5F1EA588}"/>
              </a:ext>
            </a:extLst>
          </p:cNvPr>
          <p:cNvSpPr>
            <a:spLocks noGrp="1"/>
          </p:cNvSpPr>
          <p:nvPr>
            <p:ph idx="1"/>
          </p:nvPr>
        </p:nvSpPr>
        <p:spPr>
          <a:xfrm>
            <a:off x="6157705" y="2165251"/>
            <a:ext cx="5969000" cy="4081023"/>
          </a:xfrm>
        </p:spPr>
        <p:txBody>
          <a:bodyPr>
            <a:normAutofit lnSpcReduction="10000"/>
          </a:bodyPr>
          <a:lstStyle/>
          <a:p>
            <a:pPr>
              <a:lnSpc>
                <a:spcPct val="120000"/>
              </a:lnSpc>
            </a:pPr>
            <a:r>
              <a:rPr lang="en" altLang="ko-Kore-KR" sz="2400" dirty="0"/>
              <a:t>In this design, a</a:t>
            </a:r>
            <a:r>
              <a:rPr lang="en-US" altLang="ko-KR" sz="2400" dirty="0" err="1"/>
              <a:t>uthors</a:t>
            </a:r>
            <a:r>
              <a:rPr lang="en" altLang="ko-Kore-KR" sz="2400" dirty="0"/>
              <a:t> have complete separation bet</a:t>
            </a:r>
            <a:r>
              <a:rPr lang="en-US" altLang="ko-Kore-KR" sz="2400" dirty="0"/>
              <a:t>we</a:t>
            </a:r>
            <a:r>
              <a:rPr lang="en" altLang="ko-Kore-KR" sz="2400" dirty="0"/>
              <a:t>en the auto-scaler and the lifecycle manager.</a:t>
            </a:r>
          </a:p>
          <a:p>
            <a:pPr>
              <a:lnSpc>
                <a:spcPct val="120000"/>
              </a:lnSpc>
            </a:pPr>
            <a:r>
              <a:rPr lang="en" altLang="ko-Kore-KR" sz="2400" dirty="0"/>
              <a:t>The auto-scaler modifies the custom resource representing the Ray cluster in Kubernetes, and this triggers an event in the Operator watching for those changes to take the appropriate actions and reconcile the actual state with the desired state.</a:t>
            </a:r>
          </a:p>
          <a:p>
            <a:pPr>
              <a:lnSpc>
                <a:spcPct val="120000"/>
              </a:lnSpc>
            </a:pPr>
            <a:endParaRPr lang="en" altLang="ko-Kore-KR" sz="2400" dirty="0">
              <a:effectLst/>
            </a:endParaRPr>
          </a:p>
        </p:txBody>
      </p:sp>
    </p:spTree>
    <p:extLst>
      <p:ext uri="{BB962C8B-B14F-4D97-AF65-F5344CB8AC3E}">
        <p14:creationId xmlns:p14="http://schemas.microsoft.com/office/powerpoint/2010/main" val="2749286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Design of </a:t>
            </a:r>
            <a:r>
              <a:rPr lang="en-US" altLang="ko-Kore-KR" dirty="0" err="1"/>
              <a:t>Kuberay</a:t>
            </a:r>
            <a:br>
              <a:rPr lang="en-US" altLang="ko-Kore-KR" dirty="0"/>
            </a:br>
            <a:r>
              <a:rPr lang="en-US" altLang="ko-KR" sz="3200" dirty="0"/>
              <a:t>-Design 2.B: Operator without Auto-scaling Ability</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24</a:t>
            </a:fld>
            <a:endParaRPr kumimoji="1" lang="ko-Kore-KR" altLang="en-US" dirty="0"/>
          </a:p>
        </p:txBody>
      </p:sp>
      <p:sp>
        <p:nvSpPr>
          <p:cNvPr id="7" name="내용 개체 틀 7">
            <a:extLst>
              <a:ext uri="{FF2B5EF4-FFF2-40B4-BE49-F238E27FC236}">
                <a16:creationId xmlns:a16="http://schemas.microsoft.com/office/drawing/2014/main" id="{CDCECE14-AB4A-FCBD-DFC8-E583528B05AE}"/>
              </a:ext>
            </a:extLst>
          </p:cNvPr>
          <p:cNvSpPr txBox="1">
            <a:spLocks/>
          </p:cNvSpPr>
          <p:nvPr/>
        </p:nvSpPr>
        <p:spPr>
          <a:xfrm>
            <a:off x="6157705" y="1803400"/>
            <a:ext cx="5919995" cy="4724399"/>
          </a:xfrm>
          <a:prstGeom prst="rect">
            <a:avLst/>
          </a:prstGeom>
          <a:solidFill>
            <a:srgbClr val="DFE4EF"/>
          </a:solidFill>
          <a:ln>
            <a:solidFill>
              <a:srgbClr val="DFE4EF"/>
            </a:solidFill>
          </a:ln>
        </p:spPr>
        <p:txBody>
          <a:bodyPr vert="horz" lIns="72000" tIns="10800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4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4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 altLang="ko-Kore-KR" sz="2400" dirty="0"/>
              <a:t>Pros:</a:t>
            </a:r>
          </a:p>
          <a:p>
            <a:pPr marL="0" indent="0">
              <a:lnSpc>
                <a:spcPct val="120000"/>
              </a:lnSpc>
              <a:buFont typeface="Arial" panose="020B0604020202020204" pitchFamily="34" charset="0"/>
              <a:buNone/>
            </a:pPr>
            <a:r>
              <a:rPr lang="en" altLang="ko-Kore-KR" sz="2400" dirty="0"/>
              <a:t>• Complete separation of concerns bet</a:t>
            </a:r>
            <a:r>
              <a:rPr lang="en-US" altLang="ko-Kore-KR" sz="2400" dirty="0"/>
              <a:t>we</a:t>
            </a:r>
            <a:r>
              <a:rPr lang="en" altLang="ko-Kore-KR" sz="2400" dirty="0"/>
              <a:t>en the auto-scaler and</a:t>
            </a:r>
            <a:r>
              <a:rPr lang="ko-KR" altLang="en-US" sz="2400" dirty="0"/>
              <a:t> </a:t>
            </a:r>
            <a:r>
              <a:rPr lang="en" altLang="ko-Kore-KR" sz="2400" dirty="0"/>
              <a:t>the lifecycle manager.</a:t>
            </a:r>
          </a:p>
          <a:p>
            <a:pPr marL="0" indent="0">
              <a:lnSpc>
                <a:spcPct val="120000"/>
              </a:lnSpc>
              <a:buFont typeface="Arial" panose="020B0604020202020204" pitchFamily="34" charset="0"/>
              <a:buNone/>
            </a:pPr>
            <a:r>
              <a:rPr lang="en" altLang="ko-Kore-KR" sz="2400" dirty="0"/>
              <a:t>Cons:</a:t>
            </a:r>
          </a:p>
          <a:p>
            <a:pPr marL="0" indent="0">
              <a:lnSpc>
                <a:spcPct val="120000"/>
              </a:lnSpc>
              <a:buFont typeface="Arial" panose="020B0604020202020204" pitchFamily="34" charset="0"/>
              <a:buNone/>
            </a:pPr>
            <a:r>
              <a:rPr lang="en" altLang="ko-Kore-KR" sz="2400" dirty="0"/>
              <a:t>• Indirect communication bet</a:t>
            </a:r>
            <a:r>
              <a:rPr lang="en-US" altLang="ko-Kore-KR" sz="2400" dirty="0"/>
              <a:t>we</a:t>
            </a:r>
            <a:r>
              <a:rPr lang="en" altLang="ko-Kore-KR" sz="2400" dirty="0"/>
              <a:t>en the auto-scaler and the lifecycle manager.</a:t>
            </a:r>
          </a:p>
          <a:p>
            <a:pPr marL="0" indent="0">
              <a:lnSpc>
                <a:spcPct val="120000"/>
              </a:lnSpc>
              <a:buNone/>
            </a:pPr>
            <a:r>
              <a:rPr lang="en" altLang="ko-Kore-KR" sz="2400" dirty="0"/>
              <a:t>• See in the experimental results section, this indirect communication while it brings lots of value it incurs a latency of roughly 600 milliseconds.</a:t>
            </a:r>
          </a:p>
        </p:txBody>
      </p:sp>
      <p:pic>
        <p:nvPicPr>
          <p:cNvPr id="3" name="그림 2" descr="도표이(가) 표시된 사진&#10;&#10;자동 생성된 설명">
            <a:extLst>
              <a:ext uri="{FF2B5EF4-FFF2-40B4-BE49-F238E27FC236}">
                <a16:creationId xmlns:a16="http://schemas.microsoft.com/office/drawing/2014/main" id="{E46777DC-C736-FED3-4134-C968D8958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195" y="2331085"/>
            <a:ext cx="5731510" cy="3439160"/>
          </a:xfrm>
          <a:prstGeom prst="rect">
            <a:avLst/>
          </a:prstGeom>
        </p:spPr>
      </p:pic>
    </p:spTree>
    <p:extLst>
      <p:ext uri="{BB962C8B-B14F-4D97-AF65-F5344CB8AC3E}">
        <p14:creationId xmlns:p14="http://schemas.microsoft.com/office/powerpoint/2010/main" val="4235395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The Internals of </a:t>
            </a:r>
            <a:r>
              <a:rPr lang="en-US" altLang="ko-Kore-KR" dirty="0" err="1"/>
              <a:t>KubeRay</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25</a:t>
            </a:fld>
            <a:endParaRPr kumimoji="1" lang="ko-Kore-KR" altLang="en-US" dirty="0"/>
          </a:p>
        </p:txBody>
      </p:sp>
      <p:sp>
        <p:nvSpPr>
          <p:cNvPr id="5" name="내용 개체 틀 7">
            <a:extLst>
              <a:ext uri="{FF2B5EF4-FFF2-40B4-BE49-F238E27FC236}">
                <a16:creationId xmlns:a16="http://schemas.microsoft.com/office/drawing/2014/main" id="{3AF9D923-4450-F23A-D7CC-08425BF38303}"/>
              </a:ext>
            </a:extLst>
          </p:cNvPr>
          <p:cNvSpPr>
            <a:spLocks noGrp="1"/>
          </p:cNvSpPr>
          <p:nvPr>
            <p:ph idx="1"/>
          </p:nvPr>
        </p:nvSpPr>
        <p:spPr>
          <a:xfrm>
            <a:off x="838200" y="1841501"/>
            <a:ext cx="10685929" cy="1765299"/>
          </a:xfrm>
        </p:spPr>
        <p:txBody>
          <a:bodyPr>
            <a:normAutofit/>
          </a:bodyPr>
          <a:lstStyle/>
          <a:p>
            <a:pPr>
              <a:lnSpc>
                <a:spcPct val="120000"/>
              </a:lnSpc>
            </a:pPr>
            <a:r>
              <a:rPr lang="en" altLang="ko-Kore-KR" sz="2400" dirty="0" err="1">
                <a:effectLst/>
              </a:rPr>
              <a:t>KubeRay</a:t>
            </a:r>
            <a:r>
              <a:rPr lang="en" altLang="ko-Kore-KR" sz="2400" dirty="0">
                <a:effectLst/>
              </a:rPr>
              <a:t> reacts to the creation/deletion/modification of Kubernetes custom resources of type </a:t>
            </a:r>
            <a:r>
              <a:rPr lang="en" altLang="ko-Kore-KR" sz="2400" dirty="0" err="1">
                <a:effectLst/>
              </a:rPr>
              <a:t>raycluster</a:t>
            </a:r>
            <a:r>
              <a:rPr lang="en" altLang="ko-Kore-KR" sz="2400" dirty="0">
                <a:effectLst/>
              </a:rPr>
              <a:t>. Typically, a </a:t>
            </a:r>
            <a:r>
              <a:rPr lang="en" altLang="ko-Kore-KR" sz="2400" dirty="0" err="1">
                <a:effectLst/>
              </a:rPr>
              <a:t>raycluster</a:t>
            </a:r>
            <a:r>
              <a:rPr lang="en" altLang="ko-Kore-KR" sz="2400" dirty="0">
                <a:effectLst/>
              </a:rPr>
              <a:t> custom resource is created by the user, and it corresponds to an instance of a machine learning application.</a:t>
            </a:r>
          </a:p>
        </p:txBody>
      </p:sp>
    </p:spTree>
    <p:extLst>
      <p:ext uri="{BB962C8B-B14F-4D97-AF65-F5344CB8AC3E}">
        <p14:creationId xmlns:p14="http://schemas.microsoft.com/office/powerpoint/2010/main" val="2412079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The Internals of </a:t>
            </a:r>
            <a:r>
              <a:rPr lang="en-US" altLang="ko-Kore-KR" dirty="0" err="1"/>
              <a:t>KubeRay</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26</a:t>
            </a:fld>
            <a:endParaRPr kumimoji="1" lang="ko-Kore-KR" altLang="en-US" dirty="0"/>
          </a:p>
        </p:txBody>
      </p:sp>
      <p:sp>
        <p:nvSpPr>
          <p:cNvPr id="5" name="내용 개체 틀 7">
            <a:extLst>
              <a:ext uri="{FF2B5EF4-FFF2-40B4-BE49-F238E27FC236}">
                <a16:creationId xmlns:a16="http://schemas.microsoft.com/office/drawing/2014/main" id="{3AF9D923-4450-F23A-D7CC-08425BF38303}"/>
              </a:ext>
            </a:extLst>
          </p:cNvPr>
          <p:cNvSpPr>
            <a:spLocks noGrp="1"/>
          </p:cNvSpPr>
          <p:nvPr>
            <p:ph idx="1"/>
          </p:nvPr>
        </p:nvSpPr>
        <p:spPr>
          <a:xfrm>
            <a:off x="6032500" y="1841501"/>
            <a:ext cx="5593229" cy="4229100"/>
          </a:xfrm>
        </p:spPr>
        <p:txBody>
          <a:bodyPr>
            <a:normAutofit/>
          </a:bodyPr>
          <a:lstStyle/>
          <a:p>
            <a:pPr>
              <a:lnSpc>
                <a:spcPct val="120000"/>
              </a:lnSpc>
            </a:pPr>
            <a:r>
              <a:rPr lang="en" altLang="ko-Kore-KR" sz="2400" dirty="0">
                <a:effectLst/>
              </a:rPr>
              <a:t>The raycluster includes (among others) the service type used to abstract the head pod, the Ray start parameters, as </a:t>
            </a:r>
            <a:r>
              <a:rPr lang="en-US" altLang="ko-Kore-KR" sz="2400" dirty="0">
                <a:effectLst/>
              </a:rPr>
              <a:t>we</a:t>
            </a:r>
            <a:r>
              <a:rPr lang="en" altLang="ko-Kore-KR" sz="2400" dirty="0">
                <a:effectLst/>
              </a:rPr>
              <a:t>ll as the information for one or many worker groups. </a:t>
            </a:r>
          </a:p>
          <a:p>
            <a:pPr>
              <a:lnSpc>
                <a:spcPct val="120000"/>
              </a:lnSpc>
            </a:pPr>
            <a:r>
              <a:rPr lang="en" altLang="ko-Kore-KR" sz="2400" dirty="0">
                <a:effectLst/>
              </a:rPr>
              <a:t>The default Kubernetes Pod template is used to describe the pods to ensure a consistent Kubernetes user experience when using the Operator.</a:t>
            </a:r>
          </a:p>
        </p:txBody>
      </p:sp>
      <p:pic>
        <p:nvPicPr>
          <p:cNvPr id="3" name="그림 2" descr="텍스트이(가) 표시된 사진&#10;&#10;자동 생성된 설명">
            <a:extLst>
              <a:ext uri="{FF2B5EF4-FFF2-40B4-BE49-F238E27FC236}">
                <a16:creationId xmlns:a16="http://schemas.microsoft.com/office/drawing/2014/main" id="{32419DB7-6E08-4FF6-3F7D-38EC9352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41501"/>
            <a:ext cx="5194300" cy="4229100"/>
          </a:xfrm>
          <a:prstGeom prst="rect">
            <a:avLst/>
          </a:prstGeom>
        </p:spPr>
      </p:pic>
    </p:spTree>
    <p:extLst>
      <p:ext uri="{BB962C8B-B14F-4D97-AF65-F5344CB8AC3E}">
        <p14:creationId xmlns:p14="http://schemas.microsoft.com/office/powerpoint/2010/main" val="2771586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The Internals of </a:t>
            </a:r>
            <a:r>
              <a:rPr lang="en-US" altLang="ko-Kore-KR" dirty="0" err="1"/>
              <a:t>KubeRay</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27</a:t>
            </a:fld>
            <a:endParaRPr kumimoji="1" lang="ko-Kore-KR" altLang="en-US" dirty="0"/>
          </a:p>
        </p:txBody>
      </p:sp>
      <p:sp>
        <p:nvSpPr>
          <p:cNvPr id="5" name="내용 개체 틀 7">
            <a:extLst>
              <a:ext uri="{FF2B5EF4-FFF2-40B4-BE49-F238E27FC236}">
                <a16:creationId xmlns:a16="http://schemas.microsoft.com/office/drawing/2014/main" id="{3AF9D923-4450-F23A-D7CC-08425BF38303}"/>
              </a:ext>
            </a:extLst>
          </p:cNvPr>
          <p:cNvSpPr>
            <a:spLocks noGrp="1"/>
          </p:cNvSpPr>
          <p:nvPr>
            <p:ph idx="1"/>
          </p:nvPr>
        </p:nvSpPr>
        <p:spPr>
          <a:xfrm>
            <a:off x="838200" y="1625601"/>
            <a:ext cx="10685929" cy="1968499"/>
          </a:xfrm>
        </p:spPr>
        <p:txBody>
          <a:bodyPr>
            <a:normAutofit/>
          </a:bodyPr>
          <a:lstStyle/>
          <a:p>
            <a:pPr>
              <a:lnSpc>
                <a:spcPct val="120000"/>
              </a:lnSpc>
            </a:pPr>
            <a:r>
              <a:rPr lang="en" altLang="ko-Kore-KR" sz="2400" dirty="0" err="1">
                <a:effectLst/>
              </a:rPr>
              <a:t>KubeRay</a:t>
            </a:r>
            <a:r>
              <a:rPr lang="en" altLang="ko-Kore-KR" sz="2400" dirty="0">
                <a:effectLst/>
              </a:rPr>
              <a:t> parses each </a:t>
            </a:r>
            <a:r>
              <a:rPr lang="en" altLang="ko-Kore-KR" sz="2400" dirty="0" err="1">
                <a:effectLst/>
              </a:rPr>
              <a:t>raycluster</a:t>
            </a:r>
            <a:r>
              <a:rPr lang="en" altLang="ko-Kore-KR" sz="2400" dirty="0">
                <a:effectLst/>
              </a:rPr>
              <a:t> custom resource instance and starts by creating the head pod. It assigns the head pod labels and environment variables. It also uses Kubernetes downward API [12] to set as environment variable the pod’s IP address and ports. </a:t>
            </a:r>
          </a:p>
        </p:txBody>
      </p:sp>
      <p:pic>
        <p:nvPicPr>
          <p:cNvPr id="3" name="그림 2" descr="도표이(가) 표시된 사진&#10;&#10;자동 생성된 설명">
            <a:extLst>
              <a:ext uri="{FF2B5EF4-FFF2-40B4-BE49-F238E27FC236}">
                <a16:creationId xmlns:a16="http://schemas.microsoft.com/office/drawing/2014/main" id="{6DC5F653-8DAC-ED6A-BFCA-AFAF01332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250" y="3594100"/>
            <a:ext cx="5651500" cy="3276600"/>
          </a:xfrm>
          <a:prstGeom prst="rect">
            <a:avLst/>
          </a:prstGeom>
        </p:spPr>
      </p:pic>
      <p:sp>
        <p:nvSpPr>
          <p:cNvPr id="6" name="직사각형 5">
            <a:extLst>
              <a:ext uri="{FF2B5EF4-FFF2-40B4-BE49-F238E27FC236}">
                <a16:creationId xmlns:a16="http://schemas.microsoft.com/office/drawing/2014/main" id="{7FC82281-910A-960A-2A97-8A7237297F79}"/>
              </a:ext>
            </a:extLst>
          </p:cNvPr>
          <p:cNvSpPr/>
          <p:nvPr/>
        </p:nvSpPr>
        <p:spPr>
          <a:xfrm>
            <a:off x="3517900" y="4597400"/>
            <a:ext cx="1778000" cy="1028700"/>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Tree>
    <p:extLst>
      <p:ext uri="{BB962C8B-B14F-4D97-AF65-F5344CB8AC3E}">
        <p14:creationId xmlns:p14="http://schemas.microsoft.com/office/powerpoint/2010/main" val="3820102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The Internals of </a:t>
            </a:r>
            <a:r>
              <a:rPr lang="en-US" altLang="ko-Kore-KR" dirty="0" err="1"/>
              <a:t>KubeRay</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28</a:t>
            </a:fld>
            <a:endParaRPr kumimoji="1" lang="ko-Kore-KR" altLang="en-US" dirty="0"/>
          </a:p>
        </p:txBody>
      </p:sp>
      <p:sp>
        <p:nvSpPr>
          <p:cNvPr id="5" name="내용 개체 틀 7">
            <a:extLst>
              <a:ext uri="{FF2B5EF4-FFF2-40B4-BE49-F238E27FC236}">
                <a16:creationId xmlns:a16="http://schemas.microsoft.com/office/drawing/2014/main" id="{3AF9D923-4450-F23A-D7CC-08425BF38303}"/>
              </a:ext>
            </a:extLst>
          </p:cNvPr>
          <p:cNvSpPr>
            <a:spLocks noGrp="1"/>
          </p:cNvSpPr>
          <p:nvPr>
            <p:ph idx="1"/>
          </p:nvPr>
        </p:nvSpPr>
        <p:spPr>
          <a:xfrm>
            <a:off x="838200" y="1604965"/>
            <a:ext cx="10685929" cy="1587499"/>
          </a:xfrm>
        </p:spPr>
        <p:txBody>
          <a:bodyPr>
            <a:normAutofit/>
          </a:bodyPr>
          <a:lstStyle/>
          <a:p>
            <a:pPr>
              <a:lnSpc>
                <a:spcPct val="120000"/>
              </a:lnSpc>
            </a:pPr>
            <a:r>
              <a:rPr lang="en" altLang="ko-Kore-KR" sz="2400" dirty="0">
                <a:effectLst/>
              </a:rPr>
              <a:t>This information is set to be consumed by the machine learning application using the Ray library inside the head pod. </a:t>
            </a:r>
            <a:r>
              <a:rPr lang="en" altLang="ko-Kore-KR" sz="2400" dirty="0" err="1">
                <a:effectLst/>
              </a:rPr>
              <a:t>Kuberay</a:t>
            </a:r>
            <a:r>
              <a:rPr lang="en" altLang="ko-Kore-KR" sz="2400" dirty="0">
                <a:effectLst/>
              </a:rPr>
              <a:t> also mounts an </a:t>
            </a:r>
            <a:r>
              <a:rPr lang="en" altLang="ko-Kore-KR" sz="2400" dirty="0" err="1">
                <a:effectLst/>
              </a:rPr>
              <a:t>emptyDir</a:t>
            </a:r>
            <a:r>
              <a:rPr lang="en" altLang="ko-Kore-KR" sz="2400" dirty="0">
                <a:effectLst/>
              </a:rPr>
              <a:t> volume to the shared memory mount point /dev/</a:t>
            </a:r>
            <a:r>
              <a:rPr lang="en" altLang="ko-Kore-KR" sz="2400" dirty="0" err="1">
                <a:effectLst/>
              </a:rPr>
              <a:t>shm</a:t>
            </a:r>
            <a:r>
              <a:rPr lang="en" altLang="ko-Kore-KR" sz="2400" dirty="0">
                <a:effectLst/>
              </a:rPr>
              <a:t> to be used by the Ray object store.</a:t>
            </a:r>
          </a:p>
        </p:txBody>
      </p:sp>
      <p:pic>
        <p:nvPicPr>
          <p:cNvPr id="3" name="그림 2" descr="도표이(가) 표시된 사진&#10;&#10;자동 생성된 설명">
            <a:extLst>
              <a:ext uri="{FF2B5EF4-FFF2-40B4-BE49-F238E27FC236}">
                <a16:creationId xmlns:a16="http://schemas.microsoft.com/office/drawing/2014/main" id="{CDF7815E-D7C8-94D5-9D34-F9B2EAEEA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250" y="3594100"/>
            <a:ext cx="5651500" cy="3276600"/>
          </a:xfrm>
          <a:prstGeom prst="rect">
            <a:avLst/>
          </a:prstGeom>
        </p:spPr>
      </p:pic>
      <p:sp>
        <p:nvSpPr>
          <p:cNvPr id="6" name="직사각형 5">
            <a:extLst>
              <a:ext uri="{FF2B5EF4-FFF2-40B4-BE49-F238E27FC236}">
                <a16:creationId xmlns:a16="http://schemas.microsoft.com/office/drawing/2014/main" id="{0102D926-148D-4595-97E1-552D633DA670}"/>
              </a:ext>
            </a:extLst>
          </p:cNvPr>
          <p:cNvSpPr/>
          <p:nvPr/>
        </p:nvSpPr>
        <p:spPr>
          <a:xfrm>
            <a:off x="3517900" y="4597400"/>
            <a:ext cx="1778000" cy="1028700"/>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Tree>
    <p:extLst>
      <p:ext uri="{BB962C8B-B14F-4D97-AF65-F5344CB8AC3E}">
        <p14:creationId xmlns:p14="http://schemas.microsoft.com/office/powerpoint/2010/main" val="1934538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The Internals of </a:t>
            </a:r>
            <a:r>
              <a:rPr lang="en-US" altLang="ko-Kore-KR" dirty="0" err="1"/>
              <a:t>KubeRay</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29</a:t>
            </a:fld>
            <a:endParaRPr kumimoji="1" lang="ko-Kore-KR" altLang="en-US" dirty="0"/>
          </a:p>
        </p:txBody>
      </p:sp>
      <p:sp>
        <p:nvSpPr>
          <p:cNvPr id="5" name="내용 개체 틀 7">
            <a:extLst>
              <a:ext uri="{FF2B5EF4-FFF2-40B4-BE49-F238E27FC236}">
                <a16:creationId xmlns:a16="http://schemas.microsoft.com/office/drawing/2014/main" id="{3AF9D923-4450-F23A-D7CC-08425BF38303}"/>
              </a:ext>
            </a:extLst>
          </p:cNvPr>
          <p:cNvSpPr>
            <a:spLocks noGrp="1"/>
          </p:cNvSpPr>
          <p:nvPr>
            <p:ph idx="1"/>
          </p:nvPr>
        </p:nvSpPr>
        <p:spPr>
          <a:xfrm>
            <a:off x="838200" y="1604965"/>
            <a:ext cx="10685929" cy="1824035"/>
          </a:xfrm>
        </p:spPr>
        <p:txBody>
          <a:bodyPr>
            <a:normAutofit fontScale="92500"/>
          </a:bodyPr>
          <a:lstStyle/>
          <a:p>
            <a:pPr>
              <a:lnSpc>
                <a:spcPct val="120000"/>
              </a:lnSpc>
            </a:pPr>
            <a:r>
              <a:rPr lang="en" altLang="ko-Kore-KR" sz="2400" dirty="0">
                <a:effectLst/>
              </a:rPr>
              <a:t>Once the head pod is created </a:t>
            </a:r>
            <a:r>
              <a:rPr lang="en" altLang="ko-Kore-KR" sz="2400" dirty="0" err="1">
                <a:effectLst/>
              </a:rPr>
              <a:t>KubeRay</a:t>
            </a:r>
            <a:r>
              <a:rPr lang="en" altLang="ko-Kore-KR" sz="2400" dirty="0">
                <a:effectLst/>
              </a:rPr>
              <a:t> creates a Kubernetes with the proper selectors to abstract the head pod. This is mainly to ensure that even if the head pod fails and is recreated with a new IP address, the workers can still connect/reconnect using the service IP address stored in the Kubernetes DNS server.</a:t>
            </a:r>
          </a:p>
        </p:txBody>
      </p:sp>
      <p:pic>
        <p:nvPicPr>
          <p:cNvPr id="3" name="그림 2" descr="도표이(가) 표시된 사진&#10;&#10;자동 생성된 설명">
            <a:extLst>
              <a:ext uri="{FF2B5EF4-FFF2-40B4-BE49-F238E27FC236}">
                <a16:creationId xmlns:a16="http://schemas.microsoft.com/office/drawing/2014/main" id="{CDF7815E-D7C8-94D5-9D34-F9B2EAEEA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250" y="3594100"/>
            <a:ext cx="5651500" cy="3276600"/>
          </a:xfrm>
          <a:prstGeom prst="rect">
            <a:avLst/>
          </a:prstGeom>
        </p:spPr>
      </p:pic>
      <p:sp>
        <p:nvSpPr>
          <p:cNvPr id="6" name="직사각형 5">
            <a:extLst>
              <a:ext uri="{FF2B5EF4-FFF2-40B4-BE49-F238E27FC236}">
                <a16:creationId xmlns:a16="http://schemas.microsoft.com/office/drawing/2014/main" id="{0102D926-148D-4595-97E1-552D633DA670}"/>
              </a:ext>
            </a:extLst>
          </p:cNvPr>
          <p:cNvSpPr/>
          <p:nvPr/>
        </p:nvSpPr>
        <p:spPr>
          <a:xfrm>
            <a:off x="5257800" y="4597400"/>
            <a:ext cx="1320800" cy="1028700"/>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Tree>
    <p:extLst>
      <p:ext uri="{BB962C8B-B14F-4D97-AF65-F5344CB8AC3E}">
        <p14:creationId xmlns:p14="http://schemas.microsoft.com/office/powerpoint/2010/main" val="294393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r>
              <a:rPr lang="en-US" altLang="ko-Kore-KR" dirty="0"/>
              <a:t>Paper information</a:t>
            </a:r>
            <a:endParaRPr kumimoji="1" lang="ko-Kore-KR" altLang="en-US"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3</a:t>
            </a:fld>
            <a:endParaRPr kumimoji="1" lang="ko-Kore-KR" altLang="en-US" dirty="0"/>
          </a:p>
        </p:txBody>
      </p:sp>
      <p:sp>
        <p:nvSpPr>
          <p:cNvPr id="3" name="내용 개체 틀 7">
            <a:extLst>
              <a:ext uri="{FF2B5EF4-FFF2-40B4-BE49-F238E27FC236}">
                <a16:creationId xmlns:a16="http://schemas.microsoft.com/office/drawing/2014/main" id="{1EEF6984-E09A-0909-4A61-48D953D32162}"/>
              </a:ext>
            </a:extLst>
          </p:cNvPr>
          <p:cNvSpPr>
            <a:spLocks noGrp="1"/>
          </p:cNvSpPr>
          <p:nvPr>
            <p:ph idx="1"/>
          </p:nvPr>
        </p:nvSpPr>
        <p:spPr>
          <a:xfrm>
            <a:off x="838200" y="1433240"/>
            <a:ext cx="10515600" cy="4591041"/>
          </a:xfrm>
        </p:spPr>
        <p:txBody>
          <a:bodyPr>
            <a:normAutofit/>
          </a:bodyPr>
          <a:lstStyle/>
          <a:p>
            <a:pPr marL="0" indent="0">
              <a:buNone/>
            </a:pPr>
            <a:r>
              <a:rPr kumimoji="1" lang="en-US" altLang="ko-Kore-KR" sz="3200" b="1" dirty="0">
                <a:solidFill>
                  <a:srgbClr val="002048"/>
                </a:solidFill>
              </a:rPr>
              <a:t>Designing a Kubernetes Operator for Machine Learning Applications</a:t>
            </a:r>
          </a:p>
          <a:p>
            <a:pPr marL="0" indent="0">
              <a:buNone/>
            </a:pPr>
            <a:endParaRPr lang="en-US" altLang="ko-KR" dirty="0"/>
          </a:p>
          <a:p>
            <a:r>
              <a:rPr lang="en-US" altLang="ko-KR" sz="2400" dirty="0"/>
              <a:t>Authors: Ali </a:t>
            </a:r>
            <a:r>
              <a:rPr lang="en-US" altLang="ko-KR" sz="2400" dirty="0" err="1"/>
              <a:t>Kanso</a:t>
            </a:r>
            <a:r>
              <a:rPr lang="en-US" altLang="ko-KR" sz="2400" dirty="0"/>
              <a:t>, Edi Palencia, </a:t>
            </a:r>
            <a:r>
              <a:rPr lang="en-US" altLang="ko-KR" sz="2400" dirty="0" err="1"/>
              <a:t>Kinshuman</a:t>
            </a:r>
            <a:r>
              <a:rPr lang="en-US" altLang="ko-KR" sz="2400" dirty="0"/>
              <a:t> Patra, </a:t>
            </a:r>
            <a:r>
              <a:rPr lang="en-US" altLang="ko-KR" sz="2400" dirty="0" err="1"/>
              <a:t>Jiaxin</a:t>
            </a:r>
            <a:r>
              <a:rPr lang="en-US" altLang="ko-KR" sz="2400" dirty="0"/>
              <a:t> Shan, </a:t>
            </a:r>
            <a:r>
              <a:rPr lang="en-US" altLang="ko-KR" sz="2400" dirty="0" err="1"/>
              <a:t>Mengyuan</a:t>
            </a:r>
            <a:r>
              <a:rPr lang="en-US" altLang="ko-KR" sz="2400" dirty="0"/>
              <a:t> Chao, Xu </a:t>
            </a:r>
            <a:r>
              <a:rPr lang="en-US" altLang="ko-KR" sz="2400" dirty="0" err="1"/>
              <a:t>wei</a:t>
            </a:r>
            <a:r>
              <a:rPr lang="en-US" altLang="ko-KR" sz="2400" dirty="0"/>
              <a:t>, </a:t>
            </a:r>
            <a:r>
              <a:rPr lang="en-US" altLang="ko-KR" sz="2400" dirty="0" err="1"/>
              <a:t>Tengwei</a:t>
            </a:r>
            <a:r>
              <a:rPr lang="en-US" altLang="ko-KR" sz="2400" dirty="0"/>
              <a:t> Cai, Kang Chen, Shuai </a:t>
            </a:r>
            <a:r>
              <a:rPr lang="en-US" altLang="ko-KR" sz="2400" dirty="0" err="1"/>
              <a:t>Qiao</a:t>
            </a:r>
            <a:endParaRPr kumimoji="1" lang="en-US" altLang="ko-KR" sz="2400" b="1" dirty="0"/>
          </a:p>
          <a:p>
            <a:endParaRPr kumimoji="1" lang="en-US" altLang="ko-KR" sz="2400" b="1" dirty="0"/>
          </a:p>
          <a:p>
            <a:r>
              <a:rPr kumimoji="1" lang="en-US" altLang="ko-KR" sz="2400" dirty="0"/>
              <a:t>Published in: </a:t>
            </a:r>
            <a:r>
              <a:rPr lang="en-US" altLang="ko-KR" sz="2000" b="0" i="0" u="none" strike="noStrike" dirty="0" err="1">
                <a:effectLst/>
                <a:latin typeface="Open Sans" panose="020B0606030504020204" pitchFamily="34" charset="0"/>
              </a:rPr>
              <a:t>WoC</a:t>
            </a:r>
            <a:r>
              <a:rPr lang="en-US" altLang="ko-KR" sz="2000" b="0" i="0" u="none" strike="noStrike" dirty="0">
                <a:effectLst/>
                <a:latin typeface="Open Sans" panose="020B0606030504020204" pitchFamily="34" charset="0"/>
              </a:rPr>
              <a:t> '21: Proceedings of the Seventh International Workshop on Container Technologies and Container Clouds </a:t>
            </a:r>
            <a:r>
              <a:rPr lang="en-US" altLang="ko-KR" sz="2000" b="0" i="0" dirty="0">
                <a:solidFill>
                  <a:srgbClr val="6B6B6B"/>
                </a:solidFill>
                <a:effectLst/>
                <a:latin typeface="Open Sans" panose="020B0606030504020204" pitchFamily="34" charset="0"/>
              </a:rPr>
              <a:t>December 2021</a:t>
            </a:r>
          </a:p>
          <a:p>
            <a:r>
              <a:rPr kumimoji="1" lang="en-US" altLang="ko-KR" sz="2400" dirty="0"/>
              <a:t>Publisher: ACM (Association for Computing Machinery)</a:t>
            </a:r>
            <a:endParaRPr lang="en" altLang="ko-KR" sz="2400" dirty="0">
              <a:solidFill>
                <a:srgbClr val="702424"/>
              </a:solidFill>
              <a:latin typeface="Arial" panose="020B0604020202020204" pitchFamily="34" charset="0"/>
            </a:endParaRPr>
          </a:p>
          <a:p>
            <a:endParaRPr lang="en" altLang="ko-KR" dirty="0">
              <a:solidFill>
                <a:srgbClr val="702424"/>
              </a:solidFill>
              <a:latin typeface="Arial" panose="020B0604020202020204" pitchFamily="34" charset="0"/>
            </a:endParaRPr>
          </a:p>
        </p:txBody>
      </p:sp>
    </p:spTree>
    <p:extLst>
      <p:ext uri="{BB962C8B-B14F-4D97-AF65-F5344CB8AC3E}">
        <p14:creationId xmlns:p14="http://schemas.microsoft.com/office/powerpoint/2010/main" val="917506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The Internals of </a:t>
            </a:r>
            <a:r>
              <a:rPr lang="en-US" altLang="ko-Kore-KR" dirty="0" err="1"/>
              <a:t>KubeRay</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30</a:t>
            </a:fld>
            <a:endParaRPr kumimoji="1" lang="ko-Kore-KR" altLang="en-US" dirty="0"/>
          </a:p>
        </p:txBody>
      </p:sp>
      <p:sp>
        <p:nvSpPr>
          <p:cNvPr id="5" name="내용 개체 틀 7">
            <a:extLst>
              <a:ext uri="{FF2B5EF4-FFF2-40B4-BE49-F238E27FC236}">
                <a16:creationId xmlns:a16="http://schemas.microsoft.com/office/drawing/2014/main" id="{3AF9D923-4450-F23A-D7CC-08425BF38303}"/>
              </a:ext>
            </a:extLst>
          </p:cNvPr>
          <p:cNvSpPr>
            <a:spLocks noGrp="1"/>
          </p:cNvSpPr>
          <p:nvPr>
            <p:ph idx="1"/>
          </p:nvPr>
        </p:nvSpPr>
        <p:spPr>
          <a:xfrm>
            <a:off x="838200" y="1503365"/>
            <a:ext cx="10685929" cy="1989135"/>
          </a:xfrm>
        </p:spPr>
        <p:txBody>
          <a:bodyPr>
            <a:normAutofit fontScale="92500" lnSpcReduction="10000"/>
          </a:bodyPr>
          <a:lstStyle/>
          <a:p>
            <a:pPr>
              <a:lnSpc>
                <a:spcPct val="120000"/>
              </a:lnSpc>
            </a:pPr>
            <a:r>
              <a:rPr lang="en" altLang="ko-Kore-KR" sz="2400" dirty="0">
                <a:effectLst/>
              </a:rPr>
              <a:t>Next, </a:t>
            </a:r>
            <a:r>
              <a:rPr lang="en" altLang="ko-Kore-KR" sz="2400" dirty="0" err="1">
                <a:effectLst/>
              </a:rPr>
              <a:t>KubeRay</a:t>
            </a:r>
            <a:r>
              <a:rPr lang="en" altLang="ko-Kore-KR" sz="2400" dirty="0">
                <a:effectLst/>
              </a:rPr>
              <a:t> generates a configuration for an </a:t>
            </a:r>
            <a:r>
              <a:rPr lang="en" altLang="ko-Kore-KR" sz="2400" dirty="0" err="1">
                <a:effectLst/>
              </a:rPr>
              <a:t>init</a:t>
            </a:r>
            <a:r>
              <a:rPr lang="en" altLang="ko-Kore-KR" sz="2400" dirty="0">
                <a:effectLst/>
              </a:rPr>
              <a:t>-container that is injected in the Ray worker pods. The </a:t>
            </a:r>
            <a:r>
              <a:rPr lang="en" altLang="ko-Kore-KR" sz="2400" dirty="0" err="1">
                <a:effectLst/>
              </a:rPr>
              <a:t>init</a:t>
            </a:r>
            <a:r>
              <a:rPr lang="en" altLang="ko-Kore-KR" sz="2400" dirty="0">
                <a:effectLst/>
              </a:rPr>
              <a:t>-container is container that runs until a condition is met and then exists allowing the main container of the Pod to start. </a:t>
            </a:r>
            <a:r>
              <a:rPr lang="en" altLang="ko-Kore-KR" sz="2400" dirty="0" err="1">
                <a:effectLst/>
              </a:rPr>
              <a:t>KubeRay</a:t>
            </a:r>
            <a:r>
              <a:rPr lang="en" altLang="ko-Kore-KR" sz="2400" dirty="0">
                <a:effectLst/>
              </a:rPr>
              <a:t> injects a script in our </a:t>
            </a:r>
            <a:r>
              <a:rPr lang="en" altLang="ko-Kore-KR" sz="2400" dirty="0" err="1">
                <a:effectLst/>
              </a:rPr>
              <a:t>init</a:t>
            </a:r>
            <a:r>
              <a:rPr lang="en" altLang="ko-Kore-KR" sz="2400" dirty="0">
                <a:effectLst/>
              </a:rPr>
              <a:t>- container that periodically checks if the DNS lookup for the head service yields in a valid result (signaling that the head pod has been assigned a valid IP). </a:t>
            </a:r>
          </a:p>
        </p:txBody>
      </p:sp>
      <p:pic>
        <p:nvPicPr>
          <p:cNvPr id="3" name="그림 2" descr="도표이(가) 표시된 사진&#10;&#10;자동 생성된 설명">
            <a:extLst>
              <a:ext uri="{FF2B5EF4-FFF2-40B4-BE49-F238E27FC236}">
                <a16:creationId xmlns:a16="http://schemas.microsoft.com/office/drawing/2014/main" id="{CDF7815E-D7C8-94D5-9D34-F9B2EAEEA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250" y="3594100"/>
            <a:ext cx="5651500" cy="3276600"/>
          </a:xfrm>
          <a:prstGeom prst="rect">
            <a:avLst/>
          </a:prstGeom>
        </p:spPr>
      </p:pic>
      <p:sp>
        <p:nvSpPr>
          <p:cNvPr id="6" name="직사각형 5">
            <a:extLst>
              <a:ext uri="{FF2B5EF4-FFF2-40B4-BE49-F238E27FC236}">
                <a16:creationId xmlns:a16="http://schemas.microsoft.com/office/drawing/2014/main" id="{0102D926-148D-4595-97E1-552D633DA670}"/>
              </a:ext>
            </a:extLst>
          </p:cNvPr>
          <p:cNvSpPr/>
          <p:nvPr/>
        </p:nvSpPr>
        <p:spPr>
          <a:xfrm>
            <a:off x="6299200" y="3949700"/>
            <a:ext cx="2413000" cy="2233074"/>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Tree>
    <p:extLst>
      <p:ext uri="{BB962C8B-B14F-4D97-AF65-F5344CB8AC3E}">
        <p14:creationId xmlns:p14="http://schemas.microsoft.com/office/powerpoint/2010/main" val="26494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The Internals of </a:t>
            </a:r>
            <a:r>
              <a:rPr lang="en-US" altLang="ko-Kore-KR" dirty="0" err="1"/>
              <a:t>KubeRay</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31</a:t>
            </a:fld>
            <a:endParaRPr kumimoji="1" lang="ko-Kore-KR" altLang="en-US" dirty="0"/>
          </a:p>
        </p:txBody>
      </p:sp>
      <p:sp>
        <p:nvSpPr>
          <p:cNvPr id="5" name="내용 개체 틀 7">
            <a:extLst>
              <a:ext uri="{FF2B5EF4-FFF2-40B4-BE49-F238E27FC236}">
                <a16:creationId xmlns:a16="http://schemas.microsoft.com/office/drawing/2014/main" id="{3AF9D923-4450-F23A-D7CC-08425BF38303}"/>
              </a:ext>
            </a:extLst>
          </p:cNvPr>
          <p:cNvSpPr>
            <a:spLocks noGrp="1"/>
          </p:cNvSpPr>
          <p:nvPr>
            <p:ph idx="1"/>
          </p:nvPr>
        </p:nvSpPr>
        <p:spPr>
          <a:xfrm>
            <a:off x="838200" y="1604965"/>
            <a:ext cx="10685929" cy="1824035"/>
          </a:xfrm>
        </p:spPr>
        <p:txBody>
          <a:bodyPr>
            <a:normAutofit lnSpcReduction="10000"/>
          </a:bodyPr>
          <a:lstStyle/>
          <a:p>
            <a:pPr>
              <a:lnSpc>
                <a:spcPct val="120000"/>
              </a:lnSpc>
            </a:pPr>
            <a:r>
              <a:rPr lang="en" altLang="ko-Kore-KR" sz="2400" dirty="0">
                <a:effectLst/>
              </a:rPr>
              <a:t>This avoids workers trying to connect to an unavailable head and crashing. </a:t>
            </a:r>
            <a:r>
              <a:rPr lang="en" altLang="ko-Kore-KR" sz="2400" dirty="0" err="1">
                <a:effectLst/>
              </a:rPr>
              <a:t>KubeRay</a:t>
            </a:r>
            <a:r>
              <a:rPr lang="en" altLang="ko-Kore-KR" sz="2400" dirty="0">
                <a:effectLst/>
              </a:rPr>
              <a:t> sets up the proper parameters for the “ray start” command in the workers to make sure they can reach the head and the correct flag values including Redis authentication.</a:t>
            </a:r>
          </a:p>
        </p:txBody>
      </p:sp>
      <p:pic>
        <p:nvPicPr>
          <p:cNvPr id="3" name="그림 2" descr="도표이(가) 표시된 사진&#10;&#10;자동 생성된 설명">
            <a:extLst>
              <a:ext uri="{FF2B5EF4-FFF2-40B4-BE49-F238E27FC236}">
                <a16:creationId xmlns:a16="http://schemas.microsoft.com/office/drawing/2014/main" id="{CDF7815E-D7C8-94D5-9D34-F9B2EAEEA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250" y="3594100"/>
            <a:ext cx="5651500" cy="3276600"/>
          </a:xfrm>
          <a:prstGeom prst="rect">
            <a:avLst/>
          </a:prstGeom>
        </p:spPr>
      </p:pic>
      <p:sp>
        <p:nvSpPr>
          <p:cNvPr id="6" name="직사각형 5">
            <a:extLst>
              <a:ext uri="{FF2B5EF4-FFF2-40B4-BE49-F238E27FC236}">
                <a16:creationId xmlns:a16="http://schemas.microsoft.com/office/drawing/2014/main" id="{0102D926-148D-4595-97E1-552D633DA670}"/>
              </a:ext>
            </a:extLst>
          </p:cNvPr>
          <p:cNvSpPr/>
          <p:nvPr/>
        </p:nvSpPr>
        <p:spPr>
          <a:xfrm>
            <a:off x="6299200" y="3949700"/>
            <a:ext cx="2413000" cy="2233074"/>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Tree>
    <p:extLst>
      <p:ext uri="{BB962C8B-B14F-4D97-AF65-F5344CB8AC3E}">
        <p14:creationId xmlns:p14="http://schemas.microsoft.com/office/powerpoint/2010/main" val="1636152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Experimental Results </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32</a:t>
            </a:fld>
            <a:endParaRPr kumimoji="1" lang="ko-Kore-KR" altLang="en-US" dirty="0"/>
          </a:p>
        </p:txBody>
      </p:sp>
      <p:sp>
        <p:nvSpPr>
          <p:cNvPr id="7" name="내용 개체 틀 7">
            <a:extLst>
              <a:ext uri="{FF2B5EF4-FFF2-40B4-BE49-F238E27FC236}">
                <a16:creationId xmlns:a16="http://schemas.microsoft.com/office/drawing/2014/main" id="{A7BF3FD2-0368-917D-7062-C71B95B2B827}"/>
              </a:ext>
            </a:extLst>
          </p:cNvPr>
          <p:cNvSpPr txBox="1">
            <a:spLocks/>
          </p:cNvSpPr>
          <p:nvPr/>
        </p:nvSpPr>
        <p:spPr>
          <a:xfrm>
            <a:off x="6255656" y="1712687"/>
            <a:ext cx="5515429" cy="4390558"/>
          </a:xfrm>
          <a:prstGeom prst="rect">
            <a:avLst/>
          </a:prstGeom>
          <a:solidFill>
            <a:srgbClr val="DFE4EF"/>
          </a:solidFill>
          <a:ln>
            <a:solidFill>
              <a:srgbClr val="DFE4EF"/>
            </a:solidFill>
          </a:ln>
        </p:spPr>
        <p:txBody>
          <a:bodyPr vert="horz" lIns="72000" tIns="10800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4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4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ko-KR" sz="2400" dirty="0"/>
              <a:t>Authors</a:t>
            </a:r>
            <a:r>
              <a:rPr lang="en-US" altLang="ko-Kore-KR" sz="2400" dirty="0">
                <a:effectLst/>
              </a:rPr>
              <a:t> tested </a:t>
            </a:r>
            <a:r>
              <a:rPr lang="en-US" altLang="ko-Kore-KR" sz="2400" dirty="0" err="1">
                <a:effectLst/>
              </a:rPr>
              <a:t>KubeRay</a:t>
            </a:r>
            <a:r>
              <a:rPr lang="en-US" altLang="ko-Kore-KR" sz="2400" dirty="0">
                <a:effectLst/>
              </a:rPr>
              <a:t> on an Azure cluster of three virtual machines each with 64 cores Intel(R) Xeon(R) Platinum 8272CL CPU @ 2.60GHz, with 256 GB or RAM and 10Gbit/s Ethernet interface. </a:t>
            </a:r>
          </a:p>
          <a:p>
            <a:pPr>
              <a:lnSpc>
                <a:spcPct val="120000"/>
              </a:lnSpc>
            </a:pPr>
            <a:r>
              <a:rPr lang="en-US" altLang="ko-Kore-KR" sz="2400" dirty="0">
                <a:effectLst/>
              </a:rPr>
              <a:t>The experimental results are the average of 50 experiments running a basic Python Ray application that creates 100 tasks to print the Ray worker node names.</a:t>
            </a:r>
            <a:endParaRPr lang="en" altLang="ko-Kore-KR" sz="2400" dirty="0">
              <a:effectLst/>
            </a:endParaRPr>
          </a:p>
        </p:txBody>
      </p:sp>
      <p:pic>
        <p:nvPicPr>
          <p:cNvPr id="10" name="그림 9" descr="차트이(가) 표시된 사진&#10;&#10;자동 생성된 설명">
            <a:extLst>
              <a:ext uri="{FF2B5EF4-FFF2-40B4-BE49-F238E27FC236}">
                <a16:creationId xmlns:a16="http://schemas.microsoft.com/office/drawing/2014/main" id="{ECEECE10-7D6F-3C3A-8243-B0FE1333A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74" y="1640645"/>
            <a:ext cx="5731510" cy="4535170"/>
          </a:xfrm>
          <a:prstGeom prst="rect">
            <a:avLst/>
          </a:prstGeom>
        </p:spPr>
      </p:pic>
    </p:spTree>
    <p:extLst>
      <p:ext uri="{BB962C8B-B14F-4D97-AF65-F5344CB8AC3E}">
        <p14:creationId xmlns:p14="http://schemas.microsoft.com/office/powerpoint/2010/main" val="4142083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Experimental Results </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33</a:t>
            </a:fld>
            <a:endParaRPr kumimoji="1" lang="ko-Kore-KR" altLang="en-US" dirty="0"/>
          </a:p>
        </p:txBody>
      </p:sp>
      <p:sp>
        <p:nvSpPr>
          <p:cNvPr id="6" name="내용 개체 틀 7">
            <a:extLst>
              <a:ext uri="{FF2B5EF4-FFF2-40B4-BE49-F238E27FC236}">
                <a16:creationId xmlns:a16="http://schemas.microsoft.com/office/drawing/2014/main" id="{D2E84AE1-E961-4257-7539-7C85602DB8F8}"/>
              </a:ext>
            </a:extLst>
          </p:cNvPr>
          <p:cNvSpPr txBox="1">
            <a:spLocks/>
          </p:cNvSpPr>
          <p:nvPr/>
        </p:nvSpPr>
        <p:spPr>
          <a:xfrm>
            <a:off x="838200" y="1750108"/>
            <a:ext cx="10685929" cy="4496167"/>
          </a:xfrm>
          <a:prstGeom prst="rect">
            <a:avLst/>
          </a:prstGeom>
          <a:solidFill>
            <a:srgbClr val="DFE4EF"/>
          </a:solidFill>
          <a:ln>
            <a:solidFill>
              <a:srgbClr val="DFE4EF"/>
            </a:solidFill>
          </a:ln>
        </p:spPr>
        <p:txBody>
          <a:bodyPr vert="horz" lIns="72000" tIns="10800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4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4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ko-Kore-KR" sz="2400" dirty="0" err="1">
                <a:effectLst/>
              </a:rPr>
              <a:t>KubeRay</a:t>
            </a:r>
            <a:r>
              <a:rPr lang="en-US" altLang="ko-Kore-KR" sz="2400" dirty="0">
                <a:effectLst/>
              </a:rPr>
              <a:t> follows a specific sequence for creating a Ray cluster, starting with the head service, then the head Pod, and finally the worker Pods. </a:t>
            </a:r>
          </a:p>
          <a:p>
            <a:pPr>
              <a:lnSpc>
                <a:spcPct val="120000"/>
              </a:lnSpc>
            </a:pPr>
            <a:r>
              <a:rPr lang="en-US" altLang="ko-Kore-KR" sz="2400" dirty="0">
                <a:effectLst/>
              </a:rPr>
              <a:t>The primary reason for this order is that if the head Pod creation fails, there is no need to proceed with creating the workers. </a:t>
            </a:r>
          </a:p>
          <a:p>
            <a:pPr>
              <a:lnSpc>
                <a:spcPct val="120000"/>
              </a:lnSpc>
            </a:pPr>
            <a:r>
              <a:rPr lang="en-US" altLang="ko-Kore-KR" sz="2400" dirty="0">
                <a:effectLst/>
              </a:rPr>
              <a:t>However, this does not imply that the workers are created only after the head is fully operational. </a:t>
            </a:r>
          </a:p>
          <a:p>
            <a:pPr>
              <a:lnSpc>
                <a:spcPct val="120000"/>
              </a:lnSpc>
            </a:pPr>
            <a:r>
              <a:rPr lang="en-US" altLang="ko-Kore-KR" sz="2400" dirty="0">
                <a:effectLst/>
              </a:rPr>
              <a:t>Instead, once Kubernetes accepts the head Pod definition, </a:t>
            </a:r>
            <a:r>
              <a:rPr lang="en-US" altLang="ko-Kore-KR" sz="2400" dirty="0" err="1">
                <a:effectLst/>
              </a:rPr>
              <a:t>KubeRay</a:t>
            </a:r>
            <a:r>
              <a:rPr lang="en-US" altLang="ko-Kore-KR" sz="2400" dirty="0">
                <a:effectLst/>
              </a:rPr>
              <a:t> submits the worker Pod definitions for creation.</a:t>
            </a:r>
            <a:endParaRPr lang="en" altLang="ko-Kore-KR" sz="2400" dirty="0">
              <a:effectLst/>
            </a:endParaRPr>
          </a:p>
        </p:txBody>
      </p:sp>
    </p:spTree>
    <p:extLst>
      <p:ext uri="{BB962C8B-B14F-4D97-AF65-F5344CB8AC3E}">
        <p14:creationId xmlns:p14="http://schemas.microsoft.com/office/powerpoint/2010/main" val="1706532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Experimental Results </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34</a:t>
            </a:fld>
            <a:endParaRPr kumimoji="1" lang="ko-Kore-KR" altLang="en-US" dirty="0"/>
          </a:p>
        </p:txBody>
      </p:sp>
      <p:sp>
        <p:nvSpPr>
          <p:cNvPr id="6" name="내용 개체 틀 7">
            <a:extLst>
              <a:ext uri="{FF2B5EF4-FFF2-40B4-BE49-F238E27FC236}">
                <a16:creationId xmlns:a16="http://schemas.microsoft.com/office/drawing/2014/main" id="{D2E84AE1-E961-4257-7539-7C85602DB8F8}"/>
              </a:ext>
            </a:extLst>
          </p:cNvPr>
          <p:cNvSpPr txBox="1">
            <a:spLocks/>
          </p:cNvSpPr>
          <p:nvPr/>
        </p:nvSpPr>
        <p:spPr>
          <a:xfrm>
            <a:off x="838200" y="1750108"/>
            <a:ext cx="10685929" cy="4621663"/>
          </a:xfrm>
          <a:prstGeom prst="rect">
            <a:avLst/>
          </a:prstGeom>
          <a:solidFill>
            <a:srgbClr val="DFE4EF"/>
          </a:solidFill>
          <a:ln>
            <a:solidFill>
              <a:srgbClr val="DFE4EF"/>
            </a:solidFill>
          </a:ln>
        </p:spPr>
        <p:txBody>
          <a:bodyPr vert="horz" lIns="72000" tIns="10800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4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4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ko-Kore-KR" sz="2400" dirty="0">
                <a:effectLst/>
              </a:rPr>
              <a:t>The time it takes for a Ray worker to be up and running is considered the total cluster setup time, which is approximately 5 seconds. </a:t>
            </a:r>
          </a:p>
          <a:p>
            <a:pPr>
              <a:lnSpc>
                <a:spcPct val="120000"/>
              </a:lnSpc>
            </a:pPr>
            <a:r>
              <a:rPr lang="en-US" altLang="ko-Kore-KR" sz="2400" dirty="0">
                <a:effectLst/>
              </a:rPr>
              <a:t>This duration accounts for the successful creation of both the head Pod and head service. </a:t>
            </a:r>
          </a:p>
          <a:p>
            <a:pPr>
              <a:lnSpc>
                <a:spcPct val="120000"/>
              </a:lnSpc>
            </a:pPr>
            <a:r>
              <a:rPr lang="en-US" altLang="ko-Kore-KR" sz="2400" dirty="0">
                <a:effectLst/>
              </a:rPr>
              <a:t>From the moment a user creates a </a:t>
            </a:r>
            <a:r>
              <a:rPr lang="en-US" altLang="ko-Kore-KR" sz="2400" dirty="0" err="1">
                <a:effectLst/>
              </a:rPr>
              <a:t>raycluster</a:t>
            </a:r>
            <a:r>
              <a:rPr lang="en-US" altLang="ko-Kore-KR" sz="2400" dirty="0">
                <a:effectLst/>
              </a:rPr>
              <a:t> custom resource instance in Kubernetes to the time </a:t>
            </a:r>
            <a:r>
              <a:rPr lang="en-US" altLang="ko-Kore-KR" sz="2400" dirty="0" err="1">
                <a:effectLst/>
              </a:rPr>
              <a:t>KubeRay</a:t>
            </a:r>
            <a:r>
              <a:rPr lang="en-US" altLang="ko-Kore-KR" sz="2400" dirty="0">
                <a:effectLst/>
              </a:rPr>
              <a:t> receives the request, the process takes less than 600 milliseconds. </a:t>
            </a:r>
          </a:p>
          <a:p>
            <a:pPr>
              <a:lnSpc>
                <a:spcPct val="120000"/>
              </a:lnSpc>
            </a:pPr>
            <a:r>
              <a:rPr lang="en-US" altLang="ko-Kore-KR" sz="2400" dirty="0">
                <a:effectLst/>
              </a:rPr>
              <a:t>This timeframe includes Kubernetes authentication, authorization, validation, persisting the </a:t>
            </a:r>
            <a:r>
              <a:rPr lang="en-US" altLang="ko-Kore-KR" sz="2400" dirty="0" err="1">
                <a:effectLst/>
              </a:rPr>
              <a:t>raycluster</a:t>
            </a:r>
            <a:r>
              <a:rPr lang="en-US" altLang="ko-Kore-KR" sz="2400" dirty="0">
                <a:effectLst/>
              </a:rPr>
              <a:t> instance, and sending the notification event to </a:t>
            </a:r>
            <a:r>
              <a:rPr lang="en-US" altLang="ko-Kore-KR" sz="2400" dirty="0" err="1">
                <a:effectLst/>
              </a:rPr>
              <a:t>KubeRay</a:t>
            </a:r>
            <a:r>
              <a:rPr lang="en-US" altLang="ko-Kore-KR" sz="2400" dirty="0">
                <a:effectLst/>
              </a:rPr>
              <a:t>.</a:t>
            </a:r>
            <a:endParaRPr lang="en" altLang="ko-Kore-KR" sz="2400" dirty="0">
              <a:effectLst/>
            </a:endParaRPr>
          </a:p>
        </p:txBody>
      </p:sp>
    </p:spTree>
    <p:extLst>
      <p:ext uri="{BB962C8B-B14F-4D97-AF65-F5344CB8AC3E}">
        <p14:creationId xmlns:p14="http://schemas.microsoft.com/office/powerpoint/2010/main" val="3028328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Experimental Results </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35</a:t>
            </a:fld>
            <a:endParaRPr kumimoji="1" lang="ko-Kore-KR" altLang="en-US" dirty="0"/>
          </a:p>
        </p:txBody>
      </p:sp>
      <p:sp>
        <p:nvSpPr>
          <p:cNvPr id="6" name="내용 개체 틀 7">
            <a:extLst>
              <a:ext uri="{FF2B5EF4-FFF2-40B4-BE49-F238E27FC236}">
                <a16:creationId xmlns:a16="http://schemas.microsoft.com/office/drawing/2014/main" id="{D2E84AE1-E961-4257-7539-7C85602DB8F8}"/>
              </a:ext>
            </a:extLst>
          </p:cNvPr>
          <p:cNvSpPr txBox="1">
            <a:spLocks/>
          </p:cNvSpPr>
          <p:nvPr/>
        </p:nvSpPr>
        <p:spPr>
          <a:xfrm>
            <a:off x="838200" y="1750109"/>
            <a:ext cx="10685929" cy="4157206"/>
          </a:xfrm>
          <a:prstGeom prst="rect">
            <a:avLst/>
          </a:prstGeom>
          <a:solidFill>
            <a:srgbClr val="DFE4EF"/>
          </a:solidFill>
          <a:ln>
            <a:solidFill>
              <a:srgbClr val="DFE4EF"/>
            </a:solidFill>
          </a:ln>
        </p:spPr>
        <p:txBody>
          <a:bodyPr vert="horz" lIns="72000" tIns="10800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4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4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ko-Kore-KR" sz="2400" dirty="0">
                <a:effectLst/>
              </a:rPr>
              <a:t>An interesting observation is that the average 5-second setup time for the Ray cluster aligns with Kubernetes' service level objective (SLO) for the startup latency of schedulable stateless pods. </a:t>
            </a:r>
          </a:p>
          <a:p>
            <a:pPr>
              <a:lnSpc>
                <a:spcPct val="120000"/>
              </a:lnSpc>
            </a:pPr>
            <a:r>
              <a:rPr lang="en-US" altLang="ko-Kore-KR" sz="2400" dirty="0">
                <a:effectLst/>
              </a:rPr>
              <a:t>Excluding the time required to pull images and run </a:t>
            </a:r>
            <a:r>
              <a:rPr lang="en-US" altLang="ko-Kore-KR" sz="2400" dirty="0" err="1">
                <a:effectLst/>
              </a:rPr>
              <a:t>init</a:t>
            </a:r>
            <a:r>
              <a:rPr lang="en-US" altLang="ko-Kore-KR" sz="2400" dirty="0">
                <a:effectLst/>
              </a:rPr>
              <a:t>-containers, this latency should be less than 5 seconds, as measured from pod creation to when all its containers are reported as started and observed via watch. </a:t>
            </a:r>
          </a:p>
          <a:p>
            <a:pPr>
              <a:lnSpc>
                <a:spcPct val="120000"/>
              </a:lnSpc>
            </a:pPr>
            <a:r>
              <a:rPr lang="en-US" altLang="ko-Kore-KR" sz="2400" dirty="0">
                <a:effectLst/>
              </a:rPr>
              <a:t>This alignment between the Ray cluster setup time and Kubernetes SLO indicates that </a:t>
            </a:r>
            <a:r>
              <a:rPr lang="en-US" altLang="ko-Kore-KR" sz="2400" dirty="0" err="1">
                <a:effectLst/>
              </a:rPr>
              <a:t>KubeRay</a:t>
            </a:r>
            <a:r>
              <a:rPr lang="en-US" altLang="ko-Kore-KR" sz="2400" dirty="0">
                <a:effectLst/>
              </a:rPr>
              <a:t> efficiently manages Ray clusters within the Kubernetes ecosystem.</a:t>
            </a:r>
            <a:endParaRPr lang="en" altLang="ko-Kore-KR" sz="2400" dirty="0">
              <a:effectLst/>
            </a:endParaRPr>
          </a:p>
        </p:txBody>
      </p:sp>
    </p:spTree>
    <p:extLst>
      <p:ext uri="{BB962C8B-B14F-4D97-AF65-F5344CB8AC3E}">
        <p14:creationId xmlns:p14="http://schemas.microsoft.com/office/powerpoint/2010/main" val="2517116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Related Work</a:t>
            </a:r>
            <a:r>
              <a:rPr lang="en-US" altLang="ko-Kore-KR" sz="3200" dirty="0"/>
              <a:t>-Ray </a:t>
            </a:r>
            <a:r>
              <a:rPr lang="en-US" altLang="ko-Kore-KR" sz="3200" dirty="0" err="1"/>
              <a:t>Autoscaler</a:t>
            </a:r>
            <a:endParaRPr lang="en-US" altLang="ko-Kore-KR" sz="3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36</a:t>
            </a:fld>
            <a:endParaRPr kumimoji="1" lang="ko-Kore-KR" altLang="en-US" dirty="0"/>
          </a:p>
        </p:txBody>
      </p:sp>
      <p:sp>
        <p:nvSpPr>
          <p:cNvPr id="6" name="내용 개체 틀 7">
            <a:extLst>
              <a:ext uri="{FF2B5EF4-FFF2-40B4-BE49-F238E27FC236}">
                <a16:creationId xmlns:a16="http://schemas.microsoft.com/office/drawing/2014/main" id="{D2E84AE1-E961-4257-7539-7C85602DB8F8}"/>
              </a:ext>
            </a:extLst>
          </p:cNvPr>
          <p:cNvSpPr txBox="1">
            <a:spLocks/>
          </p:cNvSpPr>
          <p:nvPr/>
        </p:nvSpPr>
        <p:spPr>
          <a:xfrm>
            <a:off x="838200" y="1546907"/>
            <a:ext cx="10685929" cy="4882921"/>
          </a:xfrm>
          <a:prstGeom prst="rect">
            <a:avLst/>
          </a:prstGeom>
          <a:solidFill>
            <a:srgbClr val="DFE4EF"/>
          </a:solidFill>
          <a:ln>
            <a:solidFill>
              <a:srgbClr val="DFE4EF"/>
            </a:solidFill>
          </a:ln>
        </p:spPr>
        <p:txBody>
          <a:bodyPr vert="horz" lIns="72000" tIns="10800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4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4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ko-Kore-KR" sz="2000" dirty="0">
                <a:effectLst/>
              </a:rPr>
              <a:t>Mixed concerns for scaling and lifecycle management: The Ray </a:t>
            </a:r>
            <a:r>
              <a:rPr lang="en-US" altLang="ko-Kore-KR" sz="2000" dirty="0" err="1">
                <a:effectLst/>
              </a:rPr>
              <a:t>Autoscaler</a:t>
            </a:r>
            <a:r>
              <a:rPr lang="en-US" altLang="ko-Kore-KR" sz="2000" dirty="0">
                <a:effectLst/>
              </a:rPr>
              <a:t> has been observed to mix concerns between scaling and lifecycle management, which can lead to confusion and inefficiencies. Instead, mature tools like Terraform or cloud provider APIs are preferred for handling these tasks.</a:t>
            </a:r>
          </a:p>
          <a:p>
            <a:pPr>
              <a:lnSpc>
                <a:spcPct val="120000"/>
              </a:lnSpc>
            </a:pPr>
            <a:r>
              <a:rPr lang="en-US" altLang="ko-Kore-KR" sz="2000" dirty="0">
                <a:effectLst/>
              </a:rPr>
              <a:t>Non-intuitive API: The Ray </a:t>
            </a:r>
            <a:r>
              <a:rPr lang="en-US" altLang="ko-Kore-KR" sz="2000" dirty="0" err="1">
                <a:effectLst/>
              </a:rPr>
              <a:t>Autoscaler's</a:t>
            </a:r>
            <a:r>
              <a:rPr lang="en-US" altLang="ko-Kore-KR" sz="2000" dirty="0">
                <a:effectLst/>
              </a:rPr>
              <a:t> API is not as user-friendly as it could be, making it difficult to describe pods without using the Pod-Template. This can lead to confusion and inefficient usage of resources.</a:t>
            </a:r>
          </a:p>
          <a:p>
            <a:pPr>
              <a:lnSpc>
                <a:spcPct val="120000"/>
              </a:lnSpc>
            </a:pPr>
            <a:r>
              <a:rPr lang="en-US" altLang="ko-Kore-KR" sz="2000" dirty="0">
                <a:effectLst/>
              </a:rPr>
              <a:t>Insufficient testing for production use: The Ray </a:t>
            </a:r>
            <a:r>
              <a:rPr lang="en-US" altLang="ko-Kore-KR" sz="2000" dirty="0" err="1">
                <a:effectLst/>
              </a:rPr>
              <a:t>Autoscaler</a:t>
            </a:r>
            <a:r>
              <a:rPr lang="en-US" altLang="ko-Kore-KR" sz="2000" dirty="0">
                <a:effectLst/>
              </a:rPr>
              <a:t> has not undergone the rigorous testing needed to be considered production-ready. This is partly due to its implementation in Python, which has limited Kubernetes testing support. Golang, on the other hand, provides in-memory Kubernetes API-servers for testing, making it a more suitable language for developing Kubernetes-related tools.</a:t>
            </a:r>
            <a:endParaRPr lang="en" altLang="ko-Kore-KR" sz="2000" dirty="0">
              <a:effectLst/>
            </a:endParaRPr>
          </a:p>
        </p:txBody>
      </p:sp>
    </p:spTree>
    <p:extLst>
      <p:ext uri="{BB962C8B-B14F-4D97-AF65-F5344CB8AC3E}">
        <p14:creationId xmlns:p14="http://schemas.microsoft.com/office/powerpoint/2010/main" val="3329713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Related Work</a:t>
            </a:r>
            <a:r>
              <a:rPr lang="en-US" altLang="ko-Kore-KR" sz="3200" dirty="0"/>
              <a:t>-Kubeflow</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37</a:t>
            </a:fld>
            <a:endParaRPr kumimoji="1" lang="ko-Kore-KR" altLang="en-US" dirty="0"/>
          </a:p>
        </p:txBody>
      </p:sp>
      <p:sp>
        <p:nvSpPr>
          <p:cNvPr id="6" name="내용 개체 틀 7">
            <a:extLst>
              <a:ext uri="{FF2B5EF4-FFF2-40B4-BE49-F238E27FC236}">
                <a16:creationId xmlns:a16="http://schemas.microsoft.com/office/drawing/2014/main" id="{D2E84AE1-E961-4257-7539-7C85602DB8F8}"/>
              </a:ext>
            </a:extLst>
          </p:cNvPr>
          <p:cNvSpPr txBox="1">
            <a:spLocks/>
          </p:cNvSpPr>
          <p:nvPr/>
        </p:nvSpPr>
        <p:spPr>
          <a:xfrm>
            <a:off x="838200" y="1735590"/>
            <a:ext cx="10685929" cy="4215263"/>
          </a:xfrm>
          <a:prstGeom prst="rect">
            <a:avLst/>
          </a:prstGeom>
          <a:solidFill>
            <a:srgbClr val="DFE4EF"/>
          </a:solidFill>
          <a:ln>
            <a:solidFill>
              <a:srgbClr val="DFE4EF"/>
            </a:solidFill>
          </a:ln>
        </p:spPr>
        <p:txBody>
          <a:bodyPr vert="horz" lIns="72000" tIns="10800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4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4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ko-Kore-KR" sz="2400" dirty="0">
                <a:effectLst/>
              </a:rPr>
              <a:t>Kubeflow is an open-source framework that provides a set of tools for deploying and managing machine learning workflows on Kubernetes. </a:t>
            </a:r>
          </a:p>
          <a:p>
            <a:pPr>
              <a:lnSpc>
                <a:spcPct val="120000"/>
              </a:lnSpc>
            </a:pPr>
            <a:r>
              <a:rPr lang="en-US" altLang="ko-Kore-KR" sz="2400" dirty="0">
                <a:effectLst/>
              </a:rPr>
              <a:t>It enables users to declaratively specify the sequence of creating Kubernetes objects, which makes it easier to automate and standardize the deployment process.</a:t>
            </a:r>
          </a:p>
          <a:p>
            <a:pPr>
              <a:lnSpc>
                <a:spcPct val="120000"/>
              </a:lnSpc>
            </a:pPr>
            <a:r>
              <a:rPr lang="en-US" altLang="ko-Kore-KR" sz="2400" dirty="0">
                <a:effectLst/>
              </a:rPr>
              <a:t>However, as you mentioned, Kubeflow has limitations when it comes to extracting information from each step and using it in the next step in an imperative way. This can make it more difficult to customize workflows and optimize performance.</a:t>
            </a:r>
            <a:endParaRPr lang="en" altLang="ko-Kore-KR" sz="2400" dirty="0">
              <a:effectLst/>
            </a:endParaRPr>
          </a:p>
        </p:txBody>
      </p:sp>
    </p:spTree>
    <p:extLst>
      <p:ext uri="{BB962C8B-B14F-4D97-AF65-F5344CB8AC3E}">
        <p14:creationId xmlns:p14="http://schemas.microsoft.com/office/powerpoint/2010/main" val="4102077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a:xfrm>
            <a:off x="838200" y="56355"/>
            <a:ext cx="10515600" cy="1325563"/>
          </a:xfrm>
        </p:spPr>
        <p:txBody>
          <a:bodyPr/>
          <a:lstStyle/>
          <a:p>
            <a:pPr>
              <a:lnSpc>
                <a:spcPct val="100000"/>
              </a:lnSpc>
            </a:pPr>
            <a:r>
              <a:rPr lang="en-US" altLang="ko-Kore-KR" dirty="0"/>
              <a:t>Related Work</a:t>
            </a:r>
            <a:r>
              <a:rPr lang="en-US" altLang="ko-Kore-KR" sz="3200" dirty="0"/>
              <a:t>-Kubeflow</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38</a:t>
            </a:fld>
            <a:endParaRPr kumimoji="1" lang="ko-Kore-KR" altLang="en-US" dirty="0"/>
          </a:p>
        </p:txBody>
      </p:sp>
      <p:sp>
        <p:nvSpPr>
          <p:cNvPr id="6" name="내용 개체 틀 7">
            <a:extLst>
              <a:ext uri="{FF2B5EF4-FFF2-40B4-BE49-F238E27FC236}">
                <a16:creationId xmlns:a16="http://schemas.microsoft.com/office/drawing/2014/main" id="{D2E84AE1-E961-4257-7539-7C85602DB8F8}"/>
              </a:ext>
            </a:extLst>
          </p:cNvPr>
          <p:cNvSpPr txBox="1">
            <a:spLocks/>
          </p:cNvSpPr>
          <p:nvPr/>
        </p:nvSpPr>
        <p:spPr>
          <a:xfrm>
            <a:off x="838200" y="1546907"/>
            <a:ext cx="10685929" cy="4882921"/>
          </a:xfrm>
          <a:prstGeom prst="rect">
            <a:avLst/>
          </a:prstGeom>
          <a:solidFill>
            <a:srgbClr val="DFE4EF"/>
          </a:solidFill>
          <a:ln>
            <a:solidFill>
              <a:srgbClr val="DFE4EF"/>
            </a:solidFill>
          </a:ln>
        </p:spPr>
        <p:txBody>
          <a:bodyPr vert="horz" lIns="72000" tIns="10800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4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4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ko-Kore-KR" sz="2400" dirty="0" err="1">
                <a:effectLst/>
              </a:rPr>
              <a:t>KubeRay</a:t>
            </a:r>
            <a:r>
              <a:rPr lang="en-US" altLang="ko-Kore-KR" sz="2400" dirty="0">
                <a:effectLst/>
              </a:rPr>
              <a:t> is designed to handle these challenges and enable users to react to failures, scale requests, and manage the lifecycle of the cluster more effectively.</a:t>
            </a:r>
          </a:p>
          <a:p>
            <a:pPr>
              <a:lnSpc>
                <a:spcPct val="120000"/>
              </a:lnSpc>
            </a:pPr>
            <a:r>
              <a:rPr lang="en-US" altLang="ko-Kore-KR" sz="2400" dirty="0" err="1">
                <a:effectLst/>
              </a:rPr>
              <a:t>KubeRay</a:t>
            </a:r>
            <a:r>
              <a:rPr lang="en-US" altLang="ko-Kore-KR" sz="2400" dirty="0">
                <a:effectLst/>
              </a:rPr>
              <a:t> is an imperative framework that uses code to specify the sequence of events and handle failures and other issues that arise during the deployment process. </a:t>
            </a:r>
          </a:p>
          <a:p>
            <a:pPr>
              <a:lnSpc>
                <a:spcPct val="120000"/>
              </a:lnSpc>
            </a:pPr>
            <a:r>
              <a:rPr lang="en-US" altLang="ko-Kore-KR" sz="2400" dirty="0">
                <a:effectLst/>
              </a:rPr>
              <a:t>This approach can be more powerful and flexible than Kubeflow's declarative approach, but it also requires more effort and expertise to implement.</a:t>
            </a:r>
          </a:p>
          <a:p>
            <a:pPr>
              <a:lnSpc>
                <a:spcPct val="120000"/>
              </a:lnSpc>
            </a:pPr>
            <a:r>
              <a:rPr lang="en-US" altLang="ko-Kore-KR" sz="2400" dirty="0">
                <a:effectLst/>
              </a:rPr>
              <a:t>Overall, both Kubeflow and </a:t>
            </a:r>
            <a:r>
              <a:rPr lang="en-US" altLang="ko-Kore-KR" sz="2400" dirty="0" err="1">
                <a:effectLst/>
              </a:rPr>
              <a:t>KubeRay</a:t>
            </a:r>
            <a:r>
              <a:rPr lang="en-US" altLang="ko-Kore-KR" sz="2400" dirty="0">
                <a:effectLst/>
              </a:rPr>
              <a:t> have their strengths and weaknesses, and the choice between them depends on the specific needs and constraints of the project at hand.</a:t>
            </a:r>
            <a:endParaRPr lang="en" altLang="ko-Kore-KR" sz="2400" dirty="0">
              <a:effectLst/>
            </a:endParaRPr>
          </a:p>
        </p:txBody>
      </p:sp>
    </p:spTree>
    <p:extLst>
      <p:ext uri="{BB962C8B-B14F-4D97-AF65-F5344CB8AC3E}">
        <p14:creationId xmlns:p14="http://schemas.microsoft.com/office/powerpoint/2010/main" val="2638554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Conclusions</a:t>
            </a:r>
            <a:endParaRPr lang="ko-Kore-KR" altLang="en-US"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39</a:t>
            </a:fld>
            <a:endParaRPr kumimoji="1" lang="ko-Kore-KR" altLang="en-US" dirty="0"/>
          </a:p>
        </p:txBody>
      </p:sp>
      <p:sp>
        <p:nvSpPr>
          <p:cNvPr id="6" name="내용 개체 틀 7">
            <a:extLst>
              <a:ext uri="{FF2B5EF4-FFF2-40B4-BE49-F238E27FC236}">
                <a16:creationId xmlns:a16="http://schemas.microsoft.com/office/drawing/2014/main" id="{B0BCDA3E-1EA3-70D6-ADE6-D32680B37E8A}"/>
              </a:ext>
            </a:extLst>
          </p:cNvPr>
          <p:cNvSpPr txBox="1">
            <a:spLocks/>
          </p:cNvSpPr>
          <p:nvPr/>
        </p:nvSpPr>
        <p:spPr>
          <a:xfrm>
            <a:off x="838200" y="1546907"/>
            <a:ext cx="10685929" cy="4882921"/>
          </a:xfrm>
          <a:prstGeom prst="rect">
            <a:avLst/>
          </a:prstGeom>
          <a:solidFill>
            <a:srgbClr val="DFE4EF"/>
          </a:solidFill>
          <a:ln>
            <a:solidFill>
              <a:srgbClr val="DFE4EF"/>
            </a:solidFill>
          </a:ln>
        </p:spPr>
        <p:txBody>
          <a:bodyPr vert="horz" lIns="72000" tIns="10800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4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4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ko-KR" sz="2400" dirty="0"/>
              <a:t>In this paper authors presented </a:t>
            </a:r>
            <a:r>
              <a:rPr lang="en-US" altLang="ko-KR" sz="2400" dirty="0" err="1"/>
              <a:t>KubeRay</a:t>
            </a:r>
            <a:r>
              <a:rPr lang="en-US" altLang="ko-KR" sz="2400" dirty="0"/>
              <a:t>, a Kubernetes Operator for managing distributed machine learning applications running on the Ray framework.</a:t>
            </a:r>
          </a:p>
          <a:p>
            <a:pPr>
              <a:lnSpc>
                <a:spcPct val="120000"/>
              </a:lnSpc>
            </a:pPr>
            <a:r>
              <a:rPr lang="en-US" altLang="ko-KR" sz="2400" dirty="0"/>
              <a:t>Authors</a:t>
            </a:r>
            <a:r>
              <a:rPr lang="en-US" altLang="ko-Kore-KR" sz="2400" dirty="0">
                <a:effectLst/>
              </a:rPr>
              <a:t> presented different design alternatives and discussed the advantages and shortcomings of each design. </a:t>
            </a:r>
          </a:p>
          <a:p>
            <a:pPr>
              <a:lnSpc>
                <a:spcPct val="120000"/>
              </a:lnSpc>
            </a:pPr>
            <a:r>
              <a:rPr lang="en-US" altLang="ko-KR" sz="2400" dirty="0"/>
              <a:t>Authors</a:t>
            </a:r>
            <a:r>
              <a:rPr lang="en-US" altLang="ko-Kore-KR" sz="2400" dirty="0">
                <a:effectLst/>
              </a:rPr>
              <a:t> then discussed the internals of </a:t>
            </a:r>
            <a:r>
              <a:rPr lang="en-US" altLang="ko-Kore-KR" sz="2400" dirty="0" err="1">
                <a:effectLst/>
              </a:rPr>
              <a:t>KubeRay</a:t>
            </a:r>
            <a:r>
              <a:rPr lang="en-US" altLang="ko-Kore-KR" sz="2400" dirty="0">
                <a:effectLst/>
              </a:rPr>
              <a:t> and showed our experimental results showing that </a:t>
            </a:r>
            <a:r>
              <a:rPr lang="en-US" altLang="ko-Kore-KR" sz="2400" dirty="0" err="1">
                <a:effectLst/>
              </a:rPr>
              <a:t>KubeRay</a:t>
            </a:r>
            <a:r>
              <a:rPr lang="en-US" altLang="ko-Kore-KR" sz="2400" dirty="0">
                <a:effectLst/>
              </a:rPr>
              <a:t> is a viable solution for managing Ray clusters in Kubernetes.</a:t>
            </a:r>
          </a:p>
          <a:p>
            <a:pPr>
              <a:lnSpc>
                <a:spcPct val="120000"/>
              </a:lnSpc>
            </a:pPr>
            <a:r>
              <a:rPr lang="en-US" altLang="ko-Kore-KR" sz="2400" dirty="0">
                <a:effectLst/>
              </a:rPr>
              <a:t>The </a:t>
            </a:r>
            <a:r>
              <a:rPr lang="en-US" altLang="ko-Kore-KR" sz="2400" dirty="0" err="1">
                <a:effectLst/>
              </a:rPr>
              <a:t>KubeRay</a:t>
            </a:r>
            <a:r>
              <a:rPr lang="en-US" altLang="ko-Kore-KR" sz="2400" dirty="0">
                <a:effectLst/>
              </a:rPr>
              <a:t> Operator distinguishes itself from previous research by utilizing </a:t>
            </a:r>
            <a:r>
              <a:rPr lang="en-US" altLang="ko-Kore-KR" sz="2400" dirty="0" err="1">
                <a:effectLst/>
              </a:rPr>
              <a:t>KubeRay</a:t>
            </a:r>
            <a:r>
              <a:rPr lang="en-US" altLang="ko-Kore-KR" sz="2400" dirty="0">
                <a:effectLst/>
              </a:rPr>
              <a:t> to manage machine learning applications in Kubernetes environments, including cluster lifecycle management, and automating environment setup.</a:t>
            </a:r>
            <a:endParaRPr lang="en" altLang="ko-Kore-KR" sz="2400" dirty="0">
              <a:effectLst/>
            </a:endParaRPr>
          </a:p>
        </p:txBody>
      </p:sp>
    </p:spTree>
    <p:extLst>
      <p:ext uri="{BB962C8B-B14F-4D97-AF65-F5344CB8AC3E}">
        <p14:creationId xmlns:p14="http://schemas.microsoft.com/office/powerpoint/2010/main" val="415624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r>
              <a:rPr lang="en-US" altLang="ko-Kore-KR" dirty="0"/>
              <a:t>Abstract</a:t>
            </a:r>
            <a:endParaRPr kumimoji="1" lang="ko-Kore-KR" altLang="en-US" sz="3200" dirty="0"/>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2006600"/>
            <a:ext cx="10515600" cy="3911600"/>
          </a:xfrm>
        </p:spPr>
        <p:txBody>
          <a:bodyPr>
            <a:normAutofit lnSpcReduction="10000"/>
          </a:bodyPr>
          <a:lstStyle/>
          <a:p>
            <a:pPr>
              <a:lnSpc>
                <a:spcPct val="120000"/>
              </a:lnSpc>
            </a:pPr>
            <a:r>
              <a:rPr lang="en" altLang="ko-Kore-KR" sz="2400" dirty="0">
                <a:solidFill>
                  <a:srgbClr val="000007"/>
                </a:solidFill>
                <a:effectLst/>
              </a:rPr>
              <a:t>Machine Learning workloads such as deep learning and hyperparameter tuning are compute-intensive by nature. </a:t>
            </a:r>
          </a:p>
          <a:p>
            <a:pPr>
              <a:lnSpc>
                <a:spcPct val="120000"/>
              </a:lnSpc>
            </a:pPr>
            <a:r>
              <a:rPr lang="en" altLang="ko-Kore-KR" sz="2400" dirty="0">
                <a:solidFill>
                  <a:srgbClr val="000007"/>
                </a:solidFill>
                <a:effectLst/>
              </a:rPr>
              <a:t>Parallel execution is key to reducing the learning time. </a:t>
            </a:r>
          </a:p>
          <a:p>
            <a:pPr>
              <a:lnSpc>
                <a:spcPct val="120000"/>
              </a:lnSpc>
            </a:pPr>
            <a:r>
              <a:rPr lang="en" altLang="ko-Kore-KR" sz="2400" dirty="0">
                <a:solidFill>
                  <a:srgbClr val="000007"/>
                </a:solidFill>
                <a:effectLst/>
              </a:rPr>
              <a:t>The Ray Framework is a distributed middleware that provides primitives to seamlessly parallelize machine learning code execution across a cluster of compute node. </a:t>
            </a:r>
          </a:p>
          <a:p>
            <a:pPr>
              <a:lnSpc>
                <a:spcPct val="120000"/>
              </a:lnSpc>
            </a:pPr>
            <a:r>
              <a:rPr lang="en" altLang="ko-Kore-KR" sz="2400" dirty="0">
                <a:solidFill>
                  <a:srgbClr val="000007"/>
                </a:solidFill>
                <a:effectLst/>
              </a:rPr>
              <a:t>Kubernetes, the container management middleware, satisfies all the requirements to create and scale ray clusters. </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4</a:t>
            </a:fld>
            <a:endParaRPr kumimoji="1" lang="ko-Kore-KR" altLang="en-US" dirty="0"/>
          </a:p>
        </p:txBody>
      </p:sp>
    </p:spTree>
    <p:extLst>
      <p:ext uri="{BB962C8B-B14F-4D97-AF65-F5344CB8AC3E}">
        <p14:creationId xmlns:p14="http://schemas.microsoft.com/office/powerpoint/2010/main" val="4035269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Conclusions</a:t>
            </a:r>
            <a:endParaRPr lang="ko-Kore-KR" altLang="en-US"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40</a:t>
            </a:fld>
            <a:endParaRPr kumimoji="1" lang="ko-Kore-KR" altLang="en-US" dirty="0"/>
          </a:p>
        </p:txBody>
      </p:sp>
      <p:sp>
        <p:nvSpPr>
          <p:cNvPr id="6" name="내용 개체 틀 7">
            <a:extLst>
              <a:ext uri="{FF2B5EF4-FFF2-40B4-BE49-F238E27FC236}">
                <a16:creationId xmlns:a16="http://schemas.microsoft.com/office/drawing/2014/main" id="{B0BCDA3E-1EA3-70D6-ADE6-D32680B37E8A}"/>
              </a:ext>
            </a:extLst>
          </p:cNvPr>
          <p:cNvSpPr txBox="1">
            <a:spLocks/>
          </p:cNvSpPr>
          <p:nvPr/>
        </p:nvSpPr>
        <p:spPr>
          <a:xfrm>
            <a:off x="838200" y="1546907"/>
            <a:ext cx="10685929" cy="4882921"/>
          </a:xfrm>
          <a:prstGeom prst="rect">
            <a:avLst/>
          </a:prstGeom>
          <a:solidFill>
            <a:srgbClr val="DFE4EF"/>
          </a:solidFill>
          <a:ln>
            <a:solidFill>
              <a:srgbClr val="DFE4EF"/>
            </a:solidFill>
          </a:ln>
        </p:spPr>
        <p:txBody>
          <a:bodyPr vert="horz" lIns="72000" tIns="10800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4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4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ko-KR" sz="2400" dirty="0"/>
              <a:t>However, the experimental results presented in the paper only show the benefits of automation through the Operator, while Kubeflow, which is widely used, is only described with its disadvantages and compared by stating that "both Kubeflow and </a:t>
            </a:r>
            <a:r>
              <a:rPr lang="en-US" altLang="ko-KR" sz="2400" dirty="0" err="1"/>
              <a:t>KubeRay</a:t>
            </a:r>
            <a:r>
              <a:rPr lang="en-US" altLang="ko-KR" sz="2400" dirty="0"/>
              <a:t> have their strengths and weaknesses, and the choice between them depends on the specific needs and constraints of the project." </a:t>
            </a:r>
          </a:p>
          <a:p>
            <a:pPr>
              <a:lnSpc>
                <a:spcPct val="120000"/>
              </a:lnSpc>
            </a:pPr>
            <a:r>
              <a:rPr lang="en-US" altLang="ko-KR" sz="2400" dirty="0"/>
              <a:t>Therefore, I think there is a need for objective criteria that have not developed an Operator for Kubeflow.</a:t>
            </a:r>
          </a:p>
          <a:p>
            <a:pPr>
              <a:lnSpc>
                <a:spcPct val="120000"/>
              </a:lnSpc>
            </a:pPr>
            <a:r>
              <a:rPr lang="en-US" altLang="ko-KR" sz="2400" dirty="0"/>
              <a:t>However, this paper sufficiently demonstrates the need for research that automates configuration and manages the scale, lifecycle, and other aspects of clusters through Operators for other frameworks.</a:t>
            </a:r>
            <a:endParaRPr lang="en" altLang="ko-Kore-KR" sz="2400" dirty="0">
              <a:effectLst/>
            </a:endParaRPr>
          </a:p>
        </p:txBody>
      </p:sp>
    </p:spTree>
    <p:extLst>
      <p:ext uri="{BB962C8B-B14F-4D97-AF65-F5344CB8AC3E}">
        <p14:creationId xmlns:p14="http://schemas.microsoft.com/office/powerpoint/2010/main" val="3145736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References</a:t>
            </a:r>
            <a:endParaRPr lang="ko-Kore-KR" altLang="en-US"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41</a:t>
            </a:fld>
            <a:endParaRPr kumimoji="1" lang="ko-Kore-KR" altLang="en-US" dirty="0"/>
          </a:p>
        </p:txBody>
      </p:sp>
      <p:sp>
        <p:nvSpPr>
          <p:cNvPr id="6" name="내용 개체 틀 7">
            <a:extLst>
              <a:ext uri="{FF2B5EF4-FFF2-40B4-BE49-F238E27FC236}">
                <a16:creationId xmlns:a16="http://schemas.microsoft.com/office/drawing/2014/main" id="{B0BCDA3E-1EA3-70D6-ADE6-D32680B37E8A}"/>
              </a:ext>
            </a:extLst>
          </p:cNvPr>
          <p:cNvSpPr txBox="1">
            <a:spLocks/>
          </p:cNvSpPr>
          <p:nvPr/>
        </p:nvSpPr>
        <p:spPr>
          <a:xfrm>
            <a:off x="838200" y="1546907"/>
            <a:ext cx="10685929" cy="4882921"/>
          </a:xfrm>
          <a:prstGeom prst="rect">
            <a:avLst/>
          </a:prstGeom>
          <a:solidFill>
            <a:srgbClr val="DFE4EF"/>
          </a:solidFill>
          <a:ln>
            <a:solidFill>
              <a:srgbClr val="DFE4EF"/>
            </a:solidFill>
          </a:ln>
        </p:spPr>
        <p:txBody>
          <a:bodyPr vert="horz" lIns="72000" tIns="10800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4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4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ko-KR" sz="1200" dirty="0"/>
              <a:t>[1] Thang Le Duc, Rafael García </a:t>
            </a:r>
            <a:r>
              <a:rPr lang="en-US" altLang="ko-KR" sz="1200" dirty="0" err="1"/>
              <a:t>Leiva</a:t>
            </a:r>
            <a:r>
              <a:rPr lang="en-US" altLang="ko-KR" sz="1200" dirty="0"/>
              <a:t>, Paolo </a:t>
            </a:r>
            <a:r>
              <a:rPr lang="en-US" altLang="ko-KR" sz="1200" dirty="0" err="1"/>
              <a:t>Casari</a:t>
            </a:r>
            <a:r>
              <a:rPr lang="en-US" altLang="ko-KR" sz="1200" dirty="0"/>
              <a:t>, and Per-</a:t>
            </a:r>
            <a:r>
              <a:rPr lang="en-US" altLang="ko-KR" sz="1200" dirty="0" err="1"/>
              <a:t>Olov</a:t>
            </a:r>
            <a:r>
              <a:rPr lang="en-US" altLang="ko-KR" sz="1200" dirty="0"/>
              <a:t> </a:t>
            </a:r>
            <a:r>
              <a:rPr lang="en-US" altLang="ko-KR" sz="1200" dirty="0" err="1"/>
              <a:t>Östberg</a:t>
            </a:r>
            <a:r>
              <a:rPr lang="en-US" altLang="ko-KR" sz="1200" dirty="0"/>
              <a:t>. 2019. Machine Learning Methods for Reliable Resource Provisioning in Edge-Cloud Computing: A Survey. ACM </a:t>
            </a:r>
            <a:r>
              <a:rPr lang="en-US" altLang="ko-KR" sz="1200" dirty="0" err="1"/>
              <a:t>Comput</a:t>
            </a:r>
            <a:r>
              <a:rPr lang="en-US" altLang="ko-KR" sz="1200" dirty="0"/>
              <a:t>. </a:t>
            </a:r>
            <a:r>
              <a:rPr lang="en-US" altLang="ko-KR" sz="1200" dirty="0" err="1"/>
              <a:t>Surv</a:t>
            </a:r>
            <a:r>
              <a:rPr lang="en-US" altLang="ko-KR" sz="1200" dirty="0"/>
              <a:t>. 52, 5, Article 94 (October 2019), 39 pages. </a:t>
            </a:r>
            <a:r>
              <a:rPr lang="en-US" altLang="ko-KR" sz="1200" dirty="0" err="1"/>
              <a:t>DOI:https</a:t>
            </a:r>
            <a:r>
              <a:rPr lang="en-US" altLang="ko-KR" sz="1200" dirty="0"/>
              <a:t>://doi.org/10.1145/3341145</a:t>
            </a:r>
          </a:p>
          <a:p>
            <a:pPr>
              <a:lnSpc>
                <a:spcPct val="120000"/>
              </a:lnSpc>
            </a:pPr>
            <a:r>
              <a:rPr lang="en-US" altLang="ko-KR" sz="1200" dirty="0"/>
              <a:t>[2] The Ray Framework. URL: https://www.ray.io/ last accessed in October 2021</a:t>
            </a:r>
          </a:p>
          <a:p>
            <a:pPr>
              <a:lnSpc>
                <a:spcPct val="120000"/>
              </a:lnSpc>
            </a:pPr>
            <a:r>
              <a:rPr lang="en-US" altLang="ko-KR" sz="1200" dirty="0"/>
              <a:t>[3] Ray Remote Functions URL: https://docs.ray.io/en/latest/walkthrough.html last accessed in October 2021</a:t>
            </a:r>
          </a:p>
          <a:p>
            <a:pPr>
              <a:lnSpc>
                <a:spcPct val="120000"/>
              </a:lnSpc>
            </a:pPr>
            <a:r>
              <a:rPr lang="en-US" altLang="ko-KR" sz="1200" dirty="0"/>
              <a:t>[4] Kubernetes: The Container Management Framework. URL: https://kubernetes.io/ last accessed in October 2021.</a:t>
            </a:r>
          </a:p>
          <a:p>
            <a:pPr>
              <a:lnSpc>
                <a:spcPct val="120000"/>
              </a:lnSpc>
            </a:pPr>
            <a:r>
              <a:rPr lang="en-US" altLang="ko-KR" sz="1200" dirty="0"/>
              <a:t>[5] Azure Kubernetes Service. URL: https://azure.microsoft.com/</a:t>
            </a:r>
            <a:r>
              <a:rPr lang="en-US" altLang="ko-KR" sz="1200" dirty="0" err="1"/>
              <a:t>enus</a:t>
            </a:r>
            <a:r>
              <a:rPr lang="en-US" altLang="ko-KR" sz="1200" dirty="0"/>
              <a:t>/services/</a:t>
            </a:r>
            <a:r>
              <a:rPr lang="en-US" altLang="ko-KR" sz="1200" dirty="0" err="1"/>
              <a:t>kubernetes</a:t>
            </a:r>
            <a:r>
              <a:rPr lang="en-US" altLang="ko-KR" sz="1200" dirty="0"/>
              <a:t>-service/#overview last accessed in October 2021</a:t>
            </a:r>
          </a:p>
          <a:p>
            <a:pPr>
              <a:lnSpc>
                <a:spcPct val="120000"/>
              </a:lnSpc>
            </a:pPr>
            <a:r>
              <a:rPr lang="en-US" altLang="ko-KR" sz="1200" dirty="0"/>
              <a:t>[6] AWS Kubernetes Service. URL: https://aws.amazon.com/eks/ last accessed in October 2021.</a:t>
            </a:r>
          </a:p>
          <a:p>
            <a:pPr>
              <a:lnSpc>
                <a:spcPct val="120000"/>
              </a:lnSpc>
            </a:pPr>
            <a:r>
              <a:rPr lang="en-US" altLang="ko-KR" sz="1200" dirty="0"/>
              <a:t>[7] Google Kubernetes Engine. URL: https://cloud.google.com/kubernetes-engine last accessed in October 2021.</a:t>
            </a:r>
          </a:p>
          <a:p>
            <a:pPr>
              <a:lnSpc>
                <a:spcPct val="120000"/>
              </a:lnSpc>
            </a:pPr>
            <a:r>
              <a:rPr lang="en-US" altLang="ko-KR" sz="1200" dirty="0"/>
              <a:t>[8] </a:t>
            </a:r>
            <a:r>
              <a:rPr lang="en-US" altLang="ko-KR" sz="1200" dirty="0" err="1"/>
              <a:t>KubeRay</a:t>
            </a:r>
            <a:r>
              <a:rPr lang="en-US" altLang="ko-KR" sz="1200" dirty="0"/>
              <a:t>: The Ray Kubernetes Operator. URL: https://github.com/</a:t>
            </a:r>
            <a:r>
              <a:rPr lang="en-US" altLang="ko-KR" sz="1200" dirty="0" err="1"/>
              <a:t>rayproject</a:t>
            </a:r>
            <a:r>
              <a:rPr lang="en-US" altLang="ko-KR" sz="1200" dirty="0"/>
              <a:t>/</a:t>
            </a:r>
            <a:r>
              <a:rPr lang="en-US" altLang="ko-KR" sz="1200" dirty="0" err="1"/>
              <a:t>kuberay</a:t>
            </a:r>
            <a:r>
              <a:rPr lang="en-US" altLang="ko-KR" sz="1200" dirty="0"/>
              <a:t>/tree/master/ray-operator last accessed in October 2021</a:t>
            </a:r>
          </a:p>
          <a:p>
            <a:pPr>
              <a:lnSpc>
                <a:spcPct val="120000"/>
              </a:lnSpc>
            </a:pPr>
            <a:r>
              <a:rPr lang="en-US" altLang="ko-KR" sz="1200" dirty="0"/>
              <a:t>[9] The Kubernetes Operator Design Pattern. URL: https://kubernetes.io/docs/concepts/extend-kubernetes/operator/ last accessed in October 2021</a:t>
            </a:r>
          </a:p>
          <a:p>
            <a:pPr>
              <a:lnSpc>
                <a:spcPct val="120000"/>
              </a:lnSpc>
            </a:pPr>
            <a:r>
              <a:rPr lang="en-US" altLang="ko-KR" sz="1200" dirty="0"/>
              <a:t>[10] Kubernetes Cluster Federation. URL: https://github.com/</a:t>
            </a:r>
            <a:r>
              <a:rPr lang="en-US" altLang="ko-KR" sz="1200" dirty="0" err="1"/>
              <a:t>kubernetessigs</a:t>
            </a:r>
            <a:r>
              <a:rPr lang="en-US" altLang="ko-KR" sz="1200" dirty="0"/>
              <a:t>/</a:t>
            </a:r>
            <a:r>
              <a:rPr lang="en-US" altLang="ko-KR" sz="1200" dirty="0" err="1"/>
              <a:t>kubefed</a:t>
            </a:r>
            <a:r>
              <a:rPr lang="en-US" altLang="ko-KR" sz="1200" dirty="0"/>
              <a:t> last accessed in October 2021.</a:t>
            </a:r>
          </a:p>
          <a:p>
            <a:pPr>
              <a:lnSpc>
                <a:spcPct val="120000"/>
              </a:lnSpc>
            </a:pPr>
            <a:r>
              <a:rPr lang="en-US" altLang="ko-KR" sz="1200" dirty="0"/>
              <a:t>[11] </a:t>
            </a:r>
            <a:r>
              <a:rPr lang="en-US" altLang="ko-KR" sz="1200" dirty="0" err="1"/>
              <a:t>KubeRay</a:t>
            </a:r>
            <a:r>
              <a:rPr lang="en-US" altLang="ko-KR" sz="1200" dirty="0"/>
              <a:t> design document, URL: https://docs.google.com/document/d/1DPSe34DkqQ4AeJpoBnSrUM8SnHnQVkiLlcmI4zWEWg/</a:t>
            </a:r>
            <a:r>
              <a:rPr lang="en-US" altLang="ko-KR" sz="1200" dirty="0" err="1"/>
              <a:t>edit#heading</a:t>
            </a:r>
            <a:r>
              <a:rPr lang="en-US" altLang="ko-KR" sz="1200" dirty="0"/>
              <a:t>=h.uvghkc1tgnfw, last accessed on October 2021.</a:t>
            </a:r>
          </a:p>
          <a:p>
            <a:pPr>
              <a:lnSpc>
                <a:spcPct val="120000"/>
              </a:lnSpc>
            </a:pPr>
            <a:r>
              <a:rPr lang="en-US" altLang="ko-KR" sz="1200" dirty="0"/>
              <a:t>[12] Kubernetes Downward API. URL: https://kubernetes.io/docs/tasks/</a:t>
            </a:r>
            <a:r>
              <a:rPr lang="en-US" altLang="ko-KR" sz="1200" dirty="0" err="1"/>
              <a:t>inject-dataapplication</a:t>
            </a:r>
            <a:r>
              <a:rPr lang="en-US" altLang="ko-KR" sz="1200" dirty="0"/>
              <a:t>/downward-</a:t>
            </a:r>
            <a:r>
              <a:rPr lang="en-US" altLang="ko-KR" sz="1200" dirty="0" err="1"/>
              <a:t>api</a:t>
            </a:r>
            <a:r>
              <a:rPr lang="en-US" altLang="ko-KR" sz="1200" dirty="0"/>
              <a:t>-volume-expose-pod-information/ last accessed in October 2021.</a:t>
            </a:r>
          </a:p>
        </p:txBody>
      </p:sp>
    </p:spTree>
    <p:extLst>
      <p:ext uri="{BB962C8B-B14F-4D97-AF65-F5344CB8AC3E}">
        <p14:creationId xmlns:p14="http://schemas.microsoft.com/office/powerpoint/2010/main" val="1313671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References</a:t>
            </a:r>
            <a:endParaRPr lang="ko-Kore-KR" altLang="en-US"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42</a:t>
            </a:fld>
            <a:endParaRPr kumimoji="1" lang="ko-Kore-KR" altLang="en-US" dirty="0"/>
          </a:p>
        </p:txBody>
      </p:sp>
      <p:sp>
        <p:nvSpPr>
          <p:cNvPr id="6" name="내용 개체 틀 7">
            <a:extLst>
              <a:ext uri="{FF2B5EF4-FFF2-40B4-BE49-F238E27FC236}">
                <a16:creationId xmlns:a16="http://schemas.microsoft.com/office/drawing/2014/main" id="{B0BCDA3E-1EA3-70D6-ADE6-D32680B37E8A}"/>
              </a:ext>
            </a:extLst>
          </p:cNvPr>
          <p:cNvSpPr txBox="1">
            <a:spLocks/>
          </p:cNvSpPr>
          <p:nvPr/>
        </p:nvSpPr>
        <p:spPr>
          <a:xfrm>
            <a:off x="838200" y="1343711"/>
            <a:ext cx="10685929" cy="5240622"/>
          </a:xfrm>
          <a:prstGeom prst="rect">
            <a:avLst/>
          </a:prstGeom>
          <a:solidFill>
            <a:srgbClr val="DFE4EF"/>
          </a:solidFill>
          <a:ln>
            <a:solidFill>
              <a:srgbClr val="DFE4EF"/>
            </a:solidFill>
          </a:ln>
        </p:spPr>
        <p:txBody>
          <a:bodyPr vert="horz" lIns="72000" tIns="10800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4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4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4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4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ko-KR" sz="1200" dirty="0"/>
              <a:t>[13] Kubernetes Service Level Objective / Service Level Indicator SLO/SLI https://github.com/kubernetes/community/blob/master/sigscalability/slos/slos.md last accessed in October 2021.</a:t>
            </a:r>
          </a:p>
          <a:p>
            <a:pPr>
              <a:lnSpc>
                <a:spcPct val="120000"/>
              </a:lnSpc>
            </a:pPr>
            <a:r>
              <a:rPr lang="en-US" altLang="ko-KR" sz="1200" dirty="0"/>
              <a:t>[14] </a:t>
            </a:r>
            <a:r>
              <a:rPr lang="en-US" altLang="ko-KR" sz="1200" dirty="0" err="1"/>
              <a:t>KubeFlow</a:t>
            </a:r>
            <a:r>
              <a:rPr lang="en-US" altLang="ko-KR" sz="1200" dirty="0"/>
              <a:t> https://www.kubeflow.org/ last accessed in October 2021.</a:t>
            </a:r>
          </a:p>
          <a:p>
            <a:pPr>
              <a:lnSpc>
                <a:spcPct val="120000"/>
              </a:lnSpc>
            </a:pPr>
            <a:r>
              <a:rPr lang="en-US" altLang="ko-KR" sz="1200" dirty="0"/>
              <a:t>[15] Amazon </a:t>
            </a:r>
            <a:r>
              <a:rPr lang="en-US" altLang="ko-KR" sz="1200" dirty="0" err="1"/>
              <a:t>Sagemaker</a:t>
            </a:r>
            <a:r>
              <a:rPr lang="en-US" altLang="ko-KR" sz="1200" dirty="0"/>
              <a:t> URL: https://aws.amazon.com/pm/sagemaker/ last accessed in October 2021.</a:t>
            </a:r>
          </a:p>
          <a:p>
            <a:pPr>
              <a:lnSpc>
                <a:spcPct val="120000"/>
              </a:lnSpc>
            </a:pPr>
            <a:r>
              <a:rPr lang="en-US" altLang="ko-KR" sz="1200" dirty="0"/>
              <a:t>[16] </a:t>
            </a:r>
            <a:r>
              <a:rPr lang="en-US" altLang="ko-KR" sz="1200" dirty="0" err="1"/>
              <a:t>Run:AI</a:t>
            </a:r>
            <a:r>
              <a:rPr lang="en-US" altLang="ko-KR" sz="1200" dirty="0"/>
              <a:t> https://www.run.ai/ last accessed in October 2021.</a:t>
            </a:r>
          </a:p>
          <a:p>
            <a:pPr>
              <a:lnSpc>
                <a:spcPct val="120000"/>
              </a:lnSpc>
            </a:pPr>
            <a:r>
              <a:rPr lang="en-US" altLang="ko-KR" sz="1200" dirty="0"/>
              <a:t>[17] L. </a:t>
            </a:r>
            <a:r>
              <a:rPr lang="en-US" altLang="ko-KR" sz="1200" dirty="0" err="1"/>
              <a:t>Toka</a:t>
            </a:r>
            <a:r>
              <a:rPr lang="en-US" altLang="ko-KR" sz="1200" dirty="0"/>
              <a:t>, G. </a:t>
            </a:r>
            <a:r>
              <a:rPr lang="en-US" altLang="ko-KR" sz="1200" dirty="0" err="1"/>
              <a:t>Dobreff</a:t>
            </a:r>
            <a:r>
              <a:rPr lang="en-US" altLang="ko-KR" sz="1200" dirty="0"/>
              <a:t>, B. Fodor and B. </a:t>
            </a:r>
            <a:r>
              <a:rPr lang="en-US" altLang="ko-KR" sz="1200" dirty="0" err="1"/>
              <a:t>Sonkoly</a:t>
            </a:r>
            <a:r>
              <a:rPr lang="en-US" altLang="ko-KR" sz="1200" dirty="0"/>
              <a:t>, "Machine Learning-Based Scaling Management for Kubernetes Edge Clusters," in IEEE Transactions on Network and Service Management, vol. 18, no. 1, pp. 958-972, March 2021, </a:t>
            </a:r>
            <a:r>
              <a:rPr lang="en-US" altLang="ko-KR" sz="1200" dirty="0" err="1"/>
              <a:t>doi</a:t>
            </a:r>
            <a:r>
              <a:rPr lang="en-US" altLang="ko-KR" sz="1200" dirty="0"/>
              <a:t>: 10.1109/TNSM.2021.3052837.</a:t>
            </a:r>
          </a:p>
          <a:p>
            <a:pPr>
              <a:lnSpc>
                <a:spcPct val="120000"/>
              </a:lnSpc>
            </a:pPr>
            <a:r>
              <a:rPr lang="en-US" altLang="ko-KR" sz="1200" dirty="0"/>
              <a:t>[18] Chun-Hsiang Lee, </a:t>
            </a:r>
            <a:r>
              <a:rPr lang="en-US" altLang="ko-KR" sz="1200" dirty="0" err="1"/>
              <a:t>Zhaofeng</a:t>
            </a:r>
            <a:r>
              <a:rPr lang="en-US" altLang="ko-KR" sz="1200" dirty="0"/>
              <a:t> Li, Xu Lu, </a:t>
            </a:r>
            <a:r>
              <a:rPr lang="en-US" altLang="ko-KR" sz="1200" dirty="0" err="1"/>
              <a:t>Tiyun</a:t>
            </a:r>
            <a:r>
              <a:rPr lang="en-US" altLang="ko-KR" sz="1200" dirty="0"/>
              <a:t> Chen, </a:t>
            </a:r>
            <a:r>
              <a:rPr lang="en-US" altLang="ko-KR" sz="1200" dirty="0" err="1"/>
              <a:t>Saisai</a:t>
            </a:r>
            <a:r>
              <a:rPr lang="en-US" altLang="ko-KR" sz="1200" dirty="0"/>
              <a:t> Yang, and Chao Wu. 2020. Multi-Tenant Machine Learning Platform Based on Kubernetes. In Proceedings of the 2020 6th International Conference on Computing and Artificial Intelligence (ICCAI '20). Association for Computing Machinery, </a:t>
            </a:r>
            <a:r>
              <a:rPr lang="en-US" altLang="ko-KR" sz="1200" dirty="0" err="1"/>
              <a:t>NewYork</a:t>
            </a:r>
            <a:r>
              <a:rPr lang="en-US" altLang="ko-KR" sz="1200" dirty="0"/>
              <a:t>, NY, USA, 5–12. </a:t>
            </a:r>
            <a:r>
              <a:rPr lang="en-US" altLang="ko-KR" sz="1200" dirty="0" err="1"/>
              <a:t>DOI:https</a:t>
            </a:r>
            <a:r>
              <a:rPr lang="en-US" altLang="ko-KR" sz="1200" dirty="0"/>
              <a:t>://doi.org/10.1145/3404555.3404565</a:t>
            </a:r>
          </a:p>
          <a:p>
            <a:pPr>
              <a:lnSpc>
                <a:spcPct val="120000"/>
              </a:lnSpc>
            </a:pPr>
            <a:r>
              <a:rPr lang="en-US" altLang="ko-KR" sz="1200" dirty="0"/>
              <a:t>[19] </a:t>
            </a:r>
            <a:r>
              <a:rPr lang="en-US" altLang="ko-KR" sz="1200" dirty="0" err="1"/>
              <a:t>Yuzhou</a:t>
            </a:r>
            <a:r>
              <a:rPr lang="en-US" altLang="ko-KR" sz="1200" dirty="0"/>
              <a:t> Huang, </a:t>
            </a:r>
            <a:r>
              <a:rPr lang="en-US" altLang="ko-KR" sz="1200" dirty="0" err="1"/>
              <a:t>Kaiyu</a:t>
            </a:r>
            <a:r>
              <a:rPr lang="en-US" altLang="ko-KR" sz="1200" dirty="0"/>
              <a:t> </a:t>
            </a:r>
            <a:r>
              <a:rPr lang="en-US" altLang="ko-KR" sz="1200" dirty="0" err="1"/>
              <a:t>cai</a:t>
            </a:r>
            <a:r>
              <a:rPr lang="en-US" altLang="ko-KR" sz="1200" dirty="0"/>
              <a:t>, Ran </a:t>
            </a:r>
            <a:r>
              <a:rPr lang="en-US" altLang="ko-KR" sz="1200" dirty="0" err="1"/>
              <a:t>Zong</a:t>
            </a:r>
            <a:r>
              <a:rPr lang="en-US" altLang="ko-KR" sz="1200" dirty="0"/>
              <a:t>, and </a:t>
            </a:r>
            <a:r>
              <a:rPr lang="en-US" altLang="ko-KR" sz="1200" dirty="0" err="1"/>
              <a:t>Yugang</a:t>
            </a:r>
            <a:r>
              <a:rPr lang="en-US" altLang="ko-KR" sz="1200" dirty="0"/>
              <a:t> Mao. 2019. Design and implementation of an edge computing platform architecture using Docker and Kubernetes for machine learning. In Proceedings of the 3rd International Conference on High Performance Compilation, Computing and Communications (HP3C '19). Association for Computing Machinery, New York, NY, USA, 29–32. </a:t>
            </a:r>
            <a:r>
              <a:rPr lang="en-US" altLang="ko-KR" sz="1200" dirty="0" err="1"/>
              <a:t>DOI:https</a:t>
            </a:r>
            <a:r>
              <a:rPr lang="en-US" altLang="ko-KR" sz="1200" dirty="0"/>
              <a:t>://doi.org/10.1145/3318265.3318288</a:t>
            </a:r>
          </a:p>
          <a:p>
            <a:pPr>
              <a:lnSpc>
                <a:spcPct val="120000"/>
              </a:lnSpc>
            </a:pPr>
            <a:r>
              <a:rPr lang="en-US" altLang="ko-KR" sz="1200" dirty="0"/>
              <a:t>[20] </a:t>
            </a:r>
            <a:r>
              <a:rPr lang="en-US" altLang="ko-KR" sz="1200" dirty="0" err="1"/>
              <a:t>AnyScale</a:t>
            </a:r>
            <a:r>
              <a:rPr lang="en-US" altLang="ko-KR" sz="1200" dirty="0"/>
              <a:t>. URL: https://www.anyscale.com/ last accessed in October 2021.</a:t>
            </a:r>
          </a:p>
          <a:p>
            <a:pPr>
              <a:lnSpc>
                <a:spcPct val="120000"/>
              </a:lnSpc>
            </a:pPr>
            <a:r>
              <a:rPr lang="en-US" altLang="ko-KR" sz="1200" dirty="0"/>
              <a:t>[21] </a:t>
            </a:r>
            <a:r>
              <a:rPr lang="en-US" altLang="ko-KR" sz="1200" dirty="0" err="1"/>
              <a:t>ByteDance</a:t>
            </a:r>
            <a:r>
              <a:rPr lang="en-US" altLang="ko-KR" sz="1200" dirty="0"/>
              <a:t>. URL: https://www.bytedance.com/en/ last accessed in October 2021.</a:t>
            </a:r>
          </a:p>
          <a:p>
            <a:pPr>
              <a:lnSpc>
                <a:spcPct val="120000"/>
              </a:lnSpc>
            </a:pPr>
            <a:r>
              <a:rPr lang="en-US" altLang="ko-KR" sz="1200" dirty="0"/>
              <a:t>[22] </a:t>
            </a:r>
            <a:r>
              <a:rPr lang="en-US" altLang="ko-KR" sz="1200" dirty="0" err="1"/>
              <a:t>AntGroup</a:t>
            </a:r>
            <a:r>
              <a:rPr lang="en-US" altLang="ko-KR" sz="1200" dirty="0"/>
              <a:t>. URL: https://www.antgroup.com/en last accessed in October 2021.</a:t>
            </a:r>
          </a:p>
          <a:p>
            <a:pPr>
              <a:lnSpc>
                <a:spcPct val="120000"/>
              </a:lnSpc>
            </a:pPr>
            <a:r>
              <a:rPr lang="en-US" altLang="ko-KR" sz="1200" dirty="0"/>
              <a:t>[23] Ray </a:t>
            </a:r>
            <a:r>
              <a:rPr lang="en-US" altLang="ko-KR" sz="1200" dirty="0" err="1"/>
              <a:t>Autoscaler</a:t>
            </a:r>
            <a:r>
              <a:rPr lang="en-US" altLang="ko-KR" sz="1200" dirty="0"/>
              <a:t> Kubernetes-plugin URL: https://github.com/</a:t>
            </a:r>
            <a:r>
              <a:rPr lang="en-US" altLang="ko-KR" sz="1200" dirty="0" err="1"/>
              <a:t>rayproject</a:t>
            </a:r>
            <a:r>
              <a:rPr lang="en-US" altLang="ko-KR" sz="1200" dirty="0"/>
              <a:t>/ray/tree/ray-1.7.0/python/ray/</a:t>
            </a:r>
            <a:r>
              <a:rPr lang="en-US" altLang="ko-KR" sz="1200" dirty="0" err="1"/>
              <a:t>autoscaler</a:t>
            </a:r>
            <a:r>
              <a:rPr lang="en-US" altLang="ko-KR" sz="1200" dirty="0"/>
              <a:t> last accessed in October 2021.</a:t>
            </a:r>
          </a:p>
        </p:txBody>
      </p:sp>
    </p:spTree>
    <p:extLst>
      <p:ext uri="{BB962C8B-B14F-4D97-AF65-F5344CB8AC3E}">
        <p14:creationId xmlns:p14="http://schemas.microsoft.com/office/powerpoint/2010/main" val="3213176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07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r>
              <a:rPr lang="en-US" altLang="ko-Kore-KR" dirty="0"/>
              <a:t>Abstract</a:t>
            </a:r>
            <a:endParaRPr kumimoji="1" lang="ko-Kore-KR" altLang="en-US" sz="3200" dirty="0"/>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898366"/>
            <a:ext cx="10515600" cy="3334034"/>
          </a:xfrm>
        </p:spPr>
        <p:txBody>
          <a:bodyPr>
            <a:normAutofit/>
          </a:bodyPr>
          <a:lstStyle/>
          <a:p>
            <a:pPr>
              <a:lnSpc>
                <a:spcPct val="120000"/>
              </a:lnSpc>
            </a:pPr>
            <a:r>
              <a:rPr lang="en" altLang="ko-Kore-KR" sz="2400" dirty="0">
                <a:solidFill>
                  <a:srgbClr val="000007"/>
                </a:solidFill>
                <a:effectLst/>
              </a:rPr>
              <a:t>Ho</a:t>
            </a:r>
            <a:r>
              <a:rPr lang="en-US" altLang="ko-Kore-KR" sz="2400" dirty="0">
                <a:solidFill>
                  <a:srgbClr val="000007"/>
                </a:solidFill>
                <a:effectLst/>
              </a:rPr>
              <a:t>we</a:t>
            </a:r>
            <a:r>
              <a:rPr lang="en" altLang="ko-Kore-KR" sz="2400" dirty="0">
                <a:solidFill>
                  <a:srgbClr val="000007"/>
                </a:solidFill>
                <a:effectLst/>
              </a:rPr>
              <a:t>ver, setting up a cluster within Kubernetes, is a tedious and error prone task when done manually.</a:t>
            </a:r>
            <a:endParaRPr lang="en" altLang="ko-Kore-KR" sz="2400" dirty="0">
              <a:solidFill>
                <a:srgbClr val="000007"/>
              </a:solidFill>
            </a:endParaRPr>
          </a:p>
          <a:p>
            <a:pPr>
              <a:lnSpc>
                <a:spcPct val="120000"/>
              </a:lnSpc>
            </a:pPr>
            <a:r>
              <a:rPr lang="en" altLang="ko-Kore-KR" sz="2400" dirty="0">
                <a:solidFill>
                  <a:srgbClr val="000007"/>
                </a:solidFill>
                <a:effectLst/>
              </a:rPr>
              <a:t>In this paper </a:t>
            </a:r>
            <a:r>
              <a:rPr lang="en-US" altLang="ko-Kore-KR" sz="2400" dirty="0">
                <a:solidFill>
                  <a:srgbClr val="000007"/>
                </a:solidFill>
                <a:effectLst/>
              </a:rPr>
              <a:t>a</a:t>
            </a:r>
            <a:r>
              <a:rPr lang="en-US" altLang="ko-KR" sz="2400" dirty="0"/>
              <a:t>uthors</a:t>
            </a:r>
            <a:r>
              <a:rPr lang="en" altLang="ko-Kore-KR" sz="2400" dirty="0">
                <a:solidFill>
                  <a:srgbClr val="000007"/>
                </a:solidFill>
                <a:effectLst/>
              </a:rPr>
              <a:t> present KubeRay, an Operator and suite of tools designed, and built to create Ray cluster in Kubernetes with minimum effort. </a:t>
            </a:r>
            <a:endParaRPr lang="en" altLang="ko-Kore-KR" sz="2400" dirty="0">
              <a:solidFill>
                <a:srgbClr val="000007"/>
              </a:solidFill>
            </a:endParaRPr>
          </a:p>
          <a:p>
            <a:pPr>
              <a:lnSpc>
                <a:spcPct val="120000"/>
              </a:lnSpc>
            </a:pPr>
            <a:r>
              <a:rPr lang="en-US" altLang="ko-KR" sz="2400" dirty="0"/>
              <a:t>Authors</a:t>
            </a:r>
            <a:r>
              <a:rPr lang="en" altLang="ko-Kore-KR" sz="2400" dirty="0">
                <a:solidFill>
                  <a:srgbClr val="000007"/>
                </a:solidFill>
                <a:effectLst/>
              </a:rPr>
              <a:t> present our architectural choices, our open- source implementation, and </a:t>
            </a:r>
            <a:r>
              <a:rPr lang="en-US" altLang="ko-Kore-KR" sz="2400" dirty="0">
                <a:solidFill>
                  <a:srgbClr val="000007"/>
                </a:solidFill>
              </a:rPr>
              <a:t>authors</a:t>
            </a:r>
            <a:r>
              <a:rPr lang="en" altLang="ko-Kore-KR" sz="2400" dirty="0">
                <a:solidFill>
                  <a:srgbClr val="000007"/>
                </a:solidFill>
                <a:effectLst/>
              </a:rPr>
              <a:t> analyze the performance of our solution.</a:t>
            </a:r>
            <a:endParaRPr lang="en" altLang="ko-Kore-KR" sz="2400" dirty="0">
              <a:solidFill>
                <a:srgbClr val="000007"/>
              </a:solidFill>
            </a:endParaRP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5</a:t>
            </a:fld>
            <a:endParaRPr kumimoji="1" lang="ko-Kore-KR" altLang="en-US" dirty="0"/>
          </a:p>
        </p:txBody>
      </p:sp>
    </p:spTree>
    <p:extLst>
      <p:ext uri="{BB962C8B-B14F-4D97-AF65-F5344CB8AC3E}">
        <p14:creationId xmlns:p14="http://schemas.microsoft.com/office/powerpoint/2010/main" val="177015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Introduction</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798502"/>
            <a:ext cx="10685929" cy="3827598"/>
          </a:xfrm>
        </p:spPr>
        <p:txBody>
          <a:bodyPr>
            <a:noAutofit/>
          </a:bodyPr>
          <a:lstStyle/>
          <a:p>
            <a:pPr>
              <a:lnSpc>
                <a:spcPct val="120000"/>
              </a:lnSpc>
            </a:pPr>
            <a:r>
              <a:rPr lang="en" altLang="ko-Kore-KR" sz="2400" dirty="0">
                <a:effectLst/>
              </a:rPr>
              <a:t>Having a single compute-instance (physical machine, virtual machine (VM) or a container) handle all the computation is not a feasible approach. </a:t>
            </a:r>
          </a:p>
          <a:p>
            <a:pPr>
              <a:lnSpc>
                <a:spcPct val="120000"/>
              </a:lnSpc>
            </a:pPr>
            <a:r>
              <a:rPr lang="en" altLang="ko-Kore-KR" sz="2400" dirty="0">
                <a:effectLst/>
              </a:rPr>
              <a:t>Especially that some model training can last days or </a:t>
            </a:r>
            <a:r>
              <a:rPr lang="en-US" altLang="ko-Kore-KR" sz="2400" dirty="0">
                <a:effectLst/>
              </a:rPr>
              <a:t>we</a:t>
            </a:r>
            <a:r>
              <a:rPr lang="en" altLang="ko-Kore-KR" sz="2400" dirty="0">
                <a:effectLst/>
              </a:rPr>
              <a:t>eks.</a:t>
            </a:r>
          </a:p>
          <a:p>
            <a:pPr>
              <a:lnSpc>
                <a:spcPct val="120000"/>
              </a:lnSpc>
            </a:pPr>
            <a:r>
              <a:rPr lang="en" altLang="ko-Kore-KR" sz="2400" dirty="0">
                <a:effectLst/>
              </a:rPr>
              <a:t>The classic solution for this problem is parallelization.</a:t>
            </a:r>
          </a:p>
          <a:p>
            <a:pPr>
              <a:lnSpc>
                <a:spcPct val="120000"/>
              </a:lnSpc>
            </a:pPr>
            <a:r>
              <a:rPr lang="en-US" altLang="ko-KR" sz="2400" dirty="0"/>
              <a:t>Authors</a:t>
            </a:r>
            <a:r>
              <a:rPr lang="en" altLang="ko-Kore-KR" sz="2400" dirty="0">
                <a:effectLst/>
              </a:rPr>
              <a:t> can significantly reduce the compute time by splitting the application code into smaller tasks that can be scheduled on different compute-instances and collect their computational results.</a:t>
            </a:r>
            <a:endParaRPr lang="en" altLang="ko-Kore-KR" sz="24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6</a:t>
            </a:fld>
            <a:endParaRPr kumimoji="1" lang="ko-Kore-KR" altLang="en-US" dirty="0"/>
          </a:p>
        </p:txBody>
      </p:sp>
    </p:spTree>
    <p:extLst>
      <p:ext uri="{BB962C8B-B14F-4D97-AF65-F5344CB8AC3E}">
        <p14:creationId xmlns:p14="http://schemas.microsoft.com/office/powerpoint/2010/main" val="241353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Introduction</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912908"/>
            <a:ext cx="10685929" cy="3560791"/>
          </a:xfrm>
        </p:spPr>
        <p:txBody>
          <a:bodyPr>
            <a:normAutofit/>
          </a:bodyPr>
          <a:lstStyle/>
          <a:p>
            <a:pPr>
              <a:lnSpc>
                <a:spcPct val="120000"/>
              </a:lnSpc>
            </a:pPr>
            <a:r>
              <a:rPr lang="en" altLang="ko-Kore-KR" sz="2400" dirty="0">
                <a:effectLst/>
              </a:rPr>
              <a:t>The Ray framework [2] is built specifically to target the above issues. It is developed for building distributed applications, allowing developers to leverage simple Ray APIs to make their code clustering enabled.</a:t>
            </a:r>
          </a:p>
          <a:p>
            <a:pPr>
              <a:lnSpc>
                <a:spcPct val="120000"/>
              </a:lnSpc>
            </a:pPr>
            <a:endParaRPr lang="en" altLang="ko-Kore-KR" sz="2400" dirty="0"/>
          </a:p>
          <a:p>
            <a:pPr>
              <a:lnSpc>
                <a:spcPct val="120000"/>
              </a:lnSpc>
            </a:pPr>
            <a:r>
              <a:rPr lang="en" altLang="ko-Kore-KR" sz="2400" dirty="0">
                <a:effectLst/>
              </a:rPr>
              <a:t>A Ray cluster can be deployed on any compute-instance, such as a VM or a container. In this article </a:t>
            </a:r>
            <a:r>
              <a:rPr lang="en-US" altLang="ko-Kore-KR" sz="2400" dirty="0">
                <a:effectLst/>
              </a:rPr>
              <a:t>a</a:t>
            </a:r>
            <a:r>
              <a:rPr lang="en-US" altLang="ko-KR" sz="2400" dirty="0"/>
              <a:t>uthors</a:t>
            </a:r>
            <a:r>
              <a:rPr lang="en" altLang="ko-Kore-KR" sz="2400" dirty="0">
                <a:effectLst/>
              </a:rPr>
              <a:t> argue that Ray is best deployed in containers and managed by Kubernetes [4], mainly for the following reasons</a:t>
            </a:r>
            <a:r>
              <a:rPr lang="en-US" altLang="ko-KR" sz="2400" dirty="0">
                <a:effectLst/>
              </a:rPr>
              <a:t>.</a:t>
            </a:r>
            <a:endParaRPr lang="en" altLang="ko-Kore-KR" sz="2400" dirty="0">
              <a:effectLst/>
            </a:endParaRP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7</a:t>
            </a:fld>
            <a:endParaRPr kumimoji="1" lang="ko-Kore-KR" altLang="en-US" dirty="0"/>
          </a:p>
        </p:txBody>
      </p:sp>
    </p:spTree>
    <p:extLst>
      <p:ext uri="{BB962C8B-B14F-4D97-AF65-F5344CB8AC3E}">
        <p14:creationId xmlns:p14="http://schemas.microsoft.com/office/powerpoint/2010/main" val="170007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Introduction</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2050941"/>
            <a:ext cx="10685929" cy="3067159"/>
          </a:xfrm>
        </p:spPr>
        <p:txBody>
          <a:bodyPr>
            <a:normAutofit/>
          </a:bodyPr>
          <a:lstStyle/>
          <a:p>
            <a:pPr>
              <a:lnSpc>
                <a:spcPct val="110000"/>
              </a:lnSpc>
            </a:pPr>
            <a:r>
              <a:rPr lang="en-US" altLang="ko-Kore-KR" sz="2400" dirty="0">
                <a:effectLst/>
              </a:rPr>
              <a:t>Containers can scale easily and fast. we will show in our experimental results, it takes less than 5 seconds to add a new container compute-instance.</a:t>
            </a:r>
            <a:endParaRPr lang="en" altLang="ko-Kore-KR" sz="2400" dirty="0">
              <a:effectLst/>
            </a:endParaRPr>
          </a:p>
          <a:p>
            <a:pPr>
              <a:lnSpc>
                <a:spcPct val="110000"/>
              </a:lnSpc>
            </a:pPr>
            <a:r>
              <a:rPr lang="en" altLang="ko-Kore-KR" sz="2400" dirty="0">
                <a:effectLst/>
              </a:rPr>
              <a:t>Containers can easily be ported from one environment to another. </a:t>
            </a:r>
          </a:p>
          <a:p>
            <a:pPr>
              <a:lnSpc>
                <a:spcPct val="110000"/>
              </a:lnSpc>
            </a:pPr>
            <a:r>
              <a:rPr lang="en" altLang="ko-Kore-KR" sz="2400" dirty="0">
                <a:effectLst/>
              </a:rPr>
              <a:t>The Kubernetes API on Microsoft Azure AKS [5], Amazon EKS [6], or Google GKE [7] is always the same. Therefore, a single Ray cluster can be replicated in multiple environments, or it can span across clouds.</a:t>
            </a:r>
            <a:endParaRPr lang="en" altLang="ko-Kore-KR"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8</a:t>
            </a:fld>
            <a:endParaRPr kumimoji="1" lang="ko-Kore-KR" altLang="en-US" dirty="0"/>
          </a:p>
        </p:txBody>
      </p:sp>
    </p:spTree>
    <p:extLst>
      <p:ext uri="{BB962C8B-B14F-4D97-AF65-F5344CB8AC3E}">
        <p14:creationId xmlns:p14="http://schemas.microsoft.com/office/powerpoint/2010/main" val="395678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Introduction</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343819"/>
            <a:ext cx="10685929" cy="1627981"/>
          </a:xfrm>
        </p:spPr>
        <p:txBody>
          <a:bodyPr>
            <a:normAutofit/>
          </a:bodyPr>
          <a:lstStyle/>
          <a:p>
            <a:pPr>
              <a:lnSpc>
                <a:spcPct val="120000"/>
              </a:lnSpc>
            </a:pPr>
            <a:r>
              <a:rPr lang="en-US" altLang="ko-Kore-KR" sz="2400" dirty="0"/>
              <a:t>D</a:t>
            </a:r>
            <a:r>
              <a:rPr lang="en-US" altLang="ko-Kore-KR" sz="2400" dirty="0">
                <a:effectLst/>
              </a:rPr>
              <a:t>ata- scientists developing ML applications lack the necessary Kubernetes expertise to setup a Ray cluster on Kubernetes and monitor, debug, and operate their applications running in such environment. </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9</a:t>
            </a:fld>
            <a:endParaRPr kumimoji="1" lang="ko-Kore-KR" altLang="en-US" dirty="0"/>
          </a:p>
        </p:txBody>
      </p:sp>
      <p:pic>
        <p:nvPicPr>
          <p:cNvPr id="3" name="그림 2">
            <a:extLst>
              <a:ext uri="{FF2B5EF4-FFF2-40B4-BE49-F238E27FC236}">
                <a16:creationId xmlns:a16="http://schemas.microsoft.com/office/drawing/2014/main" id="{70BFBDE1-3C4D-DAD8-09C5-6BEFF875B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97" y="3133170"/>
            <a:ext cx="7268205" cy="3706575"/>
          </a:xfrm>
          <a:prstGeom prst="rect">
            <a:avLst/>
          </a:prstGeom>
        </p:spPr>
      </p:pic>
    </p:spTree>
    <p:extLst>
      <p:ext uri="{BB962C8B-B14F-4D97-AF65-F5344CB8AC3E}">
        <p14:creationId xmlns:p14="http://schemas.microsoft.com/office/powerpoint/2010/main" val="297866896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12072</TotalTime>
  <Words>4148</Words>
  <Application>Microsoft Macintosh PowerPoint</Application>
  <PresentationFormat>와이드스크린</PresentationFormat>
  <Paragraphs>291</Paragraphs>
  <Slides>43</Slides>
  <Notes>43</Notes>
  <HiddenSlides>2</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43</vt:i4>
      </vt:variant>
    </vt:vector>
  </HeadingPairs>
  <TitlesOfParts>
    <vt:vector size="53" baseType="lpstr">
      <vt:lpstr>NanumSquare Bold</vt:lpstr>
      <vt:lpstr>NanumSquare ExtraBold</vt:lpstr>
      <vt:lpstr>noto</vt:lpstr>
      <vt:lpstr>Söhne</vt:lpstr>
      <vt:lpstr>TimesNewRomanPS</vt:lpstr>
      <vt:lpstr>TimesNewRomanPSMT</vt:lpstr>
      <vt:lpstr>Arial</vt:lpstr>
      <vt:lpstr>Calibri</vt:lpstr>
      <vt:lpstr>Open Sans</vt:lpstr>
      <vt:lpstr>Office 테마</vt:lpstr>
      <vt:lpstr>Designing a Kubernetes Operator for Machine Learning Applications</vt:lpstr>
      <vt:lpstr>PowerPoint 프레젠테이션</vt:lpstr>
      <vt:lpstr>Paper information</vt:lpstr>
      <vt:lpstr>Abstract</vt:lpstr>
      <vt:lpstr>Abstract</vt:lpstr>
      <vt:lpstr>Introduction</vt:lpstr>
      <vt:lpstr>Introduction</vt:lpstr>
      <vt:lpstr>Introduction</vt:lpstr>
      <vt:lpstr>Introduction</vt:lpstr>
      <vt:lpstr>Introduction</vt:lpstr>
      <vt:lpstr>Background</vt:lpstr>
      <vt:lpstr>Background-Ray Architecture</vt:lpstr>
      <vt:lpstr>Background-Ray Architecture</vt:lpstr>
      <vt:lpstr>Background-Ray Architecture</vt:lpstr>
      <vt:lpstr>Background-Kubernetes</vt:lpstr>
      <vt:lpstr>Background-Kubernetes</vt:lpstr>
      <vt:lpstr>Background-Kubernetes Operator</vt:lpstr>
      <vt:lpstr>Background-Kubernetes Operator</vt:lpstr>
      <vt:lpstr>Design of Kuberay -Design 1: Operator with Auto-scaling Ability</vt:lpstr>
      <vt:lpstr>Design of Kuberay -Design 1: Operator with Auto-scaling Ability</vt:lpstr>
      <vt:lpstr>Design of Kuberay -Design 2.A: Operator Exposing web- interface</vt:lpstr>
      <vt:lpstr>Design of Kuberay -Design 2.A: Operator Exposing web- interface</vt:lpstr>
      <vt:lpstr>Design of Kuberay -Design 2.B: Operator without Auto-scaling Ability</vt:lpstr>
      <vt:lpstr>Design of Kuberay -Design 2.B: Operator without Auto-scaling Ability</vt:lpstr>
      <vt:lpstr>The Internals of KubeRay</vt:lpstr>
      <vt:lpstr>The Internals of KubeRay</vt:lpstr>
      <vt:lpstr>The Internals of KubeRay</vt:lpstr>
      <vt:lpstr>The Internals of KubeRay</vt:lpstr>
      <vt:lpstr>The Internals of KubeRay</vt:lpstr>
      <vt:lpstr>The Internals of KubeRay</vt:lpstr>
      <vt:lpstr>The Internals of KubeRay</vt:lpstr>
      <vt:lpstr>Experimental Results </vt:lpstr>
      <vt:lpstr>Experimental Results </vt:lpstr>
      <vt:lpstr>Experimental Results </vt:lpstr>
      <vt:lpstr>Experimental Results </vt:lpstr>
      <vt:lpstr>Related Work-Ray Autoscaler</vt:lpstr>
      <vt:lpstr>Related Work-Kubeflow</vt:lpstr>
      <vt:lpstr>Related Work-Kubeflow</vt:lpstr>
      <vt:lpstr>Conclusions</vt:lpstr>
      <vt:lpstr>Conclusions</vt:lpstr>
      <vt:lpstr>References</vt:lpstr>
      <vt:lpstr>References</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최진욱</dc:creator>
  <cp:lastModifiedBy>김지범</cp:lastModifiedBy>
  <cp:revision>112</cp:revision>
  <dcterms:created xsi:type="dcterms:W3CDTF">2022-05-22T16:47:19Z</dcterms:created>
  <dcterms:modified xsi:type="dcterms:W3CDTF">2023-03-22T06:10:12Z</dcterms:modified>
</cp:coreProperties>
</file>