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1"/>
  </p:sldMasterIdLst>
  <p:notesMasterIdLst>
    <p:notesMasterId r:id="rId29"/>
  </p:notesMasterIdLst>
  <p:sldIdLst>
    <p:sldId id="256" r:id="rId2"/>
    <p:sldId id="257" r:id="rId3"/>
    <p:sldId id="305" r:id="rId4"/>
    <p:sldId id="310" r:id="rId5"/>
    <p:sldId id="348" r:id="rId6"/>
    <p:sldId id="318" r:id="rId7"/>
    <p:sldId id="349" r:id="rId8"/>
    <p:sldId id="346" r:id="rId9"/>
    <p:sldId id="351" r:id="rId10"/>
    <p:sldId id="352" r:id="rId11"/>
    <p:sldId id="353" r:id="rId12"/>
    <p:sldId id="347" r:id="rId13"/>
    <p:sldId id="356" r:id="rId14"/>
    <p:sldId id="365" r:id="rId15"/>
    <p:sldId id="354" r:id="rId16"/>
    <p:sldId id="357" r:id="rId17"/>
    <p:sldId id="358" r:id="rId18"/>
    <p:sldId id="355" r:id="rId19"/>
    <p:sldId id="359" r:id="rId20"/>
    <p:sldId id="360" r:id="rId21"/>
    <p:sldId id="326" r:id="rId22"/>
    <p:sldId id="361" r:id="rId23"/>
    <p:sldId id="364" r:id="rId24"/>
    <p:sldId id="362" r:id="rId25"/>
    <p:sldId id="363" r:id="rId26"/>
    <p:sldId id="335" r:id="rId27"/>
    <p:sldId id="261" r:id="rId28"/>
  </p:sldIdLst>
  <p:sldSz cx="12192000" cy="6858000"/>
  <p:notesSz cx="6858000" cy="9144000"/>
  <p:defaultText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최진욱" initials="최" lastIdx="1" clrIdx="0">
    <p:extLst>
      <p:ext uri="{19B8F6BF-5375-455C-9EA6-DF929625EA0E}">
        <p15:presenceInfo xmlns:p15="http://schemas.microsoft.com/office/powerpoint/2012/main" userId="S::jwc9507@mail.hongik.ac.kr::99ed9333-cc42-4b41-9f9a-a6e0995e78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8"/>
    <a:srgbClr val="DFE4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26"/>
    <p:restoredTop sz="79066"/>
  </p:normalViewPr>
  <p:slideViewPr>
    <p:cSldViewPr snapToGrid="0" snapToObjects="1" showGuides="1">
      <p:cViewPr varScale="1">
        <p:scale>
          <a:sx n="83" d="100"/>
          <a:sy n="83" d="100"/>
        </p:scale>
        <p:origin x="576" y="192"/>
      </p:cViewPr>
      <p:guideLst>
        <p:guide orient="horz" pos="2137"/>
        <p:guide pos="3840"/>
      </p:guideLst>
    </p:cSldViewPr>
  </p:slideViewPr>
  <p:notesTextViewPr>
    <p:cViewPr>
      <p:scale>
        <a:sx n="110" d="100"/>
        <a:sy n="110" d="100"/>
      </p:scale>
      <p:origin x="0" y="0"/>
    </p:cViewPr>
  </p:notesTextViewPr>
  <p:notesViewPr>
    <p:cSldViewPr snapToGrid="0" snapToObjects="1" showGuide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ore-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52303-ABE6-2C44-B445-FC2D2FACCD81}" type="datetimeFigureOut">
              <a:rPr kumimoji="1" lang="ko-Kore-KR" altLang="en-US" smtClean="0"/>
              <a:t>2022. 12. 14.</a:t>
            </a:fld>
            <a:endParaRPr kumimoji="1" lang="ko-Kore-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ore-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ore-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5CD8F2-563F-614B-A6BC-615A44E2F099}" type="slidenum">
              <a:rPr kumimoji="1" lang="ko-Kore-KR" altLang="en-US" smtClean="0"/>
              <a:t>‹#›</a:t>
            </a:fld>
            <a:endParaRPr kumimoji="1" lang="ko-Kore-KR" altLang="en-US"/>
          </a:p>
        </p:txBody>
      </p:sp>
    </p:spTree>
    <p:extLst>
      <p:ext uri="{BB962C8B-B14F-4D97-AF65-F5344CB8AC3E}">
        <p14:creationId xmlns:p14="http://schemas.microsoft.com/office/powerpoint/2010/main" val="268440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hello, my name is Ji-</a:t>
            </a:r>
            <a:r>
              <a:rPr kumimoji="1" lang="en-US" altLang="ko-Kore-KR" dirty="0" err="1"/>
              <a:t>beom</a:t>
            </a:r>
            <a:r>
              <a:rPr kumimoji="1" lang="en-US" altLang="ko-Kore-KR" dirty="0"/>
              <a:t> Kim. I’m in the master’s course in professor </a:t>
            </a:r>
            <a:r>
              <a:rPr kumimoji="1" lang="en-US" altLang="ko-Kore-KR" dirty="0" err="1"/>
              <a:t>eun</a:t>
            </a:r>
            <a:r>
              <a:rPr kumimoji="1" lang="en-US" altLang="ko-Kore-KR" dirty="0"/>
              <a:t>-sung </a:t>
            </a:r>
            <a:r>
              <a:rPr kumimoji="1" lang="en-US" altLang="ko-Kore-KR" dirty="0" err="1"/>
              <a:t>jeong’s</a:t>
            </a:r>
            <a:r>
              <a:rPr kumimoji="1" lang="en-US" altLang="ko-Kore-KR" dirty="0"/>
              <a:t> lab. </a:t>
            </a:r>
          </a:p>
          <a:p>
            <a:r>
              <a:rPr kumimoji="1" lang="en-US" altLang="ko-Kore-KR" dirty="0"/>
              <a:t>The paper I prepared is A new approach to disaster recovery as a service over cloud for database system</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a:t>
            </a:fld>
            <a:endParaRPr kumimoji="1" lang="ko-Kore-KR" altLang="en-US"/>
          </a:p>
        </p:txBody>
      </p:sp>
    </p:spTree>
    <p:extLst>
      <p:ext uri="{BB962C8B-B14F-4D97-AF65-F5344CB8AC3E}">
        <p14:creationId xmlns:p14="http://schemas.microsoft.com/office/powerpoint/2010/main" val="1308696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200" dirty="0">
                <a:effectLst/>
                <a:latin typeface="TimesNewRoman"/>
              </a:rPr>
              <a:t>Each of these mechanisms has some challenges and limitation.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200" dirty="0" err="1">
                <a:effectLst/>
                <a:latin typeface="TimesNewRoman"/>
              </a:rPr>
              <a:t>i</a:t>
            </a:r>
            <a:r>
              <a:rPr lang="en" altLang="ko-Kore-KR" sz="1200" dirty="0">
                <a:effectLst/>
                <a:latin typeface="TimesNewRoman"/>
              </a:rPr>
              <a:t>), ii) </a:t>
            </a:r>
            <a:r>
              <a:rPr lang="en" altLang="ko-Kore-KR" sz="1800" dirty="0">
                <a:effectLst/>
                <a:latin typeface="TimesNewRoman"/>
              </a:rPr>
              <a:t>The file based and host based replication degrade performance of user application. </a:t>
            </a:r>
            <a:endParaRPr lang="en" altLang="ko-Kore-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200" dirty="0">
                <a:effectLst/>
                <a:latin typeface="TimesNewRoman"/>
              </a:rPr>
              <a:t>iii) </a:t>
            </a:r>
            <a:r>
              <a:rPr lang="en" altLang="ko-Kore-KR" sz="1800" dirty="0">
                <a:effectLst/>
                <a:latin typeface="TimesNewRoman"/>
              </a:rPr>
              <a:t>Hypervisor based replication is suitable for the private cloud based solution as it requires same virtualization architecture at production and DR site. Further these solution uses file based data replication that degrades performance. </a:t>
            </a:r>
            <a:endParaRPr lang="en" altLang="ko-Kore-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200" dirty="0">
                <a:effectLst/>
                <a:latin typeface="TimesNewRoman"/>
              </a:rPr>
              <a:t>iv) </a:t>
            </a:r>
            <a:r>
              <a:rPr lang="en" altLang="ko-Kore-KR" sz="1800" dirty="0">
                <a:effectLst/>
                <a:latin typeface="TimesNewRoman"/>
              </a:rPr>
              <a:t>Appliance based solution may create kernel license problems as it interferes with disk drivers. </a:t>
            </a:r>
            <a:endParaRPr lang="en" altLang="ko-Kore-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sz="1200" dirty="0">
                <a:effectLst/>
                <a:latin typeface="TimesNewRoman"/>
              </a:rPr>
              <a:t>v) </a:t>
            </a:r>
            <a:r>
              <a:rPr lang="en" altLang="ko-Kore-KR" sz="1800" dirty="0">
                <a:effectLst/>
                <a:latin typeface="TimesNewRoman"/>
              </a:rPr>
              <a:t>Most of the Storage based solutions available in the market provide faster data replication but with the penalty of vendor lock-in and non-flexibility to the business professionals for selecting DR storage. </a:t>
            </a:r>
            <a:endParaRPr lang="en"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10</a:t>
            </a:fld>
            <a:endParaRPr kumimoji="1" lang="ko-Kore-KR" altLang="en-US"/>
          </a:p>
        </p:txBody>
      </p:sp>
    </p:spTree>
    <p:extLst>
      <p:ext uri="{BB962C8B-B14F-4D97-AF65-F5344CB8AC3E}">
        <p14:creationId xmlns:p14="http://schemas.microsoft.com/office/powerpoint/2010/main" val="1793362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11</a:t>
            </a:fld>
            <a:endParaRPr kumimoji="1" lang="ko-Kore-KR" altLang="en-US"/>
          </a:p>
        </p:txBody>
      </p:sp>
    </p:spTree>
    <p:extLst>
      <p:ext uri="{BB962C8B-B14F-4D97-AF65-F5344CB8AC3E}">
        <p14:creationId xmlns:p14="http://schemas.microsoft.com/office/powerpoint/2010/main" val="2875605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12</a:t>
            </a:fld>
            <a:endParaRPr kumimoji="1" lang="ko-Kore-KR" altLang="en-US"/>
          </a:p>
        </p:txBody>
      </p:sp>
    </p:spTree>
    <p:extLst>
      <p:ext uri="{BB962C8B-B14F-4D97-AF65-F5344CB8AC3E}">
        <p14:creationId xmlns:p14="http://schemas.microsoft.com/office/powerpoint/2010/main" val="3115033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13</a:t>
            </a:fld>
            <a:endParaRPr kumimoji="1" lang="ko-Kore-KR" altLang="en-US"/>
          </a:p>
        </p:txBody>
      </p:sp>
    </p:spTree>
    <p:extLst>
      <p:ext uri="{BB962C8B-B14F-4D97-AF65-F5344CB8AC3E}">
        <p14:creationId xmlns:p14="http://schemas.microsoft.com/office/powerpoint/2010/main" val="3925536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14</a:t>
            </a:fld>
            <a:endParaRPr kumimoji="1" lang="ko-Kore-KR" altLang="en-US"/>
          </a:p>
        </p:txBody>
      </p:sp>
    </p:spTree>
    <p:extLst>
      <p:ext uri="{BB962C8B-B14F-4D97-AF65-F5344CB8AC3E}">
        <p14:creationId xmlns:p14="http://schemas.microsoft.com/office/powerpoint/2010/main" val="985244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15</a:t>
            </a:fld>
            <a:endParaRPr kumimoji="1" lang="ko-Kore-KR" altLang="en-US"/>
          </a:p>
        </p:txBody>
      </p:sp>
    </p:spTree>
    <p:extLst>
      <p:ext uri="{BB962C8B-B14F-4D97-AF65-F5344CB8AC3E}">
        <p14:creationId xmlns:p14="http://schemas.microsoft.com/office/powerpoint/2010/main" val="2258297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16</a:t>
            </a:fld>
            <a:endParaRPr kumimoji="1" lang="ko-Kore-KR" altLang="en-US"/>
          </a:p>
        </p:txBody>
      </p:sp>
    </p:spTree>
    <p:extLst>
      <p:ext uri="{BB962C8B-B14F-4D97-AF65-F5344CB8AC3E}">
        <p14:creationId xmlns:p14="http://schemas.microsoft.com/office/powerpoint/2010/main" val="2513619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17</a:t>
            </a:fld>
            <a:endParaRPr kumimoji="1" lang="ko-Kore-KR" altLang="en-US"/>
          </a:p>
        </p:txBody>
      </p:sp>
    </p:spTree>
    <p:extLst>
      <p:ext uri="{BB962C8B-B14F-4D97-AF65-F5344CB8AC3E}">
        <p14:creationId xmlns:p14="http://schemas.microsoft.com/office/powerpoint/2010/main" val="276141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18</a:t>
            </a:fld>
            <a:endParaRPr kumimoji="1" lang="ko-Kore-KR" altLang="en-US"/>
          </a:p>
        </p:txBody>
      </p:sp>
    </p:spTree>
    <p:extLst>
      <p:ext uri="{BB962C8B-B14F-4D97-AF65-F5344CB8AC3E}">
        <p14:creationId xmlns:p14="http://schemas.microsoft.com/office/powerpoint/2010/main" val="3599616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19</a:t>
            </a:fld>
            <a:endParaRPr kumimoji="1" lang="ko-Kore-KR" altLang="en-US"/>
          </a:p>
        </p:txBody>
      </p:sp>
    </p:spTree>
    <p:extLst>
      <p:ext uri="{BB962C8B-B14F-4D97-AF65-F5344CB8AC3E}">
        <p14:creationId xmlns:p14="http://schemas.microsoft.com/office/powerpoint/2010/main" val="418196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Contents is as follows: Paper information, Abstract, Introduction, Related work, Design of Optimal-</a:t>
            </a:r>
            <a:r>
              <a:rPr kumimoji="1" lang="en-US" altLang="ko-Kore-KR" dirty="0" err="1"/>
              <a:t>DRaaS</a:t>
            </a:r>
            <a:r>
              <a:rPr kumimoji="1" lang="en-US" altLang="ko-Kore-KR" dirty="0"/>
              <a:t> on cloud, Optimal-</a:t>
            </a:r>
            <a:r>
              <a:rPr kumimoji="1" lang="en-US" altLang="ko-Kore-KR" dirty="0" err="1"/>
              <a:t>DRaaS</a:t>
            </a:r>
            <a:r>
              <a:rPr kumimoji="1" lang="en-US" altLang="ko-Kore-KR" dirty="0"/>
              <a:t> operating modes, Comparative analysis with other </a:t>
            </a:r>
            <a:r>
              <a:rPr kumimoji="1" lang="en-US" altLang="ko-Kore-KR" dirty="0" err="1"/>
              <a:t>DRaaS</a:t>
            </a:r>
            <a:r>
              <a:rPr kumimoji="1" lang="en-US" altLang="ko-Kore-KR" dirty="0"/>
              <a:t> solutions, finally there is a conclusions.</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a:t>
            </a:fld>
            <a:endParaRPr kumimoji="1" lang="ko-Kore-KR" altLang="en-US"/>
          </a:p>
        </p:txBody>
      </p:sp>
    </p:spTree>
    <p:extLst>
      <p:ext uri="{BB962C8B-B14F-4D97-AF65-F5344CB8AC3E}">
        <p14:creationId xmlns:p14="http://schemas.microsoft.com/office/powerpoint/2010/main" val="213246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20</a:t>
            </a:fld>
            <a:endParaRPr kumimoji="1" lang="ko-Kore-KR" altLang="en-US"/>
          </a:p>
        </p:txBody>
      </p:sp>
    </p:spTree>
    <p:extLst>
      <p:ext uri="{BB962C8B-B14F-4D97-AF65-F5344CB8AC3E}">
        <p14:creationId xmlns:p14="http://schemas.microsoft.com/office/powerpoint/2010/main" val="3242843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21</a:t>
            </a:fld>
            <a:endParaRPr kumimoji="1" lang="ko-Kore-KR" altLang="en-US"/>
          </a:p>
        </p:txBody>
      </p:sp>
    </p:spTree>
    <p:extLst>
      <p:ext uri="{BB962C8B-B14F-4D97-AF65-F5344CB8AC3E}">
        <p14:creationId xmlns:p14="http://schemas.microsoft.com/office/powerpoint/2010/main" val="929788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22</a:t>
            </a:fld>
            <a:endParaRPr kumimoji="1" lang="ko-Kore-KR" altLang="en-US"/>
          </a:p>
        </p:txBody>
      </p:sp>
    </p:spTree>
    <p:extLst>
      <p:ext uri="{BB962C8B-B14F-4D97-AF65-F5344CB8AC3E}">
        <p14:creationId xmlns:p14="http://schemas.microsoft.com/office/powerpoint/2010/main" val="32299408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23</a:t>
            </a:fld>
            <a:endParaRPr kumimoji="1" lang="ko-Kore-KR" altLang="en-US"/>
          </a:p>
        </p:txBody>
      </p:sp>
    </p:spTree>
    <p:extLst>
      <p:ext uri="{BB962C8B-B14F-4D97-AF65-F5344CB8AC3E}">
        <p14:creationId xmlns:p14="http://schemas.microsoft.com/office/powerpoint/2010/main" val="61823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24</a:t>
            </a:fld>
            <a:endParaRPr kumimoji="1" lang="ko-Kore-KR" altLang="en-US"/>
          </a:p>
        </p:txBody>
      </p:sp>
    </p:spTree>
    <p:extLst>
      <p:ext uri="{BB962C8B-B14F-4D97-AF65-F5344CB8AC3E}">
        <p14:creationId xmlns:p14="http://schemas.microsoft.com/office/powerpoint/2010/main" val="1632855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25</a:t>
            </a:fld>
            <a:endParaRPr kumimoji="1" lang="ko-Kore-KR" altLang="en-US"/>
          </a:p>
        </p:txBody>
      </p:sp>
    </p:spTree>
    <p:extLst>
      <p:ext uri="{BB962C8B-B14F-4D97-AF65-F5344CB8AC3E}">
        <p14:creationId xmlns:p14="http://schemas.microsoft.com/office/powerpoint/2010/main" val="1737342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26</a:t>
            </a:fld>
            <a:endParaRPr kumimoji="1" lang="ko-Kore-KR" altLang="en-US"/>
          </a:p>
        </p:txBody>
      </p:sp>
    </p:spTree>
    <p:extLst>
      <p:ext uri="{BB962C8B-B14F-4D97-AF65-F5344CB8AC3E}">
        <p14:creationId xmlns:p14="http://schemas.microsoft.com/office/powerpoint/2010/main" val="2680773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This is the paper information. It is a conference paper written by </a:t>
            </a:r>
            <a:r>
              <a:rPr kumimoji="1" lang="en-US" altLang="ko-Kore-KR" dirty="0" err="1"/>
              <a:t>Saquib</a:t>
            </a:r>
            <a:r>
              <a:rPr kumimoji="1" lang="en-US" altLang="ko-Kore-KR" dirty="0"/>
              <a:t>. and was published in International Conference on Advanced Computing Technologies (ICACT) and Publisher is IEEE.</a:t>
            </a:r>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3</a:t>
            </a:fld>
            <a:endParaRPr kumimoji="1" lang="ko-Kore-KR" altLang="en-US"/>
          </a:p>
        </p:txBody>
      </p:sp>
    </p:spTree>
    <p:extLst>
      <p:ext uri="{BB962C8B-B14F-4D97-AF65-F5344CB8AC3E}">
        <p14:creationId xmlns:p14="http://schemas.microsoft.com/office/powerpoint/2010/main" val="268880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As a reference</a:t>
            </a:r>
            <a:r>
              <a:rPr kumimoji="1" lang="en" altLang="ko-Kore-KR" dirty="0"/>
              <a:t>, we are currently working on providing disaster recovery services in the lab.</a:t>
            </a:r>
          </a:p>
          <a:p>
            <a:r>
              <a:rPr kumimoji="1" lang="en" altLang="ko-Kore-KR" dirty="0"/>
              <a:t>This solution is similar in direction to our research in that it pursues services with the goal of business continuity during disaster recovery, so we prepared a presentation.</a:t>
            </a:r>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4</a:t>
            </a:fld>
            <a:endParaRPr kumimoji="1" lang="ko-Kore-KR" altLang="en-US"/>
          </a:p>
        </p:txBody>
      </p:sp>
    </p:spTree>
    <p:extLst>
      <p:ext uri="{BB962C8B-B14F-4D97-AF65-F5344CB8AC3E}">
        <p14:creationId xmlns:p14="http://schemas.microsoft.com/office/powerpoint/2010/main" val="27692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5</a:t>
            </a:fld>
            <a:endParaRPr kumimoji="1" lang="ko-Kore-KR" altLang="en-US"/>
          </a:p>
        </p:txBody>
      </p:sp>
    </p:spTree>
    <p:extLst>
      <p:ext uri="{BB962C8B-B14F-4D97-AF65-F5344CB8AC3E}">
        <p14:creationId xmlns:p14="http://schemas.microsoft.com/office/powerpoint/2010/main" val="4070964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6</a:t>
            </a:fld>
            <a:endParaRPr kumimoji="1" lang="ko-Kore-KR" altLang="en-US"/>
          </a:p>
        </p:txBody>
      </p:sp>
    </p:spTree>
    <p:extLst>
      <p:ext uri="{BB962C8B-B14F-4D97-AF65-F5344CB8AC3E}">
        <p14:creationId xmlns:p14="http://schemas.microsoft.com/office/powerpoint/2010/main" val="3317721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7</a:t>
            </a:fld>
            <a:endParaRPr kumimoji="1" lang="ko-Kore-KR" altLang="en-US"/>
          </a:p>
        </p:txBody>
      </p:sp>
    </p:spTree>
    <p:extLst>
      <p:ext uri="{BB962C8B-B14F-4D97-AF65-F5344CB8AC3E}">
        <p14:creationId xmlns:p14="http://schemas.microsoft.com/office/powerpoint/2010/main" val="3730687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8</a:t>
            </a:fld>
            <a:endParaRPr kumimoji="1" lang="ko-Kore-KR" altLang="en-US"/>
          </a:p>
        </p:txBody>
      </p:sp>
    </p:spTree>
    <p:extLst>
      <p:ext uri="{BB962C8B-B14F-4D97-AF65-F5344CB8AC3E}">
        <p14:creationId xmlns:p14="http://schemas.microsoft.com/office/powerpoint/2010/main" val="1594653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285CD8F2-563F-614B-A6BC-615A44E2F099}" type="slidenum">
              <a:rPr kumimoji="1" lang="ko-Kore-KR" altLang="en-US" smtClean="0"/>
              <a:t>9</a:t>
            </a:fld>
            <a:endParaRPr kumimoji="1" lang="ko-Kore-KR" altLang="en-US"/>
          </a:p>
        </p:txBody>
      </p:sp>
    </p:spTree>
    <p:extLst>
      <p:ext uri="{BB962C8B-B14F-4D97-AF65-F5344CB8AC3E}">
        <p14:creationId xmlns:p14="http://schemas.microsoft.com/office/powerpoint/2010/main" val="22938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CA7D01-823B-D959-DF57-B40CEDE51218}"/>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endParaRPr kumimoji="1" lang="ko-Kore-KR" altLang="en-US"/>
          </a:p>
        </p:txBody>
      </p:sp>
      <p:sp>
        <p:nvSpPr>
          <p:cNvPr id="3" name="부제목 2">
            <a:extLst>
              <a:ext uri="{FF2B5EF4-FFF2-40B4-BE49-F238E27FC236}">
                <a16:creationId xmlns:a16="http://schemas.microsoft.com/office/drawing/2014/main" id="{36B95D9F-D697-1569-8EFB-7ED6522B1E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endParaRPr kumimoji="1" lang="ko-Kore-KR" altLang="en-US"/>
          </a:p>
        </p:txBody>
      </p:sp>
      <p:sp>
        <p:nvSpPr>
          <p:cNvPr id="4" name="날짜 개체 틀 3">
            <a:extLst>
              <a:ext uri="{FF2B5EF4-FFF2-40B4-BE49-F238E27FC236}">
                <a16:creationId xmlns:a16="http://schemas.microsoft.com/office/drawing/2014/main" id="{30E920D5-7326-10A2-737B-0DEB54274D8C}"/>
              </a:ext>
            </a:extLst>
          </p:cNvPr>
          <p:cNvSpPr>
            <a:spLocks noGrp="1"/>
          </p:cNvSpPr>
          <p:nvPr>
            <p:ph type="dt" sz="half" idx="10"/>
          </p:nvPr>
        </p:nvSpPr>
        <p:spPr/>
        <p:txBody>
          <a:bodyPr/>
          <a:lstStyle/>
          <a:p>
            <a:fld id="{C1708DA4-8BCF-5045-9602-5FFCF8A8B53E}" type="datetimeFigureOut">
              <a:rPr kumimoji="1" lang="ko-Kore-KR" altLang="en-US" smtClean="0"/>
              <a:t>2022. 12. 14.</a:t>
            </a:fld>
            <a:endParaRPr kumimoji="1" lang="ko-Kore-KR" altLang="en-US"/>
          </a:p>
        </p:txBody>
      </p:sp>
      <p:sp>
        <p:nvSpPr>
          <p:cNvPr id="5" name="바닥글 개체 틀 4">
            <a:extLst>
              <a:ext uri="{FF2B5EF4-FFF2-40B4-BE49-F238E27FC236}">
                <a16:creationId xmlns:a16="http://schemas.microsoft.com/office/drawing/2014/main" id="{BDB163AC-4372-7DA5-79AC-2A2ADF92BAC5}"/>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104A0A60-80F4-CE22-58CD-8B3A4E743529}"/>
              </a:ext>
            </a:extLst>
          </p:cNvPr>
          <p:cNvSpPr>
            <a:spLocks noGrp="1"/>
          </p:cNvSpPr>
          <p:nvPr>
            <p:ph type="sldNum" sz="quarter" idx="12"/>
          </p:nvPr>
        </p:nvSpPr>
        <p:spPr/>
        <p:txBody>
          <a:bodyPr/>
          <a:lstStyle/>
          <a:p>
            <a:fld id="{3434E4D8-7EE4-A24C-B124-776AB6A6EDD7}" type="slidenum">
              <a:rPr kumimoji="1" lang="ko-Kore-KR" altLang="en-US" smtClean="0"/>
              <a:t>‹#›</a:t>
            </a:fld>
            <a:endParaRPr kumimoji="1" lang="ko-Kore-KR" altLang="en-US"/>
          </a:p>
        </p:txBody>
      </p:sp>
      <p:cxnSp>
        <p:nvCxnSpPr>
          <p:cNvPr id="7" name="직선 연결선[R] 6">
            <a:extLst>
              <a:ext uri="{FF2B5EF4-FFF2-40B4-BE49-F238E27FC236}">
                <a16:creationId xmlns:a16="http://schemas.microsoft.com/office/drawing/2014/main" id="{074A76CC-387A-EB11-285A-375C5D3B8E32}"/>
              </a:ext>
            </a:extLst>
          </p:cNvPr>
          <p:cNvCxnSpPr>
            <a:cxnSpLocks/>
          </p:cNvCxnSpPr>
          <p:nvPr userDrawn="1"/>
        </p:nvCxnSpPr>
        <p:spPr>
          <a:xfrm>
            <a:off x="1343040" y="1463040"/>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cxnSp>
        <p:nvCxnSpPr>
          <p:cNvPr id="8" name="직선 연결선[R] 7">
            <a:extLst>
              <a:ext uri="{FF2B5EF4-FFF2-40B4-BE49-F238E27FC236}">
                <a16:creationId xmlns:a16="http://schemas.microsoft.com/office/drawing/2014/main" id="{8EC182C3-4DF7-2C86-653F-4A8CE5292768}"/>
              </a:ext>
            </a:extLst>
          </p:cNvPr>
          <p:cNvCxnSpPr>
            <a:cxnSpLocks/>
          </p:cNvCxnSpPr>
          <p:nvPr userDrawn="1"/>
        </p:nvCxnSpPr>
        <p:spPr>
          <a:xfrm>
            <a:off x="1343040" y="3028604"/>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B53561-E038-059C-7A83-94E0F9AB6125}"/>
              </a:ext>
            </a:extLst>
          </p:cNvPr>
          <p:cNvSpPr txBox="1"/>
          <p:nvPr userDrawn="1"/>
        </p:nvSpPr>
        <p:spPr>
          <a:xfrm>
            <a:off x="2891853" y="6165237"/>
            <a:ext cx="6408294" cy="1200329"/>
          </a:xfrm>
          <a:prstGeom prst="rect">
            <a:avLst/>
          </a:prstGeom>
          <a:noFill/>
        </p:spPr>
        <p:txBody>
          <a:bodyPr wrap="none" rtlCol="0">
            <a:spAutoFit/>
          </a:bodyPr>
          <a:lstStyle/>
          <a:p>
            <a:pPr algn="ctr"/>
            <a:r>
              <a:rPr kumimoji="1" lang="en-US" altLang="ko-Kore-KR" b="1" i="0" dirty="0" err="1">
                <a:solidFill>
                  <a:srgbClr val="002048"/>
                </a:solidFill>
                <a:latin typeface="NanumSquare Bold" panose="020B0600000101010101" pitchFamily="34" charset="-127"/>
                <a:ea typeface="NanumSquare Bold" panose="020B0600000101010101" pitchFamily="34" charset="-127"/>
              </a:rPr>
              <a:t>Hongik</a:t>
            </a:r>
            <a:r>
              <a:rPr kumimoji="1" lang="en-US" altLang="ko-Kore-KR" b="1" i="0" dirty="0">
                <a:solidFill>
                  <a:srgbClr val="002048"/>
                </a:solidFill>
                <a:latin typeface="NanumSquare Bold" panose="020B0600000101010101" pitchFamily="34" charset="-127"/>
                <a:ea typeface="NanumSquare Bold" panose="020B0600000101010101" pitchFamily="34" charset="-127"/>
              </a:rPr>
              <a:t> UNIVERSITY</a:t>
            </a:r>
          </a:p>
          <a:p>
            <a:pPr algn="ctr"/>
            <a:r>
              <a:rPr kumimoji="1" lang="en-US" altLang="ko-Kore-KR" b="1" i="0" dirty="0">
                <a:solidFill>
                  <a:srgbClr val="002048"/>
                </a:solidFill>
                <a:latin typeface="NanumSquare Bold" panose="020B0600000101010101" pitchFamily="34" charset="-127"/>
                <a:ea typeface="NanumSquare Bold" panose="020B0600000101010101" pitchFamily="34" charset="-127"/>
              </a:rPr>
              <a:t>HIGH-PERFORMANCE DATA PROCESSING &amp; ANALYSIS LAB</a:t>
            </a: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p:txBody>
      </p:sp>
    </p:spTree>
    <p:extLst>
      <p:ext uri="{BB962C8B-B14F-4D97-AF65-F5344CB8AC3E}">
        <p14:creationId xmlns:p14="http://schemas.microsoft.com/office/powerpoint/2010/main" val="36320358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BE3C11-2E2D-D28F-6749-03D5AED53B24}"/>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767D0C66-3FE2-1111-1D37-B0A8E37A773F}"/>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CD6058E1-7D85-D5D3-6606-1F796059A66F}"/>
              </a:ext>
            </a:extLst>
          </p:cNvPr>
          <p:cNvSpPr>
            <a:spLocks noGrp="1"/>
          </p:cNvSpPr>
          <p:nvPr>
            <p:ph type="dt" sz="half" idx="10"/>
          </p:nvPr>
        </p:nvSpPr>
        <p:spPr/>
        <p:txBody>
          <a:bodyPr/>
          <a:lstStyle/>
          <a:p>
            <a:fld id="{F1D09D16-30AA-5143-9710-1247EA6F2676}" type="datetime1">
              <a:rPr kumimoji="1" lang="ko-KR" altLang="en-US" smtClean="0"/>
              <a:t>2022. 12. 14.</a:t>
            </a:fld>
            <a:endParaRPr kumimoji="1" lang="ko-Kore-KR" altLang="en-US"/>
          </a:p>
        </p:txBody>
      </p:sp>
      <p:sp>
        <p:nvSpPr>
          <p:cNvPr id="5" name="바닥글 개체 틀 4">
            <a:extLst>
              <a:ext uri="{FF2B5EF4-FFF2-40B4-BE49-F238E27FC236}">
                <a16:creationId xmlns:a16="http://schemas.microsoft.com/office/drawing/2014/main" id="{D96D4366-7859-D43E-B03F-373FBB63599A}"/>
              </a:ext>
            </a:extLst>
          </p:cNvPr>
          <p:cNvSpPr>
            <a:spLocks noGrp="1"/>
          </p:cNvSpPr>
          <p:nvPr>
            <p:ph type="ftr" sz="quarter" idx="11"/>
          </p:nvPr>
        </p:nvSpPr>
        <p:spPr/>
        <p:txBody>
          <a:bodyPr/>
          <a:lstStyle/>
          <a:p>
            <a:endParaRPr kumimoji="1" lang="ko-Kore-KR" altLang="en-US" dirty="0"/>
          </a:p>
        </p:txBody>
      </p:sp>
      <p:sp>
        <p:nvSpPr>
          <p:cNvPr id="6" name="슬라이드 번호 개체 틀 5">
            <a:extLst>
              <a:ext uri="{FF2B5EF4-FFF2-40B4-BE49-F238E27FC236}">
                <a16:creationId xmlns:a16="http://schemas.microsoft.com/office/drawing/2014/main" id="{9749C6F0-5DAB-A24B-538D-E527258E83D4}"/>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7" name="육각형[H] 6">
            <a:extLst>
              <a:ext uri="{FF2B5EF4-FFF2-40B4-BE49-F238E27FC236}">
                <a16:creationId xmlns:a16="http://schemas.microsoft.com/office/drawing/2014/main" id="{9F394A87-B2D9-8DCA-E07E-080A798D92B2}"/>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슬라이드 번호 개체 틀 5">
            <a:extLst>
              <a:ext uri="{FF2B5EF4-FFF2-40B4-BE49-F238E27FC236}">
                <a16:creationId xmlns:a16="http://schemas.microsoft.com/office/drawing/2014/main" id="{192C47CF-ACC8-2060-51F0-6EB7E500452E}"/>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54329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6BC65C4-6F8E-61D5-F585-C38AEDF6AE9A}"/>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endParaRPr kumimoji="1" lang="ko-Kore-KR" altLang="en-US"/>
          </a:p>
        </p:txBody>
      </p:sp>
      <p:sp>
        <p:nvSpPr>
          <p:cNvPr id="3" name="세로 텍스트 개체 틀 2">
            <a:extLst>
              <a:ext uri="{FF2B5EF4-FFF2-40B4-BE49-F238E27FC236}">
                <a16:creationId xmlns:a16="http://schemas.microsoft.com/office/drawing/2014/main" id="{F24E3924-01FF-F09C-FEE7-7416853D7CE5}"/>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D0FFE377-CB84-8CFB-A789-995FC995D95F}"/>
              </a:ext>
            </a:extLst>
          </p:cNvPr>
          <p:cNvSpPr>
            <a:spLocks noGrp="1"/>
          </p:cNvSpPr>
          <p:nvPr>
            <p:ph type="dt" sz="half" idx="10"/>
          </p:nvPr>
        </p:nvSpPr>
        <p:spPr/>
        <p:txBody>
          <a:bodyPr/>
          <a:lstStyle/>
          <a:p>
            <a:fld id="{1229D9A0-52F9-5C45-AA64-FB7292FC530D}" type="datetime1">
              <a:rPr kumimoji="1" lang="ko-KR" altLang="en-US" smtClean="0"/>
              <a:t>2022. 12. 14.</a:t>
            </a:fld>
            <a:endParaRPr kumimoji="1" lang="ko-Kore-KR" altLang="en-US"/>
          </a:p>
        </p:txBody>
      </p:sp>
      <p:sp>
        <p:nvSpPr>
          <p:cNvPr id="5" name="바닥글 개체 틀 4">
            <a:extLst>
              <a:ext uri="{FF2B5EF4-FFF2-40B4-BE49-F238E27FC236}">
                <a16:creationId xmlns:a16="http://schemas.microsoft.com/office/drawing/2014/main" id="{C9EA2249-4D8D-A9EC-39AE-77C267BF53BC}"/>
              </a:ext>
            </a:extLst>
          </p:cNvPr>
          <p:cNvSpPr>
            <a:spLocks noGrp="1"/>
          </p:cNvSpPr>
          <p:nvPr>
            <p:ph type="ftr" sz="quarter" idx="11"/>
          </p:nvPr>
        </p:nvSpPr>
        <p:spPr/>
        <p:txBody>
          <a:bodyPr/>
          <a:lstStyle/>
          <a:p>
            <a:endParaRPr kumimoji="1" lang="ko-Kore-KR" altLang="en-US" dirty="0"/>
          </a:p>
        </p:txBody>
      </p:sp>
      <p:sp>
        <p:nvSpPr>
          <p:cNvPr id="6" name="슬라이드 번호 개체 틀 5">
            <a:extLst>
              <a:ext uri="{FF2B5EF4-FFF2-40B4-BE49-F238E27FC236}">
                <a16:creationId xmlns:a16="http://schemas.microsoft.com/office/drawing/2014/main" id="{62C7817D-EE36-9EC8-E957-B63AC9364143}"/>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7" name="육각형[H] 6">
            <a:extLst>
              <a:ext uri="{FF2B5EF4-FFF2-40B4-BE49-F238E27FC236}">
                <a16:creationId xmlns:a16="http://schemas.microsoft.com/office/drawing/2014/main" id="{D2689D84-A403-0E5A-46A1-49CEB2C5B466}"/>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슬라이드 번호 개체 틀 5">
            <a:extLst>
              <a:ext uri="{FF2B5EF4-FFF2-40B4-BE49-F238E27FC236}">
                <a16:creationId xmlns:a16="http://schemas.microsoft.com/office/drawing/2014/main" id="{C19C49E6-FB71-31F0-EA82-26A7949A16E7}"/>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1639502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F17D220E-BEDA-BE44-8DD3-2C0052360697}"/>
              </a:ext>
            </a:extLst>
          </p:cNvPr>
          <p:cNvSpPr>
            <a:spLocks noGrp="1"/>
          </p:cNvSpPr>
          <p:nvPr>
            <p:ph idx="1"/>
          </p:nvPr>
        </p:nvSpPr>
        <p:spPr>
          <a:xfrm>
            <a:off x="838200" y="1433241"/>
            <a:ext cx="10515600" cy="2364410"/>
          </a:xfrm>
          <a:noFill/>
          <a:ln>
            <a:noFill/>
          </a:ln>
        </p:spPr>
        <p:txBody>
          <a:bodyPr/>
          <a:lstStyle>
            <a:lvl1pPr>
              <a:defRPr>
                <a:solidFill>
                  <a:srgbClr val="002048"/>
                </a:solidFill>
              </a:defRPr>
            </a:lvl1pPr>
            <a:lvl2pPr>
              <a:defRPr>
                <a:solidFill>
                  <a:srgbClr val="002048"/>
                </a:solidFill>
              </a:defRPr>
            </a:lvl2pPr>
            <a:lvl3pPr>
              <a:defRPr>
                <a:solidFill>
                  <a:srgbClr val="002048"/>
                </a:solidFill>
              </a:defRPr>
            </a:lvl3pPr>
            <a:lvl4pPr>
              <a:defRPr>
                <a:solidFill>
                  <a:srgbClr val="002048"/>
                </a:solidFill>
              </a:defRPr>
            </a:lvl4pPr>
            <a:lvl5pPr>
              <a:defRPr>
                <a:solidFill>
                  <a:srgbClr val="002048"/>
                </a:solidFill>
              </a:defRPr>
            </a:lvl5p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9" name="육각형[H] 8">
            <a:extLst>
              <a:ext uri="{FF2B5EF4-FFF2-40B4-BE49-F238E27FC236}">
                <a16:creationId xmlns:a16="http://schemas.microsoft.com/office/drawing/2014/main" id="{C34C40C6-2FCC-994F-924D-CECF2EA81C7E}"/>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슬라이드 번호 개체 틀 5">
            <a:extLst>
              <a:ext uri="{FF2B5EF4-FFF2-40B4-BE49-F238E27FC236}">
                <a16:creationId xmlns:a16="http://schemas.microsoft.com/office/drawing/2014/main" id="{B2C6F439-A510-3846-AAA1-B51886DDAB8F}"/>
              </a:ext>
            </a:extLst>
          </p:cNvPr>
          <p:cNvSpPr>
            <a:spLocks noGrp="1"/>
          </p:cNvSpPr>
          <p:nvPr>
            <p:ph type="sldNum" sz="quarter" idx="12"/>
          </p:nvPr>
        </p:nvSpPr>
        <p:spPr>
          <a:xfrm>
            <a:off x="93600" y="6246275"/>
            <a:ext cx="381600" cy="381600"/>
          </a:xfrm>
        </p:spPr>
        <p:txBody>
          <a:bodyPr/>
          <a:lstStyle>
            <a:lvl1pPr algn="ctr">
              <a:defRPr sz="1300" b="1">
                <a:solidFill>
                  <a:srgbClr val="002048"/>
                </a:solidFill>
              </a:defRPr>
            </a:lvl1pPr>
          </a:lstStyle>
          <a:p>
            <a:fld id="{8AE498AB-5C0C-4A4F-B6A2-2E79AD19D863}" type="slidenum">
              <a:rPr kumimoji="1" lang="ko-Kore-KR" altLang="en-US" smtClean="0"/>
              <a:pPr/>
              <a:t>‹#›</a:t>
            </a:fld>
            <a:endParaRPr kumimoji="1" lang="ko-Kore-KR" altLang="en-US" dirty="0"/>
          </a:p>
        </p:txBody>
      </p:sp>
      <p:sp>
        <p:nvSpPr>
          <p:cNvPr id="4" name="TextBox 3">
            <a:extLst>
              <a:ext uri="{FF2B5EF4-FFF2-40B4-BE49-F238E27FC236}">
                <a16:creationId xmlns:a16="http://schemas.microsoft.com/office/drawing/2014/main" id="{58C7F374-D800-EF4C-837D-130815528D12}"/>
              </a:ext>
            </a:extLst>
          </p:cNvPr>
          <p:cNvSpPr txBox="1"/>
          <p:nvPr userDrawn="1"/>
        </p:nvSpPr>
        <p:spPr>
          <a:xfrm>
            <a:off x="838200" y="381965"/>
            <a:ext cx="2679708" cy="769441"/>
          </a:xfrm>
          <a:prstGeom prst="rect">
            <a:avLst/>
          </a:prstGeom>
          <a:noFill/>
        </p:spPr>
        <p:txBody>
          <a:bodyPr wrap="none" rtlCol="0">
            <a:spAutoFit/>
          </a:bodyPr>
          <a:lstStyle/>
          <a:p>
            <a:r>
              <a:rPr kumimoji="1" lang="en-US" altLang="ko-Kore-KR" sz="4400" b="1" i="0" dirty="0">
                <a:solidFill>
                  <a:srgbClr val="002048"/>
                </a:solidFill>
                <a:latin typeface="NanumSquare ExtraBold" panose="020B0600000101010101" pitchFamily="34" charset="-127"/>
                <a:ea typeface="NanumSquare ExtraBold" panose="020B0600000101010101" pitchFamily="34" charset="-127"/>
              </a:rPr>
              <a:t>Contents</a:t>
            </a:r>
            <a:endParaRPr kumimoji="1" lang="ko-Kore-KR" altLang="en-US" sz="4400" b="1" i="0" dirty="0">
              <a:solidFill>
                <a:srgbClr val="002048"/>
              </a:solidFill>
              <a:latin typeface="NanumSquare ExtraBold" panose="020B0600000101010101" pitchFamily="34" charset="-127"/>
              <a:ea typeface="NanumSquare ExtraBold" panose="020B0600000101010101" pitchFamily="34" charset="-127"/>
            </a:endParaRPr>
          </a:p>
        </p:txBody>
      </p:sp>
    </p:spTree>
    <p:extLst>
      <p:ext uri="{BB962C8B-B14F-4D97-AF65-F5344CB8AC3E}">
        <p14:creationId xmlns:p14="http://schemas.microsoft.com/office/powerpoint/2010/main" val="104930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끝인사">
    <p:spTree>
      <p:nvGrpSpPr>
        <p:cNvPr id="1" name=""/>
        <p:cNvGrpSpPr/>
        <p:nvPr/>
      </p:nvGrpSpPr>
      <p:grpSpPr>
        <a:xfrm>
          <a:off x="0" y="0"/>
          <a:ext cx="0" cy="0"/>
          <a:chOff x="0" y="0"/>
          <a:chExt cx="0" cy="0"/>
        </a:xfrm>
      </p:grpSpPr>
      <p:cxnSp>
        <p:nvCxnSpPr>
          <p:cNvPr id="6" name="직선 연결선[R] 5">
            <a:extLst>
              <a:ext uri="{FF2B5EF4-FFF2-40B4-BE49-F238E27FC236}">
                <a16:creationId xmlns:a16="http://schemas.microsoft.com/office/drawing/2014/main" id="{8A07ABFE-91CA-984F-B534-9772AD56314B}"/>
              </a:ext>
            </a:extLst>
          </p:cNvPr>
          <p:cNvCxnSpPr>
            <a:cxnSpLocks/>
          </p:cNvCxnSpPr>
          <p:nvPr userDrawn="1"/>
        </p:nvCxnSpPr>
        <p:spPr>
          <a:xfrm>
            <a:off x="1343040" y="2660244"/>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cxnSp>
        <p:nvCxnSpPr>
          <p:cNvPr id="13" name="직선 연결선[R] 12">
            <a:extLst>
              <a:ext uri="{FF2B5EF4-FFF2-40B4-BE49-F238E27FC236}">
                <a16:creationId xmlns:a16="http://schemas.microsoft.com/office/drawing/2014/main" id="{76AEA993-58B1-4647-8D9B-8E34A88ACFCA}"/>
              </a:ext>
            </a:extLst>
          </p:cNvPr>
          <p:cNvCxnSpPr>
            <a:cxnSpLocks/>
          </p:cNvCxnSpPr>
          <p:nvPr userDrawn="1"/>
        </p:nvCxnSpPr>
        <p:spPr>
          <a:xfrm>
            <a:off x="1343040" y="4225808"/>
            <a:ext cx="9505920" cy="0"/>
          </a:xfrm>
          <a:prstGeom prst="line">
            <a:avLst/>
          </a:prstGeom>
          <a:ln w="57150">
            <a:solidFill>
              <a:srgbClr val="002048"/>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8117789-BC2E-A942-BEFC-0B8B4EC7970A}"/>
              </a:ext>
            </a:extLst>
          </p:cNvPr>
          <p:cNvSpPr txBox="1"/>
          <p:nvPr userDrawn="1"/>
        </p:nvSpPr>
        <p:spPr>
          <a:xfrm>
            <a:off x="2891853" y="6165237"/>
            <a:ext cx="6408294" cy="1200329"/>
          </a:xfrm>
          <a:prstGeom prst="rect">
            <a:avLst/>
          </a:prstGeom>
          <a:noFill/>
        </p:spPr>
        <p:txBody>
          <a:bodyPr wrap="none" rtlCol="0">
            <a:spAutoFit/>
          </a:bodyPr>
          <a:lstStyle/>
          <a:p>
            <a:pPr algn="ctr"/>
            <a:r>
              <a:rPr kumimoji="1" lang="en-US" altLang="ko-Kore-KR" b="1" i="0" dirty="0" err="1">
                <a:solidFill>
                  <a:srgbClr val="002048"/>
                </a:solidFill>
                <a:latin typeface="NanumSquare Bold" panose="020B0600000101010101" pitchFamily="34" charset="-127"/>
                <a:ea typeface="NanumSquare Bold" panose="020B0600000101010101" pitchFamily="34" charset="-127"/>
              </a:rPr>
              <a:t>Hongik</a:t>
            </a:r>
            <a:r>
              <a:rPr kumimoji="1" lang="en-US" altLang="ko-Kore-KR" b="1" i="0" dirty="0">
                <a:solidFill>
                  <a:srgbClr val="002048"/>
                </a:solidFill>
                <a:latin typeface="NanumSquare Bold" panose="020B0600000101010101" pitchFamily="34" charset="-127"/>
                <a:ea typeface="NanumSquare Bold" panose="020B0600000101010101" pitchFamily="34" charset="-127"/>
              </a:rPr>
              <a:t> UNIVERSITY</a:t>
            </a:r>
          </a:p>
          <a:p>
            <a:pPr algn="ctr"/>
            <a:r>
              <a:rPr kumimoji="1" lang="en-US" altLang="ko-Kore-KR" b="1" i="0" dirty="0">
                <a:solidFill>
                  <a:srgbClr val="002048"/>
                </a:solidFill>
                <a:latin typeface="NanumSquare Bold" panose="020B0600000101010101" pitchFamily="34" charset="-127"/>
                <a:ea typeface="NanumSquare Bold" panose="020B0600000101010101" pitchFamily="34" charset="-127"/>
              </a:rPr>
              <a:t>HIGH-PERFORMANCE DATA PROCESSING &amp; ANALYSIS LAB</a:t>
            </a: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a:p>
            <a:pPr algn="ctr"/>
            <a:endParaRPr kumimoji="1" lang="ko-Kore-KR" altLang="en-US" b="1" i="0" dirty="0">
              <a:solidFill>
                <a:srgbClr val="002048"/>
              </a:solidFill>
              <a:latin typeface="NanumSquare Bold" panose="020B0600000101010101" pitchFamily="34" charset="-127"/>
              <a:ea typeface="NanumSquare Bold" panose="020B0600000101010101" pitchFamily="34" charset="-127"/>
            </a:endParaRPr>
          </a:p>
        </p:txBody>
      </p:sp>
      <p:sp>
        <p:nvSpPr>
          <p:cNvPr id="4" name="TextBox 3">
            <a:extLst>
              <a:ext uri="{FF2B5EF4-FFF2-40B4-BE49-F238E27FC236}">
                <a16:creationId xmlns:a16="http://schemas.microsoft.com/office/drawing/2014/main" id="{2AC6CD04-0CFF-F443-9DD4-1297FFDD8AF3}"/>
              </a:ext>
            </a:extLst>
          </p:cNvPr>
          <p:cNvSpPr txBox="1"/>
          <p:nvPr userDrawn="1"/>
        </p:nvSpPr>
        <p:spPr>
          <a:xfrm>
            <a:off x="3742599" y="2889028"/>
            <a:ext cx="4706801" cy="1107996"/>
          </a:xfrm>
          <a:prstGeom prst="rect">
            <a:avLst/>
          </a:prstGeom>
          <a:noFill/>
        </p:spPr>
        <p:txBody>
          <a:bodyPr wrap="none" rtlCol="0">
            <a:spAutoFit/>
          </a:bodyPr>
          <a:lstStyle/>
          <a:p>
            <a:r>
              <a:rPr kumimoji="1" lang="en-US" altLang="ko-Kore-KR" sz="6600" b="1" i="0" dirty="0">
                <a:solidFill>
                  <a:srgbClr val="002048"/>
                </a:solidFill>
                <a:latin typeface="NanumSquare ExtraBold" panose="020B0600000101010101" pitchFamily="34" charset="-127"/>
                <a:ea typeface="NanumSquare ExtraBold" panose="020B0600000101010101" pitchFamily="34" charset="-127"/>
              </a:rPr>
              <a:t>Thank You!</a:t>
            </a:r>
            <a:endParaRPr kumimoji="1" lang="ko-Kore-KR" altLang="en-US" sz="6600" b="1" i="0" dirty="0">
              <a:solidFill>
                <a:srgbClr val="002048"/>
              </a:solidFill>
              <a:latin typeface="NanumSquare ExtraBold" panose="020B0600000101010101" pitchFamily="34" charset="-127"/>
              <a:ea typeface="NanumSquare ExtraBold" panose="020B0600000101010101" pitchFamily="34" charset="-127"/>
            </a:endParaRPr>
          </a:p>
        </p:txBody>
      </p:sp>
    </p:spTree>
    <p:extLst>
      <p:ext uri="{BB962C8B-B14F-4D97-AF65-F5344CB8AC3E}">
        <p14:creationId xmlns:p14="http://schemas.microsoft.com/office/powerpoint/2010/main" val="18715038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AB5164-F69D-464A-AA1F-AF799D13BCAC}"/>
              </a:ext>
            </a:extLst>
          </p:cNvPr>
          <p:cNvSpPr>
            <a:spLocks noGrp="1"/>
          </p:cNvSpPr>
          <p:nvPr>
            <p:ph type="title"/>
          </p:nvPr>
        </p:nvSpPr>
        <p:spPr>
          <a:xfrm>
            <a:off x="838200" y="18255"/>
            <a:ext cx="10515600" cy="1325563"/>
          </a:xfrm>
        </p:spPr>
        <p:txBody>
          <a:bodyPr>
            <a:normAutofit/>
          </a:bodyPr>
          <a:lstStyle>
            <a:lvl1pPr>
              <a:defRPr sz="4400" b="1" i="0">
                <a:solidFill>
                  <a:srgbClr val="002048"/>
                </a:solidFill>
                <a:latin typeface="NanumSquare ExtraBold" panose="020B0600000101010101" pitchFamily="34" charset="-127"/>
                <a:ea typeface="NanumSquare ExtraBold" panose="020B0600000101010101" pitchFamily="34" charset="-127"/>
              </a:defRPr>
            </a:lvl1pPr>
          </a:lstStyle>
          <a:p>
            <a:endParaRPr kumimoji="1" lang="ko-Kore-KR" altLang="en-US" dirty="0"/>
          </a:p>
        </p:txBody>
      </p:sp>
      <p:sp>
        <p:nvSpPr>
          <p:cNvPr id="3" name="내용 개체 틀 2">
            <a:extLst>
              <a:ext uri="{FF2B5EF4-FFF2-40B4-BE49-F238E27FC236}">
                <a16:creationId xmlns:a16="http://schemas.microsoft.com/office/drawing/2014/main" id="{F17D220E-BEDA-BE44-8DD3-2C0052360697}"/>
              </a:ext>
            </a:extLst>
          </p:cNvPr>
          <p:cNvSpPr>
            <a:spLocks noGrp="1"/>
          </p:cNvSpPr>
          <p:nvPr>
            <p:ph idx="1"/>
          </p:nvPr>
        </p:nvSpPr>
        <p:spPr>
          <a:xfrm>
            <a:off x="838200" y="1433241"/>
            <a:ext cx="10515600" cy="2364410"/>
          </a:xfrm>
          <a:solidFill>
            <a:srgbClr val="DFE4EF"/>
          </a:solidFill>
          <a:ln>
            <a:solidFill>
              <a:srgbClr val="DFE4EF"/>
            </a:solidFill>
          </a:ln>
        </p:spPr>
        <p:txBody>
          <a:bodyPr lIns="72000" tIns="108000"/>
          <a:lstStyle>
            <a:lvl1pPr>
              <a:defRPr>
                <a:solidFill>
                  <a:srgbClr val="002048"/>
                </a:solidFill>
              </a:defRPr>
            </a:lvl1pPr>
            <a:lvl2pPr>
              <a:defRPr>
                <a:solidFill>
                  <a:srgbClr val="002048"/>
                </a:solidFill>
              </a:defRPr>
            </a:lvl2pPr>
            <a:lvl3pPr>
              <a:defRPr>
                <a:solidFill>
                  <a:srgbClr val="002048"/>
                </a:solidFill>
              </a:defRPr>
            </a:lvl3pPr>
            <a:lvl4pPr>
              <a:defRPr>
                <a:solidFill>
                  <a:srgbClr val="002048"/>
                </a:solidFill>
              </a:defRPr>
            </a:lvl4pPr>
            <a:lvl5pPr>
              <a:defRPr>
                <a:solidFill>
                  <a:srgbClr val="002048"/>
                </a:solidFill>
              </a:defRPr>
            </a:lvl5pPr>
          </a:lstStyle>
          <a:p>
            <a:pPr lvl="0"/>
            <a:r>
              <a:rPr kumimoji="1" lang="ko-KR" altLang="en-US" dirty="0"/>
              <a:t>마스터 텍스트 스타일을 편집하려면 클릭</a:t>
            </a:r>
          </a:p>
          <a:p>
            <a:pPr lvl="1"/>
            <a:r>
              <a:rPr kumimoji="1" lang="ko-KR" altLang="en-US" dirty="0"/>
              <a:t>두 번째 수준</a:t>
            </a:r>
          </a:p>
          <a:p>
            <a:pPr lvl="2"/>
            <a:r>
              <a:rPr kumimoji="1" lang="ko-KR" altLang="en-US" dirty="0"/>
              <a:t>세 번째 수준</a:t>
            </a:r>
          </a:p>
          <a:p>
            <a:pPr lvl="3"/>
            <a:r>
              <a:rPr kumimoji="1" lang="ko-KR" altLang="en-US" dirty="0"/>
              <a:t>네 번째 수준</a:t>
            </a:r>
          </a:p>
          <a:p>
            <a:pPr lvl="4"/>
            <a:r>
              <a:rPr kumimoji="1" lang="ko-KR" altLang="en-US" dirty="0"/>
              <a:t>다섯 번째 수준</a:t>
            </a:r>
            <a:endParaRPr kumimoji="1" lang="ko-Kore-KR" altLang="en-US" dirty="0"/>
          </a:p>
        </p:txBody>
      </p:sp>
      <p:sp>
        <p:nvSpPr>
          <p:cNvPr id="9" name="육각형[H] 8">
            <a:extLst>
              <a:ext uri="{FF2B5EF4-FFF2-40B4-BE49-F238E27FC236}">
                <a16:creationId xmlns:a16="http://schemas.microsoft.com/office/drawing/2014/main" id="{C34C40C6-2FCC-994F-924D-CECF2EA81C7E}"/>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슬라이드 번호 개체 틀 5">
            <a:extLst>
              <a:ext uri="{FF2B5EF4-FFF2-40B4-BE49-F238E27FC236}">
                <a16:creationId xmlns:a16="http://schemas.microsoft.com/office/drawing/2014/main" id="{ABE4C6D7-6483-2849-8BE4-7A2B8E8356F4}"/>
              </a:ext>
            </a:extLst>
          </p:cNvPr>
          <p:cNvSpPr>
            <a:spLocks noGrp="1"/>
          </p:cNvSpPr>
          <p:nvPr>
            <p:ph type="sldNum" sz="quarter" idx="12"/>
          </p:nvPr>
        </p:nvSpPr>
        <p:spPr>
          <a:xfrm>
            <a:off x="93600" y="6246275"/>
            <a:ext cx="381600" cy="381600"/>
          </a:xfrm>
        </p:spPr>
        <p:txBody>
          <a:bodyPr/>
          <a:lstStyle>
            <a:lvl1pPr algn="ctr">
              <a:defRPr sz="1300" b="1">
                <a:solidFill>
                  <a:srgbClr val="002048"/>
                </a:solidFill>
              </a:defRPr>
            </a:lvl1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1605228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CDC4B7-B058-A942-84E5-67493AFEC6BD}"/>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CEE0A45E-D8A3-9D44-BEAE-94EF1EF33A16}"/>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080C0E81-6613-7C42-AD5C-FC0772FEA1B2}"/>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97090BA6-D622-E44D-AD84-27C4C78C4CD7}"/>
              </a:ext>
            </a:extLst>
          </p:cNvPr>
          <p:cNvSpPr>
            <a:spLocks noGrp="1"/>
          </p:cNvSpPr>
          <p:nvPr>
            <p:ph type="dt" sz="half" idx="10"/>
          </p:nvPr>
        </p:nvSpPr>
        <p:spPr/>
        <p:txBody>
          <a:bodyPr/>
          <a:lstStyle/>
          <a:p>
            <a:fld id="{5B57CCFD-7D77-B248-B347-19C1D471A750}" type="datetime1">
              <a:rPr kumimoji="1" lang="ko-KR" altLang="en-US" smtClean="0"/>
              <a:t>2022. 12. 14.</a:t>
            </a:fld>
            <a:endParaRPr kumimoji="1" lang="ko-Kore-KR" altLang="en-US"/>
          </a:p>
        </p:txBody>
      </p:sp>
      <p:sp>
        <p:nvSpPr>
          <p:cNvPr id="6" name="바닥글 개체 틀 5">
            <a:extLst>
              <a:ext uri="{FF2B5EF4-FFF2-40B4-BE49-F238E27FC236}">
                <a16:creationId xmlns:a16="http://schemas.microsoft.com/office/drawing/2014/main" id="{65283DB7-6420-114E-A428-74C83B33CE75}"/>
              </a:ext>
            </a:extLst>
          </p:cNvPr>
          <p:cNvSpPr>
            <a:spLocks noGrp="1"/>
          </p:cNvSpPr>
          <p:nvPr>
            <p:ph type="ftr" sz="quarter" idx="11"/>
          </p:nvPr>
        </p:nvSpPr>
        <p:spPr/>
        <p:txBody>
          <a:bodyPr/>
          <a:lstStyle/>
          <a:p>
            <a:endParaRPr kumimoji="1" lang="ko-Kore-KR" altLang="en-US" dirty="0"/>
          </a:p>
        </p:txBody>
      </p:sp>
      <p:sp>
        <p:nvSpPr>
          <p:cNvPr id="7" name="슬라이드 번호 개체 틀 6">
            <a:extLst>
              <a:ext uri="{FF2B5EF4-FFF2-40B4-BE49-F238E27FC236}">
                <a16:creationId xmlns:a16="http://schemas.microsoft.com/office/drawing/2014/main" id="{C5D7A0D6-491A-524A-9F91-3F9493B3E41F}"/>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8" name="육각형[H] 7">
            <a:extLst>
              <a:ext uri="{FF2B5EF4-FFF2-40B4-BE49-F238E27FC236}">
                <a16:creationId xmlns:a16="http://schemas.microsoft.com/office/drawing/2014/main" id="{7C093DEE-71F1-1A43-A75B-C27CC9F0236B}"/>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슬라이드 번호 개체 틀 5">
            <a:extLst>
              <a:ext uri="{FF2B5EF4-FFF2-40B4-BE49-F238E27FC236}">
                <a16:creationId xmlns:a16="http://schemas.microsoft.com/office/drawing/2014/main" id="{ADAFD48E-FA6C-9F45-B6EA-F8F2A67796FF}"/>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597281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제목+내용(투명)">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5B89DB-39D0-7441-BE08-B75E0D1DBE9E}"/>
              </a:ext>
            </a:extLst>
          </p:cNvPr>
          <p:cNvSpPr>
            <a:spLocks noGrp="1"/>
          </p:cNvSpPr>
          <p:nvPr>
            <p:ph type="title"/>
          </p:nvPr>
        </p:nvSpPr>
        <p:spPr>
          <a:xfrm>
            <a:off x="755072" y="0"/>
            <a:ext cx="10515600" cy="1325563"/>
          </a:xfrm>
        </p:spPr>
        <p:txBody>
          <a:bodyPr>
            <a:normAutofit/>
          </a:bodyPr>
          <a:lstStyle>
            <a:lvl1pPr>
              <a:defRPr sz="4400" b="1" i="0">
                <a:solidFill>
                  <a:srgbClr val="002048"/>
                </a:solidFill>
                <a:latin typeface="NanumSquare ExtraBold" panose="020B0600000101010101" pitchFamily="34" charset="-127"/>
                <a:ea typeface="NanumSquare ExtraBold" panose="020B0600000101010101" pitchFamily="34" charset="-127"/>
              </a:defRPr>
            </a:lvl1pPr>
          </a:lstStyle>
          <a:p>
            <a:r>
              <a:rPr kumimoji="1" lang="ko-KR" altLang="en-US" dirty="0"/>
              <a:t>마스터 제목 스타일 편집</a:t>
            </a:r>
            <a:endParaRPr kumimoji="1" lang="ko-Kore-KR" altLang="en-US" dirty="0"/>
          </a:p>
        </p:txBody>
      </p:sp>
      <p:sp>
        <p:nvSpPr>
          <p:cNvPr id="6" name="육각형[H] 5">
            <a:extLst>
              <a:ext uri="{FF2B5EF4-FFF2-40B4-BE49-F238E27FC236}">
                <a16:creationId xmlns:a16="http://schemas.microsoft.com/office/drawing/2014/main" id="{61CC03DF-CDD2-C14F-B4C2-ABB9F6DF3028}"/>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7" name="슬라이드 번호 개체 틀 5">
            <a:extLst>
              <a:ext uri="{FF2B5EF4-FFF2-40B4-BE49-F238E27FC236}">
                <a16:creationId xmlns:a16="http://schemas.microsoft.com/office/drawing/2014/main" id="{EBB34605-E94D-954F-8DD3-FC914269F247}"/>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
        <p:nvSpPr>
          <p:cNvPr id="5" name="내용 개체 틀 7">
            <a:extLst>
              <a:ext uri="{FF2B5EF4-FFF2-40B4-BE49-F238E27FC236}">
                <a16:creationId xmlns:a16="http://schemas.microsoft.com/office/drawing/2014/main" id="{6CEF3912-C6CD-8D41-9994-981438DF728C}"/>
              </a:ext>
            </a:extLst>
          </p:cNvPr>
          <p:cNvSpPr>
            <a:spLocks noGrp="1"/>
          </p:cNvSpPr>
          <p:nvPr>
            <p:ph idx="1"/>
          </p:nvPr>
        </p:nvSpPr>
        <p:spPr>
          <a:xfrm>
            <a:off x="838200" y="1433241"/>
            <a:ext cx="10515600" cy="2364410"/>
          </a:xfrm>
        </p:spPr>
        <p:txBody>
          <a:bodyPr/>
          <a:lstStyle/>
          <a:p>
            <a:r>
              <a:rPr lang="ko-Kore-KR" altLang="en-US" dirty="0"/>
              <a:t>부제</a:t>
            </a:r>
            <a:endParaRPr lang="en-US" altLang="ko-Kore-KR" dirty="0"/>
          </a:p>
          <a:p>
            <a:pPr lvl="1"/>
            <a:r>
              <a:rPr lang="ko-Kore-KR" altLang="en-US" dirty="0"/>
              <a:t>내용</a:t>
            </a:r>
          </a:p>
        </p:txBody>
      </p:sp>
    </p:spTree>
    <p:extLst>
      <p:ext uri="{BB962C8B-B14F-4D97-AF65-F5344CB8AC3E}">
        <p14:creationId xmlns:p14="http://schemas.microsoft.com/office/powerpoint/2010/main" val="368298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157E9D2-FEAF-FC44-6BF3-1021BDD0A422}"/>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D5F2D1CD-0F81-597A-E92E-95F25C609212}"/>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BACFEF6C-472C-4B6C-B7D0-E540FA1F5B2F}"/>
              </a:ext>
            </a:extLst>
          </p:cNvPr>
          <p:cNvSpPr>
            <a:spLocks noGrp="1"/>
          </p:cNvSpPr>
          <p:nvPr>
            <p:ph type="dt" sz="half" idx="10"/>
          </p:nvPr>
        </p:nvSpPr>
        <p:spPr/>
        <p:txBody>
          <a:bodyPr/>
          <a:lstStyle/>
          <a:p>
            <a:fld id="{C1708DA4-8BCF-5045-9602-5FFCF8A8B53E}" type="datetimeFigureOut">
              <a:rPr kumimoji="1" lang="ko-Kore-KR" altLang="en-US" smtClean="0"/>
              <a:t>2022. 12. 14.</a:t>
            </a:fld>
            <a:endParaRPr kumimoji="1" lang="ko-Kore-KR" altLang="en-US"/>
          </a:p>
        </p:txBody>
      </p:sp>
      <p:sp>
        <p:nvSpPr>
          <p:cNvPr id="5" name="바닥글 개체 틀 4">
            <a:extLst>
              <a:ext uri="{FF2B5EF4-FFF2-40B4-BE49-F238E27FC236}">
                <a16:creationId xmlns:a16="http://schemas.microsoft.com/office/drawing/2014/main" id="{7F262217-E460-D752-C785-AE355F7FF188}"/>
              </a:ext>
            </a:extLst>
          </p:cNvPr>
          <p:cNvSpPr>
            <a:spLocks noGrp="1"/>
          </p:cNvSpPr>
          <p:nvPr>
            <p:ph type="ftr" sz="quarter" idx="11"/>
          </p:nvPr>
        </p:nvSpPr>
        <p:spPr/>
        <p:txBody>
          <a:bodyPr/>
          <a:lstStyle/>
          <a:p>
            <a:endParaRPr kumimoji="1" lang="ko-Kore-KR" altLang="en-US"/>
          </a:p>
        </p:txBody>
      </p:sp>
      <p:sp>
        <p:nvSpPr>
          <p:cNvPr id="6" name="슬라이드 번호 개체 틀 5">
            <a:extLst>
              <a:ext uri="{FF2B5EF4-FFF2-40B4-BE49-F238E27FC236}">
                <a16:creationId xmlns:a16="http://schemas.microsoft.com/office/drawing/2014/main" id="{09BBC916-CF4C-4CE3-0072-7BD0A48FCE7A}"/>
              </a:ext>
            </a:extLst>
          </p:cNvPr>
          <p:cNvSpPr>
            <a:spLocks noGrp="1"/>
          </p:cNvSpPr>
          <p:nvPr>
            <p:ph type="sldNum" sz="quarter" idx="12"/>
          </p:nvPr>
        </p:nvSpPr>
        <p:spPr/>
        <p:txBody>
          <a:bodyPr/>
          <a:lstStyle/>
          <a:p>
            <a:fld id="{8AE498AB-5C0C-4A4F-B6A2-2E79AD19D863}" type="slidenum">
              <a:rPr kumimoji="1" lang="ko-Kore-KR" altLang="en-US" smtClean="0"/>
              <a:pPr/>
              <a:t>‹#›</a:t>
            </a:fld>
            <a:endParaRPr kumimoji="1" lang="ko-Kore-KR" altLang="en-US" dirty="0"/>
          </a:p>
        </p:txBody>
      </p:sp>
      <p:sp>
        <p:nvSpPr>
          <p:cNvPr id="7" name="육각형[H] 6">
            <a:extLst>
              <a:ext uri="{FF2B5EF4-FFF2-40B4-BE49-F238E27FC236}">
                <a16:creationId xmlns:a16="http://schemas.microsoft.com/office/drawing/2014/main" id="{80CA73DB-8D56-3917-735F-9C7311A301A2}"/>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Tree>
    <p:extLst>
      <p:ext uri="{BB962C8B-B14F-4D97-AF65-F5344CB8AC3E}">
        <p14:creationId xmlns:p14="http://schemas.microsoft.com/office/powerpoint/2010/main" val="211604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B3C55E-6654-3293-137C-1834661332AA}"/>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512C0FA6-B8D6-C968-BA92-FC6226734F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2E53A969-0FA3-0AE4-0324-549C21A6AD0D}"/>
              </a:ext>
            </a:extLst>
          </p:cNvPr>
          <p:cNvSpPr>
            <a:spLocks noGrp="1"/>
          </p:cNvSpPr>
          <p:nvPr>
            <p:ph type="dt" sz="half" idx="10"/>
          </p:nvPr>
        </p:nvSpPr>
        <p:spPr/>
        <p:txBody>
          <a:bodyPr/>
          <a:lstStyle/>
          <a:p>
            <a:fld id="{48BF067A-D65E-5147-B493-9C45AC64BCC9}" type="datetime1">
              <a:rPr kumimoji="1" lang="ko-KR" altLang="en-US" smtClean="0"/>
              <a:t>2022. 12. 14.</a:t>
            </a:fld>
            <a:endParaRPr kumimoji="1" lang="ko-Kore-KR" altLang="en-US"/>
          </a:p>
        </p:txBody>
      </p:sp>
      <p:sp>
        <p:nvSpPr>
          <p:cNvPr id="5" name="바닥글 개체 틀 4">
            <a:extLst>
              <a:ext uri="{FF2B5EF4-FFF2-40B4-BE49-F238E27FC236}">
                <a16:creationId xmlns:a16="http://schemas.microsoft.com/office/drawing/2014/main" id="{3F10939D-4029-E631-1DEB-ACD5C499DC47}"/>
              </a:ext>
            </a:extLst>
          </p:cNvPr>
          <p:cNvSpPr>
            <a:spLocks noGrp="1"/>
          </p:cNvSpPr>
          <p:nvPr>
            <p:ph type="ftr" sz="quarter" idx="11"/>
          </p:nvPr>
        </p:nvSpPr>
        <p:spPr/>
        <p:txBody>
          <a:bodyPr/>
          <a:lstStyle/>
          <a:p>
            <a:endParaRPr kumimoji="1" lang="ko-Kore-KR" altLang="en-US" dirty="0"/>
          </a:p>
        </p:txBody>
      </p:sp>
      <p:sp>
        <p:nvSpPr>
          <p:cNvPr id="6" name="슬라이드 번호 개체 틀 5">
            <a:extLst>
              <a:ext uri="{FF2B5EF4-FFF2-40B4-BE49-F238E27FC236}">
                <a16:creationId xmlns:a16="http://schemas.microsoft.com/office/drawing/2014/main" id="{D3A623E5-9002-F76B-9887-552DF8ACC15C}"/>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7" name="육각형[H] 6">
            <a:extLst>
              <a:ext uri="{FF2B5EF4-FFF2-40B4-BE49-F238E27FC236}">
                <a16:creationId xmlns:a16="http://schemas.microsoft.com/office/drawing/2014/main" id="{D5493BF3-65E7-A929-69AD-E8915B2230E6}"/>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8" name="슬라이드 번호 개체 틀 5">
            <a:extLst>
              <a:ext uri="{FF2B5EF4-FFF2-40B4-BE49-F238E27FC236}">
                <a16:creationId xmlns:a16="http://schemas.microsoft.com/office/drawing/2014/main" id="{21B6A37E-8A6A-C4FD-07D3-AFE4A606D9BC}"/>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104815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A11F0B-D7B4-FAE1-F09F-C09C30757926}"/>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A22A5060-6BDD-F3FE-8D8F-FA3AA3945CD1}"/>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내용 개체 틀 3">
            <a:extLst>
              <a:ext uri="{FF2B5EF4-FFF2-40B4-BE49-F238E27FC236}">
                <a16:creationId xmlns:a16="http://schemas.microsoft.com/office/drawing/2014/main" id="{44DDC0D8-1D22-7919-043D-CEEC7178A5A1}"/>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날짜 개체 틀 4">
            <a:extLst>
              <a:ext uri="{FF2B5EF4-FFF2-40B4-BE49-F238E27FC236}">
                <a16:creationId xmlns:a16="http://schemas.microsoft.com/office/drawing/2014/main" id="{3F8A5A89-6B16-8D9D-5B19-9B1FC79CEDB7}"/>
              </a:ext>
            </a:extLst>
          </p:cNvPr>
          <p:cNvSpPr>
            <a:spLocks noGrp="1"/>
          </p:cNvSpPr>
          <p:nvPr>
            <p:ph type="dt" sz="half" idx="10"/>
          </p:nvPr>
        </p:nvSpPr>
        <p:spPr/>
        <p:txBody>
          <a:bodyPr/>
          <a:lstStyle/>
          <a:p>
            <a:fld id="{5B57CCFD-7D77-B248-B347-19C1D471A750}" type="datetime1">
              <a:rPr kumimoji="1" lang="ko-KR" altLang="en-US" smtClean="0"/>
              <a:t>2022. 12. 14.</a:t>
            </a:fld>
            <a:endParaRPr kumimoji="1" lang="ko-Kore-KR" altLang="en-US"/>
          </a:p>
        </p:txBody>
      </p:sp>
      <p:sp>
        <p:nvSpPr>
          <p:cNvPr id="6" name="바닥글 개체 틀 5">
            <a:extLst>
              <a:ext uri="{FF2B5EF4-FFF2-40B4-BE49-F238E27FC236}">
                <a16:creationId xmlns:a16="http://schemas.microsoft.com/office/drawing/2014/main" id="{899B711D-7852-8C69-69D0-713A83246325}"/>
              </a:ext>
            </a:extLst>
          </p:cNvPr>
          <p:cNvSpPr>
            <a:spLocks noGrp="1"/>
          </p:cNvSpPr>
          <p:nvPr>
            <p:ph type="ftr" sz="quarter" idx="11"/>
          </p:nvPr>
        </p:nvSpPr>
        <p:spPr/>
        <p:txBody>
          <a:bodyPr/>
          <a:lstStyle/>
          <a:p>
            <a:endParaRPr kumimoji="1" lang="ko-Kore-KR" altLang="en-US" dirty="0"/>
          </a:p>
        </p:txBody>
      </p:sp>
      <p:sp>
        <p:nvSpPr>
          <p:cNvPr id="7" name="슬라이드 번호 개체 틀 6">
            <a:extLst>
              <a:ext uri="{FF2B5EF4-FFF2-40B4-BE49-F238E27FC236}">
                <a16:creationId xmlns:a16="http://schemas.microsoft.com/office/drawing/2014/main" id="{ACB9D804-1895-6BD2-819E-8B997B0B6031}"/>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8" name="육각형[H] 7">
            <a:extLst>
              <a:ext uri="{FF2B5EF4-FFF2-40B4-BE49-F238E27FC236}">
                <a16:creationId xmlns:a16="http://schemas.microsoft.com/office/drawing/2014/main" id="{C9E3FD01-2FA5-F322-2AAE-C8385EFEE927}"/>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슬라이드 번호 개체 틀 5">
            <a:extLst>
              <a:ext uri="{FF2B5EF4-FFF2-40B4-BE49-F238E27FC236}">
                <a16:creationId xmlns:a16="http://schemas.microsoft.com/office/drawing/2014/main" id="{5EA79D83-D811-9140-C83F-442E76A8CBA3}"/>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131942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3FE5E9-E20B-41EE-971C-A43DFC09E54B}"/>
              </a:ext>
            </a:extLst>
          </p:cNvPr>
          <p:cNvSpPr>
            <a:spLocks noGrp="1"/>
          </p:cNvSpPr>
          <p:nvPr>
            <p:ph type="title"/>
          </p:nvPr>
        </p:nvSpPr>
        <p:spPr>
          <a:xfrm>
            <a:off x="839788" y="365125"/>
            <a:ext cx="10515600" cy="1325563"/>
          </a:xfrm>
        </p:spPr>
        <p:txBody>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C2E3C7E5-E856-BA3F-850E-48F9B698F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BFD9525C-C42C-A862-B3F1-19C3E20356F5}"/>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5" name="텍스트 개체 틀 4">
            <a:extLst>
              <a:ext uri="{FF2B5EF4-FFF2-40B4-BE49-F238E27FC236}">
                <a16:creationId xmlns:a16="http://schemas.microsoft.com/office/drawing/2014/main" id="{B5577C6C-9495-8775-D33B-77E9D80BC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55EABEAF-9250-506D-D1EB-C1F46E31BC95}"/>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7" name="날짜 개체 틀 6">
            <a:extLst>
              <a:ext uri="{FF2B5EF4-FFF2-40B4-BE49-F238E27FC236}">
                <a16:creationId xmlns:a16="http://schemas.microsoft.com/office/drawing/2014/main" id="{552D033F-CDE3-578E-0FF7-F836AAF38BCB}"/>
              </a:ext>
            </a:extLst>
          </p:cNvPr>
          <p:cNvSpPr>
            <a:spLocks noGrp="1"/>
          </p:cNvSpPr>
          <p:nvPr>
            <p:ph type="dt" sz="half" idx="10"/>
          </p:nvPr>
        </p:nvSpPr>
        <p:spPr/>
        <p:txBody>
          <a:bodyPr/>
          <a:lstStyle/>
          <a:p>
            <a:fld id="{74E3F041-96C6-7444-AB48-2B311907FF4B}" type="datetime1">
              <a:rPr kumimoji="1" lang="ko-KR" altLang="en-US" smtClean="0"/>
              <a:t>2022. 12. 14.</a:t>
            </a:fld>
            <a:endParaRPr kumimoji="1" lang="ko-Kore-KR" altLang="en-US"/>
          </a:p>
        </p:txBody>
      </p:sp>
      <p:sp>
        <p:nvSpPr>
          <p:cNvPr id="8" name="바닥글 개체 틀 7">
            <a:extLst>
              <a:ext uri="{FF2B5EF4-FFF2-40B4-BE49-F238E27FC236}">
                <a16:creationId xmlns:a16="http://schemas.microsoft.com/office/drawing/2014/main" id="{647799E0-A12E-B795-A694-D5EAD1D600C3}"/>
              </a:ext>
            </a:extLst>
          </p:cNvPr>
          <p:cNvSpPr>
            <a:spLocks noGrp="1"/>
          </p:cNvSpPr>
          <p:nvPr>
            <p:ph type="ftr" sz="quarter" idx="11"/>
          </p:nvPr>
        </p:nvSpPr>
        <p:spPr/>
        <p:txBody>
          <a:bodyPr/>
          <a:lstStyle/>
          <a:p>
            <a:endParaRPr kumimoji="1" lang="ko-Kore-KR" altLang="en-US" dirty="0"/>
          </a:p>
        </p:txBody>
      </p:sp>
      <p:sp>
        <p:nvSpPr>
          <p:cNvPr id="9" name="슬라이드 번호 개체 틀 8">
            <a:extLst>
              <a:ext uri="{FF2B5EF4-FFF2-40B4-BE49-F238E27FC236}">
                <a16:creationId xmlns:a16="http://schemas.microsoft.com/office/drawing/2014/main" id="{9CB026CA-0556-BE93-A598-FE2EC5A1B476}"/>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10" name="육각형[H] 9">
            <a:extLst>
              <a:ext uri="{FF2B5EF4-FFF2-40B4-BE49-F238E27FC236}">
                <a16:creationId xmlns:a16="http://schemas.microsoft.com/office/drawing/2014/main" id="{9F9D7E5C-845A-74E2-5625-D207A3945074}"/>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1" name="슬라이드 번호 개체 틀 5">
            <a:extLst>
              <a:ext uri="{FF2B5EF4-FFF2-40B4-BE49-F238E27FC236}">
                <a16:creationId xmlns:a16="http://schemas.microsoft.com/office/drawing/2014/main" id="{A1D13BB2-0D5C-B1DA-F880-906CC6EED854}"/>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302629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41E8F02-4AE1-FC78-B4AE-8DFB1CA4C082}"/>
              </a:ext>
            </a:extLst>
          </p:cNvPr>
          <p:cNvSpPr>
            <a:spLocks noGrp="1"/>
          </p:cNvSpPr>
          <p:nvPr>
            <p:ph type="title"/>
          </p:nvPr>
        </p:nvSpPr>
        <p:spPr/>
        <p:txBody>
          <a:bodyPr/>
          <a:lstStyle/>
          <a:p>
            <a:r>
              <a:rPr kumimoji="1" lang="ko-KR" altLang="en-US"/>
              <a:t>마스터 제목 스타일 편집</a:t>
            </a:r>
            <a:endParaRPr kumimoji="1" lang="ko-Kore-KR" altLang="en-US"/>
          </a:p>
        </p:txBody>
      </p:sp>
      <p:sp>
        <p:nvSpPr>
          <p:cNvPr id="3" name="날짜 개체 틀 2">
            <a:extLst>
              <a:ext uri="{FF2B5EF4-FFF2-40B4-BE49-F238E27FC236}">
                <a16:creationId xmlns:a16="http://schemas.microsoft.com/office/drawing/2014/main" id="{00AF1D9B-427D-33F3-8FAB-17B510DFA6AD}"/>
              </a:ext>
            </a:extLst>
          </p:cNvPr>
          <p:cNvSpPr>
            <a:spLocks noGrp="1"/>
          </p:cNvSpPr>
          <p:nvPr>
            <p:ph type="dt" sz="half" idx="10"/>
          </p:nvPr>
        </p:nvSpPr>
        <p:spPr/>
        <p:txBody>
          <a:bodyPr/>
          <a:lstStyle/>
          <a:p>
            <a:fld id="{D07C22A3-9C76-684A-9FFE-71649C8832B4}" type="datetime1">
              <a:rPr kumimoji="1" lang="ko-KR" altLang="en-US" smtClean="0"/>
              <a:t>2022. 12. 14.</a:t>
            </a:fld>
            <a:endParaRPr kumimoji="1" lang="ko-Kore-KR" altLang="en-US"/>
          </a:p>
        </p:txBody>
      </p:sp>
      <p:sp>
        <p:nvSpPr>
          <p:cNvPr id="4" name="바닥글 개체 틀 3">
            <a:extLst>
              <a:ext uri="{FF2B5EF4-FFF2-40B4-BE49-F238E27FC236}">
                <a16:creationId xmlns:a16="http://schemas.microsoft.com/office/drawing/2014/main" id="{5AE11BE6-02A2-602D-48D7-29B359A159A4}"/>
              </a:ext>
            </a:extLst>
          </p:cNvPr>
          <p:cNvSpPr>
            <a:spLocks noGrp="1"/>
          </p:cNvSpPr>
          <p:nvPr>
            <p:ph type="ftr" sz="quarter" idx="11"/>
          </p:nvPr>
        </p:nvSpPr>
        <p:spPr/>
        <p:txBody>
          <a:bodyPr/>
          <a:lstStyle/>
          <a:p>
            <a:endParaRPr kumimoji="1" lang="ko-Kore-KR" altLang="en-US" dirty="0"/>
          </a:p>
        </p:txBody>
      </p:sp>
      <p:sp>
        <p:nvSpPr>
          <p:cNvPr id="5" name="슬라이드 번호 개체 틀 4">
            <a:extLst>
              <a:ext uri="{FF2B5EF4-FFF2-40B4-BE49-F238E27FC236}">
                <a16:creationId xmlns:a16="http://schemas.microsoft.com/office/drawing/2014/main" id="{336A5405-BEA5-40C2-53DD-3B50FBC12126}"/>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Tree>
    <p:extLst>
      <p:ext uri="{BB962C8B-B14F-4D97-AF65-F5344CB8AC3E}">
        <p14:creationId xmlns:p14="http://schemas.microsoft.com/office/powerpoint/2010/main" val="23396715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FCBD11D-31E0-0CCA-CE0F-3DD4739D2B22}"/>
              </a:ext>
            </a:extLst>
          </p:cNvPr>
          <p:cNvSpPr>
            <a:spLocks noGrp="1"/>
          </p:cNvSpPr>
          <p:nvPr>
            <p:ph type="dt" sz="half" idx="10"/>
          </p:nvPr>
        </p:nvSpPr>
        <p:spPr/>
        <p:txBody>
          <a:bodyPr/>
          <a:lstStyle/>
          <a:p>
            <a:fld id="{C1708DA4-8BCF-5045-9602-5FFCF8A8B53E}" type="datetimeFigureOut">
              <a:rPr kumimoji="1" lang="ko-Kore-KR" altLang="en-US" smtClean="0"/>
              <a:t>2022. 12. 14.</a:t>
            </a:fld>
            <a:endParaRPr kumimoji="1" lang="ko-Kore-KR" altLang="en-US"/>
          </a:p>
        </p:txBody>
      </p:sp>
      <p:sp>
        <p:nvSpPr>
          <p:cNvPr id="3" name="바닥글 개체 틀 2">
            <a:extLst>
              <a:ext uri="{FF2B5EF4-FFF2-40B4-BE49-F238E27FC236}">
                <a16:creationId xmlns:a16="http://schemas.microsoft.com/office/drawing/2014/main" id="{F66F5F27-83EA-094B-F75E-BBFC46CF3648}"/>
              </a:ext>
            </a:extLst>
          </p:cNvPr>
          <p:cNvSpPr>
            <a:spLocks noGrp="1"/>
          </p:cNvSpPr>
          <p:nvPr>
            <p:ph type="ftr" sz="quarter" idx="11"/>
          </p:nvPr>
        </p:nvSpPr>
        <p:spPr/>
        <p:txBody>
          <a:bodyPr/>
          <a:lstStyle/>
          <a:p>
            <a:endParaRPr kumimoji="1" lang="ko-Kore-KR" altLang="en-US"/>
          </a:p>
        </p:txBody>
      </p:sp>
      <p:sp>
        <p:nvSpPr>
          <p:cNvPr id="4" name="슬라이드 번호 개체 틀 3">
            <a:extLst>
              <a:ext uri="{FF2B5EF4-FFF2-40B4-BE49-F238E27FC236}">
                <a16:creationId xmlns:a16="http://schemas.microsoft.com/office/drawing/2014/main" id="{4B373903-E2DE-B26F-02B9-95FB883BC645}"/>
              </a:ext>
            </a:extLst>
          </p:cNvPr>
          <p:cNvSpPr>
            <a:spLocks noGrp="1"/>
          </p:cNvSpPr>
          <p:nvPr>
            <p:ph type="sldNum" sz="quarter" idx="12"/>
          </p:nvPr>
        </p:nvSpPr>
        <p:spPr/>
        <p:txBody>
          <a:bodyPr/>
          <a:lstStyle/>
          <a:p>
            <a:fld id="{3434E4D8-7EE4-A24C-B124-776AB6A6EDD7}" type="slidenum">
              <a:rPr kumimoji="1" lang="ko-Kore-KR" altLang="en-US" smtClean="0"/>
              <a:t>‹#›</a:t>
            </a:fld>
            <a:endParaRPr kumimoji="1" lang="ko-Kore-KR" altLang="en-US"/>
          </a:p>
        </p:txBody>
      </p:sp>
      <p:sp>
        <p:nvSpPr>
          <p:cNvPr id="5" name="육각형[H] 4">
            <a:extLst>
              <a:ext uri="{FF2B5EF4-FFF2-40B4-BE49-F238E27FC236}">
                <a16:creationId xmlns:a16="http://schemas.microsoft.com/office/drawing/2014/main" id="{C367E2D1-B5AC-79A7-9253-14CCE3612B23}"/>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6" name="슬라이드 번호 개체 틀 5">
            <a:extLst>
              <a:ext uri="{FF2B5EF4-FFF2-40B4-BE49-F238E27FC236}">
                <a16:creationId xmlns:a16="http://schemas.microsoft.com/office/drawing/2014/main" id="{92ECA00B-CE9D-80DB-9332-56E250A17F80}"/>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20252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663ACB-A118-8B5E-623C-01E280D6136F}"/>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내용 개체 틀 2">
            <a:extLst>
              <a:ext uri="{FF2B5EF4-FFF2-40B4-BE49-F238E27FC236}">
                <a16:creationId xmlns:a16="http://schemas.microsoft.com/office/drawing/2014/main" id="{4265219C-94D1-6F71-151E-5CE6597671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텍스트 개체 틀 3">
            <a:extLst>
              <a:ext uri="{FF2B5EF4-FFF2-40B4-BE49-F238E27FC236}">
                <a16:creationId xmlns:a16="http://schemas.microsoft.com/office/drawing/2014/main" id="{59AFCAA9-19F0-5387-896E-07C12B1C2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8AC00692-D148-2099-2D26-DCB3244A9656}"/>
              </a:ext>
            </a:extLst>
          </p:cNvPr>
          <p:cNvSpPr>
            <a:spLocks noGrp="1"/>
          </p:cNvSpPr>
          <p:nvPr>
            <p:ph type="dt" sz="half" idx="10"/>
          </p:nvPr>
        </p:nvSpPr>
        <p:spPr/>
        <p:txBody>
          <a:bodyPr/>
          <a:lstStyle/>
          <a:p>
            <a:fld id="{FAD9EC70-E7A0-9745-805B-8CCC79D28A80}" type="datetime1">
              <a:rPr kumimoji="1" lang="ko-KR" altLang="en-US" smtClean="0"/>
              <a:t>2022. 12. 14.</a:t>
            </a:fld>
            <a:endParaRPr kumimoji="1" lang="ko-Kore-KR" altLang="en-US"/>
          </a:p>
        </p:txBody>
      </p:sp>
      <p:sp>
        <p:nvSpPr>
          <p:cNvPr id="6" name="바닥글 개체 틀 5">
            <a:extLst>
              <a:ext uri="{FF2B5EF4-FFF2-40B4-BE49-F238E27FC236}">
                <a16:creationId xmlns:a16="http://schemas.microsoft.com/office/drawing/2014/main" id="{E5B8C543-245C-C48F-60D4-534A2421634D}"/>
              </a:ext>
            </a:extLst>
          </p:cNvPr>
          <p:cNvSpPr>
            <a:spLocks noGrp="1"/>
          </p:cNvSpPr>
          <p:nvPr>
            <p:ph type="ftr" sz="quarter" idx="11"/>
          </p:nvPr>
        </p:nvSpPr>
        <p:spPr/>
        <p:txBody>
          <a:bodyPr/>
          <a:lstStyle/>
          <a:p>
            <a:endParaRPr kumimoji="1" lang="ko-Kore-KR" altLang="en-US" dirty="0"/>
          </a:p>
        </p:txBody>
      </p:sp>
      <p:sp>
        <p:nvSpPr>
          <p:cNvPr id="7" name="슬라이드 번호 개체 틀 6">
            <a:extLst>
              <a:ext uri="{FF2B5EF4-FFF2-40B4-BE49-F238E27FC236}">
                <a16:creationId xmlns:a16="http://schemas.microsoft.com/office/drawing/2014/main" id="{DC85F808-6A9A-D07A-EB00-FEE4F80D496D}"/>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8" name="육각형[H] 7">
            <a:extLst>
              <a:ext uri="{FF2B5EF4-FFF2-40B4-BE49-F238E27FC236}">
                <a16:creationId xmlns:a16="http://schemas.microsoft.com/office/drawing/2014/main" id="{832F18AA-14E5-1B6B-53D9-B9918382C8BD}"/>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슬라이드 번호 개체 틀 5">
            <a:extLst>
              <a:ext uri="{FF2B5EF4-FFF2-40B4-BE49-F238E27FC236}">
                <a16:creationId xmlns:a16="http://schemas.microsoft.com/office/drawing/2014/main" id="{2F196A1E-8B0D-906A-8E9A-EDD287D9F568}"/>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92764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CB1549-5707-5FD7-DCF6-9E1E294E7D01}"/>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endParaRPr kumimoji="1" lang="ko-Kore-KR" altLang="en-US"/>
          </a:p>
        </p:txBody>
      </p:sp>
      <p:sp>
        <p:nvSpPr>
          <p:cNvPr id="3" name="그림 개체 틀 2">
            <a:extLst>
              <a:ext uri="{FF2B5EF4-FFF2-40B4-BE49-F238E27FC236}">
                <a16:creationId xmlns:a16="http://schemas.microsoft.com/office/drawing/2014/main" id="{E384739B-E260-2324-384B-3A08CF3608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ore-KR" altLang="en-US"/>
          </a:p>
        </p:txBody>
      </p:sp>
      <p:sp>
        <p:nvSpPr>
          <p:cNvPr id="4" name="텍스트 개체 틀 3">
            <a:extLst>
              <a:ext uri="{FF2B5EF4-FFF2-40B4-BE49-F238E27FC236}">
                <a16:creationId xmlns:a16="http://schemas.microsoft.com/office/drawing/2014/main" id="{47FF8A36-EAB1-52C8-FDED-F712E17A2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2B6E3F40-1B2E-6235-E5FB-E3D9F8C74D4D}"/>
              </a:ext>
            </a:extLst>
          </p:cNvPr>
          <p:cNvSpPr>
            <a:spLocks noGrp="1"/>
          </p:cNvSpPr>
          <p:nvPr>
            <p:ph type="dt" sz="half" idx="10"/>
          </p:nvPr>
        </p:nvSpPr>
        <p:spPr/>
        <p:txBody>
          <a:bodyPr/>
          <a:lstStyle/>
          <a:p>
            <a:fld id="{F5FB4A07-74D2-0E4E-8B6C-A6407890C373}" type="datetime1">
              <a:rPr kumimoji="1" lang="ko-KR" altLang="en-US" smtClean="0"/>
              <a:t>2022. 12. 14.</a:t>
            </a:fld>
            <a:endParaRPr kumimoji="1" lang="ko-Kore-KR" altLang="en-US"/>
          </a:p>
        </p:txBody>
      </p:sp>
      <p:sp>
        <p:nvSpPr>
          <p:cNvPr id="6" name="바닥글 개체 틀 5">
            <a:extLst>
              <a:ext uri="{FF2B5EF4-FFF2-40B4-BE49-F238E27FC236}">
                <a16:creationId xmlns:a16="http://schemas.microsoft.com/office/drawing/2014/main" id="{AF816ADF-E1DC-D7C9-89A6-19192F9F2145}"/>
              </a:ext>
            </a:extLst>
          </p:cNvPr>
          <p:cNvSpPr>
            <a:spLocks noGrp="1"/>
          </p:cNvSpPr>
          <p:nvPr>
            <p:ph type="ftr" sz="quarter" idx="11"/>
          </p:nvPr>
        </p:nvSpPr>
        <p:spPr/>
        <p:txBody>
          <a:bodyPr/>
          <a:lstStyle/>
          <a:p>
            <a:endParaRPr kumimoji="1" lang="ko-Kore-KR" altLang="en-US" dirty="0"/>
          </a:p>
        </p:txBody>
      </p:sp>
      <p:sp>
        <p:nvSpPr>
          <p:cNvPr id="7" name="슬라이드 번호 개체 틀 6">
            <a:extLst>
              <a:ext uri="{FF2B5EF4-FFF2-40B4-BE49-F238E27FC236}">
                <a16:creationId xmlns:a16="http://schemas.microsoft.com/office/drawing/2014/main" id="{A2CA9421-7A61-C196-D293-E447F808171D}"/>
              </a:ext>
            </a:extLst>
          </p:cNvPr>
          <p:cNvSpPr>
            <a:spLocks noGrp="1"/>
          </p:cNvSpPr>
          <p:nvPr>
            <p:ph type="sldNum" sz="quarter" idx="12"/>
          </p:nvPr>
        </p:nvSpPr>
        <p:spPr/>
        <p:txBody>
          <a:bodyPr/>
          <a:lstStyle/>
          <a:p>
            <a:fld id="{8AE498AB-5C0C-4A4F-B6A2-2E79AD19D863}" type="slidenum">
              <a:rPr kumimoji="1" lang="ko-Kore-KR" altLang="en-US" smtClean="0"/>
              <a:t>‹#›</a:t>
            </a:fld>
            <a:endParaRPr kumimoji="1" lang="ko-Kore-KR" altLang="en-US"/>
          </a:p>
        </p:txBody>
      </p:sp>
      <p:sp>
        <p:nvSpPr>
          <p:cNvPr id="8" name="육각형[H] 7">
            <a:extLst>
              <a:ext uri="{FF2B5EF4-FFF2-40B4-BE49-F238E27FC236}">
                <a16:creationId xmlns:a16="http://schemas.microsoft.com/office/drawing/2014/main" id="{BC0A56F8-27A1-1E89-9CC7-CD71A200CB3F}"/>
              </a:ext>
            </a:extLst>
          </p:cNvPr>
          <p:cNvSpPr/>
          <p:nvPr userDrawn="1"/>
        </p:nvSpPr>
        <p:spPr>
          <a:xfrm rot="5400000">
            <a:off x="46800" y="6199475"/>
            <a:ext cx="475200" cy="475200"/>
          </a:xfrm>
          <a:prstGeom prst="hexagon">
            <a:avLst/>
          </a:prstGeom>
          <a:solidFill>
            <a:schemeClr val="bg1"/>
          </a:solidFill>
          <a:ln w="22225">
            <a:solidFill>
              <a:srgbClr val="0020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9" name="슬라이드 번호 개체 틀 5">
            <a:extLst>
              <a:ext uri="{FF2B5EF4-FFF2-40B4-BE49-F238E27FC236}">
                <a16:creationId xmlns:a16="http://schemas.microsoft.com/office/drawing/2014/main" id="{C1E6E6DA-4FDE-3ADB-831B-08139F23CC9F}"/>
              </a:ext>
            </a:extLst>
          </p:cNvPr>
          <p:cNvSpPr txBox="1">
            <a:spLocks/>
          </p:cNvSpPr>
          <p:nvPr userDrawn="1"/>
        </p:nvSpPr>
        <p:spPr>
          <a:xfrm>
            <a:off x="93600" y="6246275"/>
            <a:ext cx="381600" cy="381600"/>
          </a:xfrm>
          <a:prstGeom prst="rect">
            <a:avLst/>
          </a:prstGeom>
        </p:spPr>
        <p:txBody>
          <a:bodyPr vert="horz" lIns="91440" tIns="45720" rIns="91440" bIns="45720" rtlCol="0" anchor="ctr"/>
          <a:lstStyle>
            <a:defPPr>
              <a:defRPr lang="ko-Kore-KR"/>
            </a:defPPr>
            <a:lvl1pPr marL="0" algn="ctr" defTabSz="914400" rtl="0" eaLnBrk="1" latinLnBrk="0" hangingPunct="1">
              <a:defRPr sz="1300" b="1" kern="1200">
                <a:solidFill>
                  <a:srgbClr val="002048"/>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E498AB-5C0C-4A4F-B6A2-2E79AD19D863}" type="slidenum">
              <a:rPr kumimoji="1" lang="ko-Kore-KR" altLang="en-US" smtClean="0"/>
              <a:pPr/>
              <a:t>‹#›</a:t>
            </a:fld>
            <a:endParaRPr kumimoji="1" lang="ko-Kore-KR" altLang="en-US" dirty="0"/>
          </a:p>
        </p:txBody>
      </p:sp>
    </p:spTree>
    <p:extLst>
      <p:ext uri="{BB962C8B-B14F-4D97-AF65-F5344CB8AC3E}">
        <p14:creationId xmlns:p14="http://schemas.microsoft.com/office/powerpoint/2010/main" val="2905415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6B97BD8-D6AA-C79D-BCF7-CDF9EE09E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endParaRPr kumimoji="1" lang="ko-Kore-KR" altLang="en-US"/>
          </a:p>
        </p:txBody>
      </p:sp>
      <p:sp>
        <p:nvSpPr>
          <p:cNvPr id="3" name="텍스트 개체 틀 2">
            <a:extLst>
              <a:ext uri="{FF2B5EF4-FFF2-40B4-BE49-F238E27FC236}">
                <a16:creationId xmlns:a16="http://schemas.microsoft.com/office/drawing/2014/main" id="{CA47BAB2-0FC1-B5C7-E8AA-CAF2B12D4A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endParaRPr kumimoji="1" lang="ko-Kore-KR" altLang="en-US"/>
          </a:p>
        </p:txBody>
      </p:sp>
      <p:sp>
        <p:nvSpPr>
          <p:cNvPr id="4" name="날짜 개체 틀 3">
            <a:extLst>
              <a:ext uri="{FF2B5EF4-FFF2-40B4-BE49-F238E27FC236}">
                <a16:creationId xmlns:a16="http://schemas.microsoft.com/office/drawing/2014/main" id="{2BA9739F-B656-9DD0-4811-E409CC5D8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C22A3-9C76-684A-9FFE-71649C8832B4}" type="datetime1">
              <a:rPr kumimoji="1" lang="ko-KR" altLang="en-US" smtClean="0"/>
              <a:t>2022. 12. 14.</a:t>
            </a:fld>
            <a:endParaRPr kumimoji="1" lang="ko-Kore-KR" altLang="en-US"/>
          </a:p>
        </p:txBody>
      </p:sp>
      <p:sp>
        <p:nvSpPr>
          <p:cNvPr id="5" name="바닥글 개체 틀 4">
            <a:extLst>
              <a:ext uri="{FF2B5EF4-FFF2-40B4-BE49-F238E27FC236}">
                <a16:creationId xmlns:a16="http://schemas.microsoft.com/office/drawing/2014/main" id="{5200D970-A651-75C3-C4F8-57A83D183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dirty="0"/>
          </a:p>
        </p:txBody>
      </p:sp>
      <p:sp>
        <p:nvSpPr>
          <p:cNvPr id="6" name="슬라이드 번호 개체 틀 5">
            <a:extLst>
              <a:ext uri="{FF2B5EF4-FFF2-40B4-BE49-F238E27FC236}">
                <a16:creationId xmlns:a16="http://schemas.microsoft.com/office/drawing/2014/main" id="{7B6277D4-3428-C72C-D900-78421D081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498AB-5C0C-4A4F-B6A2-2E79AD19D863}" type="slidenum">
              <a:rPr kumimoji="1" lang="ko-Kore-KR" altLang="en-US" smtClean="0"/>
              <a:t>‹#›</a:t>
            </a:fld>
            <a:endParaRPr kumimoji="1" lang="ko-Kore-KR" altLang="en-US"/>
          </a:p>
        </p:txBody>
      </p:sp>
      <p:sp>
        <p:nvSpPr>
          <p:cNvPr id="7" name="직사각형 6">
            <a:extLst>
              <a:ext uri="{FF2B5EF4-FFF2-40B4-BE49-F238E27FC236}">
                <a16:creationId xmlns:a16="http://schemas.microsoft.com/office/drawing/2014/main" id="{66534207-7A15-64F9-0D3C-4D866BEC40D6}"/>
              </a:ext>
            </a:extLst>
          </p:cNvPr>
          <p:cNvSpPr/>
          <p:nvPr userDrawn="1"/>
        </p:nvSpPr>
        <p:spPr>
          <a:xfrm>
            <a:off x="0" y="0"/>
            <a:ext cx="284480" cy="6858000"/>
          </a:xfrm>
          <a:prstGeom prst="rect">
            <a:avLst/>
          </a:prstGeom>
          <a:solidFill>
            <a:srgbClr val="0020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319263183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650" r:id="rId14"/>
    <p:sldLayoutId id="2147483652" r:id="rId15"/>
    <p:sldLayoutId id="2147483663"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ore-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21C349-3812-8C4D-A30E-83052785D21C}"/>
              </a:ext>
            </a:extLst>
          </p:cNvPr>
          <p:cNvSpPr>
            <a:spLocks noGrp="1"/>
          </p:cNvSpPr>
          <p:nvPr>
            <p:ph type="ctrTitle"/>
          </p:nvPr>
        </p:nvSpPr>
        <p:spPr>
          <a:xfrm>
            <a:off x="1524000" y="1794076"/>
            <a:ext cx="9144000" cy="949320"/>
          </a:xfrm>
        </p:spPr>
        <p:txBody>
          <a:bodyPr>
            <a:noAutofit/>
          </a:bodyPr>
          <a:lstStyle/>
          <a:p>
            <a:r>
              <a:rPr kumimoji="1" lang="en-US" altLang="ko-Kore-KR" sz="3600" b="1" dirty="0">
                <a:solidFill>
                  <a:srgbClr val="002048"/>
                </a:solidFill>
              </a:rPr>
              <a:t>A new approach to disaster recovery as a service over cloud for database system</a:t>
            </a:r>
            <a:endParaRPr kumimoji="1" lang="ko-Kore-KR" altLang="en-US" sz="3600" b="1" dirty="0">
              <a:solidFill>
                <a:srgbClr val="002048"/>
              </a:solidFill>
            </a:endParaRPr>
          </a:p>
        </p:txBody>
      </p:sp>
      <p:sp>
        <p:nvSpPr>
          <p:cNvPr id="3" name="부제목 2">
            <a:extLst>
              <a:ext uri="{FF2B5EF4-FFF2-40B4-BE49-F238E27FC236}">
                <a16:creationId xmlns:a16="http://schemas.microsoft.com/office/drawing/2014/main" id="{AA9AD95B-DF00-E944-846E-6755C1DA759F}"/>
              </a:ext>
            </a:extLst>
          </p:cNvPr>
          <p:cNvSpPr>
            <a:spLocks noGrp="1"/>
          </p:cNvSpPr>
          <p:nvPr>
            <p:ph type="subTitle" idx="1"/>
          </p:nvPr>
        </p:nvSpPr>
        <p:spPr>
          <a:xfrm>
            <a:off x="1524000" y="4684686"/>
            <a:ext cx="9144000" cy="758478"/>
          </a:xfrm>
        </p:spPr>
        <p:txBody>
          <a:bodyPr/>
          <a:lstStyle/>
          <a:p>
            <a:r>
              <a:rPr kumimoji="1" lang="en-US" altLang="ko-Kore-KR" dirty="0" err="1"/>
              <a:t>Jibeom</a:t>
            </a:r>
            <a:r>
              <a:rPr kumimoji="1" lang="en-US" altLang="ko-Kore-KR" dirty="0"/>
              <a:t> Kim</a:t>
            </a:r>
            <a:endParaRPr kumimoji="1" lang="ko-Kore-KR" altLang="en-US" dirty="0">
              <a:solidFill>
                <a:srgbClr val="002048"/>
              </a:solidFill>
            </a:endParaRPr>
          </a:p>
        </p:txBody>
      </p:sp>
    </p:spTree>
    <p:extLst>
      <p:ext uri="{BB962C8B-B14F-4D97-AF65-F5344CB8AC3E}">
        <p14:creationId xmlns:p14="http://schemas.microsoft.com/office/powerpoint/2010/main" val="59335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Related work</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743206"/>
            <a:ext cx="10685929" cy="4022163"/>
          </a:xfrm>
        </p:spPr>
        <p:txBody>
          <a:bodyPr>
            <a:normAutofit/>
          </a:bodyPr>
          <a:lstStyle/>
          <a:p>
            <a:r>
              <a:rPr lang="en" altLang="ko-Kore-KR" sz="2400" dirty="0">
                <a:effectLst/>
              </a:rPr>
              <a:t>The RPO and RTO parameters provided by </a:t>
            </a:r>
            <a:r>
              <a:rPr lang="en" altLang="ko-Kore-KR" sz="2400" dirty="0" err="1">
                <a:effectLst/>
              </a:rPr>
              <a:t>DRaaS</a:t>
            </a:r>
            <a:r>
              <a:rPr lang="en" altLang="ko-Kore-KR" sz="2400" dirty="0">
                <a:effectLst/>
              </a:rPr>
              <a:t> solution depends on the data replication strategy used at the back-end. </a:t>
            </a:r>
          </a:p>
          <a:p>
            <a:endParaRPr lang="en" altLang="ko-Kore-KR" sz="2400" dirty="0">
              <a:effectLst/>
            </a:endParaRPr>
          </a:p>
          <a:p>
            <a:r>
              <a:rPr lang="en" altLang="ko-Kore-KR" sz="2400" dirty="0">
                <a:effectLst/>
              </a:rPr>
              <a:t>Data replication may work at any of the following layers</a:t>
            </a:r>
            <a:r>
              <a:rPr lang="en-US" altLang="ko-KR" sz="2400" dirty="0">
                <a:effectLst/>
              </a:rPr>
              <a:t>:</a:t>
            </a:r>
            <a:r>
              <a:rPr lang="en" altLang="ko-Kore-KR" sz="2400" dirty="0">
                <a:effectLst/>
              </a:rPr>
              <a:t> </a:t>
            </a:r>
          </a:p>
          <a:p>
            <a:pPr lvl="1"/>
            <a:r>
              <a:rPr lang="en" altLang="ko-Kore-KR" sz="2000" dirty="0" err="1">
                <a:effectLst/>
              </a:rPr>
              <a:t>i</a:t>
            </a:r>
            <a:r>
              <a:rPr lang="en" altLang="ko-Kore-KR" sz="2000" dirty="0">
                <a:effectLst/>
              </a:rPr>
              <a:t>)</a:t>
            </a:r>
            <a:r>
              <a:rPr lang="ko-KR" altLang="en-US" sz="2000" dirty="0">
                <a:effectLst/>
              </a:rPr>
              <a:t> </a:t>
            </a:r>
            <a:r>
              <a:rPr lang="en" altLang="ko-Kore-KR" sz="2000" dirty="0">
                <a:effectLst/>
              </a:rPr>
              <a:t>Application layer that uses file based replication </a:t>
            </a:r>
          </a:p>
          <a:p>
            <a:pPr lvl="1"/>
            <a:r>
              <a:rPr lang="en" altLang="ko-Kore-KR" sz="2000" dirty="0">
                <a:effectLst/>
              </a:rPr>
              <a:t>ii)</a:t>
            </a:r>
            <a:r>
              <a:rPr lang="ko-KR" altLang="en-US" sz="2000" dirty="0">
                <a:effectLst/>
              </a:rPr>
              <a:t> </a:t>
            </a:r>
            <a:r>
              <a:rPr lang="en" altLang="ko-Kore-KR" sz="2000" dirty="0">
                <a:effectLst/>
              </a:rPr>
              <a:t>OS layer that uses host based replication  </a:t>
            </a:r>
          </a:p>
          <a:p>
            <a:pPr lvl="1"/>
            <a:r>
              <a:rPr lang="en" altLang="ko-Kore-KR" sz="2000" dirty="0">
                <a:effectLst/>
              </a:rPr>
              <a:t>iii)</a:t>
            </a:r>
            <a:r>
              <a:rPr lang="ko-KR" altLang="en-US" sz="2000" dirty="0">
                <a:effectLst/>
              </a:rPr>
              <a:t> </a:t>
            </a:r>
            <a:r>
              <a:rPr lang="en" altLang="ko-Kore-KR" sz="2000" dirty="0">
                <a:effectLst/>
              </a:rPr>
              <a:t>Virtualization layer that uses hypervisor based replication </a:t>
            </a:r>
          </a:p>
          <a:p>
            <a:pPr lvl="1"/>
            <a:r>
              <a:rPr lang="en" altLang="ko-Kore-KR" sz="2000" dirty="0">
                <a:effectLst/>
              </a:rPr>
              <a:t>iv)</a:t>
            </a:r>
            <a:r>
              <a:rPr lang="ko-KR" altLang="en-US" sz="2000" dirty="0">
                <a:effectLst/>
              </a:rPr>
              <a:t> </a:t>
            </a:r>
            <a:r>
              <a:rPr lang="en" altLang="ko-Kore-KR" sz="2000" dirty="0">
                <a:effectLst/>
              </a:rPr>
              <a:t>Device-driver layer that uses appliance based replication (usually block replication) </a:t>
            </a:r>
          </a:p>
          <a:p>
            <a:pPr lvl="1"/>
            <a:r>
              <a:rPr lang="en" altLang="ko-Kore-KR" sz="2000" dirty="0">
                <a:effectLst/>
              </a:rPr>
              <a:t>v)</a:t>
            </a:r>
            <a:r>
              <a:rPr lang="en-US" altLang="ko-Kore-KR" sz="2000" dirty="0"/>
              <a:t> S</a:t>
            </a:r>
            <a:r>
              <a:rPr lang="en" altLang="ko-Kore-KR" sz="2000" dirty="0" err="1">
                <a:effectLst/>
              </a:rPr>
              <a:t>torage</a:t>
            </a:r>
            <a:r>
              <a:rPr lang="en" altLang="ko-Kore-KR" sz="2000" dirty="0">
                <a:effectLst/>
              </a:rPr>
              <a:t> layer that uses storage based replication mechanism. </a:t>
            </a:r>
          </a:p>
          <a:p>
            <a:endParaRPr lang="en" altLang="ko-Kore-KR" sz="20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10</a:t>
            </a:fld>
            <a:endParaRPr kumimoji="1" lang="ko-Kore-KR" altLang="en-US" dirty="0"/>
          </a:p>
        </p:txBody>
      </p:sp>
    </p:spTree>
    <p:extLst>
      <p:ext uri="{BB962C8B-B14F-4D97-AF65-F5344CB8AC3E}">
        <p14:creationId xmlns:p14="http://schemas.microsoft.com/office/powerpoint/2010/main" val="1322643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Related work</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199" y="1433239"/>
            <a:ext cx="10877551" cy="4688591"/>
          </a:xfrm>
        </p:spPr>
        <p:txBody>
          <a:bodyPr>
            <a:normAutofit/>
          </a:bodyPr>
          <a:lstStyle/>
          <a:p>
            <a:r>
              <a:rPr lang="en-US" altLang="ko-Kore-KR" sz="2400" dirty="0"/>
              <a:t>I</a:t>
            </a:r>
            <a:r>
              <a:rPr lang="en" altLang="ko-Kore-KR" sz="2400" dirty="0">
                <a:effectLst/>
              </a:rPr>
              <a:t>n this paper, Authors designed an Optimal-</a:t>
            </a:r>
            <a:r>
              <a:rPr lang="en" altLang="ko-Kore-KR" sz="2400" dirty="0" err="1">
                <a:effectLst/>
              </a:rPr>
              <a:t>DRaaS</a:t>
            </a:r>
            <a:r>
              <a:rPr lang="en" altLang="ko-Kore-KR" sz="2400" dirty="0">
                <a:effectLst/>
              </a:rPr>
              <a:t> solution using DR-appliance based data replication technique. The DR-appliance uses iSCSI protocol for block level data access and transfer from production to DR site over cloud.</a:t>
            </a:r>
          </a:p>
          <a:p>
            <a:endParaRPr lang="en" altLang="ko-Kore-KR" sz="2400" dirty="0">
              <a:effectLst/>
            </a:endParaRPr>
          </a:p>
          <a:p>
            <a:r>
              <a:rPr lang="en" altLang="ko-Kore-KR" sz="2400" dirty="0">
                <a:effectLst/>
              </a:rPr>
              <a:t>The most important part of the Optimal-</a:t>
            </a:r>
            <a:r>
              <a:rPr lang="en" altLang="ko-Kore-KR" sz="2400" dirty="0" err="1">
                <a:effectLst/>
              </a:rPr>
              <a:t>DRaaS</a:t>
            </a:r>
            <a:r>
              <a:rPr lang="en" altLang="ko-Kore-KR" sz="2400" dirty="0">
                <a:effectLst/>
              </a:rPr>
              <a:t> solution is its flexibility of working with any cloud architecture/platform. </a:t>
            </a:r>
          </a:p>
          <a:p>
            <a:endParaRPr lang="en" altLang="ko-Kore-KR" sz="2400" dirty="0">
              <a:effectLst/>
            </a:endParaRPr>
          </a:p>
          <a:p>
            <a:r>
              <a:rPr lang="en" altLang="ko-Kore-KR" sz="2400" dirty="0">
                <a:effectLst/>
              </a:rPr>
              <a:t>The solution can be deployed on any cloud architecture as “Software as a Service (SaaS) “. Optimal </a:t>
            </a:r>
            <a:r>
              <a:rPr lang="en" altLang="ko-Kore-KR" sz="2400" dirty="0" err="1">
                <a:effectLst/>
              </a:rPr>
              <a:t>DRaaS</a:t>
            </a:r>
            <a:r>
              <a:rPr lang="en" altLang="ko-Kore-KR" sz="2400" dirty="0">
                <a:effectLst/>
              </a:rPr>
              <a:t> Solution will internally use “Infrastructure as a Service (IaaS)” of cloud for running the infrastructure required by its user.</a:t>
            </a:r>
            <a:endParaRPr lang="en" altLang="ko-Kore-KR" sz="1600" dirty="0"/>
          </a:p>
          <a:p>
            <a:endParaRPr lang="en" altLang="ko-Kore-KR" sz="20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11</a:t>
            </a:fld>
            <a:endParaRPr kumimoji="1" lang="ko-Kore-KR" altLang="en-US" dirty="0"/>
          </a:p>
        </p:txBody>
      </p:sp>
    </p:spTree>
    <p:extLst>
      <p:ext uri="{BB962C8B-B14F-4D97-AF65-F5344CB8AC3E}">
        <p14:creationId xmlns:p14="http://schemas.microsoft.com/office/powerpoint/2010/main" val="4012077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694905" y="1851695"/>
            <a:ext cx="5257801" cy="3443288"/>
          </a:xfrm>
        </p:spPr>
        <p:txBody>
          <a:bodyPr>
            <a:normAutofit/>
          </a:bodyPr>
          <a:lstStyle/>
          <a:p>
            <a:r>
              <a:rPr lang="en" altLang="ko-Kore-KR" sz="2000" dirty="0">
                <a:effectLst/>
              </a:rPr>
              <a:t>Optimal-</a:t>
            </a:r>
            <a:r>
              <a:rPr lang="en" altLang="ko-Kore-KR" sz="2000" dirty="0" err="1">
                <a:effectLst/>
              </a:rPr>
              <a:t>DRaaS</a:t>
            </a:r>
            <a:r>
              <a:rPr lang="en" altLang="ko-Kore-KR" sz="2000" dirty="0">
                <a:effectLst/>
              </a:rPr>
              <a:t> mainly consists of the three working components </a:t>
            </a:r>
          </a:p>
          <a:p>
            <a:pPr lvl="1"/>
            <a:r>
              <a:rPr lang="en" altLang="ko-Kore-KR" sz="1600" dirty="0">
                <a:effectLst/>
              </a:rPr>
              <a:t>A) </a:t>
            </a:r>
            <a:r>
              <a:rPr lang="en" altLang="ko-Kore-KR" sz="1600" dirty="0" err="1">
                <a:effectLst/>
              </a:rPr>
              <a:t>DRaaS</a:t>
            </a:r>
            <a:r>
              <a:rPr lang="en" altLang="ko-Kore-KR" sz="1600" dirty="0">
                <a:effectLst/>
              </a:rPr>
              <a:t>-Management unit </a:t>
            </a:r>
          </a:p>
          <a:p>
            <a:pPr lvl="1"/>
            <a:r>
              <a:rPr lang="en" altLang="ko-Kore-KR" sz="1600" dirty="0">
                <a:effectLst/>
              </a:rPr>
              <a:t>B) </a:t>
            </a:r>
            <a:r>
              <a:rPr lang="en" altLang="ko-Kore-KR" sz="1600" dirty="0" err="1">
                <a:effectLst/>
              </a:rPr>
              <a:t>DRaaS</a:t>
            </a:r>
            <a:r>
              <a:rPr lang="en" altLang="ko-Kore-KR" sz="1600" dirty="0">
                <a:effectLst/>
              </a:rPr>
              <a:t>–extraction and replication unit </a:t>
            </a:r>
          </a:p>
          <a:p>
            <a:pPr lvl="1"/>
            <a:r>
              <a:rPr lang="en" altLang="ko-Kore-KR" sz="1600" dirty="0">
                <a:effectLst/>
              </a:rPr>
              <a:t>C) </a:t>
            </a:r>
            <a:r>
              <a:rPr lang="en" altLang="ko-Kore-KR" sz="1600" dirty="0" err="1">
                <a:effectLst/>
              </a:rPr>
              <a:t>DRaaS</a:t>
            </a:r>
            <a:r>
              <a:rPr lang="en" altLang="ko-Kore-KR" sz="1600" dirty="0">
                <a:effectLst/>
              </a:rPr>
              <a:t>- data collection and Recovery unit</a:t>
            </a:r>
          </a:p>
          <a:p>
            <a:pPr lvl="1"/>
            <a:endParaRPr lang="en-US" altLang="ko-KR" sz="1600" dirty="0">
              <a:effectLst/>
            </a:endParaRPr>
          </a:p>
          <a:p>
            <a:r>
              <a:rPr lang="en" altLang="ko-Kore-KR" sz="1700" dirty="0">
                <a:effectLst/>
              </a:rPr>
              <a:t> Optimal-</a:t>
            </a:r>
            <a:r>
              <a:rPr lang="en" altLang="ko-Kore-KR" sz="1700" dirty="0" err="1">
                <a:effectLst/>
              </a:rPr>
              <a:t>DRaaS</a:t>
            </a:r>
            <a:r>
              <a:rPr lang="en" altLang="ko-Kore-KR" sz="1700" dirty="0">
                <a:effectLst/>
              </a:rPr>
              <a:t> uses cloud Infrastructure as a Service (IAAS) for hosting </a:t>
            </a:r>
            <a:r>
              <a:rPr lang="en" altLang="ko-Kore-KR" sz="1700" dirty="0" err="1">
                <a:effectLst/>
              </a:rPr>
              <a:t>DRaaS</a:t>
            </a:r>
            <a:r>
              <a:rPr lang="en" altLang="ko-Kore-KR" sz="1700" dirty="0">
                <a:effectLst/>
              </a:rPr>
              <a:t> management, data collection and recovery unit as shown in Figure The third component, </a:t>
            </a:r>
            <a:r>
              <a:rPr lang="en" altLang="ko-Kore-KR" sz="1700" dirty="0" err="1">
                <a:effectLst/>
              </a:rPr>
              <a:t>DRaaS</a:t>
            </a:r>
            <a:r>
              <a:rPr lang="en" altLang="ko-Kore-KR" sz="1700" dirty="0">
                <a:effectLst/>
              </a:rPr>
              <a:t>–data extraction and replication unit will work from client’s premises. </a:t>
            </a:r>
            <a:endParaRPr lang="en" altLang="ko-Kore-KR" sz="17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12</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6" name="직사각형 5">
            <a:extLst>
              <a:ext uri="{FF2B5EF4-FFF2-40B4-BE49-F238E27FC236}">
                <a16:creationId xmlns:a16="http://schemas.microsoft.com/office/drawing/2014/main" id="{EC4C14A6-EFFE-A1F8-F86F-511E5B332799}"/>
              </a:ext>
            </a:extLst>
          </p:cNvPr>
          <p:cNvSpPr/>
          <p:nvPr/>
        </p:nvSpPr>
        <p:spPr>
          <a:xfrm>
            <a:off x="10287000" y="154305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7" name="직사각형 6">
            <a:extLst>
              <a:ext uri="{FF2B5EF4-FFF2-40B4-BE49-F238E27FC236}">
                <a16:creationId xmlns:a16="http://schemas.microsoft.com/office/drawing/2014/main" id="{F7A639E9-97FE-CA44-EFDB-BFD272E3BD45}"/>
              </a:ext>
            </a:extLst>
          </p:cNvPr>
          <p:cNvSpPr/>
          <p:nvPr/>
        </p:nvSpPr>
        <p:spPr>
          <a:xfrm>
            <a:off x="8229705" y="3079095"/>
            <a:ext cx="1700213" cy="25930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9" name="직사각형 8">
            <a:extLst>
              <a:ext uri="{FF2B5EF4-FFF2-40B4-BE49-F238E27FC236}">
                <a16:creationId xmlns:a16="http://schemas.microsoft.com/office/drawing/2014/main" id="{61FE47C7-5566-9DF9-D661-DAB5DD7BBBDC}"/>
              </a:ext>
            </a:extLst>
          </p:cNvPr>
          <p:cNvSpPr/>
          <p:nvPr/>
        </p:nvSpPr>
        <p:spPr>
          <a:xfrm>
            <a:off x="6172410" y="289241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TextBox 9">
            <a:extLst>
              <a:ext uri="{FF2B5EF4-FFF2-40B4-BE49-F238E27FC236}">
                <a16:creationId xmlns:a16="http://schemas.microsoft.com/office/drawing/2014/main" id="{ECD99E31-CBD1-8DD0-8480-C98178C4350A}"/>
              </a:ext>
            </a:extLst>
          </p:cNvPr>
          <p:cNvSpPr txBox="1"/>
          <p:nvPr/>
        </p:nvSpPr>
        <p:spPr>
          <a:xfrm>
            <a:off x="10981582" y="1129007"/>
            <a:ext cx="388248" cy="369332"/>
          </a:xfrm>
          <a:prstGeom prst="rect">
            <a:avLst/>
          </a:prstGeom>
          <a:noFill/>
        </p:spPr>
        <p:txBody>
          <a:bodyPr wrap="none" rtlCol="0">
            <a:spAutoFit/>
          </a:bodyPr>
          <a:lstStyle/>
          <a:p>
            <a:r>
              <a:rPr kumimoji="1" lang="en-US" altLang="ko-KR" dirty="0">
                <a:solidFill>
                  <a:srgbClr val="FF0000"/>
                </a:solidFill>
              </a:rPr>
              <a:t>A)</a:t>
            </a:r>
            <a:endParaRPr kumimoji="1" lang="ko-Kore-KR" altLang="en-US" dirty="0">
              <a:solidFill>
                <a:srgbClr val="FF0000"/>
              </a:solidFill>
            </a:endParaRPr>
          </a:p>
        </p:txBody>
      </p:sp>
      <p:sp>
        <p:nvSpPr>
          <p:cNvPr id="11" name="TextBox 10">
            <a:extLst>
              <a:ext uri="{FF2B5EF4-FFF2-40B4-BE49-F238E27FC236}">
                <a16:creationId xmlns:a16="http://schemas.microsoft.com/office/drawing/2014/main" id="{B9E1AA33-EAE6-E475-C7B5-21C90BCCEBA9}"/>
              </a:ext>
            </a:extLst>
          </p:cNvPr>
          <p:cNvSpPr txBox="1"/>
          <p:nvPr/>
        </p:nvSpPr>
        <p:spPr>
          <a:xfrm>
            <a:off x="6919012" y="6299844"/>
            <a:ext cx="380232" cy="369332"/>
          </a:xfrm>
          <a:prstGeom prst="rect">
            <a:avLst/>
          </a:prstGeom>
          <a:noFill/>
        </p:spPr>
        <p:txBody>
          <a:bodyPr wrap="none" rtlCol="0">
            <a:spAutoFit/>
          </a:bodyPr>
          <a:lstStyle/>
          <a:p>
            <a:r>
              <a:rPr kumimoji="1" lang="en-US" altLang="ko-KR" dirty="0">
                <a:solidFill>
                  <a:srgbClr val="FF0000"/>
                </a:solidFill>
              </a:rPr>
              <a:t>B)</a:t>
            </a:r>
            <a:endParaRPr kumimoji="1" lang="ko-Kore-KR" altLang="en-US" dirty="0">
              <a:solidFill>
                <a:srgbClr val="FF0000"/>
              </a:solidFill>
            </a:endParaRPr>
          </a:p>
        </p:txBody>
      </p:sp>
      <p:sp>
        <p:nvSpPr>
          <p:cNvPr id="12" name="TextBox 11">
            <a:extLst>
              <a:ext uri="{FF2B5EF4-FFF2-40B4-BE49-F238E27FC236}">
                <a16:creationId xmlns:a16="http://schemas.microsoft.com/office/drawing/2014/main" id="{D025340B-61D1-159F-7EF5-166535392456}"/>
              </a:ext>
            </a:extLst>
          </p:cNvPr>
          <p:cNvSpPr txBox="1"/>
          <p:nvPr/>
        </p:nvSpPr>
        <p:spPr>
          <a:xfrm>
            <a:off x="8957891" y="2735724"/>
            <a:ext cx="378630" cy="369332"/>
          </a:xfrm>
          <a:prstGeom prst="rect">
            <a:avLst/>
          </a:prstGeom>
          <a:noFill/>
        </p:spPr>
        <p:txBody>
          <a:bodyPr wrap="none" rtlCol="0">
            <a:spAutoFit/>
          </a:bodyPr>
          <a:lstStyle/>
          <a:p>
            <a:r>
              <a:rPr kumimoji="1" lang="en-US" altLang="ko-KR" dirty="0">
                <a:solidFill>
                  <a:srgbClr val="FF0000"/>
                </a:solidFill>
              </a:rPr>
              <a:t>C)</a:t>
            </a:r>
            <a:endParaRPr kumimoji="1" lang="ko-Kore-KR" altLang="en-US" dirty="0">
              <a:solidFill>
                <a:srgbClr val="FF0000"/>
              </a:solidFill>
            </a:endParaRPr>
          </a:p>
        </p:txBody>
      </p:sp>
    </p:spTree>
    <p:extLst>
      <p:ext uri="{BB962C8B-B14F-4D97-AF65-F5344CB8AC3E}">
        <p14:creationId xmlns:p14="http://schemas.microsoft.com/office/powerpoint/2010/main" val="205140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518740" y="2174021"/>
            <a:ext cx="5448885" cy="1665737"/>
          </a:xfrm>
        </p:spPr>
        <p:txBody>
          <a:bodyPr>
            <a:normAutofit/>
          </a:bodyPr>
          <a:lstStyle/>
          <a:p>
            <a:r>
              <a:rPr lang="en-US" altLang="ko-Kore-KR" sz="2400" dirty="0"/>
              <a:t>A) </a:t>
            </a:r>
            <a:r>
              <a:rPr lang="en-US" altLang="ko-Kore-KR" sz="2400" dirty="0" err="1"/>
              <a:t>DRaaS</a:t>
            </a:r>
            <a:r>
              <a:rPr lang="en-US" altLang="ko-Kore-KR" sz="2400" dirty="0"/>
              <a:t>-Management Unit</a:t>
            </a:r>
          </a:p>
          <a:p>
            <a:pPr lvl="1"/>
            <a:r>
              <a:rPr lang="en" altLang="ko-Kore-KR" sz="1700" dirty="0">
                <a:effectLst/>
              </a:rPr>
              <a:t>It is developed using </a:t>
            </a:r>
            <a:r>
              <a:rPr lang="en" altLang="ko-Kore-KR" sz="1700" dirty="0" err="1">
                <a:effectLst/>
              </a:rPr>
              <a:t>apache</a:t>
            </a:r>
            <a:r>
              <a:rPr lang="en" altLang="ko-Kore-KR" sz="1700" dirty="0">
                <a:effectLst/>
              </a:rPr>
              <a:t>-tomcat server with </a:t>
            </a:r>
            <a:r>
              <a:rPr lang="en" altLang="ko-Kore-KR" sz="1700" dirty="0" err="1">
                <a:effectLst/>
              </a:rPr>
              <a:t>Postgresql</a:t>
            </a:r>
            <a:r>
              <a:rPr lang="en" altLang="ko-Kore-KR" sz="1700" dirty="0">
                <a:effectLst/>
              </a:rPr>
              <a:t> database server. The web pages are designed using JSP and servlets. It consists of three sub-components as shown in Figure.</a:t>
            </a:r>
            <a:endParaRPr lang="en" altLang="ko-Kore-KR" sz="17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13</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6" name="직사각형 5">
            <a:extLst>
              <a:ext uri="{FF2B5EF4-FFF2-40B4-BE49-F238E27FC236}">
                <a16:creationId xmlns:a16="http://schemas.microsoft.com/office/drawing/2014/main" id="{EC4C14A6-EFFE-A1F8-F86F-511E5B332799}"/>
              </a:ext>
            </a:extLst>
          </p:cNvPr>
          <p:cNvSpPr/>
          <p:nvPr/>
        </p:nvSpPr>
        <p:spPr>
          <a:xfrm>
            <a:off x="10287000" y="154305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TextBox 9">
            <a:extLst>
              <a:ext uri="{FF2B5EF4-FFF2-40B4-BE49-F238E27FC236}">
                <a16:creationId xmlns:a16="http://schemas.microsoft.com/office/drawing/2014/main" id="{ECD99E31-CBD1-8DD0-8480-C98178C4350A}"/>
              </a:ext>
            </a:extLst>
          </p:cNvPr>
          <p:cNvSpPr txBox="1"/>
          <p:nvPr/>
        </p:nvSpPr>
        <p:spPr>
          <a:xfrm>
            <a:off x="10981582" y="1129007"/>
            <a:ext cx="388248" cy="369332"/>
          </a:xfrm>
          <a:prstGeom prst="rect">
            <a:avLst/>
          </a:prstGeom>
          <a:noFill/>
        </p:spPr>
        <p:txBody>
          <a:bodyPr wrap="none" rtlCol="0">
            <a:spAutoFit/>
          </a:bodyPr>
          <a:lstStyle/>
          <a:p>
            <a:r>
              <a:rPr kumimoji="1" lang="en-US" altLang="ko-KR" dirty="0">
                <a:solidFill>
                  <a:srgbClr val="FF0000"/>
                </a:solidFill>
              </a:rPr>
              <a:t>A)</a:t>
            </a:r>
            <a:endParaRPr kumimoji="1" lang="ko-Kore-KR" altLang="en-US" dirty="0">
              <a:solidFill>
                <a:srgbClr val="FF0000"/>
              </a:solidFill>
            </a:endParaRPr>
          </a:p>
        </p:txBody>
      </p:sp>
    </p:spTree>
    <p:extLst>
      <p:ext uri="{BB962C8B-B14F-4D97-AF65-F5344CB8AC3E}">
        <p14:creationId xmlns:p14="http://schemas.microsoft.com/office/powerpoint/2010/main" val="380389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518402" y="1543050"/>
            <a:ext cx="5406021" cy="4808784"/>
          </a:xfrm>
        </p:spPr>
        <p:txBody>
          <a:bodyPr>
            <a:normAutofit/>
          </a:bodyPr>
          <a:lstStyle/>
          <a:p>
            <a:r>
              <a:rPr lang="en-US" altLang="ko-Kore-KR" sz="2400" dirty="0"/>
              <a:t>A) </a:t>
            </a:r>
            <a:r>
              <a:rPr lang="en-US" altLang="ko-Kore-KR" sz="2400" dirty="0" err="1"/>
              <a:t>DRaaS</a:t>
            </a:r>
            <a:r>
              <a:rPr lang="en-US" altLang="ko-Kore-KR" sz="2400" dirty="0"/>
              <a:t>-Management Unit</a:t>
            </a:r>
          </a:p>
          <a:p>
            <a:endParaRPr lang="en-US" altLang="ko-Kore-KR" sz="2400" dirty="0"/>
          </a:p>
          <a:p>
            <a:pPr lvl="1"/>
            <a:r>
              <a:rPr lang="en-US" altLang="ko-Kore-KR" sz="1900" dirty="0"/>
              <a:t>A-1) Requirement collection unit</a:t>
            </a:r>
            <a:endParaRPr lang="en" altLang="ko-Kore-KR" sz="900" dirty="0"/>
          </a:p>
          <a:p>
            <a:pPr marL="457200" lvl="1" indent="0">
              <a:buNone/>
            </a:pPr>
            <a:r>
              <a:rPr lang="en" altLang="ko-Kore-KR" sz="1700" dirty="0">
                <a:effectLst/>
              </a:rPr>
              <a:t>It performs the front-end activity of user information and requirement gathering. </a:t>
            </a:r>
          </a:p>
          <a:p>
            <a:pPr marL="457200" lvl="1" indent="0">
              <a:buNone/>
            </a:pPr>
            <a:r>
              <a:rPr lang="en" altLang="ko-Kore-KR" sz="1700" dirty="0">
                <a:effectLst/>
              </a:rPr>
              <a:t>The user information details along with their requirement for DR such as production database OS type and version, storage requirement for database, RPO and RTO parameter requirement, back-up policy etc. are collected by this unit. </a:t>
            </a:r>
          </a:p>
          <a:p>
            <a:pPr marL="457200" lvl="1" indent="0">
              <a:buNone/>
            </a:pPr>
            <a:r>
              <a:rPr lang="en" altLang="ko-Kore-KR" sz="1700" dirty="0">
                <a:effectLst/>
              </a:rPr>
              <a:t>The information and requirement collected will be stored in the </a:t>
            </a:r>
            <a:r>
              <a:rPr lang="en" altLang="ko-Kore-KR" sz="1700" dirty="0" err="1">
                <a:effectLst/>
              </a:rPr>
              <a:t>DRaaS</a:t>
            </a:r>
            <a:r>
              <a:rPr lang="en" altLang="ko-Kore-KR" sz="1700" dirty="0">
                <a:effectLst/>
              </a:rPr>
              <a:t> database to be used further for performing future DR activities. </a:t>
            </a:r>
          </a:p>
          <a:p>
            <a:pPr marL="457200" lvl="1" indent="0">
              <a:buNone/>
            </a:pPr>
            <a:r>
              <a:rPr lang="en" altLang="ko-Kore-KR" sz="1700" dirty="0">
                <a:effectLst/>
              </a:rPr>
              <a:t>If user wishes to host their production applications along with the database, information for hosting it is also taken during requirement collection. </a:t>
            </a:r>
            <a:endParaRPr lang="en" altLang="ko-Kore-KR" sz="17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14</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6" name="직사각형 5">
            <a:extLst>
              <a:ext uri="{FF2B5EF4-FFF2-40B4-BE49-F238E27FC236}">
                <a16:creationId xmlns:a16="http://schemas.microsoft.com/office/drawing/2014/main" id="{EC4C14A6-EFFE-A1F8-F86F-511E5B332799}"/>
              </a:ext>
            </a:extLst>
          </p:cNvPr>
          <p:cNvSpPr/>
          <p:nvPr/>
        </p:nvSpPr>
        <p:spPr>
          <a:xfrm>
            <a:off x="10287000" y="154305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TextBox 9">
            <a:extLst>
              <a:ext uri="{FF2B5EF4-FFF2-40B4-BE49-F238E27FC236}">
                <a16:creationId xmlns:a16="http://schemas.microsoft.com/office/drawing/2014/main" id="{ECD99E31-CBD1-8DD0-8480-C98178C4350A}"/>
              </a:ext>
            </a:extLst>
          </p:cNvPr>
          <p:cNvSpPr txBox="1"/>
          <p:nvPr/>
        </p:nvSpPr>
        <p:spPr>
          <a:xfrm>
            <a:off x="10981582" y="1129007"/>
            <a:ext cx="388248" cy="369332"/>
          </a:xfrm>
          <a:prstGeom prst="rect">
            <a:avLst/>
          </a:prstGeom>
          <a:noFill/>
        </p:spPr>
        <p:txBody>
          <a:bodyPr wrap="none" rtlCol="0">
            <a:spAutoFit/>
          </a:bodyPr>
          <a:lstStyle/>
          <a:p>
            <a:r>
              <a:rPr kumimoji="1" lang="en-US" altLang="ko-KR" dirty="0">
                <a:solidFill>
                  <a:srgbClr val="FF0000"/>
                </a:solidFill>
              </a:rPr>
              <a:t>A)</a:t>
            </a:r>
            <a:endParaRPr kumimoji="1" lang="ko-Kore-KR" altLang="en-US" dirty="0">
              <a:solidFill>
                <a:srgbClr val="FF0000"/>
              </a:solidFill>
            </a:endParaRPr>
          </a:p>
        </p:txBody>
      </p:sp>
    </p:spTree>
    <p:extLst>
      <p:ext uri="{BB962C8B-B14F-4D97-AF65-F5344CB8AC3E}">
        <p14:creationId xmlns:p14="http://schemas.microsoft.com/office/powerpoint/2010/main" val="237162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694904" y="1433241"/>
            <a:ext cx="5257801" cy="4904476"/>
          </a:xfrm>
        </p:spPr>
        <p:txBody>
          <a:bodyPr>
            <a:normAutofit/>
          </a:bodyPr>
          <a:lstStyle/>
          <a:p>
            <a:r>
              <a:rPr lang="en-US" altLang="ko-Kore-KR" sz="2400" dirty="0"/>
              <a:t>A) </a:t>
            </a:r>
            <a:r>
              <a:rPr lang="en-US" altLang="ko-Kore-KR" sz="2400" dirty="0" err="1"/>
              <a:t>DRaaS</a:t>
            </a:r>
            <a:r>
              <a:rPr lang="en-US" altLang="ko-Kore-KR" sz="2400" dirty="0"/>
              <a:t>-Management Unit</a:t>
            </a:r>
          </a:p>
          <a:p>
            <a:endParaRPr lang="en-US" altLang="ko-Kore-KR" sz="2400" dirty="0"/>
          </a:p>
          <a:p>
            <a:pPr lvl="1"/>
            <a:r>
              <a:rPr lang="en" altLang="ko-Kore-KR" sz="1800" dirty="0">
                <a:effectLst/>
              </a:rPr>
              <a:t>A-2) Requirement Analysis and Allocation Unit</a:t>
            </a:r>
          </a:p>
          <a:p>
            <a:pPr marL="457200" lvl="1" indent="0">
              <a:buNone/>
            </a:pPr>
            <a:r>
              <a:rPr lang="en" altLang="ko-Kore-KR" sz="1700" dirty="0">
                <a:effectLst/>
              </a:rPr>
              <a:t>It performs the user requirement analysis and accordingly allocates DR storage LUN and virtual database instance to the user. </a:t>
            </a:r>
          </a:p>
          <a:p>
            <a:pPr marL="457200" lvl="1" indent="0">
              <a:buNone/>
            </a:pPr>
            <a:r>
              <a:rPr lang="en" altLang="ko-Kore-KR" sz="1700" dirty="0">
                <a:effectLst/>
              </a:rPr>
              <a:t>All the software components, such as operating system, database server, and applications, are installed during the DR Service initiation as per user’s requirement. </a:t>
            </a:r>
          </a:p>
          <a:p>
            <a:pPr marL="457200" lvl="1" indent="0">
              <a:buNone/>
            </a:pPr>
            <a:r>
              <a:rPr lang="en" altLang="ko-Kore-KR" sz="1700" dirty="0">
                <a:effectLst/>
              </a:rPr>
              <a:t>Along with the service initiation, </a:t>
            </a:r>
            <a:r>
              <a:rPr lang="en" altLang="ko-Kore-KR" sz="1700" dirty="0" err="1">
                <a:effectLst/>
              </a:rPr>
              <a:t>DRaaS</a:t>
            </a:r>
            <a:r>
              <a:rPr lang="en" altLang="ko-Kore-KR" sz="1700" dirty="0">
                <a:effectLst/>
              </a:rPr>
              <a:t> allocation unit also provides, database and DR volume scalability during the disaster at production site. </a:t>
            </a:r>
          </a:p>
          <a:p>
            <a:pPr marL="457200" lvl="1" indent="0">
              <a:buNone/>
            </a:pPr>
            <a:r>
              <a:rPr lang="en" altLang="ko-Kore-KR" sz="1700" dirty="0">
                <a:effectLst/>
              </a:rPr>
              <a:t>It uses logical volume manager feature of operating system. Alert for various DR and admin related activities such as back-up schedule, password notification etc. are done by this unit.</a:t>
            </a:r>
            <a:endParaRPr lang="en" altLang="ko-Kore-KR" sz="1700" dirty="0"/>
          </a:p>
          <a:p>
            <a:pPr lvl="1"/>
            <a:endParaRPr lang="en" altLang="ko-Kore-KR" sz="16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15</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10" name="직사각형 9">
            <a:extLst>
              <a:ext uri="{FF2B5EF4-FFF2-40B4-BE49-F238E27FC236}">
                <a16:creationId xmlns:a16="http://schemas.microsoft.com/office/drawing/2014/main" id="{6D1F5A78-F82D-A43C-D634-D7A36A692B14}"/>
              </a:ext>
            </a:extLst>
          </p:cNvPr>
          <p:cNvSpPr/>
          <p:nvPr/>
        </p:nvSpPr>
        <p:spPr>
          <a:xfrm>
            <a:off x="10287000" y="154305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1" name="TextBox 10">
            <a:extLst>
              <a:ext uri="{FF2B5EF4-FFF2-40B4-BE49-F238E27FC236}">
                <a16:creationId xmlns:a16="http://schemas.microsoft.com/office/drawing/2014/main" id="{0E9E42DE-C0AC-A2CC-98D5-65951BC2247F}"/>
              </a:ext>
            </a:extLst>
          </p:cNvPr>
          <p:cNvSpPr txBox="1"/>
          <p:nvPr/>
        </p:nvSpPr>
        <p:spPr>
          <a:xfrm>
            <a:off x="10981582" y="1129007"/>
            <a:ext cx="388248" cy="369332"/>
          </a:xfrm>
          <a:prstGeom prst="rect">
            <a:avLst/>
          </a:prstGeom>
          <a:noFill/>
        </p:spPr>
        <p:txBody>
          <a:bodyPr wrap="none" rtlCol="0">
            <a:spAutoFit/>
          </a:bodyPr>
          <a:lstStyle/>
          <a:p>
            <a:r>
              <a:rPr kumimoji="1" lang="en-US" altLang="ko-KR" dirty="0">
                <a:solidFill>
                  <a:srgbClr val="FF0000"/>
                </a:solidFill>
              </a:rPr>
              <a:t>A)</a:t>
            </a:r>
            <a:endParaRPr kumimoji="1" lang="ko-Kore-KR" altLang="en-US" dirty="0">
              <a:solidFill>
                <a:srgbClr val="FF0000"/>
              </a:solidFill>
            </a:endParaRPr>
          </a:p>
        </p:txBody>
      </p:sp>
    </p:spTree>
    <p:extLst>
      <p:ext uri="{BB962C8B-B14F-4D97-AF65-F5344CB8AC3E}">
        <p14:creationId xmlns:p14="http://schemas.microsoft.com/office/powerpoint/2010/main" val="2301761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592512" y="1743208"/>
            <a:ext cx="5257801" cy="4053158"/>
          </a:xfrm>
        </p:spPr>
        <p:txBody>
          <a:bodyPr>
            <a:normAutofit/>
          </a:bodyPr>
          <a:lstStyle/>
          <a:p>
            <a:r>
              <a:rPr lang="en-US" altLang="ko-Kore-KR" sz="2400" dirty="0"/>
              <a:t>A) </a:t>
            </a:r>
            <a:r>
              <a:rPr lang="en-US" altLang="ko-Kore-KR" sz="2400" dirty="0" err="1"/>
              <a:t>DRaaS</a:t>
            </a:r>
            <a:r>
              <a:rPr lang="en-US" altLang="ko-Kore-KR" sz="2400" dirty="0"/>
              <a:t>-Management Unit</a:t>
            </a:r>
          </a:p>
          <a:p>
            <a:endParaRPr lang="en-US" altLang="ko-Kore-KR" sz="2400" dirty="0"/>
          </a:p>
          <a:p>
            <a:pPr lvl="1"/>
            <a:r>
              <a:rPr lang="en" altLang="ko-Kore-KR" sz="1800" dirty="0">
                <a:effectLst/>
              </a:rPr>
              <a:t>A</a:t>
            </a:r>
            <a:r>
              <a:rPr lang="en-US" altLang="ko-KR" sz="1800" dirty="0"/>
              <a:t>-3</a:t>
            </a:r>
            <a:r>
              <a:rPr lang="en" altLang="ko-Kore-KR" sz="1800" dirty="0">
                <a:effectLst/>
              </a:rPr>
              <a:t>)</a:t>
            </a:r>
            <a:r>
              <a:rPr lang="ko-KR" altLang="en-US" sz="1800" dirty="0">
                <a:effectLst/>
              </a:rPr>
              <a:t> </a:t>
            </a:r>
            <a:r>
              <a:rPr lang="en-US" altLang="ko-KR" sz="1800" dirty="0">
                <a:effectLst/>
              </a:rPr>
              <a:t>DR Activity Performing and Monitoring Unit</a:t>
            </a:r>
            <a:endParaRPr lang="en" altLang="ko-KR" sz="1800" dirty="0"/>
          </a:p>
          <a:p>
            <a:pPr marL="457200" lvl="1" indent="0">
              <a:buNone/>
            </a:pPr>
            <a:r>
              <a:rPr lang="en" altLang="ko-Kore-KR" sz="1700" dirty="0">
                <a:effectLst/>
              </a:rPr>
              <a:t>It is an interactive platform to perform and monitor various DR activities on the virtual database instance allocated for the users. </a:t>
            </a:r>
          </a:p>
          <a:p>
            <a:pPr marL="457200" lvl="1" indent="0">
              <a:buNone/>
            </a:pPr>
            <a:r>
              <a:rPr lang="en" altLang="ko-Kore-KR" sz="1700" dirty="0">
                <a:effectLst/>
              </a:rPr>
              <a:t>It provides secure shell login to virtual database instance from web browser. </a:t>
            </a:r>
          </a:p>
          <a:p>
            <a:pPr marL="457200" lvl="1" indent="0">
              <a:buNone/>
            </a:pPr>
            <a:r>
              <a:rPr lang="en" altLang="ko-Kore-KR" sz="1700" dirty="0">
                <a:effectLst/>
              </a:rPr>
              <a:t>Using this user can test and perform various DR activities such as DR site configuration, data recovery status, performing test Drill, failover and failback during actual disaster.</a:t>
            </a:r>
            <a:endParaRPr lang="en" altLang="ko-Kore-KR" sz="1700" dirty="0"/>
          </a:p>
          <a:p>
            <a:pPr lvl="1"/>
            <a:endParaRPr lang="en" altLang="ko-Kore-KR" sz="16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16</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10" name="직사각형 9">
            <a:extLst>
              <a:ext uri="{FF2B5EF4-FFF2-40B4-BE49-F238E27FC236}">
                <a16:creationId xmlns:a16="http://schemas.microsoft.com/office/drawing/2014/main" id="{6D1F5A78-F82D-A43C-D634-D7A36A692B14}"/>
              </a:ext>
            </a:extLst>
          </p:cNvPr>
          <p:cNvSpPr/>
          <p:nvPr/>
        </p:nvSpPr>
        <p:spPr>
          <a:xfrm>
            <a:off x="10287000" y="154305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1" name="TextBox 10">
            <a:extLst>
              <a:ext uri="{FF2B5EF4-FFF2-40B4-BE49-F238E27FC236}">
                <a16:creationId xmlns:a16="http://schemas.microsoft.com/office/drawing/2014/main" id="{0E9E42DE-C0AC-A2CC-98D5-65951BC2247F}"/>
              </a:ext>
            </a:extLst>
          </p:cNvPr>
          <p:cNvSpPr txBox="1"/>
          <p:nvPr/>
        </p:nvSpPr>
        <p:spPr>
          <a:xfrm>
            <a:off x="10981582" y="1129007"/>
            <a:ext cx="388248" cy="369332"/>
          </a:xfrm>
          <a:prstGeom prst="rect">
            <a:avLst/>
          </a:prstGeom>
          <a:noFill/>
        </p:spPr>
        <p:txBody>
          <a:bodyPr wrap="none" rtlCol="0">
            <a:spAutoFit/>
          </a:bodyPr>
          <a:lstStyle/>
          <a:p>
            <a:r>
              <a:rPr kumimoji="1" lang="en-US" altLang="ko-KR" dirty="0">
                <a:solidFill>
                  <a:srgbClr val="FF0000"/>
                </a:solidFill>
              </a:rPr>
              <a:t>A)</a:t>
            </a:r>
            <a:endParaRPr kumimoji="1" lang="ko-Kore-KR" altLang="en-US" dirty="0">
              <a:solidFill>
                <a:srgbClr val="FF0000"/>
              </a:solidFill>
            </a:endParaRPr>
          </a:p>
        </p:txBody>
      </p:sp>
    </p:spTree>
    <p:extLst>
      <p:ext uri="{BB962C8B-B14F-4D97-AF65-F5344CB8AC3E}">
        <p14:creationId xmlns:p14="http://schemas.microsoft.com/office/powerpoint/2010/main" val="137958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643467" y="1971241"/>
            <a:ext cx="5257801" cy="3112203"/>
          </a:xfrm>
        </p:spPr>
        <p:txBody>
          <a:bodyPr>
            <a:normAutofit/>
          </a:bodyPr>
          <a:lstStyle/>
          <a:p>
            <a:r>
              <a:rPr lang="en-US" altLang="ko-Kore-KR" sz="2400" dirty="0"/>
              <a:t>Data Extraction and Replication </a:t>
            </a:r>
            <a:r>
              <a:rPr lang="en-US" altLang="ko-KR" sz="2400" dirty="0"/>
              <a:t>Unit</a:t>
            </a:r>
          </a:p>
          <a:p>
            <a:endParaRPr lang="en-US" altLang="ko-Kore-KR" sz="2400" dirty="0"/>
          </a:p>
          <a:p>
            <a:r>
              <a:rPr lang="en" altLang="ko-Kore-KR" sz="1700" dirty="0">
                <a:effectLst/>
              </a:rPr>
              <a:t>Along with the DR Service initialization on cloud, DR- appliance is sent to the user for extracting data from production database, which needs to be configured at production site by the user. </a:t>
            </a:r>
          </a:p>
          <a:p>
            <a:r>
              <a:rPr lang="en" altLang="ko-Kore-KR" sz="1700" dirty="0">
                <a:effectLst/>
              </a:rPr>
              <a:t>User needs to install and configure the drivers provided along with the appliance and connect the DR-appliance in the network with its production database server. </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17</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6" name="직사각형 5">
            <a:extLst>
              <a:ext uri="{FF2B5EF4-FFF2-40B4-BE49-F238E27FC236}">
                <a16:creationId xmlns:a16="http://schemas.microsoft.com/office/drawing/2014/main" id="{F9630A9E-4E97-C168-2473-F3FCB0EDD498}"/>
              </a:ext>
            </a:extLst>
          </p:cNvPr>
          <p:cNvSpPr/>
          <p:nvPr/>
        </p:nvSpPr>
        <p:spPr>
          <a:xfrm>
            <a:off x="6172410" y="289241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7" name="TextBox 6">
            <a:extLst>
              <a:ext uri="{FF2B5EF4-FFF2-40B4-BE49-F238E27FC236}">
                <a16:creationId xmlns:a16="http://schemas.microsoft.com/office/drawing/2014/main" id="{B5BC7879-8CA8-7B93-252B-845AC132C5BE}"/>
              </a:ext>
            </a:extLst>
          </p:cNvPr>
          <p:cNvSpPr txBox="1"/>
          <p:nvPr/>
        </p:nvSpPr>
        <p:spPr>
          <a:xfrm>
            <a:off x="6919012" y="6299844"/>
            <a:ext cx="380232" cy="369332"/>
          </a:xfrm>
          <a:prstGeom prst="rect">
            <a:avLst/>
          </a:prstGeom>
          <a:noFill/>
        </p:spPr>
        <p:txBody>
          <a:bodyPr wrap="none" rtlCol="0">
            <a:spAutoFit/>
          </a:bodyPr>
          <a:lstStyle/>
          <a:p>
            <a:r>
              <a:rPr kumimoji="1" lang="en-US" altLang="ko-KR" dirty="0">
                <a:solidFill>
                  <a:srgbClr val="FF0000"/>
                </a:solidFill>
              </a:rPr>
              <a:t>B)</a:t>
            </a:r>
            <a:endParaRPr kumimoji="1" lang="ko-Kore-KR" altLang="en-US" dirty="0">
              <a:solidFill>
                <a:srgbClr val="FF0000"/>
              </a:solidFill>
            </a:endParaRPr>
          </a:p>
        </p:txBody>
      </p:sp>
    </p:spTree>
    <p:extLst>
      <p:ext uri="{BB962C8B-B14F-4D97-AF65-F5344CB8AC3E}">
        <p14:creationId xmlns:p14="http://schemas.microsoft.com/office/powerpoint/2010/main" val="1919470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643467" y="1727708"/>
            <a:ext cx="5257801" cy="4518567"/>
          </a:xfrm>
        </p:spPr>
        <p:txBody>
          <a:bodyPr>
            <a:normAutofit/>
          </a:bodyPr>
          <a:lstStyle/>
          <a:p>
            <a:r>
              <a:rPr lang="en-US" altLang="ko-Kore-KR" sz="2400" dirty="0"/>
              <a:t>Data Extraction and Replication </a:t>
            </a:r>
            <a:r>
              <a:rPr lang="en-US" altLang="ko-KR" sz="2400" dirty="0"/>
              <a:t>Unit</a:t>
            </a:r>
          </a:p>
          <a:p>
            <a:endParaRPr lang="en-US" altLang="ko-Kore-KR" sz="2400" dirty="0"/>
          </a:p>
          <a:p>
            <a:r>
              <a:rPr lang="en" altLang="ko-Kore-KR" sz="1700" dirty="0">
                <a:effectLst/>
              </a:rPr>
              <a:t>There is need of establishing an iSCSI connection for data replication from the production DR-appliance to DR solution running over cloud.</a:t>
            </a:r>
          </a:p>
          <a:p>
            <a:r>
              <a:rPr lang="en" altLang="ko-Kore-KR" sz="1700" dirty="0">
                <a:effectLst/>
              </a:rPr>
              <a:t> Connection establishment is a shared responsibility of the </a:t>
            </a:r>
            <a:r>
              <a:rPr lang="en" altLang="ko-Kore-KR" sz="1700" dirty="0" err="1">
                <a:effectLst/>
              </a:rPr>
              <a:t>DRaaS</a:t>
            </a:r>
            <a:r>
              <a:rPr lang="en" altLang="ko-Kore-KR" sz="1700" dirty="0">
                <a:effectLst/>
              </a:rPr>
              <a:t> management admin and user. It requires IP routing and port opening etc. </a:t>
            </a:r>
          </a:p>
          <a:p>
            <a:r>
              <a:rPr lang="en" altLang="ko-Kore-KR" sz="1700" dirty="0">
                <a:effectLst/>
              </a:rPr>
              <a:t>Once the iSCSI connection establishment and necessary configuration is done, the transaction log directory is mounted the DR- appliance. </a:t>
            </a:r>
          </a:p>
          <a:p>
            <a:r>
              <a:rPr lang="en" altLang="ko-Kore-KR" sz="1700" dirty="0">
                <a:effectLst/>
              </a:rPr>
              <a:t>Further any block data entry in the database transaction logs gets replicated to DR site using the block replication solution running on DR-appliance. </a:t>
            </a:r>
            <a:endParaRPr lang="en" altLang="ko-Kore-KR" sz="17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18</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6" name="직사각형 5">
            <a:extLst>
              <a:ext uri="{FF2B5EF4-FFF2-40B4-BE49-F238E27FC236}">
                <a16:creationId xmlns:a16="http://schemas.microsoft.com/office/drawing/2014/main" id="{F9630A9E-4E97-C168-2473-F3FCB0EDD498}"/>
              </a:ext>
            </a:extLst>
          </p:cNvPr>
          <p:cNvSpPr/>
          <p:nvPr/>
        </p:nvSpPr>
        <p:spPr>
          <a:xfrm>
            <a:off x="6172410" y="2892410"/>
            <a:ext cx="1700213" cy="34432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7" name="TextBox 6">
            <a:extLst>
              <a:ext uri="{FF2B5EF4-FFF2-40B4-BE49-F238E27FC236}">
                <a16:creationId xmlns:a16="http://schemas.microsoft.com/office/drawing/2014/main" id="{B5BC7879-8CA8-7B93-252B-845AC132C5BE}"/>
              </a:ext>
            </a:extLst>
          </p:cNvPr>
          <p:cNvSpPr txBox="1"/>
          <p:nvPr/>
        </p:nvSpPr>
        <p:spPr>
          <a:xfrm>
            <a:off x="6919012" y="6299844"/>
            <a:ext cx="380232" cy="369332"/>
          </a:xfrm>
          <a:prstGeom prst="rect">
            <a:avLst/>
          </a:prstGeom>
          <a:noFill/>
        </p:spPr>
        <p:txBody>
          <a:bodyPr wrap="none" rtlCol="0">
            <a:spAutoFit/>
          </a:bodyPr>
          <a:lstStyle/>
          <a:p>
            <a:r>
              <a:rPr kumimoji="1" lang="en-US" altLang="ko-KR" dirty="0">
                <a:solidFill>
                  <a:srgbClr val="FF0000"/>
                </a:solidFill>
              </a:rPr>
              <a:t>B)</a:t>
            </a:r>
            <a:endParaRPr kumimoji="1" lang="ko-Kore-KR" altLang="en-US" dirty="0">
              <a:solidFill>
                <a:srgbClr val="FF0000"/>
              </a:solidFill>
            </a:endParaRPr>
          </a:p>
        </p:txBody>
      </p:sp>
    </p:spTree>
    <p:extLst>
      <p:ext uri="{BB962C8B-B14F-4D97-AF65-F5344CB8AC3E}">
        <p14:creationId xmlns:p14="http://schemas.microsoft.com/office/powerpoint/2010/main" val="105053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592512" y="1720309"/>
            <a:ext cx="5257801" cy="4525966"/>
          </a:xfrm>
        </p:spPr>
        <p:txBody>
          <a:bodyPr>
            <a:normAutofit/>
          </a:bodyPr>
          <a:lstStyle/>
          <a:p>
            <a:r>
              <a:rPr lang="en-US" altLang="ko-Kore-KR" sz="2400" dirty="0"/>
              <a:t>Data Collection and Recovery </a:t>
            </a:r>
            <a:r>
              <a:rPr lang="en-US" altLang="ko-KR" sz="2400" dirty="0"/>
              <a:t>Unit</a:t>
            </a:r>
          </a:p>
          <a:p>
            <a:endParaRPr lang="en-US" altLang="ko-Kore-KR" sz="2400" dirty="0"/>
          </a:p>
          <a:p>
            <a:r>
              <a:rPr lang="en" altLang="ko-Kore-KR" sz="1700" dirty="0">
                <a:effectLst/>
              </a:rPr>
              <a:t>The back-end activity of actual user data collection and data recovery is done by the DR-solution running on DR instance over cloud. Note that there is single DR instance running with DR-solution. </a:t>
            </a:r>
          </a:p>
          <a:p>
            <a:r>
              <a:rPr lang="en" altLang="ko-Kore-KR" sz="1700" dirty="0">
                <a:effectLst/>
              </a:rPr>
              <a:t>As per user subscription and requirement, DR storage LUN (storage volume) are attached or detached to the DR instance. </a:t>
            </a:r>
          </a:p>
          <a:p>
            <a:r>
              <a:rPr lang="en" altLang="ko-Kore-KR" sz="1700" dirty="0">
                <a:effectLst/>
              </a:rPr>
              <a:t>The DR-solution is based on Unix platform and uses iSCSI protocol for transfer and access to block data. </a:t>
            </a:r>
            <a:endParaRPr lang="en" altLang="ko-Kore-KR" sz="1700" dirty="0"/>
          </a:p>
          <a:p>
            <a:r>
              <a:rPr lang="en" altLang="ko-Kore-KR" sz="1700" dirty="0">
                <a:effectLst/>
              </a:rPr>
              <a:t>The DR-solution is designed with multitenancy and auto-reload features that ensure creation of new DR storage LUN for a new user request without disturbing earlier DR storage LUNS.</a:t>
            </a:r>
            <a:endParaRPr lang="en" altLang="ko-Kore-KR" sz="17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19</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9" name="직사각형 8">
            <a:extLst>
              <a:ext uri="{FF2B5EF4-FFF2-40B4-BE49-F238E27FC236}">
                <a16:creationId xmlns:a16="http://schemas.microsoft.com/office/drawing/2014/main" id="{1FEAE95A-ECB1-7F21-E5E9-378AD3CC135D}"/>
              </a:ext>
            </a:extLst>
          </p:cNvPr>
          <p:cNvSpPr/>
          <p:nvPr/>
        </p:nvSpPr>
        <p:spPr>
          <a:xfrm>
            <a:off x="8229705" y="3079095"/>
            <a:ext cx="1700213" cy="25930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TextBox 9">
            <a:extLst>
              <a:ext uri="{FF2B5EF4-FFF2-40B4-BE49-F238E27FC236}">
                <a16:creationId xmlns:a16="http://schemas.microsoft.com/office/drawing/2014/main" id="{CE86C7D5-6A7F-119F-FB68-B66FCCA7D1DA}"/>
              </a:ext>
            </a:extLst>
          </p:cNvPr>
          <p:cNvSpPr txBox="1"/>
          <p:nvPr/>
        </p:nvSpPr>
        <p:spPr>
          <a:xfrm>
            <a:off x="8957891" y="2735724"/>
            <a:ext cx="378630" cy="369332"/>
          </a:xfrm>
          <a:prstGeom prst="rect">
            <a:avLst/>
          </a:prstGeom>
          <a:noFill/>
        </p:spPr>
        <p:txBody>
          <a:bodyPr wrap="none" rtlCol="0">
            <a:spAutoFit/>
          </a:bodyPr>
          <a:lstStyle/>
          <a:p>
            <a:r>
              <a:rPr kumimoji="1" lang="en-US" altLang="ko-KR" dirty="0">
                <a:solidFill>
                  <a:srgbClr val="FF0000"/>
                </a:solidFill>
              </a:rPr>
              <a:t>C)</a:t>
            </a:r>
            <a:endParaRPr kumimoji="1" lang="ko-Kore-KR" altLang="en-US" dirty="0">
              <a:solidFill>
                <a:srgbClr val="FF0000"/>
              </a:solidFill>
            </a:endParaRPr>
          </a:p>
        </p:txBody>
      </p:sp>
    </p:spTree>
    <p:extLst>
      <p:ext uri="{BB962C8B-B14F-4D97-AF65-F5344CB8AC3E}">
        <p14:creationId xmlns:p14="http://schemas.microsoft.com/office/powerpoint/2010/main" val="217733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내용 개체 틀 6">
            <a:extLst>
              <a:ext uri="{FF2B5EF4-FFF2-40B4-BE49-F238E27FC236}">
                <a16:creationId xmlns:a16="http://schemas.microsoft.com/office/drawing/2014/main" id="{A04994E7-2B9F-F44B-ACAC-20B969C10A91}"/>
              </a:ext>
            </a:extLst>
          </p:cNvPr>
          <p:cNvSpPr>
            <a:spLocks noGrp="1"/>
          </p:cNvSpPr>
          <p:nvPr>
            <p:ph idx="1"/>
          </p:nvPr>
        </p:nvSpPr>
        <p:spPr>
          <a:xfrm>
            <a:off x="838200" y="1596941"/>
            <a:ext cx="10515600" cy="5030934"/>
          </a:xfrm>
        </p:spPr>
        <p:txBody>
          <a:bodyPr>
            <a:normAutofit/>
          </a:bodyPr>
          <a:lstStyle/>
          <a:p>
            <a:pPr>
              <a:lnSpc>
                <a:spcPct val="100000"/>
              </a:lnSpc>
            </a:pPr>
            <a:r>
              <a:rPr lang="en-US" altLang="ko-Kore-KR" dirty="0"/>
              <a:t>Paper information</a:t>
            </a:r>
          </a:p>
          <a:p>
            <a:pPr>
              <a:lnSpc>
                <a:spcPct val="100000"/>
              </a:lnSpc>
            </a:pPr>
            <a:r>
              <a:rPr lang="en-US" altLang="ko-Kore-KR" dirty="0"/>
              <a:t>Abstract</a:t>
            </a:r>
          </a:p>
          <a:p>
            <a:pPr>
              <a:lnSpc>
                <a:spcPct val="100000"/>
              </a:lnSpc>
            </a:pPr>
            <a:r>
              <a:rPr lang="en-US" altLang="ko-Kore-KR" dirty="0"/>
              <a:t>Introduction</a:t>
            </a:r>
          </a:p>
          <a:p>
            <a:pPr>
              <a:lnSpc>
                <a:spcPct val="100000"/>
              </a:lnSpc>
            </a:pPr>
            <a:r>
              <a:rPr lang="en-US" altLang="ko-Kore-KR" dirty="0"/>
              <a:t>Related work</a:t>
            </a:r>
          </a:p>
          <a:p>
            <a:pPr>
              <a:lnSpc>
                <a:spcPct val="100000"/>
              </a:lnSpc>
            </a:pPr>
            <a:r>
              <a:rPr lang="en-US" altLang="ko-Kore-KR" dirty="0"/>
              <a:t>Design of Optimal-</a:t>
            </a:r>
            <a:r>
              <a:rPr lang="en-US" altLang="ko-Kore-KR" dirty="0" err="1"/>
              <a:t>DRaaS</a:t>
            </a:r>
            <a:r>
              <a:rPr lang="en-US" altLang="ko-Kore-KR" dirty="0"/>
              <a:t> on cloud</a:t>
            </a:r>
          </a:p>
          <a:p>
            <a:pPr>
              <a:lnSpc>
                <a:spcPct val="100000"/>
              </a:lnSpc>
            </a:pPr>
            <a:r>
              <a:rPr lang="en-US" altLang="ko-Kore-KR" dirty="0"/>
              <a:t>Comparative analysis with other </a:t>
            </a:r>
            <a:r>
              <a:rPr lang="en-US" altLang="ko-Kore-KR" dirty="0" err="1"/>
              <a:t>DRaaS</a:t>
            </a:r>
            <a:r>
              <a:rPr lang="en-US" altLang="ko-Kore-KR" dirty="0"/>
              <a:t> solutions</a:t>
            </a:r>
          </a:p>
          <a:p>
            <a:pPr>
              <a:lnSpc>
                <a:spcPct val="100000"/>
              </a:lnSpc>
            </a:pPr>
            <a:r>
              <a:rPr lang="en-US" altLang="ko-Kore-KR" dirty="0"/>
              <a:t>Conclusions</a:t>
            </a:r>
            <a:endParaRPr lang="ko-Kore-KR" altLang="en-US" dirty="0"/>
          </a:p>
        </p:txBody>
      </p:sp>
      <p:sp>
        <p:nvSpPr>
          <p:cNvPr id="6" name="슬라이드 번호 개체 틀 5">
            <a:extLst>
              <a:ext uri="{FF2B5EF4-FFF2-40B4-BE49-F238E27FC236}">
                <a16:creationId xmlns:a16="http://schemas.microsoft.com/office/drawing/2014/main" id="{2E0BC184-CC3B-C84F-8945-600522FB68C1}"/>
              </a:ext>
            </a:extLst>
          </p:cNvPr>
          <p:cNvSpPr>
            <a:spLocks noGrp="1"/>
          </p:cNvSpPr>
          <p:nvPr>
            <p:ph type="sldNum" sz="quarter" idx="12"/>
          </p:nvPr>
        </p:nvSpPr>
        <p:spPr/>
        <p:txBody>
          <a:bodyPr/>
          <a:lstStyle/>
          <a:p>
            <a:fld id="{8AE498AB-5C0C-4A4F-B6A2-2E79AD19D863}" type="slidenum">
              <a:rPr kumimoji="1" lang="ko-Kore-KR" altLang="en-US" smtClean="0"/>
              <a:t>2</a:t>
            </a:fld>
            <a:endParaRPr kumimoji="1" lang="ko-Kore-KR" altLang="en-US" dirty="0"/>
          </a:p>
        </p:txBody>
      </p:sp>
    </p:spTree>
    <p:extLst>
      <p:ext uri="{BB962C8B-B14F-4D97-AF65-F5344CB8AC3E}">
        <p14:creationId xmlns:p14="http://schemas.microsoft.com/office/powerpoint/2010/main" val="3340101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Design of Optimal-</a:t>
            </a:r>
            <a:r>
              <a:rPr lang="en-US" altLang="ko-Kore-KR" dirty="0" err="1"/>
              <a:t>DRaaS</a:t>
            </a:r>
            <a:r>
              <a:rPr lang="en-US" altLang="ko-Kore-KR" dirty="0"/>
              <a:t> on cloud</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592512" y="2293626"/>
            <a:ext cx="5257801" cy="3092264"/>
          </a:xfrm>
        </p:spPr>
        <p:txBody>
          <a:bodyPr>
            <a:normAutofit/>
          </a:bodyPr>
          <a:lstStyle/>
          <a:p>
            <a:r>
              <a:rPr lang="en-US" altLang="ko-Kore-KR" sz="2400" dirty="0"/>
              <a:t>Data Collection and Recovery </a:t>
            </a:r>
            <a:r>
              <a:rPr lang="en-US" altLang="ko-KR" sz="2400" dirty="0"/>
              <a:t>Unit</a:t>
            </a:r>
          </a:p>
          <a:p>
            <a:endParaRPr lang="en-US" altLang="ko-Kore-KR" sz="2400" dirty="0"/>
          </a:p>
          <a:p>
            <a:r>
              <a:rPr lang="en" altLang="ko-Kore-KR" sz="1700" dirty="0" err="1">
                <a:effectLst/>
              </a:rPr>
              <a:t>DRaaS</a:t>
            </a:r>
            <a:r>
              <a:rPr lang="en" altLang="ko-Kore-KR" sz="1700" dirty="0">
                <a:effectLst/>
              </a:rPr>
              <a:t> admin sends a signal for refreshing DR-solution with new DR storage LUN. </a:t>
            </a:r>
          </a:p>
          <a:p>
            <a:r>
              <a:rPr lang="en" altLang="ko-Kore-KR" sz="1700" dirty="0">
                <a:effectLst/>
              </a:rPr>
              <a:t>A user level signal handler is used to refresh DR-solution with new storage LUN. </a:t>
            </a:r>
          </a:p>
          <a:p>
            <a:r>
              <a:rPr lang="en" altLang="ko-Kore-KR" sz="1700" dirty="0">
                <a:effectLst/>
              </a:rPr>
              <a:t>At DR site, this working unit performs very important activity of data collection, classification as per user and storing to the particular storage LUN allocated to user. </a:t>
            </a:r>
            <a:endParaRPr lang="en" altLang="ko-Kore-KR" sz="1700" dirty="0"/>
          </a:p>
          <a:p>
            <a:endParaRPr lang="en" altLang="ko-Kore-KR" sz="12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20</a:t>
            </a:fld>
            <a:endParaRPr kumimoji="1" lang="ko-Kore-KR" altLang="en-US" dirty="0"/>
          </a:p>
        </p:txBody>
      </p:sp>
      <p:pic>
        <p:nvPicPr>
          <p:cNvPr id="3" name="그림 2">
            <a:extLst>
              <a:ext uri="{FF2B5EF4-FFF2-40B4-BE49-F238E27FC236}">
                <a16:creationId xmlns:a16="http://schemas.microsoft.com/office/drawing/2014/main" id="{4E2F0161-92FB-221C-5976-257ADD32B22D}"/>
              </a:ext>
            </a:extLst>
          </p:cNvPr>
          <p:cNvPicPr>
            <a:picLocks noChangeAspect="1"/>
          </p:cNvPicPr>
          <p:nvPr/>
        </p:nvPicPr>
        <p:blipFill>
          <a:blip r:embed="rId3"/>
          <a:stretch>
            <a:fillRect/>
          </a:stretch>
        </p:blipFill>
        <p:spPr>
          <a:xfrm>
            <a:off x="5967625" y="1433241"/>
            <a:ext cx="6224375" cy="4813034"/>
          </a:xfrm>
          <a:prstGeom prst="rect">
            <a:avLst/>
          </a:prstGeom>
        </p:spPr>
      </p:pic>
      <p:sp>
        <p:nvSpPr>
          <p:cNvPr id="5" name="TextBox 4">
            <a:extLst>
              <a:ext uri="{FF2B5EF4-FFF2-40B4-BE49-F238E27FC236}">
                <a16:creationId xmlns:a16="http://schemas.microsoft.com/office/drawing/2014/main" id="{16FE939F-1C6A-E37D-24A1-D7935B66A9C2}"/>
              </a:ext>
            </a:extLst>
          </p:cNvPr>
          <p:cNvSpPr txBox="1"/>
          <p:nvPr/>
        </p:nvSpPr>
        <p:spPr>
          <a:xfrm>
            <a:off x="7591744" y="6337717"/>
            <a:ext cx="2976136" cy="369332"/>
          </a:xfrm>
          <a:prstGeom prst="rect">
            <a:avLst/>
          </a:prstGeom>
          <a:noFill/>
        </p:spPr>
        <p:txBody>
          <a:bodyPr wrap="none" rtlCol="0">
            <a:spAutoFit/>
          </a:bodyPr>
          <a:lstStyle/>
          <a:p>
            <a:r>
              <a:rPr kumimoji="1" lang="en-US" altLang="ko-Kore-KR" dirty="0"/>
              <a:t>Block Diagram Optimal </a:t>
            </a:r>
            <a:r>
              <a:rPr kumimoji="1" lang="en-US" altLang="ko-Kore-KR" dirty="0" err="1"/>
              <a:t>DRaaS</a:t>
            </a:r>
            <a:endParaRPr kumimoji="1" lang="ko-Kore-KR" altLang="en-US" dirty="0"/>
          </a:p>
        </p:txBody>
      </p:sp>
      <p:sp>
        <p:nvSpPr>
          <p:cNvPr id="9" name="직사각형 8">
            <a:extLst>
              <a:ext uri="{FF2B5EF4-FFF2-40B4-BE49-F238E27FC236}">
                <a16:creationId xmlns:a16="http://schemas.microsoft.com/office/drawing/2014/main" id="{1A996E4D-59A8-9A41-28E1-97254116BD56}"/>
              </a:ext>
            </a:extLst>
          </p:cNvPr>
          <p:cNvSpPr/>
          <p:nvPr/>
        </p:nvSpPr>
        <p:spPr>
          <a:xfrm>
            <a:off x="8229705" y="3079095"/>
            <a:ext cx="1700213" cy="25930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TextBox 9">
            <a:extLst>
              <a:ext uri="{FF2B5EF4-FFF2-40B4-BE49-F238E27FC236}">
                <a16:creationId xmlns:a16="http://schemas.microsoft.com/office/drawing/2014/main" id="{601E39DF-FBFA-1C00-7D13-B38C0C2DA953}"/>
              </a:ext>
            </a:extLst>
          </p:cNvPr>
          <p:cNvSpPr txBox="1"/>
          <p:nvPr/>
        </p:nvSpPr>
        <p:spPr>
          <a:xfrm>
            <a:off x="8957891" y="2735724"/>
            <a:ext cx="378630" cy="369332"/>
          </a:xfrm>
          <a:prstGeom prst="rect">
            <a:avLst/>
          </a:prstGeom>
          <a:noFill/>
        </p:spPr>
        <p:txBody>
          <a:bodyPr wrap="none" rtlCol="0">
            <a:spAutoFit/>
          </a:bodyPr>
          <a:lstStyle/>
          <a:p>
            <a:r>
              <a:rPr kumimoji="1" lang="en-US" altLang="ko-KR" dirty="0">
                <a:solidFill>
                  <a:srgbClr val="FF0000"/>
                </a:solidFill>
              </a:rPr>
              <a:t>C)</a:t>
            </a:r>
            <a:endParaRPr kumimoji="1" lang="ko-Kore-KR" altLang="en-US" dirty="0">
              <a:solidFill>
                <a:srgbClr val="FF0000"/>
              </a:solidFill>
            </a:endParaRPr>
          </a:p>
        </p:txBody>
      </p:sp>
    </p:spTree>
    <p:extLst>
      <p:ext uri="{BB962C8B-B14F-4D97-AF65-F5344CB8AC3E}">
        <p14:creationId xmlns:p14="http://schemas.microsoft.com/office/powerpoint/2010/main" val="363387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normAutofit fontScale="90000"/>
          </a:bodyPr>
          <a:lstStyle/>
          <a:p>
            <a:pPr>
              <a:lnSpc>
                <a:spcPct val="100000"/>
              </a:lnSpc>
            </a:pPr>
            <a:r>
              <a:rPr lang="en-US" altLang="ko-Kore-KR" dirty="0"/>
              <a:t>Comparative analysis with other </a:t>
            </a:r>
            <a:r>
              <a:rPr lang="en-US" altLang="ko-Kore-KR" dirty="0" err="1"/>
              <a:t>DRaaS</a:t>
            </a:r>
            <a:r>
              <a:rPr lang="en-US" altLang="ko-Kore-KR" dirty="0"/>
              <a:t> solutions</a:t>
            </a:r>
          </a:p>
        </p:txBody>
      </p:sp>
      <p:sp>
        <p:nvSpPr>
          <p:cNvPr id="7" name="내용 개체 틀 7">
            <a:extLst>
              <a:ext uri="{FF2B5EF4-FFF2-40B4-BE49-F238E27FC236}">
                <a16:creationId xmlns:a16="http://schemas.microsoft.com/office/drawing/2014/main" id="{35C7955A-188F-6A65-ECEF-0C1886C8064C}"/>
              </a:ext>
            </a:extLst>
          </p:cNvPr>
          <p:cNvSpPr>
            <a:spLocks noGrp="1"/>
          </p:cNvSpPr>
          <p:nvPr>
            <p:ph idx="1"/>
          </p:nvPr>
        </p:nvSpPr>
        <p:spPr>
          <a:xfrm>
            <a:off x="838200" y="1371249"/>
            <a:ext cx="10515600" cy="1414986"/>
          </a:xfrm>
        </p:spPr>
        <p:txBody>
          <a:bodyPr>
            <a:noAutofit/>
          </a:bodyPr>
          <a:lstStyle/>
          <a:p>
            <a:pPr lvl="1">
              <a:lnSpc>
                <a:spcPct val="120000"/>
              </a:lnSpc>
            </a:pPr>
            <a:r>
              <a:rPr lang="en" altLang="ko-KR" sz="1700" dirty="0"/>
              <a:t>To provide a meaningful comparison, authors have categorized features into three different categories based on requirements for protecting any database applications as follows. </a:t>
            </a:r>
            <a:r>
              <a:rPr lang="en" altLang="ko-KR" sz="1700" dirty="0" err="1"/>
              <a:t>i</a:t>
            </a:r>
            <a:r>
              <a:rPr lang="en" altLang="ko-KR" sz="1700" dirty="0"/>
              <a:t>) Architecture, ii) Replication &amp; iii) Automation. Table shows the comparative analysis. </a:t>
            </a:r>
          </a:p>
          <a:p>
            <a:pPr lvl="1">
              <a:lnSpc>
                <a:spcPct val="120000"/>
              </a:lnSpc>
            </a:pPr>
            <a:r>
              <a:rPr lang="en" altLang="ko-KR" sz="1700" dirty="0"/>
              <a:t>I will focus on the fact that </a:t>
            </a:r>
            <a:r>
              <a:rPr lang="en" altLang="ko-KR" sz="1700" dirty="0" err="1"/>
              <a:t>Optim</a:t>
            </a:r>
            <a:r>
              <a:rPr lang="en-US" altLang="ko-KR" sz="1700" dirty="0"/>
              <a:t>al</a:t>
            </a:r>
            <a:r>
              <a:rPr lang="en" altLang="ko-KR" sz="1700" dirty="0"/>
              <a:t>-</a:t>
            </a:r>
            <a:r>
              <a:rPr lang="en" altLang="ko-KR" sz="1700" dirty="0" err="1"/>
              <a:t>DRaaS</a:t>
            </a:r>
            <a:r>
              <a:rPr lang="en" altLang="ko-KR" sz="1700" dirty="0"/>
              <a:t> is superior to other </a:t>
            </a:r>
            <a:r>
              <a:rPr lang="en" altLang="ko-KR" sz="1700" dirty="0" err="1"/>
              <a:t>DRaaS</a:t>
            </a:r>
            <a:r>
              <a:rPr lang="en" altLang="ko-KR" sz="1700" dirty="0"/>
              <a:t>.</a:t>
            </a:r>
            <a:endParaRPr lang="ko-Kore-KR" altLang="en-US" sz="17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21</a:t>
            </a:fld>
            <a:endParaRPr kumimoji="1" lang="ko-Kore-KR" altLang="en-US" dirty="0"/>
          </a:p>
        </p:txBody>
      </p:sp>
      <p:pic>
        <p:nvPicPr>
          <p:cNvPr id="10" name="그림 9" descr="테이블이(가) 표시된 사진&#10;&#10;자동 생성된 설명">
            <a:extLst>
              <a:ext uri="{FF2B5EF4-FFF2-40B4-BE49-F238E27FC236}">
                <a16:creationId xmlns:a16="http://schemas.microsoft.com/office/drawing/2014/main" id="{46223703-273E-EB14-7D6B-912AF24EB212}"/>
              </a:ext>
            </a:extLst>
          </p:cNvPr>
          <p:cNvPicPr>
            <a:picLocks noChangeAspect="1"/>
          </p:cNvPicPr>
          <p:nvPr/>
        </p:nvPicPr>
        <p:blipFill>
          <a:blip r:embed="rId3"/>
          <a:stretch>
            <a:fillRect/>
          </a:stretch>
        </p:blipFill>
        <p:spPr>
          <a:xfrm>
            <a:off x="4019369" y="2848227"/>
            <a:ext cx="4153262" cy="3980209"/>
          </a:xfrm>
          <a:prstGeom prst="rect">
            <a:avLst/>
          </a:prstGeom>
        </p:spPr>
      </p:pic>
    </p:spTree>
    <p:extLst>
      <p:ext uri="{BB962C8B-B14F-4D97-AF65-F5344CB8AC3E}">
        <p14:creationId xmlns:p14="http://schemas.microsoft.com/office/powerpoint/2010/main" val="124202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normAutofit fontScale="90000"/>
          </a:bodyPr>
          <a:lstStyle/>
          <a:p>
            <a:pPr>
              <a:lnSpc>
                <a:spcPct val="100000"/>
              </a:lnSpc>
            </a:pPr>
            <a:r>
              <a:rPr lang="en-US" altLang="ko-Kore-KR" dirty="0"/>
              <a:t>Comparative analysis with other </a:t>
            </a:r>
            <a:r>
              <a:rPr lang="en-US" altLang="ko-Kore-KR" dirty="0" err="1"/>
              <a:t>DRaaS</a:t>
            </a:r>
            <a:r>
              <a:rPr lang="en-US" altLang="ko-Kore-KR" dirty="0"/>
              <a:t> solutions</a:t>
            </a:r>
          </a:p>
        </p:txBody>
      </p:sp>
      <p:sp>
        <p:nvSpPr>
          <p:cNvPr id="7" name="내용 개체 틀 7">
            <a:extLst>
              <a:ext uri="{FF2B5EF4-FFF2-40B4-BE49-F238E27FC236}">
                <a16:creationId xmlns:a16="http://schemas.microsoft.com/office/drawing/2014/main" id="{35C7955A-188F-6A65-ECEF-0C1886C8064C}"/>
              </a:ext>
            </a:extLst>
          </p:cNvPr>
          <p:cNvSpPr>
            <a:spLocks noGrp="1"/>
          </p:cNvSpPr>
          <p:nvPr>
            <p:ph idx="1"/>
          </p:nvPr>
        </p:nvSpPr>
        <p:spPr>
          <a:xfrm>
            <a:off x="838200" y="1340253"/>
            <a:ext cx="10515600" cy="1968634"/>
          </a:xfrm>
        </p:spPr>
        <p:txBody>
          <a:bodyPr>
            <a:noAutofit/>
          </a:bodyPr>
          <a:lstStyle/>
          <a:p>
            <a:pPr lvl="1">
              <a:lnSpc>
                <a:spcPct val="120000"/>
              </a:lnSpc>
            </a:pPr>
            <a:r>
              <a:rPr lang="en" altLang="ko-KR" sz="1700" dirty="0"/>
              <a:t>Optimal-</a:t>
            </a:r>
            <a:r>
              <a:rPr lang="en" altLang="ko-KR" sz="1700" dirty="0" err="1"/>
              <a:t>DRaaS</a:t>
            </a:r>
            <a:r>
              <a:rPr lang="en" altLang="ko-KR" sz="1700" dirty="0"/>
              <a:t> is a flexible architecture with no cloud platform interoperability issues compared to other </a:t>
            </a:r>
            <a:r>
              <a:rPr lang="en" altLang="ko-KR" sz="1700" dirty="0" err="1"/>
              <a:t>DRaaS</a:t>
            </a:r>
            <a:r>
              <a:rPr lang="en" altLang="ko-KR" sz="1700" dirty="0"/>
              <a:t>. Provides complete disaster recovery.</a:t>
            </a:r>
            <a:endParaRPr lang="en-US" altLang="ko-KR" sz="1700" dirty="0"/>
          </a:p>
          <a:p>
            <a:pPr lvl="1">
              <a:lnSpc>
                <a:spcPct val="120000"/>
              </a:lnSpc>
            </a:pPr>
            <a:r>
              <a:rPr lang="en" altLang="ko-KR" sz="1700" dirty="0"/>
              <a:t>Solution complexity is a low-complexity solution, highly customizable </a:t>
            </a:r>
            <a:r>
              <a:rPr lang="en" altLang="ko-KR" sz="1700" dirty="0" err="1"/>
              <a:t>DRaaS</a:t>
            </a:r>
            <a:r>
              <a:rPr lang="en" altLang="ko-KR" sz="1700" dirty="0"/>
              <a:t> architecture, including network-pluggable DR agents. </a:t>
            </a:r>
          </a:p>
          <a:p>
            <a:pPr lvl="1">
              <a:lnSpc>
                <a:spcPct val="120000"/>
              </a:lnSpc>
            </a:pPr>
            <a:r>
              <a:rPr lang="en" altLang="ko-KR" sz="1700" dirty="0"/>
              <a:t>Data replication agent is appliance-based - with block replication. </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22</a:t>
            </a:fld>
            <a:endParaRPr kumimoji="1" lang="ko-Kore-KR" altLang="en-US" dirty="0"/>
          </a:p>
        </p:txBody>
      </p:sp>
      <p:pic>
        <p:nvPicPr>
          <p:cNvPr id="5" name="그림 4" descr="테이블이(가) 표시된 사진&#10;&#10;자동 생성된 설명">
            <a:extLst>
              <a:ext uri="{FF2B5EF4-FFF2-40B4-BE49-F238E27FC236}">
                <a16:creationId xmlns:a16="http://schemas.microsoft.com/office/drawing/2014/main" id="{A09BC8A4-5765-86EB-735F-CA9992D1CD3C}"/>
              </a:ext>
            </a:extLst>
          </p:cNvPr>
          <p:cNvPicPr>
            <a:picLocks noChangeAspect="1"/>
          </p:cNvPicPr>
          <p:nvPr/>
        </p:nvPicPr>
        <p:blipFill>
          <a:blip r:embed="rId3"/>
          <a:stretch>
            <a:fillRect/>
          </a:stretch>
        </p:blipFill>
        <p:spPr>
          <a:xfrm>
            <a:off x="2074983" y="3429000"/>
            <a:ext cx="8042034" cy="3364251"/>
          </a:xfrm>
          <a:prstGeom prst="rect">
            <a:avLst/>
          </a:prstGeom>
        </p:spPr>
      </p:pic>
    </p:spTree>
    <p:extLst>
      <p:ext uri="{BB962C8B-B14F-4D97-AF65-F5344CB8AC3E}">
        <p14:creationId xmlns:p14="http://schemas.microsoft.com/office/powerpoint/2010/main" val="149010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normAutofit fontScale="90000"/>
          </a:bodyPr>
          <a:lstStyle/>
          <a:p>
            <a:pPr>
              <a:lnSpc>
                <a:spcPct val="100000"/>
              </a:lnSpc>
            </a:pPr>
            <a:r>
              <a:rPr lang="en-US" altLang="ko-Kore-KR" dirty="0"/>
              <a:t>Comparative analysis with other </a:t>
            </a:r>
            <a:r>
              <a:rPr lang="en-US" altLang="ko-Kore-KR" dirty="0" err="1"/>
              <a:t>DRaaS</a:t>
            </a:r>
            <a:r>
              <a:rPr lang="en-US" altLang="ko-Kore-KR" dirty="0"/>
              <a:t> solutions</a:t>
            </a:r>
          </a:p>
        </p:txBody>
      </p:sp>
      <p:sp>
        <p:nvSpPr>
          <p:cNvPr id="7" name="내용 개체 틀 7">
            <a:extLst>
              <a:ext uri="{FF2B5EF4-FFF2-40B4-BE49-F238E27FC236}">
                <a16:creationId xmlns:a16="http://schemas.microsoft.com/office/drawing/2014/main" id="{35C7955A-188F-6A65-ECEF-0C1886C8064C}"/>
              </a:ext>
            </a:extLst>
          </p:cNvPr>
          <p:cNvSpPr>
            <a:spLocks noGrp="1"/>
          </p:cNvSpPr>
          <p:nvPr>
            <p:ph idx="1"/>
          </p:nvPr>
        </p:nvSpPr>
        <p:spPr>
          <a:xfrm>
            <a:off x="838200" y="1495129"/>
            <a:ext cx="10515600" cy="1480439"/>
          </a:xfrm>
        </p:spPr>
        <p:txBody>
          <a:bodyPr>
            <a:noAutofit/>
          </a:bodyPr>
          <a:lstStyle/>
          <a:p>
            <a:pPr lvl="1">
              <a:lnSpc>
                <a:spcPct val="120000"/>
              </a:lnSpc>
            </a:pPr>
            <a:r>
              <a:rPr lang="en" altLang="ko-KR" sz="1700" dirty="0"/>
              <a:t>Scalability after disaster is Ensures the scalability in terms of RAM, CPU, Storage capacity using LVM.</a:t>
            </a:r>
          </a:p>
          <a:p>
            <a:pPr lvl="1">
              <a:lnSpc>
                <a:spcPct val="120000"/>
              </a:lnSpc>
            </a:pPr>
            <a:r>
              <a:rPr lang="en" altLang="ko-KR" sz="1700" dirty="0"/>
              <a:t>Cost Effectiveness is Highly Economic Solution with the variable rates for cloud resources before and after disaster, along with the low cost replication agent</a:t>
            </a:r>
            <a:r>
              <a:rPr lang="en-US" altLang="ko-KR" sz="1700" dirty="0"/>
              <a:t>.</a:t>
            </a:r>
            <a:endParaRPr lang="en" altLang="ko-KR" sz="17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23</a:t>
            </a:fld>
            <a:endParaRPr kumimoji="1" lang="ko-Kore-KR" altLang="en-US" dirty="0"/>
          </a:p>
        </p:txBody>
      </p:sp>
      <p:pic>
        <p:nvPicPr>
          <p:cNvPr id="5" name="그림 4" descr="테이블이(가) 표시된 사진&#10;&#10;자동 생성된 설명">
            <a:extLst>
              <a:ext uri="{FF2B5EF4-FFF2-40B4-BE49-F238E27FC236}">
                <a16:creationId xmlns:a16="http://schemas.microsoft.com/office/drawing/2014/main" id="{A09BC8A4-5765-86EB-735F-CA9992D1CD3C}"/>
              </a:ext>
            </a:extLst>
          </p:cNvPr>
          <p:cNvPicPr>
            <a:picLocks noChangeAspect="1"/>
          </p:cNvPicPr>
          <p:nvPr/>
        </p:nvPicPr>
        <p:blipFill>
          <a:blip r:embed="rId3"/>
          <a:stretch>
            <a:fillRect/>
          </a:stretch>
        </p:blipFill>
        <p:spPr>
          <a:xfrm>
            <a:off x="1713882" y="3126879"/>
            <a:ext cx="8764235" cy="3666372"/>
          </a:xfrm>
          <a:prstGeom prst="rect">
            <a:avLst/>
          </a:prstGeom>
        </p:spPr>
      </p:pic>
    </p:spTree>
    <p:extLst>
      <p:ext uri="{BB962C8B-B14F-4D97-AF65-F5344CB8AC3E}">
        <p14:creationId xmlns:p14="http://schemas.microsoft.com/office/powerpoint/2010/main" val="1999804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normAutofit fontScale="90000"/>
          </a:bodyPr>
          <a:lstStyle/>
          <a:p>
            <a:pPr>
              <a:lnSpc>
                <a:spcPct val="100000"/>
              </a:lnSpc>
            </a:pPr>
            <a:r>
              <a:rPr lang="en-US" altLang="ko-Kore-KR" dirty="0"/>
              <a:t>Comparative analysis with other </a:t>
            </a:r>
            <a:r>
              <a:rPr lang="en-US" altLang="ko-Kore-KR" dirty="0" err="1"/>
              <a:t>DRaaS</a:t>
            </a:r>
            <a:r>
              <a:rPr lang="en-US" altLang="ko-Kore-KR" dirty="0"/>
              <a:t> solutions</a:t>
            </a:r>
          </a:p>
        </p:txBody>
      </p:sp>
      <p:sp>
        <p:nvSpPr>
          <p:cNvPr id="7" name="내용 개체 틀 7">
            <a:extLst>
              <a:ext uri="{FF2B5EF4-FFF2-40B4-BE49-F238E27FC236}">
                <a16:creationId xmlns:a16="http://schemas.microsoft.com/office/drawing/2014/main" id="{35C7955A-188F-6A65-ECEF-0C1886C8064C}"/>
              </a:ext>
            </a:extLst>
          </p:cNvPr>
          <p:cNvSpPr>
            <a:spLocks noGrp="1"/>
          </p:cNvSpPr>
          <p:nvPr>
            <p:ph idx="1"/>
          </p:nvPr>
        </p:nvSpPr>
        <p:spPr>
          <a:xfrm>
            <a:off x="838200" y="1433240"/>
            <a:ext cx="10515600" cy="2239504"/>
          </a:xfrm>
        </p:spPr>
        <p:txBody>
          <a:bodyPr>
            <a:noAutofit/>
          </a:bodyPr>
          <a:lstStyle/>
          <a:p>
            <a:pPr lvl="1">
              <a:lnSpc>
                <a:spcPct val="120000"/>
              </a:lnSpc>
            </a:pPr>
            <a:r>
              <a:rPr lang="en-US" altLang="ko-KR" sz="1700" dirty="0"/>
              <a:t>Replication type is Support Synchronous and semi-Synchronous block replication.</a:t>
            </a:r>
          </a:p>
          <a:p>
            <a:pPr lvl="1">
              <a:lnSpc>
                <a:spcPct val="120000"/>
              </a:lnSpc>
            </a:pPr>
            <a:r>
              <a:rPr lang="en" altLang="ko-KR" sz="1700" dirty="0"/>
              <a:t>No performance impact.</a:t>
            </a:r>
          </a:p>
          <a:p>
            <a:pPr lvl="1">
              <a:lnSpc>
                <a:spcPct val="120000"/>
              </a:lnSpc>
            </a:pPr>
            <a:r>
              <a:rPr lang="en" altLang="ko-KR" sz="1700" dirty="0"/>
              <a:t>Block replication solution ensures zero RPO.</a:t>
            </a:r>
          </a:p>
          <a:p>
            <a:pPr lvl="1">
              <a:lnSpc>
                <a:spcPct val="120000"/>
              </a:lnSpc>
            </a:pPr>
            <a:r>
              <a:rPr lang="en" altLang="ko-KR" sz="1700" dirty="0"/>
              <a:t>Roll back the database in case of virus attacks since recovery is using transaction logs for point in time recovery.</a:t>
            </a:r>
          </a:p>
          <a:p>
            <a:pPr lvl="1">
              <a:lnSpc>
                <a:spcPct val="120000"/>
              </a:lnSpc>
            </a:pPr>
            <a:r>
              <a:rPr lang="en" altLang="ko-KR" sz="1700" dirty="0"/>
              <a:t>Built-in WAN compression and acceleration capabilities available.</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24</a:t>
            </a:fld>
            <a:endParaRPr kumimoji="1" lang="ko-Kore-KR" altLang="en-US" dirty="0"/>
          </a:p>
        </p:txBody>
      </p:sp>
      <p:pic>
        <p:nvPicPr>
          <p:cNvPr id="9" name="그림 8" descr="테이블이(가) 표시된 사진&#10;&#10;자동 생성된 설명">
            <a:extLst>
              <a:ext uri="{FF2B5EF4-FFF2-40B4-BE49-F238E27FC236}">
                <a16:creationId xmlns:a16="http://schemas.microsoft.com/office/drawing/2014/main" id="{C3D22680-E5D9-D6B8-2528-FFC2B2E2CC9D}"/>
              </a:ext>
            </a:extLst>
          </p:cNvPr>
          <p:cNvPicPr>
            <a:picLocks noChangeAspect="1"/>
          </p:cNvPicPr>
          <p:nvPr/>
        </p:nvPicPr>
        <p:blipFill>
          <a:blip r:embed="rId3"/>
          <a:stretch>
            <a:fillRect/>
          </a:stretch>
        </p:blipFill>
        <p:spPr>
          <a:xfrm>
            <a:off x="1785340" y="3886153"/>
            <a:ext cx="8621320" cy="2484109"/>
          </a:xfrm>
          <a:prstGeom prst="rect">
            <a:avLst/>
          </a:prstGeom>
        </p:spPr>
      </p:pic>
    </p:spTree>
    <p:extLst>
      <p:ext uri="{BB962C8B-B14F-4D97-AF65-F5344CB8AC3E}">
        <p14:creationId xmlns:p14="http://schemas.microsoft.com/office/powerpoint/2010/main" val="629461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normAutofit fontScale="90000"/>
          </a:bodyPr>
          <a:lstStyle/>
          <a:p>
            <a:pPr>
              <a:lnSpc>
                <a:spcPct val="100000"/>
              </a:lnSpc>
            </a:pPr>
            <a:r>
              <a:rPr lang="en-US" altLang="ko-Kore-KR" dirty="0"/>
              <a:t>Comparative analysis with other </a:t>
            </a:r>
            <a:r>
              <a:rPr lang="en-US" altLang="ko-Kore-KR" dirty="0" err="1"/>
              <a:t>DRaaS</a:t>
            </a:r>
            <a:r>
              <a:rPr lang="en-US" altLang="ko-Kore-KR" dirty="0"/>
              <a:t> solutions</a:t>
            </a:r>
          </a:p>
        </p:txBody>
      </p:sp>
      <p:sp>
        <p:nvSpPr>
          <p:cNvPr id="7" name="내용 개체 틀 7">
            <a:extLst>
              <a:ext uri="{FF2B5EF4-FFF2-40B4-BE49-F238E27FC236}">
                <a16:creationId xmlns:a16="http://schemas.microsoft.com/office/drawing/2014/main" id="{35C7955A-188F-6A65-ECEF-0C1886C8064C}"/>
              </a:ext>
            </a:extLst>
          </p:cNvPr>
          <p:cNvSpPr>
            <a:spLocks noGrp="1"/>
          </p:cNvSpPr>
          <p:nvPr>
            <p:ph idx="1"/>
          </p:nvPr>
        </p:nvSpPr>
        <p:spPr>
          <a:xfrm>
            <a:off x="838200" y="1588224"/>
            <a:ext cx="10515600" cy="1524272"/>
          </a:xfrm>
        </p:spPr>
        <p:txBody>
          <a:bodyPr>
            <a:normAutofit/>
          </a:bodyPr>
          <a:lstStyle/>
          <a:p>
            <a:pPr lvl="1">
              <a:lnSpc>
                <a:spcPct val="120000"/>
              </a:lnSpc>
            </a:pPr>
            <a:r>
              <a:rPr lang="en-US" altLang="ko-KR" sz="1700" dirty="0"/>
              <a:t>Optimal-</a:t>
            </a:r>
            <a:r>
              <a:rPr lang="en-US" altLang="ko-KR" sz="1700" dirty="0" err="1"/>
              <a:t>DRaaS</a:t>
            </a:r>
            <a:r>
              <a:rPr lang="en-US" altLang="ko-KR" sz="1700" dirty="0"/>
              <a:t> supports Automated failover/ failback to any point-in- time, Automated failover test while protecting production, Automated failback, Low RTO.</a:t>
            </a:r>
          </a:p>
          <a:p>
            <a:pPr lvl="1">
              <a:lnSpc>
                <a:spcPct val="120000"/>
              </a:lnSpc>
            </a:pPr>
            <a:r>
              <a:rPr lang="en" altLang="ko-KR" sz="1700" dirty="0"/>
              <a:t>Other </a:t>
            </a:r>
            <a:r>
              <a:rPr lang="en" altLang="ko-KR" sz="1700" dirty="0" err="1"/>
              <a:t>DRaaS</a:t>
            </a:r>
            <a:r>
              <a:rPr lang="en" altLang="ko-KR" sz="1700" dirty="0"/>
              <a:t> do</a:t>
            </a:r>
            <a:r>
              <a:rPr lang="en-US" altLang="ko-KR" sz="1700" dirty="0"/>
              <a:t>es</a:t>
            </a:r>
            <a:r>
              <a:rPr lang="en" altLang="ko-KR" sz="1700" dirty="0"/>
              <a:t> not support all four.</a:t>
            </a: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25</a:t>
            </a:fld>
            <a:endParaRPr kumimoji="1" lang="ko-Kore-KR" altLang="en-US" dirty="0"/>
          </a:p>
        </p:txBody>
      </p:sp>
      <p:pic>
        <p:nvPicPr>
          <p:cNvPr id="5" name="그림 4" descr="텍스트, 실내, 스크린샷이(가) 표시된 사진&#10;&#10;자동 생성된 설명">
            <a:extLst>
              <a:ext uri="{FF2B5EF4-FFF2-40B4-BE49-F238E27FC236}">
                <a16:creationId xmlns:a16="http://schemas.microsoft.com/office/drawing/2014/main" id="{148E9367-9EC1-9004-A043-D278C1DED80C}"/>
              </a:ext>
            </a:extLst>
          </p:cNvPr>
          <p:cNvPicPr>
            <a:picLocks noChangeAspect="1"/>
          </p:cNvPicPr>
          <p:nvPr/>
        </p:nvPicPr>
        <p:blipFill>
          <a:blip r:embed="rId3"/>
          <a:stretch>
            <a:fillRect/>
          </a:stretch>
        </p:blipFill>
        <p:spPr>
          <a:xfrm>
            <a:off x="1240645" y="3634750"/>
            <a:ext cx="9710710" cy="2492850"/>
          </a:xfrm>
          <a:prstGeom prst="rect">
            <a:avLst/>
          </a:prstGeom>
        </p:spPr>
      </p:pic>
    </p:spTree>
    <p:extLst>
      <p:ext uri="{BB962C8B-B14F-4D97-AF65-F5344CB8AC3E}">
        <p14:creationId xmlns:p14="http://schemas.microsoft.com/office/powerpoint/2010/main" val="4074317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Conclusions</a:t>
            </a:r>
            <a:endParaRPr lang="ko-Kore-KR" altLang="en-US"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433241"/>
            <a:ext cx="10515600" cy="4208142"/>
          </a:xfrm>
        </p:spPr>
        <p:txBody>
          <a:bodyPr>
            <a:normAutofit/>
          </a:bodyPr>
          <a:lstStyle/>
          <a:p>
            <a:pPr lvl="1">
              <a:lnSpc>
                <a:spcPct val="120000"/>
              </a:lnSpc>
            </a:pPr>
            <a:r>
              <a:rPr lang="en" altLang="ko-KR" dirty="0"/>
              <a:t>This solution uses database server and iSCSI based synchronous/semi-synchronous block replication solution to achieve zero RPO and negligible RTO.</a:t>
            </a:r>
          </a:p>
          <a:p>
            <a:pPr marL="457200" lvl="1" indent="0">
              <a:lnSpc>
                <a:spcPct val="120000"/>
              </a:lnSpc>
              <a:buNone/>
            </a:pPr>
            <a:endParaRPr lang="en" altLang="ko-KR" dirty="0"/>
          </a:p>
          <a:p>
            <a:pPr lvl="1">
              <a:lnSpc>
                <a:spcPct val="120000"/>
              </a:lnSpc>
            </a:pPr>
            <a:r>
              <a:rPr lang="en" altLang="ko-Kore-KR" dirty="0"/>
              <a:t>The solution provides automatic failover and failback with the user friendly web based monitoring.</a:t>
            </a:r>
          </a:p>
          <a:p>
            <a:pPr lvl="1">
              <a:lnSpc>
                <a:spcPct val="120000"/>
              </a:lnSpc>
            </a:pPr>
            <a:endParaRPr lang="en" altLang="ko-Kore-KR" dirty="0"/>
          </a:p>
          <a:p>
            <a:pPr lvl="1">
              <a:lnSpc>
                <a:spcPct val="120000"/>
              </a:lnSpc>
            </a:pPr>
            <a:r>
              <a:rPr lang="en" altLang="ko-Kore-KR" dirty="0"/>
              <a:t>Further the solution gives cloud resource scalability which intern provides the cost effective </a:t>
            </a:r>
            <a:r>
              <a:rPr lang="en" altLang="ko-Kore-KR" dirty="0" err="1"/>
              <a:t>DRaaS</a:t>
            </a:r>
            <a:r>
              <a:rPr lang="en" altLang="ko-Kore-KR" dirty="0"/>
              <a:t> solution.</a:t>
            </a:r>
            <a:endParaRPr lang="ko-Kore-KR" altLang="en-US"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26</a:t>
            </a:fld>
            <a:endParaRPr kumimoji="1" lang="ko-Kore-KR" altLang="en-US" dirty="0"/>
          </a:p>
        </p:txBody>
      </p:sp>
    </p:spTree>
    <p:extLst>
      <p:ext uri="{BB962C8B-B14F-4D97-AF65-F5344CB8AC3E}">
        <p14:creationId xmlns:p14="http://schemas.microsoft.com/office/powerpoint/2010/main" val="4156247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9077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r>
              <a:rPr lang="en-US" altLang="ko-Kore-KR" dirty="0"/>
              <a:t>Paper information</a:t>
            </a:r>
            <a:endParaRPr kumimoji="1" lang="ko-Kore-KR" altLang="en-US" sz="3200" dirty="0"/>
          </a:p>
        </p:txBody>
      </p:sp>
      <p:sp>
        <p:nvSpPr>
          <p:cNvPr id="3" name="내용 개체 틀 7">
            <a:extLst>
              <a:ext uri="{FF2B5EF4-FFF2-40B4-BE49-F238E27FC236}">
                <a16:creationId xmlns:a16="http://schemas.microsoft.com/office/drawing/2014/main" id="{1EEF6984-E09A-0909-4A61-48D953D32162}"/>
              </a:ext>
            </a:extLst>
          </p:cNvPr>
          <p:cNvSpPr>
            <a:spLocks noGrp="1"/>
          </p:cNvSpPr>
          <p:nvPr>
            <p:ph idx="1"/>
          </p:nvPr>
        </p:nvSpPr>
        <p:spPr>
          <a:xfrm>
            <a:off x="838200" y="1433240"/>
            <a:ext cx="10515600" cy="4591041"/>
          </a:xfrm>
        </p:spPr>
        <p:txBody>
          <a:bodyPr>
            <a:normAutofit lnSpcReduction="10000"/>
          </a:bodyPr>
          <a:lstStyle/>
          <a:p>
            <a:pPr marL="0" indent="0">
              <a:buNone/>
            </a:pPr>
            <a:r>
              <a:rPr kumimoji="1" lang="en-US" altLang="ko-Kore-KR" sz="3200" b="1" dirty="0">
                <a:solidFill>
                  <a:srgbClr val="002048"/>
                </a:solidFill>
              </a:rPr>
              <a:t>A new approach to disaster recovery as a service over cloud for database system</a:t>
            </a:r>
          </a:p>
          <a:p>
            <a:endParaRPr lang="en-US" altLang="ko-KR" dirty="0"/>
          </a:p>
          <a:p>
            <a:r>
              <a:rPr lang="en-US" altLang="ko-KR" dirty="0"/>
              <a:t>Authors: </a:t>
            </a:r>
            <a:r>
              <a:rPr lang="en-US" altLang="ko-KR" dirty="0" err="1"/>
              <a:t>Saquib</a:t>
            </a:r>
            <a:r>
              <a:rPr lang="en-US" altLang="ko-KR" dirty="0"/>
              <a:t>, Z., Tyagi, V., </a:t>
            </a:r>
            <a:r>
              <a:rPr lang="en-US" altLang="ko-KR" dirty="0" err="1"/>
              <a:t>Bokare</a:t>
            </a:r>
            <a:r>
              <a:rPr lang="en-US" altLang="ko-KR" dirty="0"/>
              <a:t>, S., </a:t>
            </a:r>
            <a:r>
              <a:rPr lang="en-US" altLang="ko-KR" dirty="0" err="1"/>
              <a:t>Dongawe</a:t>
            </a:r>
            <a:r>
              <a:rPr lang="en-US" altLang="ko-KR" dirty="0"/>
              <a:t>, S., Dwivedi, M., Dwivedi, J.</a:t>
            </a:r>
            <a:endParaRPr kumimoji="1" lang="en-US" altLang="ko-KR" b="1" dirty="0"/>
          </a:p>
          <a:p>
            <a:endParaRPr kumimoji="1" lang="en-US" altLang="ko-KR" b="1" dirty="0"/>
          </a:p>
          <a:p>
            <a:endParaRPr kumimoji="1" lang="en-US" altLang="ko-KR" b="1" dirty="0"/>
          </a:p>
          <a:p>
            <a:r>
              <a:rPr kumimoji="1" lang="en-US" altLang="ko-KR" dirty="0"/>
              <a:t>Published in: 2013 15</a:t>
            </a:r>
            <a:r>
              <a:rPr kumimoji="1" lang="en-US" altLang="ko-KR" baseline="30000" dirty="0"/>
              <a:t>th</a:t>
            </a:r>
            <a:r>
              <a:rPr kumimoji="1" lang="en-US" altLang="ko-KR" dirty="0"/>
              <a:t> International Conference on Advanced Computing Technologies (ICACT)</a:t>
            </a:r>
          </a:p>
          <a:p>
            <a:r>
              <a:rPr kumimoji="1" lang="en-US" altLang="ko-KR" dirty="0"/>
              <a:t>Publisher: IEEE </a:t>
            </a:r>
            <a:endParaRPr lang="en" altLang="ko-KR" dirty="0">
              <a:solidFill>
                <a:srgbClr val="702424"/>
              </a:solidFill>
              <a:latin typeface="Arial" panose="020B0604020202020204" pitchFamily="34" charset="0"/>
            </a:endParaRPr>
          </a:p>
          <a:p>
            <a:endParaRPr lang="en" altLang="ko-KR" dirty="0">
              <a:solidFill>
                <a:srgbClr val="702424"/>
              </a:solidFill>
              <a:latin typeface="Arial" panose="020B0604020202020204" pitchFamily="34" charset="0"/>
            </a:endParaRP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3</a:t>
            </a:fld>
            <a:endParaRPr kumimoji="1" lang="ko-Kore-KR" altLang="en-US" dirty="0"/>
          </a:p>
        </p:txBody>
      </p:sp>
    </p:spTree>
    <p:extLst>
      <p:ext uri="{BB962C8B-B14F-4D97-AF65-F5344CB8AC3E}">
        <p14:creationId xmlns:p14="http://schemas.microsoft.com/office/powerpoint/2010/main" val="91750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r>
              <a:rPr lang="en-US" altLang="ko-Kore-KR" dirty="0"/>
              <a:t>Abstract</a:t>
            </a:r>
            <a:endParaRPr kumimoji="1" lang="ko-Kore-KR" altLang="en-US" sz="3200" dirty="0"/>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898366"/>
            <a:ext cx="10515600" cy="3061267"/>
          </a:xfrm>
        </p:spPr>
        <p:txBody>
          <a:bodyPr>
            <a:normAutofit/>
          </a:bodyPr>
          <a:lstStyle/>
          <a:p>
            <a:r>
              <a:rPr lang="en" altLang="ko-Kore-KR" sz="2400" dirty="0">
                <a:solidFill>
                  <a:srgbClr val="000007"/>
                </a:solidFill>
                <a:effectLst/>
              </a:rPr>
              <a:t>This paper presents a new approach to Disaster Recovery as a Service (</a:t>
            </a:r>
            <a:r>
              <a:rPr lang="en" altLang="ko-Kore-KR" sz="2400" dirty="0" err="1">
                <a:solidFill>
                  <a:srgbClr val="000007"/>
                </a:solidFill>
                <a:effectLst/>
              </a:rPr>
              <a:t>DRaaS</a:t>
            </a:r>
            <a:r>
              <a:rPr lang="en" altLang="ko-Kore-KR" sz="2400" dirty="0">
                <a:solidFill>
                  <a:srgbClr val="000007"/>
                </a:solidFill>
                <a:effectLst/>
              </a:rPr>
              <a:t>) over cloud for database system, which will ensure zero data loss and quick recovery. </a:t>
            </a:r>
          </a:p>
          <a:p>
            <a:endParaRPr lang="en" altLang="ko-Kore-KR" sz="2400" dirty="0">
              <a:solidFill>
                <a:srgbClr val="000007"/>
              </a:solidFill>
            </a:endParaRPr>
          </a:p>
          <a:p>
            <a:r>
              <a:rPr lang="en" altLang="ko-Kore-KR" sz="2400" dirty="0">
                <a:solidFill>
                  <a:srgbClr val="000007"/>
                </a:solidFill>
                <a:effectLst/>
              </a:rPr>
              <a:t>The solution makes use of internet small computer system interface (iSCSI) protocol, used </a:t>
            </a:r>
            <a:r>
              <a:rPr lang="en" altLang="ko-Kore-KR" sz="2400" dirty="0">
                <a:solidFill>
                  <a:schemeClr val="tx1"/>
                </a:solidFill>
                <a:effectLst/>
              </a:rPr>
              <a:t>for replicating database transaction logs over cloud infrastructure assuring zero data loss. </a:t>
            </a:r>
            <a:endParaRPr lang="en" altLang="ko-Kore-KR" sz="2400" dirty="0">
              <a:solidFill>
                <a:schemeClr val="tx1"/>
              </a:solidFill>
            </a:endParaRPr>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4</a:t>
            </a:fld>
            <a:endParaRPr kumimoji="1" lang="ko-Kore-KR" altLang="en-US" dirty="0"/>
          </a:p>
        </p:txBody>
      </p:sp>
    </p:spTree>
    <p:extLst>
      <p:ext uri="{BB962C8B-B14F-4D97-AF65-F5344CB8AC3E}">
        <p14:creationId xmlns:p14="http://schemas.microsoft.com/office/powerpoint/2010/main" val="403526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798502"/>
            <a:ext cx="10685929" cy="3381648"/>
          </a:xfrm>
        </p:spPr>
        <p:txBody>
          <a:bodyPr>
            <a:normAutofit/>
          </a:bodyPr>
          <a:lstStyle/>
          <a:p>
            <a:r>
              <a:rPr lang="en" altLang="ko-Kore-KR" sz="2400" dirty="0">
                <a:effectLst/>
              </a:rPr>
              <a:t>Many public and private sector enterprises use Disaster Recovery (DR) systems to provide data protection to their data and application services. A key challenge in providing a DR Service is to support Business Continuity (BC), allowing faster recovery but with price tag. </a:t>
            </a:r>
          </a:p>
          <a:p>
            <a:endParaRPr lang="en" altLang="ko-Kore-KR" sz="2400" dirty="0">
              <a:effectLst/>
            </a:endParaRPr>
          </a:p>
          <a:p>
            <a:r>
              <a:rPr lang="en" altLang="ko-Kore-KR" sz="2400" dirty="0">
                <a:effectLst/>
              </a:rPr>
              <a:t>Today, cloud-based DR solutions replace legacy approaches and offer burdened infrastructure and operations (I&amp;O) professionals a simple and cost effective solution. </a:t>
            </a:r>
            <a:endParaRPr lang="en" altLang="ko-Kore-KR" sz="20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5</a:t>
            </a:fld>
            <a:endParaRPr kumimoji="1" lang="ko-Kore-KR" altLang="en-US" dirty="0"/>
          </a:p>
        </p:txBody>
      </p:sp>
    </p:spTree>
    <p:extLst>
      <p:ext uri="{BB962C8B-B14F-4D97-AF65-F5344CB8AC3E}">
        <p14:creationId xmlns:p14="http://schemas.microsoft.com/office/powerpoint/2010/main" val="241353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2154209"/>
            <a:ext cx="10685929" cy="2960232"/>
          </a:xfrm>
        </p:spPr>
        <p:txBody>
          <a:bodyPr>
            <a:normAutofit/>
          </a:bodyPr>
          <a:lstStyle/>
          <a:p>
            <a:r>
              <a:rPr lang="en" altLang="ko-Kore-KR" sz="2400" dirty="0">
                <a:effectLst/>
              </a:rPr>
              <a:t>In practice, most traditional DR techniques rely on manual detection of disaster situation. </a:t>
            </a:r>
          </a:p>
          <a:p>
            <a:endParaRPr lang="en" altLang="ko-Kore-KR" sz="2400" dirty="0">
              <a:effectLst/>
            </a:endParaRPr>
          </a:p>
          <a:p>
            <a:r>
              <a:rPr lang="en" altLang="ko-Kore-KR" sz="2400" dirty="0">
                <a:effectLst/>
              </a:rPr>
              <a:t>Cloud based DR systems can simplify this problem by monitoring the primary data center from cloud nodes making it simpler to differentiate between a simple network failure or disaster situation and react accordingly. </a:t>
            </a:r>
            <a:endParaRPr lang="en" altLang="ko-Kore-KR" sz="20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6</a:t>
            </a:fld>
            <a:endParaRPr kumimoji="1" lang="ko-Kore-KR" altLang="en-US" dirty="0"/>
          </a:p>
        </p:txBody>
      </p:sp>
    </p:spTree>
    <p:extLst>
      <p:ext uri="{BB962C8B-B14F-4D97-AF65-F5344CB8AC3E}">
        <p14:creationId xmlns:p14="http://schemas.microsoft.com/office/powerpoint/2010/main" val="170007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Introduction</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2038241"/>
            <a:ext cx="10685929" cy="2781517"/>
          </a:xfrm>
        </p:spPr>
        <p:txBody>
          <a:bodyPr>
            <a:normAutofit/>
          </a:bodyPr>
          <a:lstStyle/>
          <a:p>
            <a:r>
              <a:rPr lang="en-US" altLang="ko-Kore-KR" sz="2400" dirty="0">
                <a:effectLst/>
              </a:rPr>
              <a:t>Authors</a:t>
            </a:r>
            <a:r>
              <a:rPr lang="en" altLang="ko-Kore-KR" sz="2400" dirty="0">
                <a:effectLst/>
              </a:rPr>
              <a:t> have designed an optimal Disaster Recovery solution which can be offered as a service on any cloud platform. </a:t>
            </a:r>
          </a:p>
          <a:p>
            <a:endParaRPr lang="en" altLang="ko-Kore-KR" sz="2400" dirty="0">
              <a:effectLst/>
            </a:endParaRPr>
          </a:p>
          <a:p>
            <a:r>
              <a:rPr lang="en" altLang="ko-Kore-KR" sz="2400" dirty="0">
                <a:effectLst/>
              </a:rPr>
              <a:t>Authors named the solution as “Optimal Disaster Recovery as a Service” (Optimal-</a:t>
            </a:r>
            <a:r>
              <a:rPr lang="en" altLang="ko-Kore-KR" sz="2400" dirty="0" err="1">
                <a:effectLst/>
              </a:rPr>
              <a:t>DRaaS</a:t>
            </a:r>
            <a:r>
              <a:rPr lang="en" altLang="ko-Kore-KR" sz="2400" dirty="0">
                <a:effectLst/>
              </a:rPr>
              <a:t>). The solution is designed and specialized for database applications with efficient network utilization for data transfer. </a:t>
            </a:r>
            <a:endParaRPr lang="en" altLang="ko-Kore-KR"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7</a:t>
            </a:fld>
            <a:endParaRPr kumimoji="1" lang="ko-Kore-KR" altLang="en-US" dirty="0"/>
          </a:p>
        </p:txBody>
      </p:sp>
    </p:spTree>
    <p:extLst>
      <p:ext uri="{BB962C8B-B14F-4D97-AF65-F5344CB8AC3E}">
        <p14:creationId xmlns:p14="http://schemas.microsoft.com/office/powerpoint/2010/main" val="395678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Related work</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1635177"/>
            <a:ext cx="10685929" cy="4611098"/>
          </a:xfrm>
        </p:spPr>
        <p:txBody>
          <a:bodyPr>
            <a:normAutofit/>
          </a:bodyPr>
          <a:lstStyle/>
          <a:p>
            <a:r>
              <a:rPr lang="en" altLang="ko-Kore-KR" sz="2400" dirty="0">
                <a:effectLst/>
              </a:rPr>
              <a:t>The Cloud service providers usually tie up with the DR solutions vendors to offer Disaster Recovery as a Service (</a:t>
            </a:r>
            <a:r>
              <a:rPr lang="en" altLang="ko-Kore-KR" sz="2400" dirty="0" err="1">
                <a:effectLst/>
              </a:rPr>
              <a:t>DRaaS</a:t>
            </a:r>
            <a:r>
              <a:rPr lang="en" altLang="ko-Kore-KR" sz="2400" dirty="0">
                <a:effectLst/>
              </a:rPr>
              <a:t>) over cloud. </a:t>
            </a:r>
          </a:p>
          <a:p>
            <a:endParaRPr lang="en" altLang="ko-Kore-KR" sz="2400" dirty="0">
              <a:effectLst/>
            </a:endParaRPr>
          </a:p>
          <a:p>
            <a:r>
              <a:rPr lang="en" altLang="ko-Kore-KR" sz="2400" dirty="0" err="1">
                <a:effectLst/>
              </a:rPr>
              <a:t>DRaaS</a:t>
            </a:r>
            <a:r>
              <a:rPr lang="en" altLang="ko-Kore-KR" sz="2400" dirty="0">
                <a:effectLst/>
              </a:rPr>
              <a:t> solutions are pre-packaged cloud services that provides a standard DR failover to a cloud environment where responsibility of maintaining and managing periodic/continuous backup's lies with the </a:t>
            </a:r>
            <a:r>
              <a:rPr lang="en" altLang="ko-Kore-KR" sz="2400" dirty="0" err="1">
                <a:effectLst/>
              </a:rPr>
              <a:t>DRaaS</a:t>
            </a:r>
            <a:r>
              <a:rPr lang="en" altLang="ko-Kore-KR" sz="2400" dirty="0">
                <a:effectLst/>
              </a:rPr>
              <a:t> solution provider. </a:t>
            </a:r>
          </a:p>
          <a:p>
            <a:endParaRPr lang="en" altLang="ko-Kore-KR" sz="2400" dirty="0">
              <a:effectLst/>
            </a:endParaRPr>
          </a:p>
          <a:p>
            <a:r>
              <a:rPr lang="en" altLang="ko-Kore-KR" sz="2400" dirty="0">
                <a:effectLst/>
              </a:rPr>
              <a:t>Using </a:t>
            </a:r>
            <a:r>
              <a:rPr lang="en" altLang="ko-Kore-KR" sz="2400" dirty="0" err="1">
                <a:effectLst/>
              </a:rPr>
              <a:t>DRaaS</a:t>
            </a:r>
            <a:r>
              <a:rPr lang="en" altLang="ko-Kore-KR" sz="2400" dirty="0">
                <a:effectLst/>
              </a:rPr>
              <a:t>, business professionals can use cloud infrastructure on a pay-per-use basis with varying rates based upon requirement of recovery point objective (RPO) and recovery time objective (RTO). </a:t>
            </a:r>
            <a:endParaRPr lang="en" altLang="ko-Kore-KR" sz="20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8</a:t>
            </a:fld>
            <a:endParaRPr kumimoji="1" lang="ko-Kore-KR" altLang="en-US" dirty="0"/>
          </a:p>
        </p:txBody>
      </p:sp>
    </p:spTree>
    <p:extLst>
      <p:ext uri="{BB962C8B-B14F-4D97-AF65-F5344CB8AC3E}">
        <p14:creationId xmlns:p14="http://schemas.microsoft.com/office/powerpoint/2010/main" val="1847968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B51B2-AC17-FD43-B263-ED9E301F275D}"/>
              </a:ext>
            </a:extLst>
          </p:cNvPr>
          <p:cNvSpPr>
            <a:spLocks noGrp="1"/>
          </p:cNvSpPr>
          <p:nvPr>
            <p:ph type="title"/>
          </p:nvPr>
        </p:nvSpPr>
        <p:spPr/>
        <p:txBody>
          <a:bodyPr/>
          <a:lstStyle/>
          <a:p>
            <a:pPr>
              <a:lnSpc>
                <a:spcPct val="100000"/>
              </a:lnSpc>
            </a:pPr>
            <a:r>
              <a:rPr lang="en-US" altLang="ko-Kore-KR" dirty="0"/>
              <a:t>Related work</a:t>
            </a:r>
          </a:p>
        </p:txBody>
      </p:sp>
      <p:sp>
        <p:nvSpPr>
          <p:cNvPr id="8" name="내용 개체 틀 7">
            <a:extLst>
              <a:ext uri="{FF2B5EF4-FFF2-40B4-BE49-F238E27FC236}">
                <a16:creationId xmlns:a16="http://schemas.microsoft.com/office/drawing/2014/main" id="{79F1B82B-A755-1244-9A22-BBBCD9BEC2D4}"/>
              </a:ext>
            </a:extLst>
          </p:cNvPr>
          <p:cNvSpPr>
            <a:spLocks noGrp="1"/>
          </p:cNvSpPr>
          <p:nvPr>
            <p:ph idx="1"/>
          </p:nvPr>
        </p:nvSpPr>
        <p:spPr>
          <a:xfrm>
            <a:off x="838200" y="2233341"/>
            <a:ext cx="10685929" cy="2924448"/>
          </a:xfrm>
        </p:spPr>
        <p:txBody>
          <a:bodyPr>
            <a:normAutofit/>
          </a:bodyPr>
          <a:lstStyle/>
          <a:p>
            <a:r>
              <a:rPr lang="en" altLang="ko-Kore-KR" sz="2400" dirty="0">
                <a:effectLst/>
              </a:rPr>
              <a:t>The </a:t>
            </a:r>
            <a:r>
              <a:rPr lang="en" altLang="ko-Kore-KR" sz="2400" dirty="0" err="1">
                <a:effectLst/>
              </a:rPr>
              <a:t>DRaaS</a:t>
            </a:r>
            <a:r>
              <a:rPr lang="en" altLang="ko-Kore-KR" sz="2400" dirty="0">
                <a:effectLst/>
              </a:rPr>
              <a:t> providers such as CA </a:t>
            </a:r>
            <a:r>
              <a:rPr lang="en" altLang="ko-Kore-KR" sz="2400" dirty="0" err="1">
                <a:effectLst/>
              </a:rPr>
              <a:t>ARCserve</a:t>
            </a:r>
            <a:r>
              <a:rPr lang="en" altLang="ko-Kore-KR" sz="2400" dirty="0">
                <a:effectLst/>
              </a:rPr>
              <a:t> have vendor lock-in for the cloud service provider or DR solution providers. </a:t>
            </a:r>
          </a:p>
          <a:p>
            <a:endParaRPr lang="en" altLang="ko-Kore-KR" sz="2400" dirty="0">
              <a:effectLst/>
            </a:endParaRPr>
          </a:p>
          <a:p>
            <a:r>
              <a:rPr lang="en" altLang="ko-Kore-KR" sz="2400" dirty="0">
                <a:effectLst/>
              </a:rPr>
              <a:t>In short it will ease the DR activity but compromise the flexibility of business professionals for DR solution or cloud selection. </a:t>
            </a:r>
            <a:endParaRPr lang="en" altLang="ko-Kore-KR" sz="2000" dirty="0"/>
          </a:p>
        </p:txBody>
      </p:sp>
      <p:sp>
        <p:nvSpPr>
          <p:cNvPr id="4" name="슬라이드 번호 개체 틀 3">
            <a:extLst>
              <a:ext uri="{FF2B5EF4-FFF2-40B4-BE49-F238E27FC236}">
                <a16:creationId xmlns:a16="http://schemas.microsoft.com/office/drawing/2014/main" id="{59FF1459-F9C2-1D40-83EF-8DB19310F865}"/>
              </a:ext>
            </a:extLst>
          </p:cNvPr>
          <p:cNvSpPr>
            <a:spLocks noGrp="1"/>
          </p:cNvSpPr>
          <p:nvPr>
            <p:ph type="sldNum" sz="quarter" idx="12"/>
          </p:nvPr>
        </p:nvSpPr>
        <p:spPr/>
        <p:txBody>
          <a:bodyPr/>
          <a:lstStyle/>
          <a:p>
            <a:fld id="{8AE498AB-5C0C-4A4F-B6A2-2E79AD19D863}" type="slidenum">
              <a:rPr kumimoji="1" lang="ko-Kore-KR" altLang="en-US" smtClean="0"/>
              <a:pPr/>
              <a:t>9</a:t>
            </a:fld>
            <a:endParaRPr kumimoji="1" lang="ko-Kore-KR" altLang="en-US" dirty="0"/>
          </a:p>
        </p:txBody>
      </p:sp>
    </p:spTree>
    <p:extLst>
      <p:ext uri="{BB962C8B-B14F-4D97-AF65-F5344CB8AC3E}">
        <p14:creationId xmlns:p14="http://schemas.microsoft.com/office/powerpoint/2010/main" val="323660199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10827</TotalTime>
  <Words>2147</Words>
  <Application>Microsoft Macintosh PowerPoint</Application>
  <PresentationFormat>와이드스크린</PresentationFormat>
  <Paragraphs>223</Paragraphs>
  <Slides>27</Slides>
  <Notes>26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27</vt:i4>
      </vt:variant>
    </vt:vector>
  </HeadingPairs>
  <TitlesOfParts>
    <vt:vector size="34" baseType="lpstr">
      <vt:lpstr>NanumSquare Bold</vt:lpstr>
      <vt:lpstr>NanumSquare ExtraBold</vt:lpstr>
      <vt:lpstr>TimesNewRoman</vt:lpstr>
      <vt:lpstr>Arial</vt:lpstr>
      <vt:lpstr>Calibri</vt:lpstr>
      <vt:lpstr>Calibri Light</vt:lpstr>
      <vt:lpstr>Office 테마</vt:lpstr>
      <vt:lpstr>A new approach to disaster recovery as a service over cloud for database system</vt:lpstr>
      <vt:lpstr>PowerPoint 프레젠테이션</vt:lpstr>
      <vt:lpstr>Paper information</vt:lpstr>
      <vt:lpstr>Abstract</vt:lpstr>
      <vt:lpstr>Introduction</vt:lpstr>
      <vt:lpstr>Introduction</vt:lpstr>
      <vt:lpstr>Introduction</vt:lpstr>
      <vt:lpstr>Related work</vt:lpstr>
      <vt:lpstr>Related work</vt:lpstr>
      <vt:lpstr>Related work</vt:lpstr>
      <vt:lpstr>Related work</vt:lpstr>
      <vt:lpstr>Design of Optimal-DRaaS on cloud</vt:lpstr>
      <vt:lpstr>Design of Optimal-DRaaS on cloud</vt:lpstr>
      <vt:lpstr>Design of Optimal-DRaaS on cloud</vt:lpstr>
      <vt:lpstr>Design of Optimal-DRaaS on cloud</vt:lpstr>
      <vt:lpstr>Design of Optimal-DRaaS on cloud</vt:lpstr>
      <vt:lpstr>Design of Optimal-DRaaS on cloud</vt:lpstr>
      <vt:lpstr>Design of Optimal-DRaaS on cloud</vt:lpstr>
      <vt:lpstr>Design of Optimal-DRaaS on cloud</vt:lpstr>
      <vt:lpstr>Design of Optimal-DRaaS on cloud</vt:lpstr>
      <vt:lpstr>Comparative analysis with other DRaaS solutions</vt:lpstr>
      <vt:lpstr>Comparative analysis with other DRaaS solutions</vt:lpstr>
      <vt:lpstr>Comparative analysis with other DRaaS solutions</vt:lpstr>
      <vt:lpstr>Comparative analysis with other DRaaS solutions</vt:lpstr>
      <vt:lpstr>Comparative analysis with other DRaaS solutions</vt:lpstr>
      <vt:lpstr>Conclusions</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최진욱</dc:creator>
  <cp:lastModifiedBy>김지범</cp:lastModifiedBy>
  <cp:revision>98</cp:revision>
  <dcterms:created xsi:type="dcterms:W3CDTF">2022-05-22T16:47:19Z</dcterms:created>
  <dcterms:modified xsi:type="dcterms:W3CDTF">2022-12-14T02:55:14Z</dcterms:modified>
</cp:coreProperties>
</file>