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372" r:id="rId3"/>
    <p:sldId id="385" r:id="rId4"/>
    <p:sldId id="405" r:id="rId5"/>
    <p:sldId id="406" r:id="rId6"/>
    <p:sldId id="407" r:id="rId7"/>
    <p:sldId id="409" r:id="rId8"/>
    <p:sldId id="410" r:id="rId9"/>
    <p:sldId id="412" r:id="rId10"/>
    <p:sldId id="413" r:id="rId11"/>
    <p:sldId id="414" r:id="rId12"/>
    <p:sldId id="415" r:id="rId13"/>
    <p:sldId id="416" r:id="rId14"/>
    <p:sldId id="420" r:id="rId15"/>
    <p:sldId id="421" r:id="rId16"/>
    <p:sldId id="422" r:id="rId17"/>
    <p:sldId id="423" r:id="rId18"/>
    <p:sldId id="425" r:id="rId19"/>
    <p:sldId id="508" r:id="rId20"/>
    <p:sldId id="507" r:id="rId21"/>
    <p:sldId id="510" r:id="rId22"/>
    <p:sldId id="520" r:id="rId23"/>
    <p:sldId id="511" r:id="rId24"/>
    <p:sldId id="512" r:id="rId25"/>
    <p:sldId id="513" r:id="rId26"/>
    <p:sldId id="514" r:id="rId27"/>
    <p:sldId id="515" r:id="rId28"/>
    <p:sldId id="517" r:id="rId29"/>
    <p:sldId id="518" r:id="rId30"/>
    <p:sldId id="51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89932"/>
  </p:normalViewPr>
  <p:slideViewPr>
    <p:cSldViewPr snapToGrid="0">
      <p:cViewPr varScale="1">
        <p:scale>
          <a:sx n="77" d="100"/>
          <a:sy n="77" d="100"/>
        </p:scale>
        <p:origin x="15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9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54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23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20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242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425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29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39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13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957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829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69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9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37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691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0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293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93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339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146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344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5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79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74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56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9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9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224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3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32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6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DDCA2-3CDD-FB45-0012-F86E52DDA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8BE9C-5A3C-C583-239C-742FB540C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F0FBA-2476-1B14-3125-65E3EB55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FE14B-366F-FEDF-953C-50357F2A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594E3-B0AB-9642-F105-782D707F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77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36AE-23C0-A654-EC07-B710F47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433FB-70FE-BD56-49E0-5CC370C27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90AB2-973E-7090-91EA-5E6B3A57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B30F1-FF2A-4767-EB3E-8FC2F11C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91172-956F-788E-2C6B-64A21BB6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10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7B518B-906C-B53C-D7CF-1E5FEAEA6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FF44C2-FEEF-762B-6161-F11B3B20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0A15D-C6B2-AE47-99D8-AB5EA962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B07AB-3C27-BFF1-F8D7-618CD410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58C61-0E2A-3F2E-896B-4BFE8986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924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93B2B-38CD-A004-AD44-28983AE6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BA28B-FEF6-CB3F-DBCE-459D015C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3E58C-42CF-7EC2-8233-23C77A88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25DDA-D8EF-8AD0-F371-C85D6D8E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6FC18-7C99-9FD5-4E0C-BC1CC45F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34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DB986-325D-97EB-679A-1C7FA137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C2B3B-4C70-D3EC-5CA9-0130AE38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00E85-5D6A-26B4-209C-C6F6421E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2EB29-D5D4-E59F-623C-A1A39F4A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3ADAD-A158-ABDB-EAA5-0601F74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26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A508-552C-6E8A-E865-473B8F43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44A6B-4F48-0386-F102-EB6725800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DC94A-28D8-6B2D-0518-F9852D01B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4BD40-2C7A-FD27-DC9C-91646498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FC6E1-257D-415E-642B-E55DCF7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A3600-499B-169D-DAF2-180842C3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209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F58D-FA64-86A3-C7F2-BD66A5A1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C91BA-6365-C49D-41D9-73AFF3AF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8808C-E11A-EE91-220A-F5861E56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76CEAA-A156-15B9-6254-F3FFB99A2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5079CB-1814-5C64-D35A-23055AAA2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45B0F-CC71-3EC2-2A19-80EF8079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D1624-CA85-E607-B060-8D33ED6A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E50D1-8670-F80B-2CC5-BD30550A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928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914D6-AF43-4B7C-6CD0-24144641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D555B-B989-1B7E-9A07-322CD071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EAE49-2660-28A1-3BFF-2D58FC17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FDAD8-4719-CB94-DFBF-A8A6EE96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387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74C87F-1720-2D11-47F9-8F2B2943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514B8-8AAF-E642-309B-07A1F0DF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AD943-8419-3093-27E1-EEF21F42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10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E1E9F-6D31-665B-3565-9861470B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F58BE-AA88-F48B-534B-CDA1216B7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260B1-ACBE-715A-700C-6E193D02E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C3DAD-9C95-45AE-C9AC-C86C6BA8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1B056-881C-DF93-C20A-FC57C534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AA060-5798-2147-5521-C15C033F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84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FA4D5-E229-7E44-409C-69B9FB7D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00592A-6391-7687-8DDD-B9975D029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C2A9C-65B9-84AB-0BF2-D6FC74A45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24853-221D-AE5D-58B7-D7AB88F7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E33D4-6D1D-11C5-F45A-78EC7B45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BFECA8-D114-B282-BD54-E2ECE033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29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A38A0-DD4B-B37A-03B4-F3913CC3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B8A68-FC10-1825-A390-11A481BC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DE089-FD99-903A-D707-76DA7F658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C9A84-6610-E992-8092-5366D97ED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ACAB0-D242-F86A-19F1-04B73AA3C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Kubernetes</a:t>
            </a:r>
            <a:endParaRPr sz="3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8003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파일에서 들여쓰기</a:t>
            </a:r>
            <a:r>
              <a:rPr lang="en-US" altLang="ko-KR" sz="1600" dirty="0">
                <a:solidFill>
                  <a:schemeClr val="tx1"/>
                </a:solidFill>
              </a:rPr>
              <a:t>(indent) </a:t>
            </a:r>
            <a:r>
              <a:rPr lang="ko-KR" altLang="en-US" sz="1600" dirty="0">
                <a:solidFill>
                  <a:schemeClr val="tx1"/>
                </a:solidFill>
              </a:rPr>
              <a:t>된 항목의 이름을 표현하기 위해 상위 항목부터 이름을 표시하는 방법을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다음 예시에서는 </a:t>
            </a:r>
            <a:r>
              <a:rPr lang="en-US" altLang="ko-KR" sz="1600" dirty="0">
                <a:solidFill>
                  <a:schemeClr val="tx1"/>
                </a:solidFill>
              </a:rPr>
              <a:t>name </a:t>
            </a:r>
            <a:r>
              <a:rPr lang="ko-KR" altLang="en-US" sz="1600" dirty="0">
                <a:solidFill>
                  <a:schemeClr val="tx1"/>
                </a:solidFill>
              </a:rPr>
              <a:t>항목을 </a:t>
            </a:r>
            <a:r>
              <a:rPr lang="en-US" altLang="ko-KR" sz="1600" dirty="0" err="1">
                <a:solidFill>
                  <a:schemeClr val="tx1"/>
                </a:solidFill>
              </a:rPr>
              <a:t>metadata.name</a:t>
            </a:r>
            <a:r>
              <a:rPr lang="ko-KR" altLang="en-US" sz="1600" dirty="0">
                <a:solidFill>
                  <a:schemeClr val="tx1"/>
                </a:solidFill>
              </a:rPr>
              <a:t>이라고 표현했다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42358-E635-A4DF-E899-3D3A6B1E2518}"/>
              </a:ext>
            </a:extLst>
          </p:cNvPr>
          <p:cNvSpPr txBox="1"/>
          <p:nvPr/>
        </p:nvSpPr>
        <p:spPr>
          <a:xfrm>
            <a:off x="3557145" y="3213345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metadata.name</a:t>
            </a:r>
            <a:r>
              <a:rPr kumimoji="1" lang="ko-KR" altLang="en-US" dirty="0"/>
              <a:t>의 값은 </a:t>
            </a:r>
            <a:r>
              <a:rPr kumimoji="1" lang="en-US" altLang="ko-KR" dirty="0" err="1"/>
              <a:t>replicaset</a:t>
            </a:r>
            <a:r>
              <a:rPr kumimoji="1" lang="en-US" altLang="ko-KR" dirty="0"/>
              <a:t>-nginx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65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spec.replicas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동일한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몇 개 유지시킬 것인지 설정한다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예시에서는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개수를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설정했기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새롭게 생성할 것이다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208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spec.template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아래의 내용들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생성할 때 사용할 템플릿을 정의한다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template </a:t>
            </a:r>
            <a:r>
              <a:rPr lang="ko-KR" altLang="en-US" sz="1600" dirty="0">
                <a:solidFill>
                  <a:schemeClr val="tx1"/>
                </a:solidFill>
              </a:rPr>
              <a:t>아래의 내용을 자세히 들여다 보면 이전에 작성했던 </a:t>
            </a:r>
            <a:r>
              <a:rPr lang="en-US" altLang="ko-KR" sz="1600" dirty="0">
                <a:solidFill>
                  <a:schemeClr val="tx1"/>
                </a:solidFill>
              </a:rPr>
              <a:t>nginx-</a:t>
            </a:r>
            <a:r>
              <a:rPr lang="en-US" altLang="ko-KR" sz="1600" dirty="0" err="1">
                <a:solidFill>
                  <a:schemeClr val="tx1"/>
                </a:solidFill>
              </a:rPr>
              <a:t>pod.yaml</a:t>
            </a:r>
            <a:r>
              <a:rPr lang="ko-KR" altLang="en-US" sz="1600" dirty="0">
                <a:solidFill>
                  <a:schemeClr val="tx1"/>
                </a:solidFill>
              </a:rPr>
              <a:t> 파일의 내용과 거의 다르지 않음을 알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6139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8437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사용했던 내용을 동일하게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레플리카셋에도</a:t>
            </a:r>
            <a:r>
              <a:rPr lang="ko-KR" altLang="en-US" sz="1600" dirty="0">
                <a:solidFill>
                  <a:schemeClr val="tx1"/>
                </a:solidFill>
              </a:rPr>
              <a:t> 정의함으로써 어떤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어떻게 생성할 것인지 명시한다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이를 보통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파드</a:t>
            </a:r>
            <a:r>
              <a:rPr lang="ko-KR" altLang="en-US" sz="1600" b="1" dirty="0">
                <a:solidFill>
                  <a:schemeClr val="tx1"/>
                </a:solidFill>
              </a:rPr>
              <a:t> 스펙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 또는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파드</a:t>
            </a:r>
            <a:r>
              <a:rPr lang="ko-KR" altLang="en-US" sz="1600" b="1" dirty="0">
                <a:solidFill>
                  <a:schemeClr val="tx1"/>
                </a:solidFill>
              </a:rPr>
              <a:t> 템플릿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이라고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97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999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(Deployment)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레플리카셋만</a:t>
            </a:r>
            <a:r>
              <a:rPr lang="ko-KR" altLang="en-US" sz="1600" dirty="0">
                <a:solidFill>
                  <a:schemeClr val="tx1"/>
                </a:solidFill>
              </a:rPr>
              <a:t> 사용해도 충분히 </a:t>
            </a:r>
            <a:r>
              <a:rPr lang="ko-KR" altLang="en-US" sz="1600" dirty="0" err="1">
                <a:solidFill>
                  <a:schemeClr val="tx1"/>
                </a:solidFill>
              </a:rPr>
              <a:t>마이크로서비스</a:t>
            </a:r>
            <a:r>
              <a:rPr lang="ko-KR" altLang="en-US" sz="1600" dirty="0">
                <a:solidFill>
                  <a:schemeClr val="tx1"/>
                </a:solidFill>
              </a:rPr>
              <a:t> 구조의 컨테이너를 구성할 수 있을 것 같지만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실제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운영 환경에서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파일에서 사용하는 경우는 거의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대부분은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정보를 정의하는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(Deployment) </a:t>
            </a:r>
            <a:r>
              <a:rPr lang="ko-KR" altLang="en-US" sz="1600" dirty="0">
                <a:solidFill>
                  <a:schemeClr val="tx1"/>
                </a:solidFill>
              </a:rPr>
              <a:t>라는 오브젝트를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 정의해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상위 오브젝트이기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생성하면 해당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디플로이먼트에</a:t>
            </a:r>
            <a:r>
              <a:rPr lang="ko-KR" altLang="en-US" sz="1600" dirty="0">
                <a:solidFill>
                  <a:schemeClr val="tx1"/>
                </a:solidFill>
              </a:rPr>
              <a:t> 대응하는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레플리카셋도</a:t>
            </a:r>
            <a:r>
              <a:rPr lang="ko-KR" altLang="en-US" sz="1600" dirty="0">
                <a:solidFill>
                  <a:schemeClr val="tx1"/>
                </a:solidFill>
              </a:rPr>
              <a:t> 함께 생성된다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사용하면 </a:t>
            </a:r>
            <a:r>
              <a:rPr lang="ko-KR" altLang="en-US" sz="1600" dirty="0" err="1">
                <a:solidFill>
                  <a:schemeClr val="tx1"/>
                </a:solidFill>
              </a:rPr>
              <a:t>파드와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직접 생성할 필요가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5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파일의 내용을 보면 단지 </a:t>
            </a:r>
            <a:r>
              <a:rPr lang="en-US" altLang="ko-KR" sz="1600" dirty="0">
                <a:solidFill>
                  <a:schemeClr val="tx1"/>
                </a:solidFill>
              </a:rPr>
              <a:t>kind </a:t>
            </a:r>
            <a:r>
              <a:rPr lang="ko-KR" altLang="en-US" sz="1600" dirty="0">
                <a:solidFill>
                  <a:schemeClr val="tx1"/>
                </a:solidFill>
              </a:rPr>
              <a:t>항목이 </a:t>
            </a:r>
            <a:r>
              <a:rPr lang="en-US" altLang="ko-KR" sz="1600" dirty="0">
                <a:solidFill>
                  <a:schemeClr val="tx1"/>
                </a:solidFill>
              </a:rPr>
              <a:t>Deployment</a:t>
            </a:r>
            <a:r>
              <a:rPr lang="ko-KR" altLang="en-US" sz="1600" dirty="0">
                <a:solidFill>
                  <a:schemeClr val="tx1"/>
                </a:solidFill>
              </a:rPr>
              <a:t>로 바뀌었을 뿐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파일에서 변경된 부분은 거의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912FD-39D0-C8F8-B99F-28ECFFD5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04" y="2995511"/>
            <a:ext cx="2919361" cy="332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2932AC-E1F9-DD42-90B2-D255C873B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518" y="2995510"/>
            <a:ext cx="2667907" cy="33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3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아래 그림은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구조이다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정의하면 하위 오브젝트인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그리고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하위 오브젝트인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관리한다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4B64A-CC6A-A357-0B8C-C7EEE646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159527"/>
            <a:ext cx="3352800" cy="3423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CD744-1069-6BD8-84DE-94898E2F21D2}"/>
              </a:ext>
            </a:extLst>
          </p:cNvPr>
          <p:cNvSpPr txBox="1"/>
          <p:nvPr/>
        </p:nvSpPr>
        <p:spPr>
          <a:xfrm>
            <a:off x="5400444" y="327511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Deployment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29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사용하는 핵심적인 이유는 애플리케이션의 업데이트와 배포를 더욱 편하게 만들기 위해서이다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Deploy</a:t>
            </a:r>
            <a:r>
              <a:rPr lang="ko-KR" altLang="en-US" sz="1600" dirty="0">
                <a:solidFill>
                  <a:schemeClr val="tx1"/>
                </a:solidFill>
              </a:rPr>
              <a:t> 단어의 뜻처럼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디플로이먼트는</a:t>
            </a:r>
            <a:r>
              <a:rPr lang="ko-KR" altLang="en-US" sz="1600" dirty="0">
                <a:solidFill>
                  <a:schemeClr val="tx1"/>
                </a:solidFill>
              </a:rPr>
              <a:t> 컨테이너 애플리케이션을 배포하고 관리하는 역할을 담당한다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예를 들어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애플리케이션을 업데이트할 때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변경 사항을 저장하는 </a:t>
            </a:r>
            <a:r>
              <a:rPr lang="ko-KR" altLang="en-US" sz="1600" dirty="0" err="1">
                <a:solidFill>
                  <a:schemeClr val="tx1"/>
                </a:solidFill>
              </a:rPr>
              <a:t>리비전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(revision)</a:t>
            </a:r>
            <a:r>
              <a:rPr lang="ko-KR" altLang="en-US" sz="1600" dirty="0">
                <a:solidFill>
                  <a:schemeClr val="tx1"/>
                </a:solidFill>
              </a:rPr>
              <a:t>을 남겨 롤백을 가능하게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무중단</a:t>
            </a:r>
            <a:r>
              <a:rPr lang="ko-KR" altLang="en-US" sz="1600" dirty="0">
                <a:solidFill>
                  <a:schemeClr val="tx1"/>
                </a:solidFill>
              </a:rPr>
              <a:t> 서비스를 위해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롤링 업데이트의 전략을 지정할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31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ko-KR" altLang="en-US" sz="1200" dirty="0">
                <a:solidFill>
                  <a:schemeClr val="tx1"/>
                </a:solidFill>
              </a:rPr>
              <a:t>롤백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이전 버전으로 돌아간다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31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ko-KR" altLang="en-US" sz="1200" dirty="0">
                <a:solidFill>
                  <a:schemeClr val="tx1"/>
                </a:solidFill>
              </a:rPr>
              <a:t>롤링 업데이트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점진적으로 새로운 버전으로 업데이트하여 </a:t>
            </a:r>
            <a:r>
              <a:rPr lang="ko-KR" altLang="en-US" sz="12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200" dirty="0">
                <a:solidFill>
                  <a:schemeClr val="tx1"/>
                </a:solidFill>
              </a:rPr>
              <a:t> 업데이트가 서비스 중단 없이 이루어질 수 있도록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14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이처럼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디플로이먼트는</a:t>
            </a:r>
            <a:r>
              <a:rPr lang="ko-KR" altLang="en-US" sz="1600" dirty="0">
                <a:solidFill>
                  <a:schemeClr val="tx1"/>
                </a:solidFill>
              </a:rPr>
              <a:t> 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관리하기 위한 상위 오브젝트이다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사용하면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리비전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관리뿐만</a:t>
            </a:r>
            <a:r>
              <a:rPr lang="ko-KR" altLang="en-US" sz="1600" dirty="0">
                <a:solidFill>
                  <a:schemeClr val="tx1"/>
                </a:solidFill>
              </a:rPr>
              <a:t> 아니라 다양한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롤링 업데이트 정책을 사용할 수 있다는 장점이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공식적으로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사용할 것을 권장한다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5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 err="1"/>
              <a:t>Minikube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시작하기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는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실습을 위한 간단한 환경을 제공한다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아래의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url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로 접속하여 터미널을 시작한다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altLang="ko-KR" sz="1200" dirty="0"/>
              <a:t>https://kubernetes.io/ko/docs/tutorials/hello-minikube/</a:t>
            </a:r>
            <a:endParaRPr lang="en-US" altLang="ko-KR" sz="16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B0712B-5CF4-82F0-04B8-EAC522C8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97" y="2744864"/>
            <a:ext cx="6694005" cy="37269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F4A0D2-67BA-B3F5-1662-367BCB370159}"/>
              </a:ext>
            </a:extLst>
          </p:cNvPr>
          <p:cNvSpPr/>
          <p:nvPr/>
        </p:nvSpPr>
        <p:spPr>
          <a:xfrm>
            <a:off x="3150704" y="5261936"/>
            <a:ext cx="1165909" cy="284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8310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목차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idx="1"/>
          </p:nvPr>
        </p:nvSpPr>
        <p:spPr>
          <a:xfrm>
            <a:off x="457200" y="1382286"/>
            <a:ext cx="8229600" cy="539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Kubernetes</a:t>
            </a:r>
            <a:endParaRPr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쿠버네티스</a:t>
            </a:r>
            <a:r>
              <a:rPr lang="ko-KR" altLang="en-US" sz="1800" dirty="0"/>
              <a:t> 워크로드</a:t>
            </a:r>
            <a:endParaRPr lang="en-US" altLang="ko-KR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/>
              <a:t>실습</a:t>
            </a:r>
            <a:endParaRPr lang="en-US" altLang="ko-KR" sz="1800" dirty="0"/>
          </a:p>
        </p:txBody>
      </p:sp>
      <p:sp>
        <p:nvSpPr>
          <p:cNvPr id="2" name="Google Shape;98;p14">
            <a:extLst>
              <a:ext uri="{FF2B5EF4-FFF2-40B4-BE49-F238E27FC236}">
                <a16:creationId xmlns:a16="http://schemas.microsoft.com/office/drawing/2014/main" id="{3C8F7C76-A00C-8F90-1FAF-99937D04D515}"/>
              </a:ext>
            </a:extLst>
          </p:cNvPr>
          <p:cNvSpPr txBox="1">
            <a:spLocks/>
          </p:cNvSpPr>
          <p:nvPr/>
        </p:nvSpPr>
        <p:spPr>
          <a:xfrm>
            <a:off x="457200" y="4276059"/>
            <a:ext cx="3773836" cy="222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3169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노드 구성 확인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환경 구성이 완료되면 아래 명령어를 통해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노드 구성을 확인한다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이 실습에서는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개의 마스터 노드를 가지고 진행한다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  <a:endParaRPr lang="en-US" altLang="ko-KR" sz="16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get nodes</a:t>
            </a:r>
            <a:endParaRPr lang="en-US" altLang="ko-KR" sz="16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60C74B-6E14-57BE-6A3D-D0A52970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3778733"/>
            <a:ext cx="60674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Deployment YAML </a:t>
            </a:r>
            <a:r>
              <a:rPr lang="ko-KR" altLang="en-US" sz="2000" b="1" dirty="0"/>
              <a:t>파일 작성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0" i="0" dirty="0">
                <a:solidFill>
                  <a:schemeClr val="tx1"/>
                </a:solidFill>
                <a:effectLst/>
                <a:latin typeface="Noto Sans KR"/>
              </a:rPr>
              <a:t>앞에서 설명했던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Nginx Deployment YAML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파일을 작성한다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$ vim </a:t>
            </a:r>
            <a:r>
              <a:rPr lang="en-US" altLang="ko-KR" sz="1400" dirty="0" err="1">
                <a:solidFill>
                  <a:schemeClr val="tx1"/>
                </a:solidFill>
                <a:latin typeface="Noto Sans KR"/>
              </a:rPr>
              <a:t>deployment.yaml</a:t>
            </a: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B17146-F0A7-93F4-DDDD-910CF03D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957" y="3081130"/>
            <a:ext cx="2960085" cy="33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7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271465"/>
            <a:ext cx="6818243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 err="1"/>
              <a:t>apiVersion</a:t>
            </a:r>
            <a:r>
              <a:rPr lang="en-US" altLang="ko-KR" sz="1000" b="1" dirty="0"/>
              <a:t>: apps/v1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kind: Deployment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metadata: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name: my-nginx-deployment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spec: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replicas: 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selector: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</a:t>
            </a:r>
            <a:r>
              <a:rPr lang="en-US" altLang="ko-KR" sz="1000" b="1" dirty="0" err="1"/>
              <a:t>matchLabels</a:t>
            </a:r>
            <a:r>
              <a:rPr lang="en-US" altLang="ko-KR" sz="1000" b="1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app: my-nginx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template: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metadata: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name: my-nginx-pod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labels: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  app: my-nginx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spec: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containers: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- name: nginx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  image: </a:t>
            </a:r>
            <a:r>
              <a:rPr lang="en-US" altLang="ko-KR" sz="1000" b="1" dirty="0" err="1"/>
              <a:t>nginx:latest</a:t>
            </a:r>
            <a:endParaRPr lang="en-US" altLang="ko-KR" sz="10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  ports: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  - </a:t>
            </a:r>
            <a:r>
              <a:rPr lang="en-US" altLang="ko-KR" sz="1000" b="1" dirty="0" err="1"/>
              <a:t>containerPort</a:t>
            </a:r>
            <a:r>
              <a:rPr lang="en-US" altLang="ko-KR" sz="1000" b="1" dirty="0"/>
              <a:t>: 80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5617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Deployment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Deployment YAML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파일을 통해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Deployment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를 생성한다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27ED13-EE1E-3AB2-9CB4-02270FBA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6" y="3364203"/>
            <a:ext cx="6882727" cy="12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3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 err="1"/>
              <a:t>파드</a:t>
            </a:r>
            <a:r>
              <a:rPr lang="ko-KR" altLang="en-US" sz="2000" b="1" dirty="0"/>
              <a:t> 확인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파일에서 설정한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replicas =3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같이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Nginx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파드가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개가 유지되고 있음을 확인한다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5DF233-9553-D1D3-9289-A069C0BC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3507477"/>
            <a:ext cx="7705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70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기본적으로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파드는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쿠버네티스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클러스터 내부의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주소로만 접근할 수 있다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컨테이너를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쿠버네티스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가상 네트워크 외부에서 접근하려면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파드를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쿠버네티스</a:t>
            </a:r>
            <a:r>
              <a:rPr lang="ko-KR" altLang="en-US" sz="1600" dirty="0">
                <a:solidFill>
                  <a:srgbClr val="222222"/>
                </a:solidFill>
                <a:latin typeface="open sans" panose="020B0606030504020204" pitchFamily="34" charset="0"/>
              </a:rPr>
              <a:t> 서비스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로 노출해야 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expose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명령어로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노출한다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--type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플래그는 서비스 종류를 선택한다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 (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예시에서는 외부에 노출하기 위해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를 선택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Noto Sans KR"/>
            </a:endParaRP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--port=80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TCP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포트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80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에서만 수신한다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expose deployment my-nginx-deployment --type=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--port=80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B738B-B8C3-7AB1-3EA5-E07BF6AFF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5189384"/>
            <a:ext cx="83534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확인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Kubernetes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서비스는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쿠버네티스의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기본적으로 생성되는 서비스이다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타입은 서비스에 접근할 수 있도록 외부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IP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주소를 할당한다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타입은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명령어로 해당 서비스를 접근할 수 있게 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get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svc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A9708-A189-5C12-27AD-D9BAE700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5811"/>
            <a:ext cx="9144000" cy="9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3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타입은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명령어로 해당 서비스를 접근할 수 있게 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my-nginx-deployment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600" dirty="0">
              <a:solidFill>
                <a:schemeClr val="tx1"/>
              </a:solidFill>
              <a:latin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D4DED7-B798-9C4B-67F4-02D5735F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3935896"/>
            <a:ext cx="8162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205972AA-01D3-02A7-6160-D158F1E42A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접근하기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타입은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명령어로 해당 서비스를 접근할 수 있게 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my-nginx-deployment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600" dirty="0">
              <a:solidFill>
                <a:schemeClr val="tx1"/>
              </a:solidFill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B9074-F950-0BF6-8521-405AB28A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12" y="3283653"/>
            <a:ext cx="3819525" cy="3299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FEDB31-F32E-A2C3-A70E-FA98BAE3A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013" y="2957335"/>
            <a:ext cx="3819525" cy="409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21254A-2BCB-4C69-EFEC-26308D2BFB4D}"/>
              </a:ext>
            </a:extLst>
          </p:cNvPr>
          <p:cNvSpPr/>
          <p:nvPr/>
        </p:nvSpPr>
        <p:spPr>
          <a:xfrm>
            <a:off x="5751582" y="2990256"/>
            <a:ext cx="500131" cy="408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8609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B001DA-831B-EFF0-5C18-3B90794E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9007"/>
            <a:ext cx="9144000" cy="3207224"/>
          </a:xfrm>
          <a:prstGeom prst="rect">
            <a:avLst/>
          </a:prstGeom>
        </p:spPr>
      </p:pic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205972AA-01D3-02A7-6160-D158F1E42A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접근하기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생성한 서비스에서 랜덤으로 생성된 포트를 입력한다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예시에서는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32710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3999F9-E2EE-85BF-6BD3-4AA362142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4770871"/>
            <a:ext cx="8162925" cy="1371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59E753-07E1-0DD6-823F-205FCC704409}"/>
              </a:ext>
            </a:extLst>
          </p:cNvPr>
          <p:cNvSpPr/>
          <p:nvPr/>
        </p:nvSpPr>
        <p:spPr>
          <a:xfrm>
            <a:off x="7633247" y="5603234"/>
            <a:ext cx="622853" cy="361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806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03663"/>
            <a:ext cx="8229600" cy="385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워크로드 오브젝트 </a:t>
            </a:r>
            <a:r>
              <a:rPr lang="en-US" altLang="ko-KR" sz="2400" dirty="0"/>
              <a:t>(Workload Object)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대부분의 리소스를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>
                <a:solidFill>
                  <a:schemeClr val="tx1"/>
                </a:solidFill>
              </a:rPr>
              <a:t>오브젝트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 err="1">
                <a:solidFill>
                  <a:schemeClr val="tx1"/>
                </a:solidFill>
              </a:rPr>
              <a:t>라고</a:t>
            </a:r>
            <a:r>
              <a:rPr lang="ko-KR" altLang="en-US" sz="1600" dirty="0">
                <a:solidFill>
                  <a:schemeClr val="tx1"/>
                </a:solidFill>
              </a:rPr>
              <a:t> 불리는 형태로 관리한다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쿠버네티스에는</a:t>
            </a:r>
            <a:r>
              <a:rPr lang="ko-KR" altLang="en-US" sz="1600" dirty="0">
                <a:solidFill>
                  <a:schemeClr val="tx1"/>
                </a:solidFill>
              </a:rPr>
              <a:t> 여러 오브젝트가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반드시 알아야 할 워크로드 오브젝트는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(Pod),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(Replica Set),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(Deployment) </a:t>
            </a:r>
            <a:r>
              <a:rPr lang="ko-KR" altLang="en-US" sz="1600" dirty="0">
                <a:solidFill>
                  <a:schemeClr val="tx1"/>
                </a:solidFill>
              </a:rPr>
              <a:t>등이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61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205972AA-01D3-02A7-6160-D158F1E42A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접근 확인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아래의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Nginx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화면을 확인하고 실습을 종료한다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DE0E4C-5E74-D0E1-AF61-CE0CFDF0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9552"/>
            <a:ext cx="9144000" cy="34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0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06517"/>
            <a:ext cx="8229600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명령어를 사용하여 대부분의 작업을 실행할 수 있지만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파일을 더 많이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파일로 컨테이너 리소스를 생성하거나 삭제할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파일은 컨테이너 뿐만 아니라 거의 모든 리소스들에 사용 가능하다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컨테이너 내용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컨테이너의 설정 값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ConfigMap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비밀 값 </a:t>
            </a:r>
            <a:r>
              <a:rPr lang="en-US" altLang="ko-KR" sz="1600" dirty="0">
                <a:solidFill>
                  <a:schemeClr val="tx1"/>
                </a:solidFill>
              </a:rPr>
              <a:t>(Secrets) </a:t>
            </a:r>
            <a:r>
              <a:rPr lang="ko-KR" altLang="en-US" sz="1600" dirty="0">
                <a:solidFill>
                  <a:schemeClr val="tx1"/>
                </a:solidFill>
              </a:rPr>
              <a:t>등도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 정의해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실제로 서비스를 배포할 때에도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명령어가 아닌 여러 개의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파일을 정의해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</a:t>
            </a:r>
            <a:r>
              <a:rPr lang="ko-KR" altLang="en-US" sz="1600" dirty="0">
                <a:solidFill>
                  <a:schemeClr val="tx1"/>
                </a:solidFill>
              </a:rPr>
              <a:t> 생성시키는 방식으로 동작한다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5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853947"/>
            <a:ext cx="8229600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 err="1">
                <a:solidFill>
                  <a:schemeClr val="tx1"/>
                </a:solidFill>
              </a:rPr>
              <a:t>apiVersion</a:t>
            </a:r>
            <a:r>
              <a:rPr lang="en-US" altLang="ko-KR" sz="1600" dirty="0">
                <a:solidFill>
                  <a:schemeClr val="tx1"/>
                </a:solidFill>
              </a:rPr>
              <a:t>: YAML </a:t>
            </a:r>
            <a:r>
              <a:rPr lang="ko-KR" altLang="en-US" sz="1600" dirty="0">
                <a:solidFill>
                  <a:schemeClr val="tx1"/>
                </a:solidFill>
              </a:rPr>
              <a:t>파일에서 정의한 리소스의 </a:t>
            </a:r>
            <a:r>
              <a:rPr lang="en-US" altLang="ko-KR" sz="1600" dirty="0"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solidFill>
                  <a:schemeClr val="tx1"/>
                </a:solidFill>
              </a:rPr>
              <a:t>버전을 나타낸다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kind: </a:t>
            </a:r>
            <a:r>
              <a:rPr lang="ko-KR" altLang="en-US" sz="1600" dirty="0">
                <a:solidFill>
                  <a:schemeClr val="tx1"/>
                </a:solidFill>
              </a:rPr>
              <a:t>리소스의 종류를 나타낸다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아래의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파일에서 생성하려는 것이 </a:t>
            </a:r>
            <a:r>
              <a:rPr lang="ko-KR" altLang="en-US" sz="1600" dirty="0" err="1">
                <a:solidFill>
                  <a:schemeClr val="tx1"/>
                </a:solidFill>
              </a:rPr>
              <a:t>파드이기</a:t>
            </a:r>
            <a:r>
              <a:rPr lang="ko-KR" altLang="en-US" sz="1600" dirty="0">
                <a:solidFill>
                  <a:schemeClr val="tx1"/>
                </a:solidFill>
              </a:rPr>
              <a:t> 때문에  </a:t>
            </a:r>
            <a:r>
              <a:rPr lang="en-US" altLang="ko-KR" sz="1600" dirty="0">
                <a:solidFill>
                  <a:schemeClr val="tx1"/>
                </a:solidFill>
              </a:rPr>
              <a:t>Pod</a:t>
            </a:r>
            <a:r>
              <a:rPr lang="ko-KR" altLang="en-US" sz="1600" dirty="0">
                <a:solidFill>
                  <a:schemeClr val="tx1"/>
                </a:solidFill>
              </a:rPr>
              <a:t>를 입력했다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>
                <a:solidFill>
                  <a:schemeClr val="tx1"/>
                </a:solidFill>
              </a:rPr>
              <a:t>metadata: </a:t>
            </a:r>
            <a:r>
              <a:rPr lang="ko-KR" altLang="en-US" sz="1600" dirty="0">
                <a:solidFill>
                  <a:schemeClr val="tx1"/>
                </a:solidFill>
              </a:rPr>
              <a:t>라벨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주석</a:t>
            </a:r>
            <a:r>
              <a:rPr lang="en-US" altLang="ko-KR" sz="1600" dirty="0">
                <a:solidFill>
                  <a:schemeClr val="tx1"/>
                </a:solidFill>
              </a:rPr>
              <a:t>(Annotation), </a:t>
            </a:r>
            <a:r>
              <a:rPr lang="ko-KR" altLang="en-US" sz="1600" dirty="0">
                <a:solidFill>
                  <a:schemeClr val="tx1"/>
                </a:solidFill>
              </a:rPr>
              <a:t>이름 등과 같은 리소스의 부가 정보들을 입력한다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예시에서는 </a:t>
            </a:r>
            <a:r>
              <a:rPr lang="en-US" altLang="ko-KR" sz="1600" dirty="0">
                <a:solidFill>
                  <a:schemeClr val="tx1"/>
                </a:solidFill>
              </a:rPr>
              <a:t>name </a:t>
            </a:r>
            <a:r>
              <a:rPr lang="ko-KR" altLang="en-US" sz="1600" dirty="0">
                <a:solidFill>
                  <a:schemeClr val="tx1"/>
                </a:solidFill>
              </a:rPr>
              <a:t>항목에서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고유한 이름을 </a:t>
            </a:r>
            <a:r>
              <a:rPr lang="en-US" altLang="ko-KR" sz="1600" dirty="0">
                <a:solidFill>
                  <a:schemeClr val="tx1"/>
                </a:solidFill>
              </a:rPr>
              <a:t>my-nginx-pod</a:t>
            </a:r>
            <a:r>
              <a:rPr lang="ko-KR" altLang="en-US" sz="1600" dirty="0">
                <a:solidFill>
                  <a:schemeClr val="tx1"/>
                </a:solidFill>
              </a:rPr>
              <a:t>로 설정했다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47122-2127-D715-9A2C-0D6730DD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72" y="3429000"/>
            <a:ext cx="3659256" cy="271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67E31-7E99-A06D-1B80-CCB02799A706}"/>
              </a:ext>
            </a:extLst>
          </p:cNvPr>
          <p:cNvSpPr txBox="1"/>
          <p:nvPr/>
        </p:nvSpPr>
        <p:spPr>
          <a:xfrm>
            <a:off x="2266122" y="6147304"/>
            <a:ext cx="461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개에 </a:t>
            </a:r>
            <a:r>
              <a:rPr lang="en-US" altLang="ko-KR" sz="1200" dirty="0">
                <a:solidFill>
                  <a:schemeClr val="tx1"/>
                </a:solidFill>
              </a:rPr>
              <a:t>Nginx </a:t>
            </a:r>
            <a:r>
              <a:rPr lang="ko-KR" altLang="en-US" sz="1200" dirty="0">
                <a:solidFill>
                  <a:schemeClr val="tx1"/>
                </a:solidFill>
              </a:rPr>
              <a:t>컨테이너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개만을</a:t>
            </a:r>
            <a:r>
              <a:rPr lang="ko-KR" altLang="en-US" sz="1200" dirty="0">
                <a:solidFill>
                  <a:schemeClr val="tx1"/>
                </a:solidFill>
              </a:rPr>
              <a:t> 포함해 생성하는 </a:t>
            </a:r>
            <a:r>
              <a:rPr lang="en-US" altLang="ko-KR" sz="1200" dirty="0">
                <a:solidFill>
                  <a:schemeClr val="tx1"/>
                </a:solidFill>
              </a:rPr>
              <a:t>YAML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245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9934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Spec: </a:t>
            </a:r>
            <a:r>
              <a:rPr lang="ko-KR" altLang="en-US" sz="1600" dirty="0">
                <a:solidFill>
                  <a:schemeClr val="tx1"/>
                </a:solidFill>
              </a:rPr>
              <a:t>리소스를 생성하기 위한 자세한 정보를 입력한다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예시에서는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파드에서</a:t>
            </a:r>
            <a:r>
              <a:rPr lang="ko-KR" altLang="en-US" sz="1600" dirty="0">
                <a:solidFill>
                  <a:schemeClr val="tx1"/>
                </a:solidFill>
              </a:rPr>
              <a:t> 실행될 컨테이너 정보를 정의하는 </a:t>
            </a:r>
            <a:r>
              <a:rPr lang="en-US" altLang="ko-KR" sz="1600" dirty="0">
                <a:solidFill>
                  <a:schemeClr val="tx1"/>
                </a:solidFill>
              </a:rPr>
              <a:t>containers </a:t>
            </a:r>
            <a:r>
              <a:rPr lang="ko-KR" altLang="en-US" sz="1600" dirty="0">
                <a:solidFill>
                  <a:schemeClr val="tx1"/>
                </a:solidFill>
              </a:rPr>
              <a:t>항목을 작성한 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하위 항목인 </a:t>
            </a:r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r>
              <a:rPr lang="ko-KR" altLang="en-US" sz="1600" dirty="0">
                <a:solidFill>
                  <a:schemeClr val="tx1"/>
                </a:solidFill>
              </a:rPr>
              <a:t>에서 사용할 </a:t>
            </a:r>
            <a:r>
              <a:rPr lang="ko-KR" altLang="en-US" sz="1600" dirty="0" err="1">
                <a:solidFill>
                  <a:schemeClr val="tx1"/>
                </a:solidFill>
              </a:rPr>
              <a:t>도커</a:t>
            </a:r>
            <a:r>
              <a:rPr lang="ko-KR" altLang="en-US" sz="1600" dirty="0">
                <a:solidFill>
                  <a:schemeClr val="tx1"/>
                </a:solidFill>
              </a:rPr>
              <a:t> 이미지를 지정했다</a:t>
            </a:r>
            <a:r>
              <a:rPr lang="en-US" altLang="ko-KR" sz="1600" dirty="0">
                <a:solidFill>
                  <a:schemeClr val="tx1"/>
                </a:solidFill>
              </a:rPr>
              <a:t>. name </a:t>
            </a:r>
            <a:r>
              <a:rPr lang="ko-KR" altLang="en-US" sz="1600" dirty="0">
                <a:solidFill>
                  <a:schemeClr val="tx1"/>
                </a:solidFill>
              </a:rPr>
              <a:t>항목에서는 컨테이너의 이름을 지정하고 </a:t>
            </a:r>
            <a:r>
              <a:rPr lang="en-US" altLang="ko-KR" sz="1600" dirty="0">
                <a:solidFill>
                  <a:schemeClr val="tx1"/>
                </a:solidFill>
              </a:rPr>
              <a:t>ports </a:t>
            </a:r>
            <a:r>
              <a:rPr lang="ko-KR" altLang="en-US" sz="1600" dirty="0">
                <a:solidFill>
                  <a:schemeClr val="tx1"/>
                </a:solidFill>
              </a:rPr>
              <a:t>항목에서는 </a:t>
            </a:r>
            <a:r>
              <a:rPr lang="en-US" altLang="ko-KR" sz="1600" dirty="0">
                <a:solidFill>
                  <a:schemeClr val="tx1"/>
                </a:solidFill>
              </a:rPr>
              <a:t>Nginx </a:t>
            </a:r>
            <a:r>
              <a:rPr lang="ko-KR" altLang="en-US" sz="1600" dirty="0">
                <a:solidFill>
                  <a:schemeClr val="tx1"/>
                </a:solidFill>
              </a:rPr>
              <a:t>컨테이너가 사용할 포트인 </a:t>
            </a:r>
            <a:r>
              <a:rPr lang="en-US" altLang="ko-KR" sz="1600" dirty="0">
                <a:solidFill>
                  <a:schemeClr val="tx1"/>
                </a:solidFill>
              </a:rPr>
              <a:t>80</a:t>
            </a:r>
            <a:r>
              <a:rPr lang="ko-KR" altLang="en-US" sz="1600" dirty="0">
                <a:solidFill>
                  <a:schemeClr val="tx1"/>
                </a:solidFill>
              </a:rPr>
              <a:t>을 입력했다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47122-2127-D715-9A2C-0D6730DD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72" y="3476581"/>
            <a:ext cx="3659256" cy="2718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0DB6A-BB70-82FB-CFD9-20BC82ADB61D}"/>
              </a:ext>
            </a:extLst>
          </p:cNvPr>
          <p:cNvSpPr txBox="1"/>
          <p:nvPr/>
        </p:nvSpPr>
        <p:spPr>
          <a:xfrm>
            <a:off x="2266122" y="6206938"/>
            <a:ext cx="461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개에 </a:t>
            </a:r>
            <a:r>
              <a:rPr lang="en-US" altLang="ko-KR" sz="1200" dirty="0">
                <a:solidFill>
                  <a:schemeClr val="tx1"/>
                </a:solidFill>
              </a:rPr>
              <a:t>Nginx </a:t>
            </a:r>
            <a:r>
              <a:rPr lang="ko-KR" altLang="en-US" sz="1200" dirty="0">
                <a:solidFill>
                  <a:schemeClr val="tx1"/>
                </a:solidFill>
              </a:rPr>
              <a:t>컨테이너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개만을</a:t>
            </a:r>
            <a:r>
              <a:rPr lang="ko-KR" altLang="en-US" sz="1200" dirty="0">
                <a:solidFill>
                  <a:schemeClr val="tx1"/>
                </a:solidFill>
              </a:rPr>
              <a:t> 포함해 생성하는 </a:t>
            </a:r>
            <a:r>
              <a:rPr lang="en-US" altLang="ko-KR" sz="1200" dirty="0">
                <a:solidFill>
                  <a:schemeClr val="tx1"/>
                </a:solidFill>
              </a:rPr>
              <a:t>YAML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812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8459"/>
            <a:ext cx="8229600" cy="83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작성한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파일은 </a:t>
            </a:r>
            <a:r>
              <a:rPr lang="en-US" altLang="ko-KR" sz="1600" dirty="0">
                <a:solidFill>
                  <a:schemeClr val="tx1"/>
                </a:solidFill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apply –f </a:t>
            </a:r>
            <a:r>
              <a:rPr lang="ko-KR" altLang="en-US" sz="1600" dirty="0">
                <a:solidFill>
                  <a:schemeClr val="tx1"/>
                </a:solidFill>
              </a:rPr>
              <a:t>명령어로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</a:t>
            </a:r>
            <a:r>
              <a:rPr lang="ko-KR" altLang="en-US" sz="1600" dirty="0">
                <a:solidFill>
                  <a:schemeClr val="tx1"/>
                </a:solidFill>
              </a:rPr>
              <a:t> 생성한다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다음 명령어로 </a:t>
            </a:r>
            <a:r>
              <a:rPr lang="en-US" altLang="ko-KR" sz="1600" dirty="0">
                <a:solidFill>
                  <a:schemeClr val="tx1"/>
                </a:solidFill>
              </a:rPr>
              <a:t>Nginx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181" lvl="1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$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apply –f nginx-</a:t>
            </a:r>
            <a:r>
              <a:rPr lang="en-US" altLang="ko-KR" sz="1600" dirty="0" err="1">
                <a:solidFill>
                  <a:schemeClr val="tx1"/>
                </a:solidFill>
              </a:rPr>
              <a:t>pod.yaml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47122-2127-D715-9A2C-0D6730DD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72" y="3476581"/>
            <a:ext cx="3659256" cy="2718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0DB6A-BB70-82FB-CFD9-20BC82ADB61D}"/>
              </a:ext>
            </a:extLst>
          </p:cNvPr>
          <p:cNvSpPr txBox="1"/>
          <p:nvPr/>
        </p:nvSpPr>
        <p:spPr>
          <a:xfrm>
            <a:off x="3916017" y="6194885"/>
            <a:ext cx="131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nginx-</a:t>
            </a:r>
            <a:r>
              <a:rPr lang="en-US" altLang="ko-KR" sz="1200" dirty="0" err="1">
                <a:solidFill>
                  <a:schemeClr val="tx1"/>
                </a:solidFill>
              </a:rPr>
              <a:t>pod.yaml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172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7628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258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레플리카셋은</a:t>
            </a:r>
            <a:r>
              <a:rPr lang="ko-KR" altLang="en-US" sz="1600" dirty="0">
                <a:solidFill>
                  <a:schemeClr val="tx1"/>
                </a:solidFill>
              </a:rPr>
              <a:t> 일정 개수의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유지한다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이용하지 않고 동일한 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생성해 분배한다면 다른 이름을 가지는 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직접 만들어야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동일한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개수가 많아질수록 일일이 정의하는 것은 매우 비효율적이다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또한 </a:t>
            </a:r>
            <a:r>
              <a:rPr lang="ko-KR" altLang="en-US" sz="1600" dirty="0" err="1">
                <a:solidFill>
                  <a:schemeClr val="tx1"/>
                </a:solidFill>
              </a:rPr>
              <a:t>파드가</a:t>
            </a:r>
            <a:r>
              <a:rPr lang="ko-KR" altLang="en-US" sz="1600" dirty="0">
                <a:solidFill>
                  <a:schemeClr val="tx1"/>
                </a:solidFill>
              </a:rPr>
              <a:t> 어떤 이유로 장애가 발생해 더 이상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접근하지 못하게 됐을 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직접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삭제하고 다시 생성하지 않는 한 해당 </a:t>
            </a:r>
            <a:r>
              <a:rPr lang="ko-KR" altLang="en-US" sz="1600" dirty="0" err="1">
                <a:solidFill>
                  <a:schemeClr val="tx1"/>
                </a:solidFill>
              </a:rPr>
              <a:t>파드는</a:t>
            </a:r>
            <a:r>
              <a:rPr lang="ko-KR" altLang="en-US" sz="1600" dirty="0">
                <a:solidFill>
                  <a:schemeClr val="tx1"/>
                </a:solidFill>
              </a:rPr>
              <a:t> 다시 복구되지 않는다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3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6267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290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이처럼 </a:t>
            </a:r>
            <a:r>
              <a:rPr lang="ko-KR" altLang="en-US" sz="1600" dirty="0" err="1">
                <a:solidFill>
                  <a:schemeClr val="tx1"/>
                </a:solidFill>
              </a:rPr>
              <a:t>파드만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 정의해 사용하는 방식은 여러 가지 한계점이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이러한 한계점을 해결해주는 게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레플리카셋이</a:t>
            </a:r>
            <a:r>
              <a:rPr lang="ko-KR" altLang="en-US" sz="1600" dirty="0">
                <a:solidFill>
                  <a:schemeClr val="tx1"/>
                </a:solidFill>
              </a:rPr>
              <a:t> 수행하는 역할은 다음과 같다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정해진 수의 동일한 </a:t>
            </a:r>
            <a:r>
              <a:rPr lang="ko-KR" altLang="en-US" sz="1400" dirty="0" err="1">
                <a:solidFill>
                  <a:schemeClr val="tx1"/>
                </a:solidFill>
              </a:rPr>
              <a:t>파드가</a:t>
            </a:r>
            <a:r>
              <a:rPr lang="ko-KR" altLang="en-US" sz="1400" dirty="0">
                <a:solidFill>
                  <a:schemeClr val="tx1"/>
                </a:solidFill>
              </a:rPr>
              <a:t> 항상 실행되도록 관리한다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노드 장애 등의 이유로 </a:t>
            </a:r>
            <a:r>
              <a:rPr lang="ko-KR" altLang="en-US" sz="1400" dirty="0" err="1">
                <a:solidFill>
                  <a:schemeClr val="tx1"/>
                </a:solidFill>
              </a:rPr>
              <a:t>파드를</a:t>
            </a:r>
            <a:r>
              <a:rPr lang="ko-KR" altLang="en-US" sz="1400" dirty="0">
                <a:solidFill>
                  <a:schemeClr val="tx1"/>
                </a:solidFill>
              </a:rPr>
              <a:t> 사용할 수 없다면 다른 노드에서 </a:t>
            </a:r>
            <a:r>
              <a:rPr lang="ko-KR" altLang="en-US" sz="1400" dirty="0" err="1">
                <a:solidFill>
                  <a:schemeClr val="tx1"/>
                </a:solidFill>
              </a:rPr>
              <a:t>파드를</a:t>
            </a:r>
            <a:r>
              <a:rPr lang="ko-KR" altLang="en-US" sz="1400" dirty="0">
                <a:solidFill>
                  <a:schemeClr val="tx1"/>
                </a:solidFill>
              </a:rPr>
              <a:t> 다시 생성한다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10224</TotalTime>
  <Words>1304</Words>
  <Application>Microsoft Office PowerPoint</Application>
  <PresentationFormat>화면 슬라이드 쇼(4:3)</PresentationFormat>
  <Paragraphs>179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Noto Sans KR</vt:lpstr>
      <vt:lpstr>Noto Sans Symbols</vt:lpstr>
      <vt:lpstr>맑은 고딕</vt:lpstr>
      <vt:lpstr>Arial</vt:lpstr>
      <vt:lpstr>Calibri</vt:lpstr>
      <vt:lpstr>open sans</vt:lpstr>
      <vt:lpstr>Wingdings</vt:lpstr>
      <vt:lpstr>Office 테마</vt:lpstr>
      <vt:lpstr>Kubernetes</vt:lpstr>
      <vt:lpstr>목차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KimJiBeom</dc:creator>
  <cp:lastModifiedBy>김 지범</cp:lastModifiedBy>
  <cp:revision>151</cp:revision>
  <dcterms:modified xsi:type="dcterms:W3CDTF">2022-11-21T06:06:15Z</dcterms:modified>
</cp:coreProperties>
</file>