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372" r:id="rId3"/>
    <p:sldId id="258" r:id="rId4"/>
    <p:sldId id="375" r:id="rId5"/>
    <p:sldId id="364" r:id="rId6"/>
    <p:sldId id="326" r:id="rId7"/>
    <p:sldId id="365" r:id="rId8"/>
    <p:sldId id="366" r:id="rId9"/>
    <p:sldId id="259" r:id="rId10"/>
    <p:sldId id="317" r:id="rId11"/>
    <p:sldId id="408" r:id="rId12"/>
    <p:sldId id="321" r:id="rId13"/>
    <p:sldId id="320" r:id="rId14"/>
    <p:sldId id="323" r:id="rId15"/>
    <p:sldId id="330" r:id="rId16"/>
    <p:sldId id="331" r:id="rId17"/>
    <p:sldId id="370" r:id="rId18"/>
    <p:sldId id="369" r:id="rId19"/>
    <p:sldId id="379" r:id="rId20"/>
    <p:sldId id="329" r:id="rId21"/>
    <p:sldId id="368" r:id="rId22"/>
    <p:sldId id="418" r:id="rId23"/>
    <p:sldId id="332" r:id="rId24"/>
    <p:sldId id="333" r:id="rId25"/>
    <p:sldId id="415" r:id="rId26"/>
    <p:sldId id="409" r:id="rId27"/>
    <p:sldId id="416" r:id="rId28"/>
    <p:sldId id="417" r:id="rId29"/>
    <p:sldId id="410" r:id="rId30"/>
    <p:sldId id="411" r:id="rId31"/>
    <p:sldId id="412" r:id="rId32"/>
    <p:sldId id="413" r:id="rId33"/>
    <p:sldId id="407" r:id="rId34"/>
    <p:sldId id="335" r:id="rId35"/>
    <p:sldId id="419" r:id="rId36"/>
    <p:sldId id="336" r:id="rId37"/>
    <p:sldId id="373" r:id="rId38"/>
    <p:sldId id="374" r:id="rId39"/>
    <p:sldId id="337" r:id="rId40"/>
    <p:sldId id="382" r:id="rId41"/>
    <p:sldId id="383" r:id="rId42"/>
    <p:sldId id="384" r:id="rId43"/>
    <p:sldId id="385" r:id="rId44"/>
    <p:sldId id="404" r:id="rId45"/>
    <p:sldId id="386" r:id="rId46"/>
    <p:sldId id="406" r:id="rId47"/>
    <p:sldId id="405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3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89984"/>
  </p:normalViewPr>
  <p:slideViewPr>
    <p:cSldViewPr snapToGrid="0">
      <p:cViewPr varScale="1">
        <p:scale>
          <a:sx n="77" d="100"/>
          <a:sy n="77" d="100"/>
        </p:scale>
        <p:origin x="15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9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54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72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17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47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765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0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252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51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84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05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37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9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275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3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084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946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164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422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391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075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653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31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361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11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520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50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122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113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285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065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607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66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33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747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635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4412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494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4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208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3059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43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6775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09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73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1193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842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사소한 거지만 이런 디테일 신경쓰기 </a:t>
            </a:r>
            <a:r>
              <a:rPr lang="en-US" altLang="ko-KR" dirty="0"/>
              <a:t>=&gt; </a:t>
            </a:r>
            <a:r>
              <a:rPr lang="ko-KR" altLang="en-US" dirty="0"/>
              <a:t>글자 크기 </a:t>
            </a:r>
            <a:r>
              <a:rPr lang="en-US" altLang="ko-KR" dirty="0"/>
              <a:t>24</a:t>
            </a:r>
            <a:r>
              <a:rPr lang="ko-KR" altLang="en-US" dirty="0"/>
              <a:t>로 맞춰줄 것</a:t>
            </a: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674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646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292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7271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43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8474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775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0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21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6503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939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9619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4233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0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11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1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C4AE-1645-74CF-2788-AD7D2AF3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E05EA6-837C-67E9-938E-B15B816BC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15CB5-1BAD-63BB-2E8B-86C78F23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724-B9DA-E81F-5CF4-494192E7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E7C3-E895-B230-1EA7-0B40D06A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143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1D12-350E-5E8D-1D47-434D56C6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6628C-CB85-5E6A-3C30-CA65F11C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07568-334C-602B-5DF9-79A074E0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8F7C-9856-30E6-4AD0-169EC696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0983-2489-83DB-95D7-A9315A25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229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4EFB6-0C3D-9538-7A8D-4E003D99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B5DE1-8C2B-5B36-C4B6-129D9FB0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81FD0-5032-0A35-3232-9289CB7A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C742E-16C7-3F62-5A52-22544B0D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D0F3F-D7C1-377D-1E38-654FB83F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964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7F1B1-0B98-7BBE-1C51-4684E2EA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E9EF0-278A-DB02-A415-B0013517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BB7E4-FC96-A8C0-21DC-5863269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11723-A349-7B00-CD22-3F779C72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89085-C241-98C5-7A27-BB2F727C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38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27580-C489-29C9-DC08-DAF19EBB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9EC18-8131-9033-3B59-080106E1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7C5E9-504C-69DF-8834-23253DBC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E3EB9-473E-F3CE-9775-E6556F1C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78C51-C35E-BAD5-C1B2-D499A7DB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44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4CD04-0C8F-BD0A-D62C-5FD7548A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17837-97D4-48FC-8A04-71BF88289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889D7-A114-D2FA-37F9-310754228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D8AFD-D330-4E78-8F2D-C3C5B3BD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9FB3A-D57E-FFEA-CE25-787EEEB5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8A9E4-1B34-9942-A76E-5EECAC0E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051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26B3-D3A0-6B4C-1933-E236B99B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96A48-622E-D340-D6DA-122732B1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228E7-B877-6D58-A998-8372FC97C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1B6D6-328B-5D97-EB99-FDEF7EF96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158A5-63C9-0057-10A0-09270A16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50B677-E91E-6AF7-EA1A-E99AAF53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00206D-EB5C-D29C-2E53-4861341C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788B72-8709-C1BF-5BE4-CCD193DB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56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7F53A-5D05-30B6-EF88-B152FBE1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0334E7-D22C-AECB-63F0-FAD7B445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3916E-C951-F804-5C8D-DDB3CDEE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6A7627-74EF-6731-E78A-49842FB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422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0A73C-45D2-54F2-2F5B-A9E986B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852B40-F2F1-E27E-963E-26508E0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8F7C4-007D-EDAB-1FF7-99BDA88A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317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035B3-4A67-887C-CB06-9ECC3426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CBD78-B319-7639-E65E-766E4111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AE8F87-17B0-A44F-A4CF-A7299498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0937D-D203-331F-44C7-AF4A3FF0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9EA31-1EA2-EA5C-1B6E-09AB3491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63C96-711D-537A-80C0-8CF77E11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468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80DBE-95D1-95C6-37CF-E49D5CE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58ABB-3C89-BE86-7065-E03DC217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C49B4-A7A1-75F6-55A7-74EB8BB8F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90990-F201-A7EB-095D-E8044296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2FA3-0EE1-483A-76EA-F88C7006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EB546-B24E-33EB-1CDB-1DDB0F6F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045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2F4C0D-7DDA-8ADB-6894-C529636E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3268D-C6E4-6C80-7027-79E5556F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2023C-9FBD-4D65-90CE-6DB93EB94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2025B-E56B-87E5-99D5-D97EF902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7EE58-21A4-C028-AEB5-CCB884DA6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Kubernetes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도커란</a:t>
            </a:r>
            <a:r>
              <a:rPr lang="ko-KR" altLang="en-US" sz="2000" dirty="0"/>
              <a:t> 무엇인가</a:t>
            </a:r>
            <a:r>
              <a:rPr lang="en-US" altLang="ko-KR" sz="2000" dirty="0"/>
              <a:t>?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52452"/>
            <a:ext cx="8229600" cy="22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1600" b="1" dirty="0"/>
              <a:t>가상 머신 </a:t>
            </a:r>
            <a:r>
              <a:rPr lang="en-US" altLang="ko-KR" sz="1600" b="1" dirty="0"/>
              <a:t>(Virtual Machine)</a:t>
            </a:r>
            <a:endParaRPr sz="1600" b="1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 err="1"/>
              <a:t>하이퍼바이저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가상머신을 생성하고 구동하는 소프트웨어</a:t>
            </a:r>
            <a:r>
              <a:rPr lang="en-US" altLang="ko-KR" sz="1300" dirty="0"/>
              <a:t>)</a:t>
            </a:r>
            <a:r>
              <a:rPr lang="ko-KR" altLang="en-US" sz="1300" dirty="0" err="1"/>
              <a:t>를</a:t>
            </a:r>
            <a:r>
              <a:rPr lang="ko-KR" altLang="en-US" sz="1300" dirty="0"/>
              <a:t> 통한 가상화로 성능 손실이 발생한다</a:t>
            </a:r>
            <a:r>
              <a:rPr lang="en-US" altLang="ko-KR" sz="13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독립적 공간을 생성 하나</a:t>
            </a:r>
            <a:r>
              <a:rPr lang="en-US" altLang="ko-KR" sz="1300" dirty="0"/>
              <a:t>,</a:t>
            </a:r>
            <a:r>
              <a:rPr lang="ko-KR" altLang="en-US" sz="1300" dirty="0"/>
              <a:t> 가상머신 이미지는 용량이 커서 애플리케이션으로 배포하기 힘들다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</a:p>
        </p:txBody>
      </p:sp>
      <p:pic>
        <p:nvPicPr>
          <p:cNvPr id="2050" name="Picture 2" descr="가상머신과 도커">
            <a:extLst>
              <a:ext uri="{FF2B5EF4-FFF2-40B4-BE49-F238E27FC236}">
                <a16:creationId xmlns:a16="http://schemas.microsoft.com/office/drawing/2014/main" id="{B8F66BF3-8C00-2C1A-689B-EC0267B7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79" y="3351233"/>
            <a:ext cx="5223642" cy="323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594D0347-B39D-C243-3235-8B45AB318B0B}"/>
              </a:ext>
            </a:extLst>
          </p:cNvPr>
          <p:cNvSpPr txBox="1">
            <a:spLocks/>
          </p:cNvSpPr>
          <p:nvPr/>
        </p:nvSpPr>
        <p:spPr>
          <a:xfrm>
            <a:off x="457200" y="2165657"/>
            <a:ext cx="8229600" cy="13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600" b="1" dirty="0" err="1"/>
              <a:t>도커</a:t>
            </a:r>
            <a:r>
              <a:rPr lang="ko-KR" altLang="en-US" sz="1600" b="1" dirty="0"/>
              <a:t> 컨테이너 </a:t>
            </a:r>
            <a:r>
              <a:rPr lang="en-US" altLang="ko-KR" sz="1600" b="1" dirty="0"/>
              <a:t>(Docker Container)</a:t>
            </a:r>
            <a:endParaRPr lang="ko-KR" altLang="en-US" sz="1600" b="1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리눅스 자체 기능을 사용하여 프로세스 단위 격리 환경을 만들어 성능 손실이 거의 없다</a:t>
            </a:r>
            <a:r>
              <a:rPr lang="en-US" altLang="ko-KR" sz="13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애플리케이션 구동을 위한 라이브러리 및 실행 파일만 포함한 이미지를 생성하여 용량이 작다</a:t>
            </a:r>
            <a:r>
              <a:rPr lang="en-US" altLang="ko-KR" sz="13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300" dirty="0">
                <a:solidFill>
                  <a:srgbClr val="FF0000"/>
                </a:solidFill>
              </a:rPr>
              <a:t>VM</a:t>
            </a:r>
            <a:r>
              <a:rPr lang="ko-KR" altLang="en-US" sz="1300" dirty="0">
                <a:solidFill>
                  <a:srgbClr val="FF0000"/>
                </a:solidFill>
              </a:rPr>
              <a:t>에 </a:t>
            </a:r>
            <a:r>
              <a:rPr lang="en-US" altLang="ko-KR" sz="1300" dirty="0">
                <a:solidFill>
                  <a:srgbClr val="FF0000"/>
                </a:solidFill>
              </a:rPr>
              <a:t>overhead </a:t>
            </a:r>
            <a:r>
              <a:rPr lang="ko-KR" altLang="en-US" sz="1300" dirty="0">
                <a:solidFill>
                  <a:srgbClr val="FF0000"/>
                </a:solidFill>
              </a:rPr>
              <a:t>부분이 </a:t>
            </a:r>
            <a:r>
              <a:rPr lang="en-US" altLang="ko-KR" sz="1300" dirty="0">
                <a:solidFill>
                  <a:srgbClr val="FF0000"/>
                </a:solidFill>
              </a:rPr>
              <a:t>Docker Engine</a:t>
            </a:r>
            <a:r>
              <a:rPr lang="ko-KR" altLang="en-US" sz="1300" dirty="0">
                <a:solidFill>
                  <a:srgbClr val="FF0000"/>
                </a:solidFill>
              </a:rPr>
              <a:t>으로 축소하였음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2131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sz="2000" dirty="0" err="1"/>
              <a:t>란</a:t>
            </a:r>
            <a:r>
              <a:rPr lang="en-US" altLang="ko-KR" sz="2000" dirty="0"/>
              <a:t> </a:t>
            </a:r>
            <a:r>
              <a:rPr lang="ko-KR" altLang="en-US" sz="2000" dirty="0"/>
              <a:t>무엇인가</a:t>
            </a:r>
            <a:r>
              <a:rPr lang="ko-KR" sz="2000" dirty="0"/>
              <a:t>?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193236" y="901454"/>
            <a:ext cx="8856482" cy="310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도커</a:t>
            </a:r>
            <a:r>
              <a:rPr lang="ko-KR" altLang="en-US" sz="2400" dirty="0"/>
              <a:t> 구성 요소</a:t>
            </a:r>
            <a:endParaRPr sz="2000" dirty="0"/>
          </a:p>
          <a:p>
            <a:pPr marL="742931" lvl="1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도커</a:t>
            </a:r>
            <a:r>
              <a:rPr lang="ko-KR" altLang="en-US" sz="1600" b="1" dirty="0"/>
              <a:t> 레지스트리 </a:t>
            </a:r>
            <a:r>
              <a:rPr lang="en-US" altLang="ko-KR" sz="1600" b="1" dirty="0"/>
              <a:t>(Docker Registry):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이미지를 저장 및 다운로드하는 저장소</a:t>
            </a:r>
            <a:endParaRPr lang="en-US" altLang="ko-KR" sz="1600" dirty="0"/>
          </a:p>
          <a:p>
            <a:pPr marL="742931" lvl="1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도커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컴포즈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(Docker Compose):</a:t>
            </a:r>
            <a:r>
              <a:rPr lang="ko-KR" altLang="en-US" sz="1600" b="1" dirty="0"/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도커의</a:t>
            </a:r>
            <a:r>
              <a:rPr lang="ko-KR" altLang="en-US" sz="1600" dirty="0">
                <a:solidFill>
                  <a:srgbClr val="FF0000"/>
                </a:solidFill>
              </a:rPr>
              <a:t> 내용을 구성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31" lvl="1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도커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스웜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(Docker Swarm):</a:t>
            </a:r>
            <a:r>
              <a:rPr lang="ko-KR" altLang="en-US" sz="1600" b="1" dirty="0"/>
              <a:t> </a:t>
            </a:r>
            <a:r>
              <a:rPr lang="ko-KR" altLang="en-US" sz="1600" dirty="0"/>
              <a:t>다른 호스트에 있는 여러 대의 컨테이너를 하나의 호스트인 것처럼 사용할 수 있도록 하는 컨테이너 오케스트레이션 도구</a:t>
            </a:r>
            <a:endParaRPr lang="en-US" altLang="ko-KR" sz="1600" dirty="0"/>
          </a:p>
          <a:p>
            <a:pPr marL="457181" lvl="1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742920" lvl="1" indent="-1714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endParaRPr sz="1800" dirty="0"/>
          </a:p>
        </p:txBody>
      </p:sp>
      <p:pic>
        <p:nvPicPr>
          <p:cNvPr id="2" name="Picture 2" descr="docker swarm">
            <a:extLst>
              <a:ext uri="{FF2B5EF4-FFF2-40B4-BE49-F238E27FC236}">
                <a16:creationId xmlns:a16="http://schemas.microsoft.com/office/drawing/2014/main" id="{B89021D7-D9BD-9004-DB70-1B92B56B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90" y="3677638"/>
            <a:ext cx="1850558" cy="18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-compose.yml 작성하기">
            <a:extLst>
              <a:ext uri="{FF2B5EF4-FFF2-40B4-BE49-F238E27FC236}">
                <a16:creationId xmlns:a16="http://schemas.microsoft.com/office/drawing/2014/main" id="{31B8E073-F3BE-0E27-62AD-16C5BE55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33" y="3950034"/>
            <a:ext cx="2531241" cy="14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NVIDIA/docker-distribution: The Docker toolset to pack, ship,  store, and deliver content">
            <a:extLst>
              <a:ext uri="{FF2B5EF4-FFF2-40B4-BE49-F238E27FC236}">
                <a16:creationId xmlns:a16="http://schemas.microsoft.com/office/drawing/2014/main" id="{7A17F68C-4A6D-C765-CB74-414C82F0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92" y="3950034"/>
            <a:ext cx="1471452" cy="14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58804-724D-6609-D138-A175335665C7}"/>
              </a:ext>
            </a:extLst>
          </p:cNvPr>
          <p:cNvSpPr txBox="1"/>
          <p:nvPr/>
        </p:nvSpPr>
        <p:spPr>
          <a:xfrm>
            <a:off x="3856824" y="5633686"/>
            <a:ext cx="120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컴포즈</a:t>
            </a:r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5B0AD-7485-3911-7549-3D3083272A9C}"/>
              </a:ext>
            </a:extLst>
          </p:cNvPr>
          <p:cNvSpPr txBox="1"/>
          <p:nvPr/>
        </p:nvSpPr>
        <p:spPr>
          <a:xfrm>
            <a:off x="1366591" y="5648769"/>
            <a:ext cx="156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/>
              <a:t>도커</a:t>
            </a:r>
            <a:r>
              <a:rPr kumimoji="1" lang="ko-KR" altLang="en-US" dirty="0"/>
              <a:t> 레지스트리</a:t>
            </a:r>
            <a:endParaRPr kumimoji="1" lang="x-none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CF935-A445-07D6-9ABA-E317876F4353}"/>
              </a:ext>
            </a:extLst>
          </p:cNvPr>
          <p:cNvSpPr txBox="1"/>
          <p:nvPr/>
        </p:nvSpPr>
        <p:spPr>
          <a:xfrm>
            <a:off x="6412136" y="5612803"/>
            <a:ext cx="104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스웜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45020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545FF6-85B1-145E-9DF6-5C1FC1CA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53" y="3776212"/>
            <a:ext cx="4974040" cy="2757717"/>
          </a:xfrm>
          <a:prstGeom prst="rect">
            <a:avLst/>
          </a:prstGeom>
        </p:spPr>
      </p:pic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04C4B0B6-F1EB-ED9C-0867-ECC94F1C343C}"/>
              </a:ext>
            </a:extLst>
          </p:cNvPr>
          <p:cNvSpPr txBox="1">
            <a:spLocks/>
          </p:cNvSpPr>
          <p:nvPr/>
        </p:nvSpPr>
        <p:spPr>
          <a:xfrm>
            <a:off x="457200" y="1038088"/>
            <a:ext cx="8221611" cy="290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도커의</a:t>
            </a:r>
            <a:r>
              <a:rPr lang="ko-KR" altLang="en-US" sz="2400" dirty="0"/>
              <a:t> 구조</a:t>
            </a:r>
            <a:endParaRPr lang="en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 err="1"/>
              <a:t>도커</a:t>
            </a:r>
            <a:r>
              <a:rPr lang="ko-KR" altLang="en-US" sz="1400" b="1" dirty="0"/>
              <a:t> 데몬 </a:t>
            </a:r>
            <a:r>
              <a:rPr lang="en-US" altLang="ko-KR" sz="1400" b="1" dirty="0"/>
              <a:t>(Docker Daemon)</a:t>
            </a:r>
            <a:r>
              <a:rPr lang="en" altLang="ko-KR" sz="1400" b="1" dirty="0"/>
              <a:t>:</a:t>
            </a:r>
            <a:r>
              <a:rPr lang="en" altLang="ko-KR" sz="1400" dirty="0"/>
              <a:t> </a:t>
            </a:r>
            <a:r>
              <a:rPr lang="ko-KR" altLang="en-US" sz="1400" dirty="0" err="1"/>
              <a:t>도커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 </a:t>
            </a:r>
            <a:r>
              <a:rPr lang="ko-KR" altLang="en-US" sz="1400" dirty="0"/>
              <a:t>요청 수신</a:t>
            </a:r>
            <a:r>
              <a:rPr lang="en-US" altLang="ko-KR" sz="1400" dirty="0"/>
              <a:t>,</a:t>
            </a:r>
            <a:r>
              <a:rPr lang="ko-KR" altLang="en-US" sz="1400" dirty="0"/>
              <a:t> 이미지</a:t>
            </a:r>
            <a:r>
              <a:rPr lang="en-US" altLang="ko-KR" sz="1400" dirty="0"/>
              <a:t>,</a:t>
            </a:r>
            <a:r>
              <a:rPr lang="ko-KR" altLang="en-US" sz="1400" dirty="0"/>
              <a:t> 컨테이너</a:t>
            </a:r>
            <a:r>
              <a:rPr lang="en-US" altLang="ko-KR" sz="1400" dirty="0"/>
              <a:t>,</a:t>
            </a:r>
            <a:r>
              <a:rPr lang="ko-KR" altLang="en-US" sz="1400" dirty="0"/>
              <a:t> 네트워크와 같은 </a:t>
            </a:r>
            <a:br>
              <a:rPr lang="en-US" altLang="ko-KR" sz="1400" dirty="0"/>
            </a:br>
            <a:r>
              <a:rPr lang="ko-KR" altLang="en-US" sz="1400" dirty="0" err="1"/>
              <a:t>도커</a:t>
            </a:r>
            <a:r>
              <a:rPr lang="ko-KR" altLang="en-US" sz="1400" dirty="0"/>
              <a:t> 객체를 관리한다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/>
              <a:t>클라이언트 </a:t>
            </a:r>
            <a:r>
              <a:rPr lang="en-US" altLang="ko-KR" sz="1400" b="1" dirty="0"/>
              <a:t>(Client): </a:t>
            </a:r>
            <a:r>
              <a:rPr lang="ko-KR" altLang="en-US" sz="1400" dirty="0"/>
              <a:t>컨테이너를 관리하고 실행하기 위해 </a:t>
            </a:r>
            <a:r>
              <a:rPr lang="ko-KR" altLang="en-US" sz="1400" dirty="0" err="1"/>
              <a:t>데몬과</a:t>
            </a:r>
            <a:r>
              <a:rPr lang="ko-KR" altLang="en-US" sz="1400" dirty="0"/>
              <a:t> 상호작용하는 실행 파일이다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kumimoji="1" lang="ko-KR" altLang="en-US" sz="1400" b="1" dirty="0"/>
              <a:t>이미지 </a:t>
            </a:r>
            <a:r>
              <a:rPr kumimoji="1" lang="en-US" altLang="ko-KR" sz="1400" b="1" dirty="0"/>
              <a:t>(Image):</a:t>
            </a:r>
            <a:r>
              <a:rPr kumimoji="1" lang="ko-KR" altLang="en-US" sz="1400" dirty="0"/>
              <a:t> 컨테이너 생성에 필요한 소스코드 및 라이브러리를 묶은 파일이다</a:t>
            </a:r>
            <a:r>
              <a:rPr kumimoji="1"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/>
              <a:t>레지스트리 </a:t>
            </a:r>
            <a:r>
              <a:rPr lang="en-US" altLang="ko-KR" sz="1400" b="1" dirty="0"/>
              <a:t>(Registry):</a:t>
            </a:r>
            <a:r>
              <a:rPr lang="ko-KR" altLang="en-US" sz="1400" b="1" dirty="0"/>
              <a:t> </a:t>
            </a:r>
            <a:r>
              <a:rPr lang="ko-KR" altLang="en-US" sz="1400" dirty="0"/>
              <a:t>컨테이너</a:t>
            </a:r>
            <a:r>
              <a:rPr lang="en-US" altLang="ko-KR" sz="1400" dirty="0"/>
              <a:t> </a:t>
            </a:r>
            <a:r>
              <a:rPr lang="ko-KR" altLang="en-US" sz="1400" dirty="0"/>
              <a:t>이미지 저장소이다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/>
              <a:t>컨테이너 </a:t>
            </a:r>
            <a:r>
              <a:rPr lang="en-US" altLang="ko-KR" sz="1400" b="1" dirty="0"/>
              <a:t>(Container):</a:t>
            </a:r>
            <a:r>
              <a:rPr kumimoji="1" lang="ko-KR" altLang="en-US" sz="1400" dirty="0"/>
              <a:t> 실행의 독립성을 확보해주는 격리 기술이다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이미지를 실행한 상태</a:t>
            </a:r>
            <a:r>
              <a:rPr kumimoji="1" lang="en-US" altLang="ko-KR" sz="1400" dirty="0"/>
              <a:t>)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 err="1"/>
              <a:t>도커</a:t>
            </a:r>
            <a:r>
              <a:rPr lang="ko-KR" altLang="en-US" sz="1400" dirty="0"/>
              <a:t> 명령어로 </a:t>
            </a:r>
            <a:r>
              <a:rPr lang="en-US" altLang="ko-KR" sz="1400" dirty="0"/>
              <a:t>build, pull, run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164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33069"/>
            <a:ext cx="8352430" cy="40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</a:t>
            </a:r>
            <a:r>
              <a:rPr lang="en-US" altLang="ko-KR" sz="2400" dirty="0"/>
              <a:t>(Container)</a:t>
            </a:r>
            <a:endParaRPr 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소프트웨어는 </a:t>
            </a:r>
            <a:r>
              <a:rPr lang="en-US" altLang="ko-KR" sz="1600" dirty="0"/>
              <a:t>OS</a:t>
            </a:r>
            <a:r>
              <a:rPr lang="ko-KR" altLang="en-US" sz="1600" dirty="0"/>
              <a:t>와 라이브러리에 의존성을 가진다</a:t>
            </a:r>
            <a:r>
              <a:rPr lang="en-US" altLang="ko-KR" sz="1600" dirty="0"/>
              <a:t>.</a:t>
            </a:r>
            <a:r>
              <a:rPr lang="ko-KR" altLang="en-US" sz="1600" dirty="0"/>
              <a:t> 그러므로 하나의 컴퓨터에서 </a:t>
            </a:r>
            <a:br>
              <a:rPr lang="en-US" altLang="ko-KR" sz="1600" dirty="0"/>
            </a:br>
            <a:r>
              <a:rPr lang="en-US" altLang="ko-KR" sz="1600" dirty="0"/>
              <a:t>OS, </a:t>
            </a:r>
            <a:r>
              <a:rPr lang="ko-KR" altLang="en-US" sz="1600" dirty="0"/>
              <a:t>라이브러리 버전이 다른 소프트웨어를 한번에 실행할 때 어려움을 가질 수 있고</a:t>
            </a:r>
            <a:br>
              <a:rPr lang="en-US" altLang="ko-KR" sz="1600" dirty="0"/>
            </a:br>
            <a:r>
              <a:rPr lang="ko-KR" altLang="en-US" sz="1600" dirty="0"/>
              <a:t>관련된 구성을 관리하기 어렵다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컨테이너는 개별 소프트웨어의 실행에 필요한 실행환경을 독립적으로 </a:t>
            </a:r>
            <a:br>
              <a:rPr lang="en-US" altLang="ko-KR" sz="1600" dirty="0"/>
            </a:br>
            <a:r>
              <a:rPr lang="ko-KR" altLang="en-US" sz="1600" dirty="0"/>
              <a:t>운용할 수 있도록 기반환경 또는 다른 실행환경과의 간섭을 막고 </a:t>
            </a:r>
            <a:br>
              <a:rPr lang="en-US" altLang="ko-KR" sz="1600" dirty="0"/>
            </a:br>
            <a:r>
              <a:rPr lang="ko-KR" altLang="en-US" sz="1600" dirty="0"/>
              <a:t>실행의 독립성을 확보해주는 격리 기술이다</a:t>
            </a:r>
            <a:r>
              <a:rPr lang="en-US" altLang="ko-KR" sz="1600" dirty="0"/>
              <a:t>.</a:t>
            </a:r>
          </a:p>
        </p:txBody>
      </p:sp>
      <p:pic>
        <p:nvPicPr>
          <p:cNvPr id="4100" name="Picture 4" descr="Docker Container(도커 컨테이너)">
            <a:extLst>
              <a:ext uri="{FF2B5EF4-FFF2-40B4-BE49-F238E27FC236}">
                <a16:creationId xmlns:a16="http://schemas.microsoft.com/office/drawing/2014/main" id="{190C0930-B10B-9F42-FE5A-55EF3E14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2" y="4106758"/>
            <a:ext cx="4120055" cy="23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91086"/>
            <a:ext cx="8229600" cy="51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기능</a:t>
            </a:r>
            <a:endParaRPr lang="en-US" altLang="ko-KR" sz="24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기민한 애플리케이션 생성과 배포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가상 머신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이미지를 사용하는 것에 비해 컨테이너 이미지 생성이 쉽고 효율적이다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지속적인 개발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통합 및 배포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안정적이고 주기적으로 컨테이너 이미지를 빌드해서 배포할 수 있고 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이미지의 불변성</a:t>
            </a:r>
            <a:r>
              <a:rPr lang="en-US" altLang="ko-KR" sz="1600" dirty="0"/>
              <a:t>)</a:t>
            </a:r>
            <a:r>
              <a:rPr lang="ko-KR" altLang="en-US" sz="1600" dirty="0"/>
              <a:t> 빠르고 효율적으로 </a:t>
            </a:r>
            <a:r>
              <a:rPr lang="ko-KR" altLang="en-US" sz="1600" dirty="0" err="1"/>
              <a:t>롤백할</a:t>
            </a:r>
            <a:r>
              <a:rPr lang="ko-KR" altLang="en-US" sz="1600" dirty="0"/>
              <a:t> 수 있다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개발과 운영의 관심사 분리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배포 시점이 아닌 빌드</a:t>
            </a:r>
            <a:r>
              <a:rPr lang="en-US" altLang="ko-KR" sz="1600" dirty="0"/>
              <a:t>/</a:t>
            </a:r>
            <a:r>
              <a:rPr lang="ko-KR" altLang="en-US" sz="1600" dirty="0"/>
              <a:t>릴리즈 시점에 애플리케이션 컨테이너 이미지를 만들기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애플리케이션이 인프라 구조에서 분리된다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개발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테스팅 및 운영 환경에 걸친 일관성</a:t>
            </a:r>
            <a:r>
              <a:rPr lang="en-US" altLang="ko-KR" sz="1600" b="1" dirty="0"/>
              <a:t>:</a:t>
            </a:r>
            <a:r>
              <a:rPr lang="ko-KR" altLang="en-US" sz="1600" dirty="0"/>
              <a:t> 랩탑에서도 </a:t>
            </a:r>
            <a:r>
              <a:rPr lang="ko-KR" altLang="en-US" sz="1600" dirty="0" err="1"/>
              <a:t>클라우드에서와</a:t>
            </a:r>
            <a:r>
              <a:rPr lang="ko-KR" altLang="en-US" sz="1600" dirty="0"/>
              <a:t> 동일하게 구동된다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b="1" dirty="0"/>
              <a:t>애플리케이션 중심 관리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가상 하드웨어 상에서 </a:t>
            </a:r>
            <a:r>
              <a:rPr lang="en-US" altLang="ko-KR" sz="1600" dirty="0"/>
              <a:t>OS</a:t>
            </a:r>
            <a:r>
              <a:rPr lang="ko-KR" altLang="en-US" sz="1600" dirty="0"/>
              <a:t>를 실행하는 수준에서 </a:t>
            </a:r>
            <a:br>
              <a:rPr lang="en-US" altLang="ko-KR" sz="1600" dirty="0"/>
            </a:br>
            <a:r>
              <a:rPr lang="ko-KR" altLang="en-US" sz="1600" dirty="0"/>
              <a:t>논리적인 리소스를 사용하는 </a:t>
            </a:r>
            <a:r>
              <a:rPr lang="en-US" altLang="ko-KR" sz="1600" dirty="0"/>
              <a:t>OS </a:t>
            </a:r>
            <a:r>
              <a:rPr lang="ko-KR" altLang="en-US" sz="1600" dirty="0"/>
              <a:t>상에서 애플리케이션을 실행하는 수준으로 </a:t>
            </a:r>
            <a:br>
              <a:rPr lang="en-US" altLang="ko-KR" sz="1600" dirty="0"/>
            </a:br>
            <a:r>
              <a:rPr lang="ko-KR" altLang="en-US" sz="1600" dirty="0"/>
              <a:t>추상화 수준이 높아진다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2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17827"/>
            <a:ext cx="8229600" cy="232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</a:t>
            </a:r>
            <a:r>
              <a:rPr lang="en-US" altLang="ko-KR" sz="2000" dirty="0"/>
              <a:t> </a:t>
            </a:r>
            <a:r>
              <a:rPr lang="en-US" altLang="ko-KR" sz="2400" dirty="0"/>
              <a:t>(Container)</a:t>
            </a:r>
            <a:endParaRPr sz="24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이미지 목적에 맞게 여러 개의 컨테이너를 생성 가능하다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(1:N</a:t>
            </a:r>
            <a:r>
              <a:rPr lang="ko-KR" altLang="en-US" sz="1600" dirty="0"/>
              <a:t> 관계</a:t>
            </a:r>
            <a:r>
              <a:rPr lang="en-US" altLang="ko-KR" sz="1600" dirty="0"/>
              <a:t>)</a:t>
            </a:r>
          </a:p>
          <a:p>
            <a:pPr marL="457181" lvl="1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altLang="en-US" sz="1600" dirty="0"/>
              <a:t>      예</a:t>
            </a:r>
            <a:r>
              <a:rPr lang="en-US" altLang="ko-KR" sz="1600" dirty="0"/>
              <a:t>)</a:t>
            </a:r>
            <a:r>
              <a:rPr lang="ko-KR" altLang="en-US" sz="1600" dirty="0"/>
              <a:t> 웹 서버 컨테이너 이미지로부터 여러 개의 컨테이너 생성 </a:t>
            </a:r>
            <a:r>
              <a:rPr lang="en-US" altLang="ko-KR" sz="1600" dirty="0"/>
              <a:t>=</a:t>
            </a:r>
            <a:r>
              <a:rPr lang="ko-KR" altLang="en-US" sz="1600" dirty="0"/>
              <a:t> 개수만큼의 웹서버</a:t>
            </a:r>
            <a:endParaRPr lang="en-US" altLang="ko-KR" sz="16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컨테이너의 애플리케이션 설치</a:t>
            </a:r>
            <a:r>
              <a:rPr lang="en-US" altLang="ko-KR" sz="1600" dirty="0"/>
              <a:t>/</a:t>
            </a:r>
            <a:r>
              <a:rPr lang="ko-KR" altLang="en-US" sz="1600" dirty="0"/>
              <a:t>삭제는 다른 컨테이너에 영향이 없다</a:t>
            </a:r>
            <a:r>
              <a:rPr lang="en-US" altLang="ko-KR" sz="1600" dirty="0"/>
              <a:t>.</a:t>
            </a:r>
          </a:p>
          <a:p>
            <a:pPr marL="457181" lvl="1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altLang="en-US" sz="1600" dirty="0"/>
              <a:t>      예</a:t>
            </a:r>
            <a:r>
              <a:rPr lang="en-US" altLang="ko-KR" sz="1600" dirty="0"/>
              <a:t>)</a:t>
            </a:r>
            <a:r>
              <a:rPr lang="ko-KR" altLang="en-US" sz="1600" dirty="0"/>
              <a:t> 우분투 이미지로 별도의 컨테이너 생성 후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설치</a:t>
            </a:r>
            <a:r>
              <a:rPr lang="en-US" altLang="ko-KR" sz="1600" dirty="0"/>
              <a:t>/</a:t>
            </a:r>
            <a:r>
              <a:rPr lang="ko-KR" altLang="en-US" sz="1600" dirty="0"/>
              <a:t>삭제 가능</a:t>
            </a:r>
            <a:endParaRPr lang="en-US" altLang="ko-KR" sz="1600" dirty="0"/>
          </a:p>
        </p:txBody>
      </p:sp>
      <p:pic>
        <p:nvPicPr>
          <p:cNvPr id="5122" name="Picture 2" descr="초보를 위한 도커 안내서 - 도커란 무엇인가?">
            <a:extLst>
              <a:ext uri="{FF2B5EF4-FFF2-40B4-BE49-F238E27FC236}">
                <a16:creationId xmlns:a16="http://schemas.microsoft.com/office/drawing/2014/main" id="{EF426893-8FF7-AFCD-33A5-1BE7FB04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722" y="3837869"/>
            <a:ext cx="1051291" cy="8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AB8CDA2-2A78-189E-EABD-6EF4DC18AB51}"/>
              </a:ext>
            </a:extLst>
          </p:cNvPr>
          <p:cNvSpPr/>
          <p:nvPr/>
        </p:nvSpPr>
        <p:spPr>
          <a:xfrm>
            <a:off x="1335472" y="4693552"/>
            <a:ext cx="168165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dirty="0">
                <a:solidFill>
                  <a:schemeClr val="tx1"/>
                </a:solidFill>
              </a:rPr>
              <a:t>ubuntu:14.04</a:t>
            </a:r>
            <a:endParaRPr kumimoji="1" lang="x-none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초보를 위한 도커 안내서 - 도커란 무엇인가?">
            <a:extLst>
              <a:ext uri="{FF2B5EF4-FFF2-40B4-BE49-F238E27FC236}">
                <a16:creationId xmlns:a16="http://schemas.microsoft.com/office/drawing/2014/main" id="{631061F2-12A9-56A6-E623-1EA9165E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722" y="4577632"/>
            <a:ext cx="1051291" cy="8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초보를 위한 도커 안내서 - 도커란 무엇인가?">
            <a:extLst>
              <a:ext uri="{FF2B5EF4-FFF2-40B4-BE49-F238E27FC236}">
                <a16:creationId xmlns:a16="http://schemas.microsoft.com/office/drawing/2014/main" id="{7045E9BA-E1D6-6330-AA12-42810AF6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722" y="5393176"/>
            <a:ext cx="1051291" cy="8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0D0235A-ACC4-DB21-77F2-879CB565F560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17127" y="4998352"/>
            <a:ext cx="2447595" cy="80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4737D32-38B9-F926-D26A-90BF77B48732}"/>
              </a:ext>
            </a:extLst>
          </p:cNvPr>
          <p:cNvCxnSpPr>
            <a:cxnSpLocks/>
            <a:stCxn id="2" idx="3"/>
            <a:endCxn id="5122" idx="1"/>
          </p:cNvCxnSpPr>
          <p:nvPr/>
        </p:nvCxnSpPr>
        <p:spPr>
          <a:xfrm flipV="1">
            <a:off x="3017127" y="4248079"/>
            <a:ext cx="2447595" cy="750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FAC124-4ECE-8AE4-4121-AC69FBEB7DF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017127" y="4987842"/>
            <a:ext cx="2447595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3D8AF-A703-46DF-69A6-73701EF4FC84}"/>
              </a:ext>
            </a:extLst>
          </p:cNvPr>
          <p:cNvSpPr txBox="1"/>
          <p:nvPr/>
        </p:nvSpPr>
        <p:spPr>
          <a:xfrm>
            <a:off x="1466856" y="5400869"/>
            <a:ext cx="158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컨테이너 이미지</a:t>
            </a:r>
            <a:endParaRPr kumimoji="1" lang="x-none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9EEA9-E1D0-E7D1-7007-994BC6E8AF4B}"/>
              </a:ext>
            </a:extLst>
          </p:cNvPr>
          <p:cNvSpPr txBox="1"/>
          <p:nvPr/>
        </p:nvSpPr>
        <p:spPr>
          <a:xfrm>
            <a:off x="5370131" y="6101254"/>
            <a:ext cx="1356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컨테이너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15883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64670"/>
            <a:ext cx="8229600" cy="466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레지스트리 </a:t>
            </a:r>
            <a:r>
              <a:rPr lang="en-US" altLang="ko-KR" sz="2400" dirty="0"/>
              <a:t>(Container Registry)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이미지를 저장하는데 사용되는 이미지 저장소이다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이미지를 푸시 </a:t>
            </a:r>
            <a:r>
              <a:rPr lang="en-US" altLang="ko-KR" sz="1600" dirty="0"/>
              <a:t>(</a:t>
            </a:r>
            <a:r>
              <a:rPr lang="ko-KR" altLang="en-US" sz="1600" dirty="0"/>
              <a:t>저장</a:t>
            </a:r>
            <a:r>
              <a:rPr lang="en-US" altLang="ko-KR" sz="1600" dirty="0"/>
              <a:t>)</a:t>
            </a:r>
            <a:r>
              <a:rPr lang="ko-KR" altLang="en-US" sz="1600" dirty="0"/>
              <a:t> 및 풀 </a:t>
            </a:r>
            <a:r>
              <a:rPr lang="en-US" altLang="ko-KR" sz="1600" dirty="0"/>
              <a:t>(</a:t>
            </a:r>
            <a:r>
              <a:rPr lang="ko-KR" altLang="en-US" sz="1600" dirty="0"/>
              <a:t>가져오기</a:t>
            </a:r>
            <a:r>
              <a:rPr lang="en-US" altLang="ko-KR" sz="1600" dirty="0"/>
              <a:t>)</a:t>
            </a:r>
            <a:r>
              <a:rPr lang="ko-KR" altLang="en-US" sz="1600" dirty="0"/>
              <a:t> 프로세스를 통해 공유한다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BA7209-8762-AD98-C62F-A24A3298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3469"/>
            <a:ext cx="7772400" cy="35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5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64670"/>
            <a:ext cx="8229600" cy="466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</a:t>
            </a:r>
            <a:r>
              <a:rPr lang="ko-KR" altLang="en-US" sz="2400" dirty="0" err="1"/>
              <a:t>레지스트리</a:t>
            </a:r>
            <a:r>
              <a:rPr lang="ko-KR" altLang="en-US" sz="2400" dirty="0"/>
              <a:t> </a:t>
            </a:r>
            <a:r>
              <a:rPr lang="en-US" altLang="ko-KR" sz="2400" dirty="0"/>
              <a:t>(Container Registry)</a:t>
            </a:r>
            <a:endParaRPr lang="en-US" sz="24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800" dirty="0" err="1"/>
              <a:t>퍼블릭</a:t>
            </a:r>
            <a:r>
              <a:rPr lang="ko-KR" altLang="en-US" sz="1800" dirty="0"/>
              <a:t> 레지스트리 </a:t>
            </a:r>
            <a:r>
              <a:rPr lang="en-US" altLang="ko-KR" sz="1800" dirty="0"/>
              <a:t>(Public Registry)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/>
              <a:t>모두가 사용할 수 있는 레지스트리로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허브 </a:t>
            </a:r>
            <a:r>
              <a:rPr lang="en-US" altLang="ko-KR" sz="1400" dirty="0"/>
              <a:t>(</a:t>
            </a:r>
            <a:r>
              <a:rPr lang="en" altLang="x-none" sz="1400" dirty="0">
                <a:solidFill>
                  <a:srgbClr val="BDC1C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https://hub.docker.com/</a:t>
            </a:r>
            <a:r>
              <a:rPr lang="en-US" altLang="x-none" sz="1400" dirty="0">
                <a:ea typeface="Apple SD Gothic Neo" panose="02000300000000000000" pitchFamily="2" charset="-127"/>
              </a:rPr>
              <a:t>)</a:t>
            </a:r>
            <a:r>
              <a:rPr lang="ko-KR" altLang="en-US" sz="1400" dirty="0"/>
              <a:t>를 많이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088F8-67FA-C095-B1F9-3305532C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60" y="3351943"/>
            <a:ext cx="4521200" cy="30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0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64670"/>
            <a:ext cx="8229600" cy="466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레지스트리</a:t>
            </a:r>
            <a:r>
              <a:rPr lang="en-US" altLang="ko-KR" sz="2400" dirty="0"/>
              <a:t> (Container Registry)</a:t>
            </a:r>
            <a:endParaRPr lang="en-US" sz="24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800" dirty="0" err="1"/>
              <a:t>프라이빗</a:t>
            </a:r>
            <a:r>
              <a:rPr lang="ko-KR" altLang="en-US" sz="1800" dirty="0"/>
              <a:t> 레지스트리 </a:t>
            </a:r>
            <a:r>
              <a:rPr lang="en-US" altLang="ko-KR" sz="1800" dirty="0"/>
              <a:t>(Private Registry)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직접 컨테이너 이미지 저장소</a:t>
            </a:r>
            <a:r>
              <a:rPr lang="en-US" altLang="ko-KR" sz="1400" dirty="0"/>
              <a:t>(Private Registry)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직접 구성한다</a:t>
            </a:r>
            <a:r>
              <a:rPr lang="en-US" altLang="ko-KR" sz="1400" dirty="0"/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/>
              <a:t>저장소 서버</a:t>
            </a:r>
            <a:r>
              <a:rPr lang="en-US" altLang="ko-KR" sz="1400" dirty="0"/>
              <a:t>,</a:t>
            </a:r>
            <a:r>
              <a:rPr lang="ko-KR" altLang="en-US" sz="1400" dirty="0"/>
              <a:t> 저장 공간을 사용자가 직접 관리 해야 한다</a:t>
            </a:r>
            <a:r>
              <a:rPr lang="en-US" altLang="ko-KR" sz="1400" dirty="0"/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/>
              <a:t>회사 </a:t>
            </a:r>
            <a:r>
              <a:rPr lang="ko-KR" altLang="en-US" sz="1400" dirty="0" err="1"/>
              <a:t>사내망</a:t>
            </a:r>
            <a:r>
              <a:rPr lang="ko-KR" altLang="en-US" sz="1400" dirty="0"/>
              <a:t> 환경에서 이미지 배포 시 좋은 방법이다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ko-KR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3EE2FA-6EBA-9103-2C82-0AFE080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3957316"/>
            <a:ext cx="42926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04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74568"/>
            <a:ext cx="8229600" cy="297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이미지 </a:t>
            </a:r>
            <a:r>
              <a:rPr lang="en-US" altLang="ko-KR" sz="2400" dirty="0"/>
              <a:t>(Container Image)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생성 시 필요한 요소인 컨테이너 이미지는 애플리케이션을 실행하는 데 필요한 모든 것이 포함된 소프트웨어 패키지이다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실행하는 데 필요한 코드와 모든 런타임</a:t>
            </a:r>
            <a:r>
              <a:rPr lang="en-US" altLang="ko-KR" sz="1600" dirty="0"/>
              <a:t>,</a:t>
            </a:r>
            <a:r>
              <a:rPr lang="ko-KR" altLang="en-US" sz="1600" dirty="0"/>
              <a:t> 애플리케이션 및 시스템 라이브러리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모든 필수 설정에 대한 기본값이 포함된다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컨테이너는 이미지를 실행한 상태이며</a:t>
            </a:r>
            <a:r>
              <a:rPr lang="en-US" altLang="ko-KR" sz="1600" dirty="0"/>
              <a:t>,</a:t>
            </a:r>
            <a:r>
              <a:rPr lang="ko-KR" altLang="en-US" sz="1600" dirty="0"/>
              <a:t> 변하는 값은 컨테이너에 저장된다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이미지는 변하지 않음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3A1A37-7B1C-658E-9851-86C67047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73" y="4335249"/>
            <a:ext cx="5853654" cy="2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idx="1"/>
          </p:nvPr>
        </p:nvSpPr>
        <p:spPr>
          <a:xfrm>
            <a:off x="457200" y="875390"/>
            <a:ext cx="8229600" cy="53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도커</a:t>
            </a:r>
            <a:r>
              <a:rPr lang="en-US" altLang="ko-KR" sz="2400" dirty="0"/>
              <a:t>(Docker)</a:t>
            </a:r>
            <a:endParaRPr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/>
              <a:t>컨테이너 등장 배경</a:t>
            </a:r>
            <a:r>
              <a:rPr lang="en-US" altLang="ko-KR" sz="1800" dirty="0"/>
              <a:t> 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ko-KR" altLang="en-US" sz="1800" dirty="0" err="1"/>
              <a:t>도커</a:t>
            </a:r>
            <a:r>
              <a:rPr lang="ko-KR" sz="1800" dirty="0" err="1"/>
              <a:t>란</a:t>
            </a:r>
            <a:r>
              <a:rPr lang="en-US" altLang="ko-KR" sz="1800" dirty="0"/>
              <a:t> </a:t>
            </a:r>
            <a:r>
              <a:rPr lang="ko-KR" altLang="en-US" sz="1800" dirty="0"/>
              <a:t>무엇인가</a:t>
            </a:r>
            <a:r>
              <a:rPr lang="ko-KR" sz="1800" dirty="0"/>
              <a:t>?</a:t>
            </a:r>
            <a:endParaRPr lang="en-US" altLang="ko-KR" sz="1800" dirty="0"/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ko-KR" altLang="en-US" sz="1800" dirty="0" err="1"/>
              <a:t>도커의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/>
              <a:t>컨테이너 오케스트레이션</a:t>
            </a:r>
            <a:endParaRPr lang="en-US" altLang="ko-KR" sz="1800"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3C8F7C76-A00C-8F90-1FAF-99937D04D515}"/>
              </a:ext>
            </a:extLst>
          </p:cNvPr>
          <p:cNvSpPr txBox="1">
            <a:spLocks/>
          </p:cNvSpPr>
          <p:nvPr/>
        </p:nvSpPr>
        <p:spPr>
          <a:xfrm>
            <a:off x="457200" y="3575033"/>
            <a:ext cx="3773836" cy="222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쿠버네티스</a:t>
            </a:r>
            <a:r>
              <a:rPr lang="en-US" altLang="ko-KR" sz="2400" dirty="0"/>
              <a:t>(Kubernetes)</a:t>
            </a:r>
            <a:endParaRPr lang="en-US" sz="24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쿠버네티스란</a:t>
            </a:r>
            <a:r>
              <a:rPr lang="en-US" altLang="ko-KR" sz="1800" dirty="0"/>
              <a:t>?</a:t>
            </a:r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구성 요소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클러스터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16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64670"/>
            <a:ext cx="8229600" cy="4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이미지 </a:t>
            </a:r>
            <a:r>
              <a:rPr lang="en-US" altLang="ko-KR" sz="2400" dirty="0"/>
              <a:t>(Container Image)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여러 개의 </a:t>
            </a:r>
            <a:r>
              <a:rPr lang="en-US" altLang="ko-KR" sz="1600" dirty="0"/>
              <a:t>layer</a:t>
            </a:r>
            <a:r>
              <a:rPr lang="ko-KR" altLang="en-US" sz="1600" dirty="0"/>
              <a:t>로 된 바이너리 파일로 존재한다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생성시 읽기 전용으로 사용한다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명령어로 레지스트리로부터 다운로드 가능하다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저장소 이름</a:t>
            </a:r>
            <a:r>
              <a:rPr lang="en-US" altLang="ko-KR" sz="1600" dirty="0"/>
              <a:t>:</a:t>
            </a:r>
            <a:r>
              <a:rPr lang="ko-KR" altLang="en-US" sz="1600" dirty="0"/>
              <a:t> 이미지가 저장된 장소</a:t>
            </a:r>
            <a:r>
              <a:rPr lang="en-US" altLang="ko-KR" sz="1600" dirty="0"/>
              <a:t>,</a:t>
            </a:r>
            <a:r>
              <a:rPr lang="ko-KR" altLang="en-US" sz="1600" dirty="0"/>
              <a:t> 이름이 없으면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허브</a:t>
            </a:r>
            <a:r>
              <a:rPr lang="en-US" altLang="ko-KR" sz="1600" dirty="0"/>
              <a:t>(Docker Hub)</a:t>
            </a:r>
            <a:r>
              <a:rPr lang="ko-KR" altLang="en-US" sz="1600" dirty="0"/>
              <a:t>로 인식된다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이미지 이름</a:t>
            </a:r>
            <a:r>
              <a:rPr lang="en-US" altLang="ko-KR" sz="1600" dirty="0"/>
              <a:t>:</a:t>
            </a:r>
            <a:r>
              <a:rPr lang="ko-KR" altLang="en-US" sz="1600" dirty="0"/>
              <a:t> 이미지의 역할을 나타낼 이름으로 생략 불가능하다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이미지 버전 </a:t>
            </a:r>
            <a:r>
              <a:rPr lang="en-US" altLang="ko-KR" sz="1600" dirty="0"/>
              <a:t>(</a:t>
            </a:r>
            <a:r>
              <a:rPr lang="ko-KR" altLang="en-US" sz="1600" dirty="0"/>
              <a:t>태그</a:t>
            </a:r>
            <a:r>
              <a:rPr lang="en-US" altLang="ko-KR" sz="1600" dirty="0"/>
              <a:t>):</a:t>
            </a:r>
            <a:r>
              <a:rPr lang="ko-KR" altLang="en-US" sz="1600" dirty="0"/>
              <a:t> 이미지 버전정보로 생략하면 </a:t>
            </a:r>
            <a:r>
              <a:rPr lang="en-US" altLang="ko-KR" sz="1600" dirty="0"/>
              <a:t>latest(</a:t>
            </a:r>
            <a:r>
              <a:rPr lang="ko-KR" altLang="en-US" sz="1600" dirty="0"/>
              <a:t>최신 버전</a:t>
            </a:r>
            <a:r>
              <a:rPr lang="en-US" altLang="ko-KR" sz="1600" dirty="0"/>
              <a:t>)</a:t>
            </a:r>
            <a:r>
              <a:rPr lang="ko-KR" altLang="en-US" sz="1600" dirty="0"/>
              <a:t>로 인식된다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115A7-B407-EEBB-45F3-937869E8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291454"/>
            <a:ext cx="4152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56452"/>
            <a:ext cx="8229600" cy="230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이미지 </a:t>
            </a:r>
            <a:r>
              <a:rPr lang="en-US" altLang="ko-KR" sz="2400" dirty="0"/>
              <a:t>(Container Image)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이미지는 </a:t>
            </a:r>
            <a:r>
              <a:rPr lang="en-US" altLang="ko-KR" sz="1600" dirty="0"/>
              <a:t>layer</a:t>
            </a:r>
            <a:r>
              <a:rPr lang="ko-KR" altLang="en-US" sz="1600" dirty="0"/>
              <a:t>로 구성되어 있으며 유니온 파일 시스템을 통해 </a:t>
            </a:r>
            <a:br>
              <a:rPr lang="en-US" altLang="ko-KR" sz="1600" dirty="0"/>
            </a:br>
            <a:r>
              <a:rPr lang="ko-KR" altLang="en-US" sz="1600" dirty="0"/>
              <a:t>여러 개의 </a:t>
            </a:r>
            <a:r>
              <a:rPr lang="en-US" altLang="ko-KR" sz="1600" dirty="0"/>
              <a:t>layer</a:t>
            </a:r>
            <a:r>
              <a:rPr lang="ko-KR" altLang="en-US" sz="1600" dirty="0"/>
              <a:t>를 하나의 파일 시스템으로 사용한다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기존에 있던 컨테이너 이미지에 파일을 추가할 경우 중복되는 </a:t>
            </a:r>
            <a:r>
              <a:rPr lang="en-US" altLang="ko-KR" sz="1600" dirty="0"/>
              <a:t>layer</a:t>
            </a:r>
            <a:r>
              <a:rPr lang="ko-KR" altLang="en-US" sz="1600" dirty="0"/>
              <a:t>를 제외한 새로운 </a:t>
            </a:r>
            <a:r>
              <a:rPr lang="en-US" altLang="ko-KR" sz="1600" dirty="0"/>
              <a:t>layer</a:t>
            </a:r>
            <a:r>
              <a:rPr lang="ko-KR" altLang="en-US" sz="1600" dirty="0"/>
              <a:t>만 추가되기 때문에 효율적이다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B532F7-DA27-5069-D041-D0734375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93" y="3708783"/>
            <a:ext cx="6181613" cy="27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56452"/>
            <a:ext cx="8229600" cy="26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이미지 </a:t>
            </a:r>
            <a:r>
              <a:rPr lang="en-US" altLang="ko-KR" sz="2400" dirty="0"/>
              <a:t>(Container Image)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docker inspect</a:t>
            </a:r>
            <a:r>
              <a:rPr lang="ko-KR" altLang="en-US" sz="1600" dirty="0"/>
              <a:t> 명령어는 컨테이너 이미지의 </a:t>
            </a:r>
            <a:r>
              <a:rPr lang="en-US" altLang="ko-KR" sz="1600" dirty="0"/>
              <a:t>low level </a:t>
            </a:r>
            <a:r>
              <a:rPr lang="ko-KR" altLang="en-US" sz="1600" dirty="0"/>
              <a:t>정보를 보여준다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docker inspect </a:t>
            </a:r>
            <a:r>
              <a:rPr lang="ko-KR" altLang="en-US" sz="1600" dirty="0"/>
              <a:t>명령어는 많은 정보를 출력하지만 출력 결과 중 </a:t>
            </a:r>
            <a:r>
              <a:rPr lang="en-US" altLang="ko-KR" sz="1600" dirty="0"/>
              <a:t>Layers </a:t>
            </a:r>
            <a:r>
              <a:rPr lang="ko-KR" altLang="en-US" sz="1600" dirty="0"/>
              <a:t>항목의 예시이다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ubuntu:18.04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레이어로 구성되어 있고 </a:t>
            </a:r>
            <a:r>
              <a:rPr lang="en-US" altLang="ko-KR" sz="1600" dirty="0" err="1"/>
              <a:t>openebs</a:t>
            </a:r>
            <a:r>
              <a:rPr lang="en-US" altLang="ko-KR" sz="1600" dirty="0"/>
              <a:t>/cspc-operator:3.1.0</a:t>
            </a:r>
            <a:r>
              <a:rPr lang="ko-KR" altLang="en-US" sz="1600" dirty="0"/>
              <a:t>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레이어를 구성되어 있음을 보여준다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66FFC-3256-8F42-59E8-F209B778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5002981"/>
            <a:ext cx="4927600" cy="2032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0B3D0C-4251-119B-55AC-A4216BFD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25" y="5206181"/>
            <a:ext cx="5177492" cy="96547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78D6AD2-88B4-EDCD-FE18-B49AA99E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227" y="4313828"/>
            <a:ext cx="4671546" cy="6157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E469D3-5D05-E0BB-E9A9-EE92AC2B1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227" y="4085228"/>
            <a:ext cx="3810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1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844252"/>
            <a:ext cx="8229600" cy="40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이미지 생성 방법</a:t>
            </a:r>
            <a:endParaRPr sz="2000" dirty="0"/>
          </a:p>
        </p:txBody>
      </p:sp>
      <p:sp>
        <p:nvSpPr>
          <p:cNvPr id="4" name="Google Shape;110;p16">
            <a:extLst>
              <a:ext uri="{FF2B5EF4-FFF2-40B4-BE49-F238E27FC236}">
                <a16:creationId xmlns:a16="http://schemas.microsoft.com/office/drawing/2014/main" id="{7223CCF5-7B7E-3CB3-6B71-2EAE7FEB966E}"/>
              </a:ext>
            </a:extLst>
          </p:cNvPr>
          <p:cNvSpPr txBox="1">
            <a:spLocks/>
          </p:cNvSpPr>
          <p:nvPr/>
        </p:nvSpPr>
        <p:spPr>
          <a:xfrm>
            <a:off x="457200" y="4987921"/>
            <a:ext cx="8686800" cy="110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ko-KR" altLang="en-US" sz="1000" dirty="0">
                <a:solidFill>
                  <a:srgbClr val="FF0000"/>
                </a:solidFill>
              </a:rPr>
              <a:t>애플리케이션 설치 환경구성을 위한 메뉴얼 작업이 필요하다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ko-KR" altLang="en-US" sz="1000" dirty="0">
                <a:solidFill>
                  <a:srgbClr val="FF0000"/>
                </a:solidFill>
              </a:rPr>
              <a:t>애플리케이션 구동 이미지로 커밋하기 때문에 이미지 동작을 보장한다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FFEF1E-AF1F-7D5D-5455-1E53D545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56501"/>
            <a:ext cx="7772400" cy="1620628"/>
          </a:xfrm>
          <a:prstGeom prst="rect">
            <a:avLst/>
          </a:prstGeom>
        </p:spPr>
      </p:pic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46971668-6D6F-322A-942B-D594E479DECB}"/>
              </a:ext>
            </a:extLst>
          </p:cNvPr>
          <p:cNvSpPr txBox="1">
            <a:spLocks/>
          </p:cNvSpPr>
          <p:nvPr/>
        </p:nvSpPr>
        <p:spPr>
          <a:xfrm>
            <a:off x="620110" y="1441438"/>
            <a:ext cx="8686800" cy="17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600" b="1" dirty="0"/>
              <a:t> 기존 컨테이너로 이미지 생성 방법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arabicPeriod"/>
            </a:pPr>
            <a:r>
              <a:rPr lang="ko-KR" altLang="en-US" sz="1000" dirty="0"/>
              <a:t>기본 </a:t>
            </a:r>
            <a:r>
              <a:rPr lang="en-US" altLang="ko-KR" sz="1000" dirty="0"/>
              <a:t>OS </a:t>
            </a:r>
            <a:r>
              <a:rPr lang="ko-KR" altLang="en-US" sz="1000" dirty="0"/>
              <a:t>이미지로 컨테이너 생성</a:t>
            </a:r>
            <a:endParaRPr lang="en-US" altLang="ko-KR" sz="1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arabicPeriod"/>
            </a:pPr>
            <a:r>
              <a:rPr lang="ko-KR" altLang="en-US" sz="1000" dirty="0"/>
              <a:t>애플리케이션 설치 및 환경설정</a:t>
            </a:r>
            <a:r>
              <a:rPr lang="en-US" altLang="ko-KR" sz="1000" dirty="0"/>
              <a:t>,</a:t>
            </a:r>
            <a:r>
              <a:rPr lang="ko-KR" altLang="en-US" sz="1000" dirty="0"/>
              <a:t> 소스코드 복제</a:t>
            </a:r>
            <a:endParaRPr lang="en-US" altLang="ko-KR" sz="1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arabicPeriod"/>
            </a:pPr>
            <a:r>
              <a:rPr lang="ko-KR" altLang="en-US" sz="1000" dirty="0"/>
              <a:t>컨테이너 이미지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</a:t>
            </a:r>
            <a:r>
              <a:rPr lang="en-US" altLang="ko-KR" sz="1000" dirty="0"/>
              <a:t>(Commit)</a:t>
            </a:r>
          </a:p>
        </p:txBody>
      </p:sp>
    </p:spTree>
    <p:extLst>
      <p:ext uri="{BB962C8B-B14F-4D97-AF65-F5344CB8AC3E}">
        <p14:creationId xmlns:p14="http://schemas.microsoft.com/office/powerpoint/2010/main" val="79641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844252"/>
            <a:ext cx="8229600" cy="40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이미지 생성 방법</a:t>
            </a:r>
            <a:endParaRPr sz="2000" dirty="0"/>
          </a:p>
        </p:txBody>
      </p:sp>
      <p:sp>
        <p:nvSpPr>
          <p:cNvPr id="4" name="Google Shape;110;p16">
            <a:extLst>
              <a:ext uri="{FF2B5EF4-FFF2-40B4-BE49-F238E27FC236}">
                <a16:creationId xmlns:a16="http://schemas.microsoft.com/office/drawing/2014/main" id="{7223CCF5-7B7E-3CB3-6B71-2EAE7FEB966E}"/>
              </a:ext>
            </a:extLst>
          </p:cNvPr>
          <p:cNvSpPr txBox="1">
            <a:spLocks/>
          </p:cNvSpPr>
          <p:nvPr/>
        </p:nvSpPr>
        <p:spPr>
          <a:xfrm>
            <a:off x="457200" y="4855171"/>
            <a:ext cx="8686800" cy="123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ko-KR" altLang="en-US" sz="1400" dirty="0"/>
              <a:t>이미지를 직접 생성하고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작업을 생략한다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ko-KR" altLang="en-US" sz="1400" dirty="0"/>
              <a:t>애플리케이션 빌드를 자동화한다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ko-KR" altLang="en-US" sz="1400" dirty="0" err="1">
                <a:solidFill>
                  <a:srgbClr val="FF0000"/>
                </a:solidFill>
              </a:rPr>
              <a:t>도커</a:t>
            </a:r>
            <a:r>
              <a:rPr lang="ko-KR" altLang="en-US" sz="1400" dirty="0">
                <a:solidFill>
                  <a:srgbClr val="FF0000"/>
                </a:solidFill>
              </a:rPr>
              <a:t> 허브의 신뢰할 수 있는 이미지를 바탕으로 쉽게 이미지 배포 가능하다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46971668-6D6F-322A-942B-D594E479DECB}"/>
              </a:ext>
            </a:extLst>
          </p:cNvPr>
          <p:cNvSpPr txBox="1">
            <a:spLocks/>
          </p:cNvSpPr>
          <p:nvPr/>
        </p:nvSpPr>
        <p:spPr>
          <a:xfrm>
            <a:off x="620110" y="1441438"/>
            <a:ext cx="8686800" cy="17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1600" b="1" dirty="0" err="1"/>
              <a:t>Dockerfile</a:t>
            </a:r>
            <a:r>
              <a:rPr lang="ko-KR" altLang="en-US" sz="1600" b="1" dirty="0"/>
              <a:t>로 이미지 생성 방법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arabicPeriod"/>
            </a:pPr>
            <a:r>
              <a:rPr lang="ko-KR" altLang="en-US" sz="1400" dirty="0"/>
              <a:t>메뉴얼 작업을 기록한 </a:t>
            </a:r>
            <a:r>
              <a:rPr lang="en-US" altLang="ko-KR" sz="1400" dirty="0" err="1"/>
              <a:t>Dockerfile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ct val="150000"/>
              <a:buFont typeface="+mj-lt"/>
              <a:buAutoNum type="arabicPeriod"/>
            </a:pPr>
            <a:r>
              <a:rPr lang="ko-KR" altLang="en-US" sz="1400" dirty="0"/>
              <a:t>빌드 명령어가 </a:t>
            </a:r>
            <a:r>
              <a:rPr lang="en-US" altLang="ko-KR" sz="1400" dirty="0" err="1"/>
              <a:t>Dockerfile</a:t>
            </a:r>
            <a:r>
              <a:rPr lang="ko-KR" altLang="en-US" sz="1400" dirty="0"/>
              <a:t>을 읽어 이미지 생성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ECA06-82BB-8124-3C55-37467697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80" y="2855109"/>
            <a:ext cx="5888640" cy="16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39"/>
            <a:ext cx="8229600" cy="215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Dockerfile</a:t>
            </a:r>
            <a:r>
              <a:rPr lang="ko-KR" altLang="en-US" sz="1600" dirty="0"/>
              <a:t>은 한 줄이 하나의 명령어가 되고</a:t>
            </a:r>
            <a:r>
              <a:rPr lang="en-US" altLang="ko-KR" sz="1600" dirty="0"/>
              <a:t>,</a:t>
            </a:r>
            <a:r>
              <a:rPr lang="ko-KR" altLang="en-US" sz="1600" dirty="0"/>
              <a:t> 명령어를 명시한 뒤에 옵션을 추가하는 방식이다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Dockerfile</a:t>
            </a:r>
            <a:r>
              <a:rPr lang="ko-KR" altLang="en-US" sz="1600" dirty="0"/>
              <a:t>에서 사용되는 여러 명령어가 있지만 </a:t>
            </a:r>
            <a:r>
              <a:rPr lang="en-US" altLang="ko-KR" sz="1600" dirty="0"/>
              <a:t>FROM, RUN, ADD</a:t>
            </a:r>
            <a:r>
              <a:rPr lang="ko-KR" altLang="en-US" sz="1600" dirty="0"/>
              <a:t> 등의 기초적인 명령어에 대해 알아보자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81AEBC-9B3A-0AE7-A6CD-54BCA7C65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68" y="3343735"/>
            <a:ext cx="6025463" cy="2456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A355E-F7EE-5A8E-00D7-D65C73FC03C4}"/>
              </a:ext>
            </a:extLst>
          </p:cNvPr>
          <p:cNvSpPr txBox="1"/>
          <p:nvPr/>
        </p:nvSpPr>
        <p:spPr>
          <a:xfrm>
            <a:off x="2316413" y="5977054"/>
            <a:ext cx="451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아파치</a:t>
            </a:r>
            <a:r>
              <a:rPr kumimoji="1" lang="ko-KR" altLang="en-US" dirty="0"/>
              <a:t> 웹 서버가 설치된 이미지를 생성하는 </a:t>
            </a:r>
            <a:r>
              <a:rPr kumimoji="1" lang="en-US" altLang="ko-KR" dirty="0" err="1"/>
              <a:t>Dockerfile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480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40"/>
            <a:ext cx="8229600" cy="23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FROM</a:t>
            </a:r>
            <a:r>
              <a:rPr lang="ko-KR" altLang="en-US" sz="1600" dirty="0"/>
              <a:t> 명령어는</a:t>
            </a:r>
            <a:r>
              <a:rPr lang="en-US" altLang="ko-KR" sz="1600" dirty="0"/>
              <a:t> </a:t>
            </a:r>
            <a:r>
              <a:rPr lang="ko-KR" altLang="en-US" sz="1600" dirty="0"/>
              <a:t>생성할 이미지의 베이스가 될 이미지를 뜻한다</a:t>
            </a:r>
            <a:r>
              <a:rPr lang="en-US" altLang="ko-KR" sz="1600" dirty="0"/>
              <a:t>. 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FROM</a:t>
            </a:r>
            <a:r>
              <a:rPr lang="ko-KR" altLang="en-US" sz="1600" dirty="0"/>
              <a:t> 명령어는 </a:t>
            </a:r>
            <a:r>
              <a:rPr lang="en-US" altLang="ko-KR" sz="1600" dirty="0" err="1"/>
              <a:t>Dockerfile</a:t>
            </a:r>
            <a:r>
              <a:rPr lang="ko-KR" altLang="en-US" sz="1600" dirty="0"/>
              <a:t>을 작성할 때 반드시 한 번 이상 입력해야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이름의 포맷은 </a:t>
            </a:r>
            <a:r>
              <a:rPr lang="en-US" altLang="ko-KR" sz="1600" dirty="0"/>
              <a:t>docker run </a:t>
            </a:r>
            <a:r>
              <a:rPr lang="ko-KR" altLang="en-US" sz="1600" dirty="0"/>
              <a:t>명령어에서 이미지 이름을 사용했을 때와 같다</a:t>
            </a:r>
            <a:r>
              <a:rPr lang="en-US" altLang="ko-KR" sz="1600" dirty="0"/>
              <a:t>. 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사용하려는 이미지가 </a:t>
            </a:r>
            <a:r>
              <a:rPr lang="ko-KR" altLang="en-US" sz="1600" dirty="0" err="1"/>
              <a:t>도커에</a:t>
            </a:r>
            <a:r>
              <a:rPr lang="ko-KR" altLang="en-US" sz="1600" dirty="0"/>
              <a:t> 없다면 자동으로 </a:t>
            </a:r>
            <a:r>
              <a:rPr lang="en-US" altLang="ko-KR" sz="1600" dirty="0"/>
              <a:t>pull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8FCADA4-21B2-9979-3B15-3148BE0A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64" y="3887857"/>
            <a:ext cx="3663072" cy="568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509A-DF68-406E-C774-9F963CD18EC7}"/>
              </a:ext>
            </a:extLst>
          </p:cNvPr>
          <p:cNvSpPr/>
          <p:nvPr/>
        </p:nvSpPr>
        <p:spPr>
          <a:xfrm>
            <a:off x="1006010" y="4915515"/>
            <a:ext cx="7354957" cy="568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</a:rPr>
              <a:t>Dockerfile</a:t>
            </a:r>
            <a:r>
              <a:rPr kumimoji="1" lang="ko-Kore-KR" altLang="en-US" sz="1600" dirty="0">
                <a:solidFill>
                  <a:schemeClr val="tx1"/>
                </a:solidFill>
              </a:rPr>
              <a:t>에서</a:t>
            </a:r>
            <a:r>
              <a:rPr kumimoji="1" lang="ko-KR" altLang="en-US" sz="1600" dirty="0">
                <a:solidFill>
                  <a:schemeClr val="tx1"/>
                </a:solidFill>
              </a:rPr>
              <a:t> 사용할 베이스 이미지를 </a:t>
            </a:r>
            <a:r>
              <a:rPr kumimoji="1" lang="en-US" altLang="ko-KR" sz="1600" dirty="0">
                <a:solidFill>
                  <a:schemeClr val="tx1"/>
                </a:solidFill>
              </a:rPr>
              <a:t>ubuntu:14.04</a:t>
            </a:r>
            <a:r>
              <a:rPr kumimoji="1" lang="ko-KR" altLang="en-US" sz="1600" dirty="0">
                <a:solidFill>
                  <a:schemeClr val="tx1"/>
                </a:solidFill>
              </a:rPr>
              <a:t>로 설정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8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40"/>
            <a:ext cx="8229600" cy="23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LABEL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LABEL</a:t>
            </a:r>
            <a:r>
              <a:rPr lang="ko-KR" altLang="en-US" sz="1600" dirty="0"/>
              <a:t> 명령어는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이미지에 메타데이터를 추가한다</a:t>
            </a:r>
            <a:r>
              <a:rPr lang="en-US" altLang="ko-KR" sz="1600" dirty="0"/>
              <a:t>. 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메타데이터는 </a:t>
            </a:r>
            <a:r>
              <a:rPr lang="en-US" altLang="ko-KR" sz="1600" dirty="0"/>
              <a:t>‘</a:t>
            </a:r>
            <a:r>
              <a:rPr lang="ko-KR" altLang="en-US" sz="1600" dirty="0"/>
              <a:t>키</a:t>
            </a:r>
            <a:r>
              <a:rPr lang="en-US" altLang="ko-KR" sz="1600" dirty="0"/>
              <a:t>:</a:t>
            </a:r>
            <a:r>
              <a:rPr lang="ko-KR" altLang="en-US" sz="1600" dirty="0"/>
              <a:t>값</a:t>
            </a:r>
            <a:r>
              <a:rPr lang="en-US" altLang="ko-KR" sz="1600" dirty="0"/>
              <a:t>’</a:t>
            </a:r>
            <a:r>
              <a:rPr lang="ko-KR" altLang="en-US" sz="1600" dirty="0"/>
              <a:t>의 형태로 저장되며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메타데이터가 저장될 수 있다</a:t>
            </a:r>
            <a:r>
              <a:rPr lang="en-US" altLang="ko-KR" sz="1600" dirty="0"/>
              <a:t>. 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추가된 메타데이터는 </a:t>
            </a:r>
            <a:r>
              <a:rPr lang="en-US" altLang="ko-KR" sz="1600" dirty="0"/>
              <a:t>docker inspect </a:t>
            </a:r>
            <a:r>
              <a:rPr lang="ko-KR" altLang="en-US" sz="1600" dirty="0"/>
              <a:t>명령어로 이미지의 정보를 구해서 확인할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A588E-5982-4611-8406-236E2B4A8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27" y="3951908"/>
            <a:ext cx="5923345" cy="4478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749EE1-6D39-D382-304F-7A1DA832ABA3}"/>
              </a:ext>
            </a:extLst>
          </p:cNvPr>
          <p:cNvSpPr/>
          <p:nvPr/>
        </p:nvSpPr>
        <p:spPr>
          <a:xfrm>
            <a:off x="1006010" y="4915515"/>
            <a:ext cx="7354957" cy="568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메타데이터로 </a:t>
            </a:r>
            <a:r>
              <a:rPr kumimoji="1" lang="en-US" altLang="ko-KR" sz="1600" dirty="0">
                <a:solidFill>
                  <a:schemeClr val="tx1"/>
                </a:solidFill>
              </a:rPr>
              <a:t>maintainer</a:t>
            </a:r>
            <a:r>
              <a:rPr kumimoji="1" lang="ko-KR" altLang="en-US" sz="1600" dirty="0">
                <a:solidFill>
                  <a:schemeClr val="tx1"/>
                </a:solidFill>
              </a:rPr>
              <a:t>의 이메일을 추가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57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40"/>
            <a:ext cx="8229600" cy="4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RUN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RUN</a:t>
            </a:r>
            <a:r>
              <a:rPr lang="ko-KR" altLang="en-US" sz="1600" dirty="0"/>
              <a:t> 명령어는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이미지를 만들기 위해 컨테이너 내부에서 명령어를 실행한다</a:t>
            </a:r>
            <a:r>
              <a:rPr lang="en-US" altLang="ko-KR" sz="1600" dirty="0"/>
              <a:t>. 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이미지를 빌드할 때 별도의 입력을 받아야 하는 </a:t>
            </a:r>
            <a:r>
              <a:rPr lang="en-US" altLang="ko-KR" sz="1600" dirty="0"/>
              <a:t>RUN</a:t>
            </a:r>
            <a:r>
              <a:rPr lang="ko-KR" altLang="en-US" sz="1600" dirty="0"/>
              <a:t>이 있다면 </a:t>
            </a:r>
            <a:r>
              <a:rPr lang="en-US" altLang="ko-KR" sz="1600" dirty="0"/>
              <a:t>build </a:t>
            </a:r>
            <a:r>
              <a:rPr lang="ko-KR" altLang="en-US" sz="1600" dirty="0"/>
              <a:t>명령어는 이를 오류로 간주하고 빌드를 종료한다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B887E0-4D99-BF4E-114A-237CF8093224}"/>
              </a:ext>
            </a:extLst>
          </p:cNvPr>
          <p:cNvSpPr/>
          <p:nvPr/>
        </p:nvSpPr>
        <p:spPr>
          <a:xfrm>
            <a:off x="1006010" y="4915515"/>
            <a:ext cx="7354957" cy="818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RUN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apt-get update, apt-get install apache2 –y </a:t>
            </a:r>
            <a:r>
              <a:rPr kumimoji="1" lang="ko-KR" altLang="en-US" sz="1600" dirty="0">
                <a:solidFill>
                  <a:schemeClr val="tx1"/>
                </a:solidFill>
              </a:rPr>
              <a:t>명령어를 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차례대로 실행해 아파치 웹 서버를 설치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7E2827-7C43-3552-211E-4198BCB5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65" y="3429000"/>
            <a:ext cx="4840869" cy="8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40"/>
            <a:ext cx="8229600" cy="4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RUN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예제에서는 </a:t>
            </a:r>
            <a:r>
              <a:rPr lang="en-US" altLang="ko-KR" sz="1600" dirty="0"/>
              <a:t>apt-get update</a:t>
            </a:r>
            <a:r>
              <a:rPr lang="ko-KR" altLang="en-US" sz="1600" dirty="0"/>
              <a:t>와 </a:t>
            </a:r>
            <a:r>
              <a:rPr lang="en-US" altLang="ko-KR" sz="1600" dirty="0"/>
              <a:t>apt-get install apache2 </a:t>
            </a:r>
            <a:r>
              <a:rPr lang="ko-KR" altLang="en-US" sz="1600" dirty="0"/>
              <a:t>명령어를 실행하기 때문에 아파치 웹 서버가 설치된 이미지가 생성된다</a:t>
            </a:r>
            <a:r>
              <a:rPr lang="en-US" altLang="ko-KR" sz="1600" dirty="0"/>
              <a:t>. 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Dockerfile</a:t>
            </a:r>
            <a:r>
              <a:rPr lang="ko-KR" altLang="en-US" sz="1600" dirty="0"/>
              <a:t>을 이미지로 빌드하는 과정에서는 별도의 입력이 불가능하기 때문에 </a:t>
            </a:r>
            <a:r>
              <a:rPr lang="en-US" altLang="ko-KR" sz="1600" dirty="0"/>
              <a:t>apt-get install apache2 </a:t>
            </a:r>
            <a:r>
              <a:rPr lang="ko-KR" altLang="en-US" sz="1600" dirty="0"/>
              <a:t>명령어에서 설치할 것일지를 선택하는 </a:t>
            </a:r>
            <a:r>
              <a:rPr lang="en-US" altLang="ko-KR" sz="1600" dirty="0"/>
              <a:t>Y/N</a:t>
            </a:r>
            <a:r>
              <a:rPr lang="ko-KR" altLang="en-US" sz="1600" dirty="0"/>
              <a:t>을 </a:t>
            </a:r>
            <a:r>
              <a:rPr lang="en-US" altLang="ko-KR" sz="1600" dirty="0"/>
              <a:t>Yes</a:t>
            </a:r>
            <a:r>
              <a:rPr lang="ko-KR" altLang="en-US" sz="1600" dirty="0"/>
              <a:t>로 설정해야 한다</a:t>
            </a:r>
            <a:r>
              <a:rPr lang="en-US" altLang="ko-KR" sz="1600" dirty="0"/>
              <a:t>.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92BBBBB-BE32-6064-A783-4FD49477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65" y="3760547"/>
            <a:ext cx="4840869" cy="8189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5190CD-85BB-4B89-1B2D-B79DF46825B8}"/>
              </a:ext>
            </a:extLst>
          </p:cNvPr>
          <p:cNvSpPr/>
          <p:nvPr/>
        </p:nvSpPr>
        <p:spPr>
          <a:xfrm>
            <a:off x="1006010" y="4915515"/>
            <a:ext cx="7354957" cy="818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RUN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apt-get update, apt-get install apache2 –y </a:t>
            </a:r>
            <a:r>
              <a:rPr kumimoji="1" lang="ko-KR" altLang="en-US" sz="1600" dirty="0">
                <a:solidFill>
                  <a:schemeClr val="tx1"/>
                </a:solidFill>
              </a:rPr>
              <a:t>명령어를 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차례대로 실행해 아파치 웹 서버를 설치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/>
              <a:t>1. </a:t>
            </a:r>
            <a:r>
              <a:rPr lang="ko-KR" altLang="en-US" sz="3200" dirty="0" err="1"/>
              <a:t>도커</a:t>
            </a:r>
            <a:r>
              <a:rPr lang="en-US" altLang="ko-KR" sz="3200" dirty="0"/>
              <a:t>(Docker)</a:t>
            </a:r>
            <a:endParaRPr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39"/>
            <a:ext cx="8229600" cy="302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ADD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ADD</a:t>
            </a:r>
            <a:r>
              <a:rPr lang="ko-KR" altLang="en-US" sz="1600" dirty="0"/>
              <a:t> 명령어는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이미지에 추가한다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추가하는 파일은 </a:t>
            </a:r>
            <a:r>
              <a:rPr lang="en-US" altLang="ko-KR" sz="1600" dirty="0" err="1"/>
              <a:t>Dockerfile</a:t>
            </a:r>
            <a:r>
              <a:rPr lang="ko-KR" altLang="en-US" sz="1600" dirty="0"/>
              <a:t>이 위치한 디렉토리인 컨텍스트 </a:t>
            </a:r>
            <a:r>
              <a:rPr lang="en-US" altLang="ko-KR" sz="1600" dirty="0"/>
              <a:t>(Context)</a:t>
            </a:r>
            <a:r>
              <a:rPr lang="ko-KR" altLang="en-US" sz="1600" dirty="0"/>
              <a:t>에서 가져온다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ADD </a:t>
            </a:r>
            <a:r>
              <a:rPr lang="ko-KR" altLang="en-US" sz="1600" dirty="0"/>
              <a:t>명령어는 </a:t>
            </a:r>
            <a:r>
              <a:rPr lang="en-US" altLang="ko-KR" sz="1600" dirty="0"/>
              <a:t>JSON</a:t>
            </a:r>
            <a:r>
              <a:rPr lang="ko-KR" altLang="en-US" sz="1600" dirty="0"/>
              <a:t> 배열의 형태로 </a:t>
            </a:r>
            <a:r>
              <a:rPr lang="en-US" altLang="ko-KR" sz="1600" dirty="0"/>
              <a:t>[“</a:t>
            </a:r>
            <a:r>
              <a:rPr lang="ko-KR" altLang="en-US" sz="1600" dirty="0"/>
              <a:t>추가할 파일 이름</a:t>
            </a:r>
            <a:r>
              <a:rPr lang="en-US" altLang="ko-KR" sz="1600" dirty="0"/>
              <a:t>”,</a:t>
            </a:r>
            <a:r>
              <a:rPr lang="ko-KR" altLang="en-US" sz="1600" dirty="0"/>
              <a:t> 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  <a:r>
              <a:rPr lang="en-US" altLang="ko-KR" sz="1600" dirty="0"/>
              <a:t>”</a:t>
            </a:r>
            <a:r>
              <a:rPr lang="ko-KR" altLang="en-US" sz="1600" dirty="0"/>
              <a:t>컨테이너에 추가될 위치</a:t>
            </a:r>
            <a:r>
              <a:rPr lang="en-US" altLang="ko-KR" sz="1600" dirty="0"/>
              <a:t>”]</a:t>
            </a:r>
            <a:r>
              <a:rPr lang="ko-KR" altLang="en-US" sz="1600" dirty="0"/>
              <a:t>와 같이 사용한다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추가할 파일이름은 여러 개를 지정할 수 있으며 배열의 마지막 원소가 컨테이너에 추가될 위치이다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555CA-B72B-3F16-9256-9C790FC1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493" y="4455626"/>
            <a:ext cx="4587014" cy="3887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94D737-B3CD-8CDE-5D99-505E55E0003E}"/>
              </a:ext>
            </a:extLst>
          </p:cNvPr>
          <p:cNvSpPr/>
          <p:nvPr/>
        </p:nvSpPr>
        <p:spPr>
          <a:xfrm>
            <a:off x="1006010" y="5127547"/>
            <a:ext cx="7354957" cy="818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20" lvl="1" indent="-285739" algn="ctr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>
                <a:solidFill>
                  <a:schemeClr val="tx1"/>
                </a:solidFill>
              </a:rPr>
              <a:t>Dockerfile</a:t>
            </a:r>
            <a:r>
              <a:rPr lang="ko-KR" altLang="en-US" sz="1600" dirty="0">
                <a:solidFill>
                  <a:schemeClr val="tx1"/>
                </a:solidFill>
              </a:rPr>
              <a:t>이 위치한 디렉토리에서 </a:t>
            </a:r>
            <a:r>
              <a:rPr lang="en-US" altLang="ko-KR" sz="1600" dirty="0" err="1">
                <a:solidFill>
                  <a:schemeClr val="tx1"/>
                </a:solidFill>
              </a:rPr>
              <a:t>test.html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파일을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ctr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>
                <a:solidFill>
                  <a:schemeClr val="tx1"/>
                </a:solidFill>
              </a:rPr>
              <a:t>이미지의 </a:t>
            </a:r>
            <a:r>
              <a:rPr lang="en-US" altLang="ko-KR" sz="1600" dirty="0">
                <a:solidFill>
                  <a:schemeClr val="tx1"/>
                </a:solidFill>
              </a:rPr>
              <a:t>/var/www/html </a:t>
            </a:r>
            <a:r>
              <a:rPr lang="ko-KR" altLang="en-US" sz="1600" dirty="0">
                <a:solidFill>
                  <a:schemeClr val="tx1"/>
                </a:solidFill>
              </a:rPr>
              <a:t>디렉토리에 추가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2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40"/>
            <a:ext cx="8229600" cy="20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EXPOSE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EXPOSE</a:t>
            </a:r>
            <a:r>
              <a:rPr lang="ko-KR" altLang="en-US" sz="1600" dirty="0"/>
              <a:t> 명령어는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Dockerfile</a:t>
            </a:r>
            <a:r>
              <a:rPr lang="ko-KR" altLang="en-US" sz="1600" dirty="0"/>
              <a:t>의 빌드로 생성된 이미지에서 노출할 포트를 설정한다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EXPOSE</a:t>
            </a:r>
            <a:r>
              <a:rPr lang="ko-KR" altLang="en-US" sz="1600" dirty="0"/>
              <a:t> 명령어는 컨테이너를 생성하는 </a:t>
            </a:r>
            <a:r>
              <a:rPr lang="en-US" altLang="ko-KR" sz="1600" dirty="0"/>
              <a:t>run</a:t>
            </a:r>
            <a:r>
              <a:rPr lang="ko-KR" altLang="en-US" sz="1600" dirty="0"/>
              <a:t> 명령어에서 모든 노출된 컨테이너의 포트를 호스트에 </a:t>
            </a:r>
            <a:r>
              <a:rPr lang="ko-KR" altLang="en-US" sz="1600" dirty="0" err="1"/>
              <a:t>퍼블리시</a:t>
            </a:r>
            <a:r>
              <a:rPr lang="en-US" altLang="ko-KR" sz="1600" dirty="0"/>
              <a:t>(Publish)</a:t>
            </a:r>
            <a:r>
              <a:rPr lang="ko-KR" altLang="en-US" sz="1600" dirty="0"/>
              <a:t>하는 </a:t>
            </a:r>
            <a:r>
              <a:rPr lang="en-US" altLang="ko-KR" sz="1600" dirty="0"/>
              <a:t>–P </a:t>
            </a:r>
            <a:r>
              <a:rPr lang="ko-KR" altLang="en-US" sz="1600" dirty="0"/>
              <a:t>플래그 </a:t>
            </a:r>
            <a:r>
              <a:rPr lang="en-US" altLang="ko-KR" sz="1600" dirty="0"/>
              <a:t>(flag)</a:t>
            </a:r>
            <a:r>
              <a:rPr lang="ko-KR" altLang="en-US" sz="1600" dirty="0"/>
              <a:t>와 함께 사용된다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251F7-054D-4672-203A-77E4AC5B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22" y="3746225"/>
            <a:ext cx="2393556" cy="5077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660807-86A3-EA98-59C1-5A637EAA4AF9}"/>
              </a:ext>
            </a:extLst>
          </p:cNvPr>
          <p:cNvSpPr/>
          <p:nvPr/>
        </p:nvSpPr>
        <p:spPr>
          <a:xfrm>
            <a:off x="1006010" y="4915516"/>
            <a:ext cx="7354957" cy="663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EXPOSE</a:t>
            </a:r>
            <a:r>
              <a:rPr kumimoji="1" lang="ko-KR" altLang="en-US" sz="1600" dirty="0">
                <a:solidFill>
                  <a:schemeClr val="tx1"/>
                </a:solidFill>
              </a:rPr>
              <a:t>로 사용해야 할 포트를 </a:t>
            </a:r>
            <a:r>
              <a:rPr kumimoji="1" lang="en-US" altLang="ko-KR" sz="1600" dirty="0">
                <a:solidFill>
                  <a:schemeClr val="tx1"/>
                </a:solidFill>
              </a:rPr>
              <a:t>80</a:t>
            </a:r>
            <a:r>
              <a:rPr kumimoji="1" lang="ko-KR" altLang="en-US" sz="1600" dirty="0">
                <a:solidFill>
                  <a:schemeClr val="tx1"/>
                </a:solidFill>
              </a:rPr>
              <a:t>번으로 설정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6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2CD663E-E9F9-3753-2ADA-6E591FF4B58E}"/>
              </a:ext>
            </a:extLst>
          </p:cNvPr>
          <p:cNvSpPr txBox="1">
            <a:spLocks/>
          </p:cNvSpPr>
          <p:nvPr/>
        </p:nvSpPr>
        <p:spPr>
          <a:xfrm>
            <a:off x="457200" y="1123540"/>
            <a:ext cx="8229600" cy="264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2400" dirty="0" err="1"/>
              <a:t>Dockerfile</a:t>
            </a:r>
            <a:r>
              <a:rPr lang="en-US" altLang="ko-KR" sz="2400" dirty="0"/>
              <a:t>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CMD</a:t>
            </a:r>
            <a:endParaRPr lang="en-US"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CMD</a:t>
            </a:r>
            <a:r>
              <a:rPr lang="ko-KR" altLang="en-US" sz="1600" dirty="0"/>
              <a:t> 명령어는 컨테이너가 시작될 때마다 실행할 명령어를 설정하며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Dockerfile</a:t>
            </a:r>
            <a:r>
              <a:rPr lang="ko-KR" altLang="en-US" sz="1600" dirty="0"/>
              <a:t>에서 한 번만 사용할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CMD</a:t>
            </a:r>
            <a:r>
              <a:rPr lang="ko-KR" altLang="en-US" sz="1600" dirty="0"/>
              <a:t> 명령어는 </a:t>
            </a:r>
            <a:r>
              <a:rPr lang="en-US" altLang="ko-KR" sz="1600" dirty="0"/>
              <a:t>run </a:t>
            </a:r>
            <a:r>
              <a:rPr lang="ko-KR" altLang="en-US" sz="1600" dirty="0"/>
              <a:t>명령어의 이미지 이름 뒤에 입력하는 명령어와 같은 역할을 하지만 </a:t>
            </a:r>
            <a:r>
              <a:rPr lang="en-US" altLang="ko-KR" sz="1600" dirty="0"/>
              <a:t>docker run </a:t>
            </a:r>
            <a:r>
              <a:rPr lang="ko-KR" altLang="en-US" sz="1600" dirty="0"/>
              <a:t>명령어에서 명령어 </a:t>
            </a:r>
            <a:r>
              <a:rPr lang="ko-KR" altLang="en-US" sz="1600" dirty="0" err="1"/>
              <a:t>명령줄</a:t>
            </a:r>
            <a:r>
              <a:rPr lang="ko-KR" altLang="en-US" sz="1600" dirty="0"/>
              <a:t> 인자를 입력하면 </a:t>
            </a:r>
            <a:r>
              <a:rPr lang="en-US" altLang="ko-KR" sz="1600" dirty="0" err="1"/>
              <a:t>Dockerfile</a:t>
            </a:r>
            <a:r>
              <a:rPr lang="ko-KR" altLang="en-US" sz="1600" dirty="0"/>
              <a:t>에서 사용한 </a:t>
            </a:r>
            <a:r>
              <a:rPr lang="en-US" altLang="ko-KR" sz="1600" dirty="0"/>
              <a:t>CMD</a:t>
            </a:r>
            <a:r>
              <a:rPr lang="ko-KR" altLang="en-US" sz="1600" dirty="0"/>
              <a:t>의 명령어는 </a:t>
            </a:r>
            <a:r>
              <a:rPr lang="en-US" altLang="ko-KR" sz="1600" dirty="0"/>
              <a:t>run</a:t>
            </a:r>
            <a:r>
              <a:rPr lang="ko-KR" altLang="en-US" sz="1600" dirty="0"/>
              <a:t>의 명령어로 덮어 쓰인다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3837F-B917-7711-20E9-FB97F134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0" y="4089433"/>
            <a:ext cx="3979660" cy="4207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CE3BB4-F7AF-2536-C3E4-7F0E33C6954C}"/>
              </a:ext>
            </a:extLst>
          </p:cNvPr>
          <p:cNvSpPr/>
          <p:nvPr/>
        </p:nvSpPr>
        <p:spPr>
          <a:xfrm>
            <a:off x="731605" y="5048038"/>
            <a:ext cx="7680790" cy="915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Dockerfile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CMD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명시함으로써 이미지에 내장된 </a:t>
            </a:r>
            <a:r>
              <a:rPr lang="en-US" altLang="ko-KR" sz="1600" dirty="0" err="1">
                <a:solidFill>
                  <a:schemeClr val="tx1"/>
                </a:solidFill>
              </a:rPr>
              <a:t>apachectl</a:t>
            </a:r>
            <a:r>
              <a:rPr lang="en-US" altLang="ko-KR" sz="1600" dirty="0">
                <a:solidFill>
                  <a:schemeClr val="tx1"/>
                </a:solidFill>
              </a:rPr>
              <a:t> –DFOREGROUND</a:t>
            </a:r>
            <a:r>
              <a:rPr lang="ko-KR" altLang="en-US" sz="1600" dirty="0">
                <a:solidFill>
                  <a:schemeClr val="tx1"/>
                </a:solidFill>
              </a:rPr>
              <a:t> 명령어가 적용되어 컨테이너가 시작될 때 자동으로 아파치 웹 서버 실행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4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164850-B34B-6439-5AAD-D1FA4F69D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16" y="4649942"/>
            <a:ext cx="3073400" cy="2308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543320-603A-F833-4121-352528347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616" y="3668260"/>
            <a:ext cx="3073400" cy="203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4CF6BE-2191-71B3-4342-FC22B0B7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616" y="5629861"/>
            <a:ext cx="3073400" cy="2174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6C0FC59-6E40-7EBD-B3CD-17B605E4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222" y="3363576"/>
            <a:ext cx="912162" cy="26604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2BFFA9-B5ED-6B35-DAC7-A494FD986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475" y="3523440"/>
            <a:ext cx="832266" cy="24165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1C591F-41C8-5F15-F374-B3586E75E463}"/>
              </a:ext>
            </a:extLst>
          </p:cNvPr>
          <p:cNvSpPr txBox="1"/>
          <p:nvPr/>
        </p:nvSpPr>
        <p:spPr>
          <a:xfrm>
            <a:off x="2762743" y="6160657"/>
            <a:ext cx="361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명령어로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컨테이너 생성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비효율적</a:t>
            </a:r>
            <a:r>
              <a:rPr kumimoji="1" lang="en-US" altLang="ko-KR" dirty="0"/>
              <a:t>)</a:t>
            </a:r>
            <a:endParaRPr kumimoji="1" lang="x-none" altLang="en-US" dirty="0"/>
          </a:p>
        </p:txBody>
      </p:sp>
      <p:sp>
        <p:nvSpPr>
          <p:cNvPr id="11" name="Google Shape;110;p16"/>
          <p:cNvSpPr txBox="1">
            <a:spLocks/>
          </p:cNvSpPr>
          <p:nvPr/>
        </p:nvSpPr>
        <p:spPr>
          <a:xfrm>
            <a:off x="457200" y="1194710"/>
            <a:ext cx="8454788" cy="202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>
                <a:solidFill>
                  <a:schemeClr val="tx1"/>
                </a:solidFill>
              </a:rPr>
              <a:t>명령어를 이용한 다수의 컨테이너 실행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/>
              <a:t>여러 개의 컨테이너가 하나의 애플리케이션으로 동작할 때 이를 테스트하려면 </a:t>
            </a:r>
            <a:br>
              <a:rPr lang="en-US" altLang="ko-KR" sz="1400" dirty="0"/>
            </a:br>
            <a:r>
              <a:rPr lang="ko-KR" altLang="en-US" sz="1400" dirty="0"/>
              <a:t>각 컨테이너를 하나씩 생성해야 하는 번거로움이 있다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/>
              <a:t>매번 명령어에 옵션을 설정해 </a:t>
            </a:r>
            <a:r>
              <a:rPr lang="en-US" altLang="ko-KR" sz="1400" dirty="0"/>
              <a:t>CLI</a:t>
            </a:r>
            <a:r>
              <a:rPr lang="ko-KR" altLang="en-US" sz="1400" dirty="0"/>
              <a:t> </a:t>
            </a:r>
            <a:r>
              <a:rPr lang="en-US" altLang="ko-KR" sz="1400" dirty="0"/>
              <a:t>(Command Line Interface)</a:t>
            </a:r>
            <a:r>
              <a:rPr lang="ko-KR" altLang="en-US" sz="1400" dirty="0"/>
              <a:t>로 컨테이너를 생성하기보다는 </a:t>
            </a:r>
            <a:br>
              <a:rPr lang="en-US" altLang="ko-KR" sz="1400" dirty="0"/>
            </a:br>
            <a:r>
              <a:rPr lang="ko-KR" altLang="en-US" sz="1400" dirty="0"/>
              <a:t>여러 개의 컨테이너를 하나의 서비스로 정의해 컨테이너 묶음으로 관리하는 게 편리하다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398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3BB0B2-7F9F-538A-DCD4-EF0FC56E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43" y="3852057"/>
            <a:ext cx="5865125" cy="2312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1ECD88-4EE0-80FF-2058-B9D78BC00E61}"/>
              </a:ext>
            </a:extLst>
          </p:cNvPr>
          <p:cNvSpPr txBox="1"/>
          <p:nvPr/>
        </p:nvSpPr>
        <p:spPr>
          <a:xfrm>
            <a:off x="2209862" y="6228032"/>
            <a:ext cx="470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이미지 빌드와 컨테이너 생성을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컴포즈로</a:t>
            </a:r>
            <a:r>
              <a:rPr kumimoji="1" lang="ko-KR" altLang="en-US" dirty="0"/>
              <a:t> 동시 처리</a:t>
            </a:r>
            <a:endParaRPr kumimoji="1" lang="x-none" altLang="en-US" dirty="0"/>
          </a:p>
        </p:txBody>
      </p:sp>
      <p:sp>
        <p:nvSpPr>
          <p:cNvPr id="9" name="Google Shape;110;p16"/>
          <p:cNvSpPr txBox="1">
            <a:spLocks/>
          </p:cNvSpPr>
          <p:nvPr/>
        </p:nvSpPr>
        <p:spPr>
          <a:xfrm>
            <a:off x="457200" y="1194709"/>
            <a:ext cx="8454788" cy="242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도커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컴포즈</a:t>
            </a:r>
            <a:r>
              <a:rPr lang="en-US" altLang="ko-KR" sz="2400" dirty="0"/>
              <a:t> (Docker Compose)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이용한 컨테이너 실행</a:t>
            </a:r>
            <a:endParaRPr lang="en-US" altLang="ko-KR" sz="24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컴포즈는</a:t>
            </a:r>
            <a:r>
              <a:rPr lang="ko-KR" altLang="en-US" sz="1400" dirty="0"/>
              <a:t> 컨테이너를 이용한 서비스의 개발과 </a:t>
            </a:r>
            <a:r>
              <a:rPr lang="en-US" altLang="ko-KR" sz="1400" dirty="0"/>
              <a:t>CI</a:t>
            </a:r>
            <a:r>
              <a:rPr lang="ko-KR" altLang="en-US" sz="1400" dirty="0"/>
              <a:t> </a:t>
            </a:r>
            <a:r>
              <a:rPr lang="en-US" altLang="ko-KR" sz="1400" dirty="0"/>
              <a:t>(Continuous Integration)</a:t>
            </a:r>
            <a:r>
              <a:rPr lang="ko-KR" altLang="en-US" sz="1400" dirty="0"/>
              <a:t>를 위해 </a:t>
            </a:r>
            <a:br>
              <a:rPr lang="en-US" altLang="ko-KR" sz="1400" dirty="0"/>
            </a:br>
            <a:r>
              <a:rPr lang="ko-KR" altLang="en-US" sz="1400" dirty="0"/>
              <a:t>여러 개의 컨테이너를 하나의 프로젝트로서 다룰 수 있는 작업 환경을 제공한다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/>
              <a:t>여러 개의 컨테이너의 옵션과 환경을 정의한 파일을 읽어 컨테이너를 순차적으로 </a:t>
            </a:r>
            <a:br>
              <a:rPr lang="en-US" altLang="ko-KR" sz="1400" dirty="0"/>
            </a:br>
            <a:r>
              <a:rPr lang="ko-KR" altLang="en-US" sz="1400" dirty="0"/>
              <a:t>생성하는 방식으로 동작한다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컴포즈는</a:t>
            </a:r>
            <a:r>
              <a:rPr lang="ko-KR" altLang="en-US" sz="1400" dirty="0"/>
              <a:t> 컨테이너 설정이 정의된 </a:t>
            </a:r>
            <a:r>
              <a:rPr lang="en-US" altLang="ko-KR" sz="1400" dirty="0"/>
              <a:t>YAML</a:t>
            </a:r>
            <a:r>
              <a:rPr lang="ko-KR" altLang="en-US" sz="1400" dirty="0"/>
              <a:t> 파일을 읽어 컨테이너를 생성한다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/>
              <a:t>컨테이너 수가 많아지고 정의해야 할 옵션이 많아지면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컴포즈를</a:t>
            </a:r>
            <a:r>
              <a:rPr lang="ko-KR" altLang="en-US" sz="1400" dirty="0"/>
              <a:t> 사용하는 것이 좋다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5491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도커의</a:t>
            </a:r>
            <a:r>
              <a:rPr lang="ko-KR" altLang="en-US" sz="2000" dirty="0"/>
              <a:t> 구성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ECD88-4EE0-80FF-2058-B9D78BC00E61}"/>
              </a:ext>
            </a:extLst>
          </p:cNvPr>
          <p:cNvSpPr txBox="1"/>
          <p:nvPr/>
        </p:nvSpPr>
        <p:spPr>
          <a:xfrm>
            <a:off x="525210" y="5718343"/>
            <a:ext cx="336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명령어를 통한 컨테이너 생성 및 실행</a:t>
            </a:r>
            <a:endParaRPr kumimoji="1" lang="x-none" altLang="en-US" dirty="0"/>
          </a:p>
        </p:txBody>
      </p:sp>
      <p:sp>
        <p:nvSpPr>
          <p:cNvPr id="9" name="Google Shape;110;p16"/>
          <p:cNvSpPr txBox="1">
            <a:spLocks/>
          </p:cNvSpPr>
          <p:nvPr/>
        </p:nvSpPr>
        <p:spPr>
          <a:xfrm>
            <a:off x="457200" y="1194709"/>
            <a:ext cx="8454788" cy="170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도커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컴포즈</a:t>
            </a:r>
            <a:r>
              <a:rPr lang="en-US" altLang="ko-KR" sz="2400" dirty="0"/>
              <a:t> (Docker Compose)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400" dirty="0"/>
              <a:t>docker run </a:t>
            </a:r>
            <a:r>
              <a:rPr lang="ko-KR" altLang="en-US" sz="1400" dirty="0"/>
              <a:t>명령어를 통한 컨테이너 생성 및 실행을 </a:t>
            </a:r>
            <a:r>
              <a:rPr lang="en-US" altLang="ko-KR" sz="1400" dirty="0"/>
              <a:t>YAML</a:t>
            </a:r>
            <a:r>
              <a:rPr lang="ko-KR" altLang="en-US" sz="1400" dirty="0"/>
              <a:t>파일로 변환한 모습이다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/>
              <a:t>여러 번 명령어를 사용하지 않고 </a:t>
            </a:r>
            <a:r>
              <a:rPr lang="en-US" altLang="ko-KR" sz="1400" dirty="0"/>
              <a:t>YAML</a:t>
            </a:r>
            <a:r>
              <a:rPr lang="ko-KR" altLang="en-US" sz="1400" dirty="0"/>
              <a:t>파일에 컨테이너의 설정을 정의하여 </a:t>
            </a:r>
            <a:r>
              <a:rPr lang="en-US" altLang="ko-KR" sz="1400" dirty="0"/>
              <a:t>docker-compose up –d </a:t>
            </a:r>
            <a:r>
              <a:rPr lang="ko-KR" altLang="en-US" sz="1400" dirty="0"/>
              <a:t>명령어를 통해 모든 작업을 완료한다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D347627-547D-739D-C2B6-2D74F450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2" y="3854205"/>
            <a:ext cx="3911600" cy="5715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323376A-7B6D-08B8-EEEE-2C6AFB88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2" y="4425705"/>
            <a:ext cx="3568700" cy="7112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CB74F58-5870-1A9F-AA47-BF8A2214B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466" y="3281841"/>
            <a:ext cx="3266710" cy="2287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57578-7C5B-5702-3154-43D035CD3B29}"/>
              </a:ext>
            </a:extLst>
          </p:cNvPr>
          <p:cNvSpPr txBox="1"/>
          <p:nvPr/>
        </p:nvSpPr>
        <p:spPr>
          <a:xfrm>
            <a:off x="5463466" y="5718342"/>
            <a:ext cx="3369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컨테이너 설정을 정의한 </a:t>
            </a:r>
            <a:r>
              <a:rPr kumimoji="1" lang="en-US" altLang="ko-KR" dirty="0"/>
              <a:t>YAML</a:t>
            </a:r>
            <a:r>
              <a:rPr kumimoji="1" lang="ko-KR" altLang="en-US" dirty="0"/>
              <a:t> 파일</a:t>
            </a:r>
            <a:endParaRPr kumimoji="1" lang="x-none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86E402B7-D684-0FE6-20D0-8B254246BFE7}"/>
              </a:ext>
            </a:extLst>
          </p:cNvPr>
          <p:cNvSpPr/>
          <p:nvPr/>
        </p:nvSpPr>
        <p:spPr>
          <a:xfrm>
            <a:off x="4399722" y="4139955"/>
            <a:ext cx="728869" cy="53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239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Docker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오케스트레이션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94710"/>
            <a:ext cx="8454788" cy="271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</a:t>
            </a:r>
            <a:r>
              <a:rPr lang="ko-KR" altLang="en-US" sz="2400" dirty="0" err="1"/>
              <a:t>오케스트레이션</a:t>
            </a:r>
            <a:r>
              <a:rPr lang="ko-KR" altLang="en-US" sz="2400" dirty="0"/>
              <a:t> </a:t>
            </a:r>
            <a:r>
              <a:rPr lang="en-US" altLang="ko-KR" sz="2400" dirty="0"/>
              <a:t>(Container Orchestration)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</a:t>
            </a:r>
            <a:r>
              <a:rPr lang="ko-KR" altLang="en-US" sz="1600" dirty="0" err="1"/>
              <a:t>오케스트레이션은</a:t>
            </a:r>
            <a:r>
              <a:rPr lang="ko-KR" altLang="en-US" sz="1600" dirty="0"/>
              <a:t> 컨테이너를 쉽고 빠르게 배포</a:t>
            </a:r>
            <a:r>
              <a:rPr lang="en-US" altLang="ko-KR" sz="1600" dirty="0"/>
              <a:t>/</a:t>
            </a:r>
            <a:r>
              <a:rPr lang="ko-KR" altLang="en-US" sz="1600" dirty="0"/>
              <a:t>확장하고 </a:t>
            </a:r>
            <a:br>
              <a:rPr lang="en-US" altLang="ko-KR" sz="1600" dirty="0"/>
            </a:br>
            <a:r>
              <a:rPr lang="ko-KR" altLang="en-US" sz="1600" dirty="0"/>
              <a:t>관리를 자동화하는 도구이다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컨테이너와 </a:t>
            </a:r>
            <a:r>
              <a:rPr lang="ko-KR" altLang="en-US" sz="1600" dirty="0" err="1"/>
              <a:t>마이크로서비스</a:t>
            </a:r>
            <a:r>
              <a:rPr lang="ko-KR" altLang="en-US" sz="1600" dirty="0"/>
              <a:t> 아키텍처 규모에 따라 관리할 프레임워크를 제공한다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</a:t>
            </a:r>
            <a:r>
              <a:rPr lang="ko-KR" altLang="en-US" sz="1600" dirty="0" err="1"/>
              <a:t>오케스트레이션</a:t>
            </a:r>
            <a:r>
              <a:rPr lang="ko-KR" altLang="en-US" sz="1600" dirty="0"/>
              <a:t> 도구는 다양하며 </a:t>
            </a:r>
            <a:r>
              <a:rPr lang="ko-KR" altLang="en-US" sz="1600" dirty="0" err="1"/>
              <a:t>그중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도커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스웜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아파치 </a:t>
            </a:r>
            <a:r>
              <a:rPr lang="ko-KR" altLang="en-US" sz="1600" dirty="0" err="1"/>
              <a:t>메소스가</a:t>
            </a:r>
            <a:r>
              <a:rPr lang="ko-KR" altLang="en-US" sz="1600" dirty="0"/>
              <a:t> 많이 사용된다</a:t>
            </a:r>
            <a:r>
              <a:rPr lang="en-US" altLang="ko-KR" sz="1600" dirty="0"/>
              <a:t>.</a:t>
            </a:r>
            <a:endParaRPr sz="2000" dirty="0"/>
          </a:p>
        </p:txBody>
      </p:sp>
      <p:pic>
        <p:nvPicPr>
          <p:cNvPr id="1026" name="Picture 2" descr="쿠버네티스 오브젝트">
            <a:extLst>
              <a:ext uri="{FF2B5EF4-FFF2-40B4-BE49-F238E27FC236}">
                <a16:creationId xmlns:a16="http://schemas.microsoft.com/office/drawing/2014/main" id="{4A12A6DD-728E-92DB-A342-6FCC9D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2" y="4334063"/>
            <a:ext cx="2568387" cy="139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cker swarm">
            <a:extLst>
              <a:ext uri="{FF2B5EF4-FFF2-40B4-BE49-F238E27FC236}">
                <a16:creationId xmlns:a16="http://schemas.microsoft.com/office/drawing/2014/main" id="{1B5498E7-81E0-8548-50E2-B63FE694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21" y="3908396"/>
            <a:ext cx="1850558" cy="18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0072D-1E04-291F-61FD-CCD437CC7673}"/>
              </a:ext>
            </a:extLst>
          </p:cNvPr>
          <p:cNvSpPr txBox="1"/>
          <p:nvPr/>
        </p:nvSpPr>
        <p:spPr>
          <a:xfrm>
            <a:off x="4048367" y="5843561"/>
            <a:ext cx="104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dirty="0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스웜</a:t>
            </a:r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B5BBA-D46B-625A-85AF-257D3DD1FB0D}"/>
              </a:ext>
            </a:extLst>
          </p:cNvPr>
          <p:cNvSpPr txBox="1"/>
          <p:nvPr/>
        </p:nvSpPr>
        <p:spPr>
          <a:xfrm>
            <a:off x="1584460" y="5843560"/>
            <a:ext cx="115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쿠버네티스</a:t>
            </a:r>
            <a:endParaRPr kumimoji="1" lang="x-none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7C6DC1-3CFF-DA2A-36E8-D9A15E8F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990" y="4398223"/>
            <a:ext cx="2463612" cy="1139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72417-32DB-F595-867B-EC61700240DD}"/>
              </a:ext>
            </a:extLst>
          </p:cNvPr>
          <p:cNvSpPr txBox="1"/>
          <p:nvPr/>
        </p:nvSpPr>
        <p:spPr>
          <a:xfrm>
            <a:off x="6678812" y="5843561"/>
            <a:ext cx="140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아파치 </a:t>
            </a:r>
            <a:r>
              <a:rPr kumimoji="1" lang="ko-KR" altLang="en-US" dirty="0" err="1"/>
              <a:t>메소스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8831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Docker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오케스트레이션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844251"/>
            <a:ext cx="8229600" cy="535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쿠버네티스와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도커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스웜</a:t>
            </a:r>
            <a:endParaRPr sz="2000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39122463-61EB-35DA-A09A-EB2C2792D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31785"/>
              </p:ext>
            </p:extLst>
          </p:nvPr>
        </p:nvGraphicFramePr>
        <p:xfrm>
          <a:off x="969065" y="1607700"/>
          <a:ext cx="7663070" cy="459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6">
                  <a:extLst>
                    <a:ext uri="{9D8B030D-6E8A-4147-A177-3AD203B41FA5}">
                      <a16:colId xmlns:a16="http://schemas.microsoft.com/office/drawing/2014/main" val="766518871"/>
                    </a:ext>
                  </a:extLst>
                </a:gridCol>
                <a:gridCol w="3064021">
                  <a:extLst>
                    <a:ext uri="{9D8B030D-6E8A-4147-A177-3AD203B41FA5}">
                      <a16:colId xmlns:a16="http://schemas.microsoft.com/office/drawing/2014/main" val="643730776"/>
                    </a:ext>
                  </a:extLst>
                </a:gridCol>
                <a:gridCol w="3348623">
                  <a:extLst>
                    <a:ext uri="{9D8B030D-6E8A-4147-A177-3AD203B41FA5}">
                      <a16:colId xmlns:a16="http://schemas.microsoft.com/office/drawing/2014/main" val="1866182862"/>
                    </a:ext>
                  </a:extLst>
                </a:gridCol>
              </a:tblGrid>
              <a:tr h="530422">
                <a:tc>
                  <a:txBody>
                    <a:bodyPr/>
                    <a:lstStyle/>
                    <a:p>
                      <a:pPr algn="ctr"/>
                      <a:endParaRPr lang="x-none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dirty="0"/>
                        <a:t>쿠버네티스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altLang="en-US" dirty="0"/>
                        <a:t>도커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스웜</a:t>
                      </a:r>
                      <a:endParaRPr lang="x-none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28735"/>
                  </a:ext>
                </a:extLst>
              </a:tr>
              <a:tr h="2031490">
                <a:tc>
                  <a:txBody>
                    <a:bodyPr/>
                    <a:lstStyle/>
                    <a:p>
                      <a:pPr algn="ctr"/>
                      <a:r>
                        <a:rPr lang="x-none" altLang="en-US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dirty="0"/>
                        <a:t>오케스트레이션</a:t>
                      </a:r>
                      <a:r>
                        <a:rPr lang="ko-KR" altLang="en-US" dirty="0"/>
                        <a:t> 도구 중 가장 큰 커뮤니티를 보유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대부분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에서 작동하는 오픈 소스 및 </a:t>
                      </a:r>
                      <a:r>
                        <a:rPr lang="ko-KR" altLang="en-US" dirty="0" err="1"/>
                        <a:t>모듈식</a:t>
                      </a:r>
                      <a:r>
                        <a:rPr lang="ko-KR" altLang="en-US" dirty="0"/>
                        <a:t> 도구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파드로</a:t>
                      </a:r>
                      <a:r>
                        <a:rPr lang="ko-KR" altLang="en-US" dirty="0"/>
                        <a:t> 손쉬운 서비스 구성 제공</a:t>
                      </a:r>
                      <a:endParaRPr lang="en-US" altLang="ko-KR" dirty="0"/>
                    </a:p>
                    <a:p>
                      <a:pPr algn="ctr"/>
                      <a:endParaRPr lang="x-none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dirty="0"/>
                        <a:t>빠른</a:t>
                      </a:r>
                      <a:r>
                        <a:rPr lang="ko-KR" altLang="en-US" dirty="0"/>
                        <a:t> 설정으로 쉽게 설치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스웜</a:t>
                      </a:r>
                      <a:r>
                        <a:rPr lang="ko-KR" altLang="en-US" dirty="0"/>
                        <a:t> 모드가 </a:t>
                      </a:r>
                      <a:r>
                        <a:rPr lang="ko-KR" altLang="en-US" dirty="0" err="1"/>
                        <a:t>도커</a:t>
                      </a:r>
                      <a:r>
                        <a:rPr lang="ko-KR" altLang="en-US" dirty="0"/>
                        <a:t> 엔진에 포함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쿠버네티스에</a:t>
                      </a:r>
                      <a:r>
                        <a:rPr lang="ko-KR" altLang="en-US" dirty="0"/>
                        <a:t> 비해 어렵지 않음</a:t>
                      </a:r>
                      <a:endParaRPr lang="en-US" altLang="ko-KR" dirty="0"/>
                    </a:p>
                    <a:p>
                      <a:pPr algn="just"/>
                      <a:endParaRPr lang="x-none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6828"/>
                  </a:ext>
                </a:extLst>
              </a:tr>
              <a:tr h="2031490">
                <a:tc>
                  <a:txBody>
                    <a:bodyPr/>
                    <a:lstStyle/>
                    <a:p>
                      <a:pPr algn="ctr"/>
                      <a:r>
                        <a:rPr lang="x-none" altLang="en-US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dirty="0"/>
                        <a:t>학습</a:t>
                      </a:r>
                      <a:r>
                        <a:rPr lang="ko-KR" altLang="en-US" dirty="0"/>
                        <a:t> 난이도 어려움</a:t>
                      </a:r>
                      <a:endParaRPr lang="x-none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x-none" altLang="en-US" dirty="0"/>
                        <a:t>쿠버네티스와</a:t>
                      </a:r>
                      <a:r>
                        <a:rPr lang="ko-KR" altLang="en-US" dirty="0"/>
                        <a:t> 비교해 제한된 기능 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내결함성 제한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쿠버네티스에</a:t>
                      </a:r>
                      <a:r>
                        <a:rPr lang="ko-KR" altLang="en-US" dirty="0"/>
                        <a:t> 비해 커뮤니티가 작음</a:t>
                      </a: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서비스를 수동으로 확장해야 함</a:t>
                      </a:r>
                      <a:endParaRPr lang="x-none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42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52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Docker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오케스트레이션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198" y="1616198"/>
            <a:ext cx="8584443" cy="11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ko-KR" altLang="en-US" sz="1800" dirty="0"/>
              <a:t>특정 오케스트레이션 도구가 가장 좋다고 할 수 없지만 우리는 가장 널리 쓰이는</a:t>
            </a:r>
            <a:br>
              <a:rPr lang="en-US" altLang="ko-KR" sz="1800" dirty="0"/>
            </a:br>
            <a:r>
              <a:rPr lang="ko-KR" altLang="en-US" sz="1800" dirty="0" err="1"/>
              <a:t>쿠버네티스에</a:t>
            </a:r>
            <a:r>
              <a:rPr lang="ko-KR" altLang="en-US" sz="1800" dirty="0"/>
              <a:t> 대해 알아 보자</a:t>
            </a:r>
            <a:r>
              <a:rPr lang="en-US" altLang="ko-KR" sz="1800" dirty="0"/>
              <a:t>.</a:t>
            </a:r>
          </a:p>
        </p:txBody>
      </p:sp>
      <p:pic>
        <p:nvPicPr>
          <p:cNvPr id="2" name="Picture 2" descr="쿠버네티스 오브젝트">
            <a:extLst>
              <a:ext uri="{FF2B5EF4-FFF2-40B4-BE49-F238E27FC236}">
                <a16:creationId xmlns:a16="http://schemas.microsoft.com/office/drawing/2014/main" id="{43DBE7A4-5CC5-B3E1-F360-2F20549C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14" y="3347125"/>
            <a:ext cx="3481771" cy="18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98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2</a:t>
            </a:r>
            <a:r>
              <a:rPr lang="ko-KR" sz="3200" dirty="0"/>
              <a:t>. </a:t>
            </a:r>
            <a:r>
              <a:rPr lang="en-US" altLang="ko-KR" sz="3200" dirty="0"/>
              <a:t>Kubernetes</a:t>
            </a:r>
            <a:endParaRPr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등장 배경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6"/>
            <a:ext cx="8229600" cy="40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1600" b="1" dirty="0" err="1"/>
              <a:t>모놀리식</a:t>
            </a:r>
            <a:r>
              <a:rPr lang="ko-KR" altLang="en-US" sz="1600" b="1" dirty="0"/>
              <a:t> 아키텍처 </a:t>
            </a:r>
            <a:r>
              <a:rPr lang="en-US" altLang="ko-KR" sz="1600" b="1" dirty="0"/>
              <a:t>(Monolithic Architecture)</a:t>
            </a:r>
            <a:endParaRPr lang="ko-KR" altLang="en-US" sz="1600" b="1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소프트웨어의 모든 구성요소가 한 프로젝트에 통합되어 있는 형태이다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 err="1"/>
              <a:t>모놀리식</a:t>
            </a:r>
            <a:r>
              <a:rPr lang="ko-KR" altLang="en-US" sz="1300" dirty="0"/>
              <a:t> 아키텍처의 경우 모든 프로세스가 긴밀하게 결합되고 단일 서비스로 실행한다</a:t>
            </a:r>
            <a:r>
              <a:rPr lang="en-US" altLang="ko-KR" sz="13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하나의 애플리케이션이기에 비교적 간단히 배포한다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0F188C-DF54-FCC4-8F8D-7867BD62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54" y="2982917"/>
            <a:ext cx="6042791" cy="3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94DD23-4068-C82C-AD3C-4348901C5F69}"/>
              </a:ext>
            </a:extLst>
          </p:cNvPr>
          <p:cNvSpPr/>
          <p:nvPr/>
        </p:nvSpPr>
        <p:spPr>
          <a:xfrm>
            <a:off x="1498054" y="3065307"/>
            <a:ext cx="1760155" cy="312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9946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/>
              <a:t>Kubernetes</a:t>
            </a:r>
            <a:r>
              <a:rPr lang="ko-KR" sz="2000" dirty="0"/>
              <a:t>란?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716611"/>
            <a:ext cx="8341112" cy="460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Kubernetes (K8s)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sz="1600" dirty="0"/>
              <a:t>Kubernetes</a:t>
            </a:r>
            <a:r>
              <a:rPr lang="en-US" altLang="ko-KR" sz="1600" dirty="0"/>
              <a:t>)</a:t>
            </a:r>
            <a:r>
              <a:rPr lang="ko-KR" altLang="en-US" sz="1600" dirty="0"/>
              <a:t>는 구글이 개발하고 설계한 오픈소스 컨테이너 오케스트레이션 도구이다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/>
              <a:t>2015</a:t>
            </a:r>
            <a:r>
              <a:rPr lang="ko-KR" altLang="en-US" sz="1600" dirty="0"/>
              <a:t>년에 구글은 새로 설립된 클라우드 네이티브 컴퓨팅 재단 </a:t>
            </a:r>
            <a:r>
              <a:rPr lang="en-US" altLang="ko-KR" sz="1600" dirty="0"/>
              <a:t>(Cloud Native Computing Foundation)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프로젝트를 기부했다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많은 수의 컨테이너를 연동시키기 위한 통합 시스템이며 컨테이너를  다루기 위한 </a:t>
            </a:r>
            <a:r>
              <a:rPr lang="en" altLang="ko-KR" sz="1600" dirty="0"/>
              <a:t>API </a:t>
            </a:r>
            <a:r>
              <a:rPr lang="ko-KR" altLang="en-US" sz="1600" dirty="0"/>
              <a:t>및 </a:t>
            </a:r>
            <a:r>
              <a:rPr lang="ko-KR" altLang="en-US" sz="1600" dirty="0" err="1"/>
              <a:t>명령행</a:t>
            </a:r>
            <a:r>
              <a:rPr lang="ko-KR" altLang="en-US" sz="1600" dirty="0"/>
              <a:t> 도구 </a:t>
            </a:r>
            <a:r>
              <a:rPr lang="en-US" altLang="ko-KR" sz="1600" dirty="0"/>
              <a:t>(</a:t>
            </a:r>
            <a:r>
              <a:rPr lang="en" altLang="ko-KR" sz="1600" dirty="0"/>
              <a:t>Command Line Tools)</a:t>
            </a:r>
            <a:r>
              <a:rPr lang="ko-KR" altLang="en-US" sz="1600" dirty="0"/>
              <a:t>등이 함께 제공한다</a:t>
            </a:r>
            <a:r>
              <a:rPr lang="en-US" altLang="ko-KR" sz="1600" dirty="0"/>
              <a:t>.</a:t>
            </a:r>
            <a:endParaRPr lang="ko-KR" altLang="en-US" dirty="0"/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/>
              <a:t>Kubernetes</a:t>
            </a:r>
            <a:r>
              <a:rPr lang="ko-KR" altLang="en-US" sz="1600" dirty="0"/>
              <a:t>란 명칭은 키잡이 </a:t>
            </a:r>
            <a:r>
              <a:rPr lang="en-US" altLang="ko-KR" sz="1600" dirty="0"/>
              <a:t>(helmsman)</a:t>
            </a:r>
            <a:r>
              <a:rPr lang="ko-KR" altLang="en-US" sz="1600" dirty="0"/>
              <a:t>나 파일럿을 뜻하는 그리스어에서 유래했다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/>
              <a:t>K8s</a:t>
            </a:r>
            <a:r>
              <a:rPr lang="ko-KR" altLang="en-US" sz="1600" dirty="0"/>
              <a:t>라는 표기는 </a:t>
            </a:r>
            <a:r>
              <a:rPr lang="en-US" altLang="ko-KR" sz="1600" dirty="0"/>
              <a:t>“K”</a:t>
            </a:r>
            <a:r>
              <a:rPr lang="ko-KR" altLang="en-US" sz="1600" dirty="0"/>
              <a:t>와 </a:t>
            </a:r>
            <a:r>
              <a:rPr lang="en-US" altLang="ko-KR" sz="1600" dirty="0"/>
              <a:t>“s”</a:t>
            </a:r>
            <a:r>
              <a:rPr lang="ko-KR" altLang="en-US" sz="1600" dirty="0"/>
              <a:t>의 사이에 있는 </a:t>
            </a:r>
            <a:r>
              <a:rPr lang="en-US" altLang="ko-KR" sz="1600" dirty="0"/>
              <a:t>8</a:t>
            </a:r>
            <a:r>
              <a:rPr lang="ko-KR" altLang="en-US" sz="1600" dirty="0"/>
              <a:t>글자를 나타내는 약식 표기이다</a:t>
            </a:r>
            <a:r>
              <a:rPr lang="en-US" altLang="ko-KR" sz="16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F61A49-6997-353D-0572-CECBD0AE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03" y="716424"/>
            <a:ext cx="2575034" cy="132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48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/>
              <a:t>Kubernetes</a:t>
            </a:r>
            <a:r>
              <a:rPr lang="ko-KR" sz="2000" dirty="0"/>
              <a:t>란?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43644"/>
            <a:ext cx="8229600" cy="515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Kubernetes (K8s)</a:t>
            </a:r>
            <a:r>
              <a:rPr lang="ko-KR" altLang="en-US" sz="2400" dirty="0"/>
              <a:t> 기능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서비스 디스커버리 </a:t>
            </a:r>
            <a:r>
              <a:rPr lang="en-US" altLang="ko-KR" sz="1600" b="1" dirty="0"/>
              <a:t>(Service Discovery)</a:t>
            </a:r>
            <a:r>
              <a:rPr lang="ko-KR" altLang="en-US" sz="1600" b="1" dirty="0"/>
              <a:t>와 로드 </a:t>
            </a:r>
            <a:r>
              <a:rPr lang="ko-KR" altLang="en-US" sz="1600" b="1" dirty="0" err="1"/>
              <a:t>밸런싱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(Load Balancing)</a:t>
            </a:r>
            <a:r>
              <a:rPr lang="ko-KR" altLang="en-US" sz="1600" b="1" dirty="0"/>
              <a:t> </a:t>
            </a:r>
            <a:br>
              <a:rPr lang="en-US" altLang="ko-KR" sz="1600" b="1" dirty="0"/>
            </a:br>
            <a:r>
              <a:rPr lang="en-US" altLang="ko-KR" sz="1600" b="1" dirty="0"/>
              <a:t>: </a:t>
            </a:r>
            <a:r>
              <a:rPr lang="ko-KR" altLang="en-US" sz="1600" dirty="0" err="1"/>
              <a:t>쿠버네티스는</a:t>
            </a:r>
            <a:r>
              <a:rPr lang="ko-KR" altLang="en-US" sz="1600" dirty="0"/>
              <a:t> </a:t>
            </a:r>
            <a:r>
              <a:rPr lang="en-US" altLang="ko-KR" sz="1600" dirty="0"/>
              <a:t>DNS </a:t>
            </a:r>
            <a:r>
              <a:rPr lang="ko-KR" altLang="en-US" sz="1600" dirty="0"/>
              <a:t>이름을 사용하거나 자체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사용하여 컨테이너를 </a:t>
            </a:r>
            <a:br>
              <a:rPr lang="en-US" altLang="ko-KR" sz="1600" dirty="0"/>
            </a:br>
            <a:r>
              <a:rPr lang="ko-KR" altLang="en-US" sz="1600" dirty="0"/>
              <a:t>노출할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컨테이너에 대한 트래픽이 많으면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쿠버네티스는</a:t>
            </a:r>
            <a:r>
              <a:rPr lang="ko-KR" altLang="en-US" sz="1600" dirty="0"/>
              <a:t> 네트워크 트래픽을 </a:t>
            </a:r>
            <a:r>
              <a:rPr lang="ko-KR" altLang="en-US" sz="1600" dirty="0" err="1"/>
              <a:t>로드밸런싱하고</a:t>
            </a:r>
            <a:r>
              <a:rPr lang="ko-KR" altLang="en-US" sz="1600" dirty="0"/>
              <a:t> 배포하여 배포가 안정적으로 이루어질 수 있다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스토리지 </a:t>
            </a:r>
            <a:r>
              <a:rPr lang="ko-KR" altLang="en-US" sz="1600" b="1" dirty="0" err="1"/>
              <a:t>오케스트레이션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(Storage Orchestration)</a:t>
            </a:r>
            <a:br>
              <a:rPr lang="en-US" altLang="ko-KR" sz="1600" b="1" dirty="0"/>
            </a:br>
            <a:r>
              <a:rPr lang="en-US" altLang="ko-KR" sz="1600" b="1" dirty="0"/>
              <a:t>: </a:t>
            </a:r>
            <a:r>
              <a:rPr lang="ko-KR" altLang="en-US" sz="1600" dirty="0" err="1"/>
              <a:t>쿠버네티스를</a:t>
            </a:r>
            <a:r>
              <a:rPr lang="ko-KR" altLang="en-US" sz="1600" dirty="0"/>
              <a:t> 사용하면 로컬 저장소</a:t>
            </a:r>
            <a:r>
              <a:rPr lang="en-US" altLang="ko-KR" sz="1600" dirty="0"/>
              <a:t>,</a:t>
            </a:r>
            <a:r>
              <a:rPr lang="ko-KR" altLang="en-US" sz="1600" dirty="0"/>
              <a:t> 공용 클라우드 공급자 등과 같이 </a:t>
            </a:r>
            <a:br>
              <a:rPr lang="en-US" altLang="ko-KR" sz="1600" dirty="0"/>
            </a:br>
            <a:r>
              <a:rPr lang="ko-KR" altLang="en-US" sz="1600" dirty="0"/>
              <a:t>원하는 저장소 시스템을 자동으로 탑재할 수 있다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자동화된 </a:t>
            </a:r>
            <a:r>
              <a:rPr lang="ko-KR" altLang="en-US" sz="1600" b="1" dirty="0" err="1"/>
              <a:t>롤아웃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(Rollout)</a:t>
            </a:r>
            <a:r>
              <a:rPr lang="ko-KR" altLang="en-US" sz="1600" b="1" dirty="0"/>
              <a:t>과 롤백 </a:t>
            </a:r>
            <a:r>
              <a:rPr lang="en-US" altLang="ko-KR" sz="1600" b="1" dirty="0"/>
              <a:t>(Rollback):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 err="1"/>
              <a:t>쿠버네티스를</a:t>
            </a:r>
            <a:r>
              <a:rPr lang="ko-KR" altLang="en-US" sz="1600" dirty="0"/>
              <a:t> 사용하여 배포된 컨테이너의 원하는 상태를 서술할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현재 상태를 원하는 상태로 설정한 속도에 따라 변경할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쿠버네티스를</a:t>
            </a:r>
            <a:r>
              <a:rPr lang="ko-KR" altLang="en-US" sz="1600" dirty="0"/>
              <a:t> 자동화하여 배포용 새 컨테이너를 만들고</a:t>
            </a:r>
            <a:r>
              <a:rPr lang="en-US" altLang="ko-KR" sz="1600" dirty="0"/>
              <a:t>,</a:t>
            </a:r>
            <a:r>
              <a:rPr lang="ko-KR" altLang="en-US" sz="1600" dirty="0"/>
              <a:t> 기존 컨테이너를 제거하고</a:t>
            </a:r>
            <a:r>
              <a:rPr lang="en-US" altLang="ko-KR" sz="1600" dirty="0"/>
              <a:t>,</a:t>
            </a:r>
            <a:r>
              <a:rPr lang="ko-KR" altLang="en-US" sz="1600" dirty="0"/>
              <a:t> 모든 리소스를 새 컨테이너에 적용할 수 있다</a:t>
            </a:r>
            <a:r>
              <a:rPr lang="en-US" altLang="ko-KR" sz="1600" dirty="0"/>
              <a:t>.)</a:t>
            </a:r>
            <a:endParaRPr sz="1800" dirty="0"/>
          </a:p>
          <a:p>
            <a:pPr marL="742920" lvl="1" indent="-1714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9837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en-US" altLang="ko-KR" sz="2000" dirty="0"/>
              <a:t>Kubernetes</a:t>
            </a:r>
            <a:r>
              <a:rPr lang="ko-KR" sz="2000" dirty="0"/>
              <a:t>란?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199" y="1243644"/>
            <a:ext cx="8413845" cy="47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Kubernetes (K8s)</a:t>
            </a:r>
            <a:r>
              <a:rPr lang="ko-KR" altLang="en-US" sz="2400" dirty="0"/>
              <a:t> 기능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자동화된 빈 패킹 </a:t>
            </a:r>
            <a:r>
              <a:rPr lang="en-US" altLang="ko-KR" sz="1600" b="1" dirty="0"/>
              <a:t>(bin packing):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컨테이너화된</a:t>
            </a:r>
            <a:r>
              <a:rPr lang="ko-KR" altLang="en-US" sz="1600" dirty="0"/>
              <a:t> 작업을 실행하는데 사용할 수 있는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클러스터 노드를 제공한다</a:t>
            </a:r>
            <a:r>
              <a:rPr lang="en-US" altLang="ko-KR" sz="1600" dirty="0"/>
              <a:t>.</a:t>
            </a:r>
            <a:r>
              <a:rPr lang="ko-KR" altLang="en-US" sz="1600" dirty="0"/>
              <a:t> 각 컨테이너가 필요로 하는 </a:t>
            </a:r>
            <a:r>
              <a:rPr lang="en-US" altLang="ko-KR" sz="1600" dirty="0"/>
              <a:t>CPU</a:t>
            </a:r>
            <a:r>
              <a:rPr lang="ko-KR" altLang="en-US" sz="1600" dirty="0"/>
              <a:t>와 메모리 </a:t>
            </a:r>
            <a:r>
              <a:rPr lang="en-US" altLang="ko-KR" sz="1600" dirty="0"/>
              <a:t>(RAM)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쿠버네티스에서</a:t>
            </a:r>
            <a:r>
              <a:rPr lang="ko-KR" altLang="en-US" sz="1600" dirty="0"/>
              <a:t> 지시한다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쿠버네티스는</a:t>
            </a:r>
            <a:r>
              <a:rPr lang="ko-KR" altLang="en-US" sz="1600" dirty="0"/>
              <a:t> 컨테이너를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맞추어 리소스를 효율적으로 사용한다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b="1" dirty="0"/>
              <a:t>자동화된 복구 </a:t>
            </a:r>
            <a:r>
              <a:rPr lang="en-US" altLang="ko-KR" sz="1600" b="1" dirty="0"/>
              <a:t>(self-healing):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쿠버네티스는</a:t>
            </a:r>
            <a:r>
              <a:rPr lang="ko-KR" altLang="en-US" sz="1600" dirty="0"/>
              <a:t> 실패한 컨테이너를 다시 시작하고 컨테이너를 교체하며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en" altLang="x-none" sz="1600" dirty="0"/>
              <a:t>Health check</a:t>
            </a:r>
            <a:r>
              <a:rPr lang="en-US" altLang="ko-KR" sz="1600" dirty="0"/>
              <a:t>’</a:t>
            </a:r>
            <a:r>
              <a:rPr lang="ko-KR" altLang="en-US" sz="1600" dirty="0"/>
              <a:t>에 응답하지 않는 컨테이너를 제거하고 </a:t>
            </a:r>
            <a:br>
              <a:rPr lang="en-US" altLang="ko-KR" sz="1600" dirty="0"/>
            </a:br>
            <a:r>
              <a:rPr lang="ko-KR" altLang="en-US" sz="1600" dirty="0"/>
              <a:t>서비스 준비가 끝날 때까지 과정을 클라이언트에 보여주지 않는다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b="1" dirty="0"/>
              <a:t>시크릿 </a:t>
            </a:r>
            <a:r>
              <a:rPr lang="en-US" altLang="ko-KR" sz="1600" b="1" dirty="0"/>
              <a:t>(Secret)</a:t>
            </a:r>
            <a:r>
              <a:rPr lang="ko-KR" altLang="en-US" sz="1600" b="1" dirty="0"/>
              <a:t>과 구성 관리</a:t>
            </a:r>
            <a:r>
              <a:rPr lang="en-US" altLang="ko-KR" sz="1600" b="1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쿠버네티스를</a:t>
            </a:r>
            <a:r>
              <a:rPr lang="ko-KR" altLang="en-US" sz="1600" dirty="0"/>
              <a:t> 사용하면 암호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Oauth</a:t>
            </a:r>
            <a:r>
              <a:rPr lang="en-US" altLang="ko-KR" sz="1600" dirty="0"/>
              <a:t> </a:t>
            </a:r>
            <a:r>
              <a:rPr lang="ko-KR" altLang="en-US" sz="1600" dirty="0"/>
              <a:t>토큰 및 </a:t>
            </a:r>
            <a:r>
              <a:rPr lang="en-US" altLang="ko-KR" sz="1600" dirty="0"/>
              <a:t>SSH </a:t>
            </a:r>
            <a:r>
              <a:rPr lang="ko-KR" altLang="en-US" sz="1600" dirty="0"/>
              <a:t>키와 같은 중요한 정보를 저장하고 관리할 수 있으며</a:t>
            </a:r>
            <a:r>
              <a:rPr lang="en-US" altLang="ko-KR" sz="1600" dirty="0"/>
              <a:t>,</a:t>
            </a:r>
            <a:r>
              <a:rPr lang="ko-KR" altLang="en-US" sz="1600" dirty="0"/>
              <a:t> 컨테이너 이미지를 재구성하지 않고 스택 구성에 시크릿을 노출하지 않고도 시크릿 및 애플리케이션 구성을 배포 및 업데이트 할 수 있다</a:t>
            </a:r>
            <a:r>
              <a:rPr lang="en-US" altLang="ko-KR" sz="1600" dirty="0"/>
              <a:t>.</a:t>
            </a:r>
            <a:endParaRPr sz="1800" dirty="0"/>
          </a:p>
          <a:p>
            <a:pPr marL="742920" lvl="1" indent="-1714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08454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구성 요소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959865"/>
            <a:ext cx="8229600" cy="221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파드</a:t>
            </a:r>
            <a:r>
              <a:rPr lang="ko-KR" altLang="en-US" sz="2400" dirty="0"/>
              <a:t> </a:t>
            </a:r>
            <a:r>
              <a:rPr lang="en-US" altLang="ko-KR" sz="2400" dirty="0"/>
              <a:t>(Pod)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/>
              <a:t>파드</a:t>
            </a:r>
            <a:r>
              <a:rPr lang="ko-KR" altLang="en-US" sz="1600" dirty="0"/>
              <a:t> </a:t>
            </a:r>
            <a:r>
              <a:rPr lang="en-US" altLang="ko-KR" sz="1600" dirty="0"/>
              <a:t>(Pod)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쿠버네티스에서</a:t>
            </a:r>
            <a:r>
              <a:rPr lang="ko-KR" altLang="en-US" sz="1600" dirty="0"/>
              <a:t> 생성하고 관리할 수 있는 배포 가능한 가장 작은 컴퓨팅 단위이다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/>
              <a:t>파드는</a:t>
            </a:r>
            <a:r>
              <a:rPr lang="ko-KR" altLang="en-US" sz="1600" dirty="0"/>
              <a:t> 여러 개의 컨테이너로 구성된 </a:t>
            </a:r>
            <a:r>
              <a:rPr lang="ko-KR" altLang="en-US" sz="1600" dirty="0" err="1"/>
              <a:t>파드도</a:t>
            </a:r>
            <a:r>
              <a:rPr lang="ko-KR" altLang="en-US" sz="1600" dirty="0"/>
              <a:t> 있고 </a:t>
            </a:r>
            <a:r>
              <a:rPr lang="en-US" altLang="ko-KR" sz="1600" dirty="0"/>
              <a:t>(</a:t>
            </a:r>
            <a:r>
              <a:rPr lang="ko-KR" altLang="en-US" sz="1600" dirty="0"/>
              <a:t>고급 활용 사례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단일 컨테이너로만 이루어진 </a:t>
            </a:r>
            <a:r>
              <a:rPr lang="ko-KR" altLang="en-US" sz="1600" dirty="0" err="1"/>
              <a:t>파드도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일반적인 활용 사례</a:t>
            </a:r>
            <a:r>
              <a:rPr lang="en-US" altLang="ko-KR" sz="1600" dirty="0"/>
              <a:t>)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B572B-F6DE-4B37-5F46-15BD25311DBF}"/>
              </a:ext>
            </a:extLst>
          </p:cNvPr>
          <p:cNvSpPr txBox="1"/>
          <p:nvPr/>
        </p:nvSpPr>
        <p:spPr>
          <a:xfrm>
            <a:off x="3993610" y="5990678"/>
            <a:ext cx="11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파드의</a:t>
            </a:r>
            <a:r>
              <a:rPr kumimoji="1" lang="ko-KR" altLang="en-US" dirty="0"/>
              <a:t> 구성</a:t>
            </a:r>
            <a:endParaRPr kumimoji="1" lang="x-none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D009154-61FB-82EB-181B-FC5E543A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02" y="3270641"/>
            <a:ext cx="3465396" cy="26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10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구성 요소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199" y="959866"/>
            <a:ext cx="8413845" cy="310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파드</a:t>
            </a:r>
            <a:r>
              <a:rPr lang="ko-KR" altLang="en-US" sz="2400" dirty="0"/>
              <a:t> </a:t>
            </a:r>
            <a:r>
              <a:rPr lang="en-US" altLang="ko-KR" sz="2400" dirty="0"/>
              <a:t>(Pod)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이 그룹은 스토리지 및 네트워크를 공유하고</a:t>
            </a:r>
            <a:r>
              <a:rPr lang="en-US" altLang="ko-KR" sz="1600" dirty="0"/>
              <a:t>,</a:t>
            </a:r>
            <a:r>
              <a:rPr lang="ko-KR" altLang="en-US" sz="1600" dirty="0"/>
              <a:t> 해당 컨테이너를 구동하는 방식에 대한</a:t>
            </a:r>
            <a:br>
              <a:rPr lang="en-US" altLang="ko-KR" sz="1600" dirty="0"/>
            </a:br>
            <a:r>
              <a:rPr lang="ko-KR" altLang="en-US" sz="1600" dirty="0"/>
              <a:t>명세를 갖는다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시스템에서는 같은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속한 컨테이너끼리 동일한 컴퓨팅 리소스를 공유한다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이러한 컴퓨팅 리소스를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풀링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당겨오기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하여 클러스터를 만들고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이를 바탕으로 분산된 애플리케이션 실행 시스템을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F82D53-0497-9AAB-FC12-C50A6FFB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24" y="4119399"/>
            <a:ext cx="6986752" cy="19426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EACD7C-961B-B176-9CD8-9C6840EA0245}"/>
              </a:ext>
            </a:extLst>
          </p:cNvPr>
          <p:cNvSpPr/>
          <p:nvPr/>
        </p:nvSpPr>
        <p:spPr>
          <a:xfrm>
            <a:off x="1078624" y="4449597"/>
            <a:ext cx="6986752" cy="161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B572B-F6DE-4B37-5F46-15BD25311DBF}"/>
              </a:ext>
            </a:extLst>
          </p:cNvPr>
          <p:cNvSpPr txBox="1"/>
          <p:nvPr/>
        </p:nvSpPr>
        <p:spPr>
          <a:xfrm>
            <a:off x="3883572" y="6116097"/>
            <a:ext cx="137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파드</a:t>
            </a:r>
            <a:r>
              <a:rPr kumimoji="1" lang="ko-KR" altLang="en-US" dirty="0"/>
              <a:t> 정보 조회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6953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구성 요소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959865"/>
            <a:ext cx="8229600" cy="47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노드</a:t>
            </a:r>
            <a:r>
              <a:rPr lang="ko-KR" altLang="en-US" sz="2400" dirty="0"/>
              <a:t> </a:t>
            </a:r>
            <a:r>
              <a:rPr lang="en-US" altLang="ko-KR" sz="2400" dirty="0"/>
              <a:t>(Node)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/>
              <a:t>컨테이너화된</a:t>
            </a:r>
            <a:r>
              <a:rPr lang="ko-KR" altLang="en-US" sz="1600" dirty="0"/>
              <a:t> 애플리케이션을 실행하는 워커 머신 </a:t>
            </a:r>
            <a:r>
              <a:rPr lang="en-US" altLang="ko-KR" sz="1600" dirty="0"/>
              <a:t>(Worker Machine)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 err="1"/>
              <a:t>쿠버네티스는</a:t>
            </a:r>
            <a:r>
              <a:rPr lang="ko-KR" altLang="en-US" sz="1600" dirty="0"/>
              <a:t> 컨테이너를 </a:t>
            </a:r>
            <a:r>
              <a:rPr lang="ko-KR" altLang="en-US" sz="1600" dirty="0" err="1"/>
              <a:t>파드</a:t>
            </a:r>
            <a:r>
              <a:rPr lang="ko-KR" altLang="en-US" sz="1600" dirty="0"/>
              <a:t> 내에 배치하고 노드에서 </a:t>
            </a:r>
            <a:r>
              <a:rPr lang="ko-KR" altLang="en-US" sz="1600" dirty="0">
                <a:solidFill>
                  <a:schemeClr val="tx1"/>
                </a:solidFill>
              </a:rPr>
              <a:t>실행하여</a:t>
            </a:r>
            <a:r>
              <a:rPr lang="ko-KR" altLang="en-US" sz="1600" dirty="0"/>
              <a:t> 워크로드 </a:t>
            </a:r>
            <a:r>
              <a:rPr lang="en-US" altLang="ko-KR" sz="1600" dirty="0"/>
              <a:t>(Workload)</a:t>
            </a:r>
            <a:r>
              <a:rPr lang="ko-KR" altLang="en-US" sz="1600" dirty="0"/>
              <a:t>를 구동한다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노드는 클러스터에 따라 가상 또는 물리적 </a:t>
            </a:r>
            <a:r>
              <a:rPr lang="ko-KR" altLang="en-US" sz="1600" dirty="0" err="1"/>
              <a:t>머신일</a:t>
            </a:r>
            <a:r>
              <a:rPr lang="ko-KR" altLang="en-US" sz="1600" dirty="0"/>
              <a:t> 수 있다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일반적으로 클러스터에는 여러 개의 노드가 있으며</a:t>
            </a:r>
            <a:r>
              <a:rPr lang="en-US" altLang="ko-KR" sz="1600" dirty="0"/>
              <a:t>,</a:t>
            </a:r>
            <a:r>
              <a:rPr lang="ko-KR" altLang="en-US" sz="1600" dirty="0"/>
              <a:t> 학습 또는 리소스가 제한되는 환경에서는 하나의 </a:t>
            </a:r>
            <a:r>
              <a:rPr lang="ko-KR" altLang="en-US" sz="1600" dirty="0" err="1"/>
              <a:t>노드만</a:t>
            </a:r>
            <a:r>
              <a:rPr lang="ko-KR" altLang="en-US" sz="1600" dirty="0"/>
              <a:t> 있는 경우도 있다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73F83-535D-0AA5-FD4A-024F2432E26E}"/>
              </a:ext>
            </a:extLst>
          </p:cNvPr>
          <p:cNvSpPr txBox="1"/>
          <p:nvPr/>
        </p:nvSpPr>
        <p:spPr>
          <a:xfrm>
            <a:off x="4004762" y="6275584"/>
            <a:ext cx="1134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노드의 구성</a:t>
            </a:r>
            <a:endParaRPr kumimoji="1" lang="x-none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4B3FD1-9FFF-E935-9D29-C3289C34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19" y="4012113"/>
            <a:ext cx="4672361" cy="22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0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구성 요소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29353"/>
            <a:ext cx="8059003" cy="344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/>
              <a:t>마스터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</a:t>
            </a:r>
            <a:r>
              <a:rPr lang="en-US" altLang="ko-KR" sz="2400" dirty="0"/>
              <a:t>(Master Node)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마스터 노드는 컨테이너 선단을 지휘하는 통제함의 역할이다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대규모의 컨테이너를 운영하려면 각 워커 노드들의 가용 리소스 현황을 </a:t>
            </a:r>
            <a:br>
              <a:rPr lang="en-US" altLang="ko-KR" sz="1600" dirty="0"/>
            </a:br>
            <a:r>
              <a:rPr lang="ko-KR" altLang="en-US" sz="1600" dirty="0"/>
              <a:t>고려해야 한다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최적의 컨테이너 배치와 모니터링</a:t>
            </a:r>
            <a:r>
              <a:rPr lang="en-US" altLang="ko-KR" sz="1600" dirty="0"/>
              <a:t>,</a:t>
            </a:r>
            <a:r>
              <a:rPr lang="ko-KR" altLang="en-US" sz="1600" dirty="0"/>
              <a:t> 그리고 각 컨테이너에 대해 효율적으로 </a:t>
            </a:r>
            <a:br>
              <a:rPr lang="en-US" altLang="ko-KR" sz="1600" dirty="0"/>
            </a:br>
            <a:r>
              <a:rPr lang="ko-KR" altLang="en-US" sz="1600" dirty="0"/>
              <a:t>추적</a:t>
            </a:r>
            <a:r>
              <a:rPr lang="en-US" altLang="ko-KR" sz="1600" dirty="0"/>
              <a:t>/</a:t>
            </a:r>
            <a:r>
              <a:rPr lang="ko-KR" altLang="en-US" sz="1600" dirty="0"/>
              <a:t>관리한다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마스터 노드는 전체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시스템을 관리하고 통제하는 컨트롤 플레인 컴포넌트를 관리한다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93A690-1F30-F4D6-82F5-5BF31A9C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40" y="4897561"/>
            <a:ext cx="4814320" cy="10195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F291BF-ECFD-D615-25F0-02F6FD6F261B}"/>
              </a:ext>
            </a:extLst>
          </p:cNvPr>
          <p:cNvSpPr/>
          <p:nvPr/>
        </p:nvSpPr>
        <p:spPr>
          <a:xfrm>
            <a:off x="2164839" y="5463966"/>
            <a:ext cx="4814320" cy="256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73F83-535D-0AA5-FD4A-024F2432E26E}"/>
              </a:ext>
            </a:extLst>
          </p:cNvPr>
          <p:cNvSpPr txBox="1"/>
          <p:nvPr/>
        </p:nvSpPr>
        <p:spPr>
          <a:xfrm>
            <a:off x="3883570" y="6008680"/>
            <a:ext cx="162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마스터노드</a:t>
            </a:r>
            <a:r>
              <a:rPr kumimoji="1" lang="ko-KR" altLang="en-US" dirty="0"/>
              <a:t> 조회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526880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구성 요소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65135"/>
            <a:ext cx="8229600" cy="246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워커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</a:t>
            </a:r>
            <a:r>
              <a:rPr lang="en-US" altLang="ko-KR" sz="2400" dirty="0"/>
              <a:t>(Worker Node)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워커 노드는 각기 다른 컨테이너들을 </a:t>
            </a:r>
            <a:r>
              <a:rPr lang="ko-KR" altLang="en-US" sz="1600" dirty="0">
                <a:solidFill>
                  <a:schemeClr val="tx1"/>
                </a:solidFill>
              </a:rPr>
              <a:t>실은 컨테이너선의 역할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각기 다른 목적과 기능으로 세분화된 컨테이너들이 실제 배치되는 노드이다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실제 배포하고자 하는 애플리케이션 실행을 담당한다</a:t>
            </a:r>
            <a:r>
              <a:rPr lang="en-US" altLang="ko-KR" sz="1600" dirty="0"/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워커 노드는 서비스 실행</a:t>
            </a:r>
            <a:r>
              <a:rPr lang="en-US" altLang="ko-KR" sz="1600" dirty="0"/>
              <a:t>,</a:t>
            </a:r>
            <a:r>
              <a:rPr lang="ko-KR" altLang="en-US" sz="1600" dirty="0"/>
              <a:t> 모니터링을 제공한다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93A690-1F30-F4D6-82F5-5BF31A9C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40" y="4373585"/>
            <a:ext cx="4814320" cy="10195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F291BF-ECFD-D615-25F0-02F6FD6F261B}"/>
              </a:ext>
            </a:extLst>
          </p:cNvPr>
          <p:cNvSpPr/>
          <p:nvPr/>
        </p:nvSpPr>
        <p:spPr>
          <a:xfrm>
            <a:off x="2164839" y="5174165"/>
            <a:ext cx="4814320" cy="21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73F83-535D-0AA5-FD4A-024F2432E26E}"/>
              </a:ext>
            </a:extLst>
          </p:cNvPr>
          <p:cNvSpPr txBox="1"/>
          <p:nvPr/>
        </p:nvSpPr>
        <p:spPr>
          <a:xfrm>
            <a:off x="3883571" y="5484704"/>
            <a:ext cx="137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워커 노드 조회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592714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44111"/>
            <a:ext cx="8229600" cy="194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쿠버네티스</a:t>
            </a:r>
            <a:r>
              <a:rPr lang="ko-KR" altLang="en-US" sz="2400" dirty="0"/>
              <a:t> 클러스터 </a:t>
            </a:r>
            <a:r>
              <a:rPr lang="en-US" altLang="ko-KR" sz="2400" dirty="0"/>
              <a:t>(Kubernetes Cluster)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/>
              <a:t>쿠버네티스를</a:t>
            </a:r>
            <a:r>
              <a:rPr lang="ko-KR" altLang="en-US" sz="1600" dirty="0"/>
              <a:t> 배포하면 클러스터를 얻는다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클러스터는 </a:t>
            </a:r>
            <a:r>
              <a:rPr lang="ko-KR" altLang="en-US" sz="1600" dirty="0" err="1"/>
              <a:t>컨테이너화된</a:t>
            </a:r>
            <a:r>
              <a:rPr lang="ko-KR" altLang="en-US" sz="1600" dirty="0"/>
              <a:t> 애플리케이션을 실행하는 노드라고 하는 워커 </a:t>
            </a:r>
            <a:r>
              <a:rPr lang="ko-KR" altLang="en-US" sz="1600" dirty="0" err="1"/>
              <a:t>머신의</a:t>
            </a:r>
            <a:r>
              <a:rPr lang="ko-KR" altLang="en-US" sz="1600" dirty="0"/>
              <a:t> 집합이다</a:t>
            </a:r>
            <a:r>
              <a:rPr lang="en-US" altLang="ko-KR" sz="1600" dirty="0"/>
              <a:t>. (</a:t>
            </a:r>
            <a:r>
              <a:rPr lang="ko-KR" altLang="en-US" sz="1600" dirty="0"/>
              <a:t>모든 클러스터는 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워커 노드를 가진다</a:t>
            </a:r>
            <a:r>
              <a:rPr lang="en-US" altLang="ko-KR" sz="1600" dirty="0"/>
              <a:t>.)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1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19173"/>
            <a:ext cx="8229600" cy="15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 err="1"/>
              <a:t>쿠버네티스</a:t>
            </a:r>
            <a:r>
              <a:rPr lang="ko-KR" altLang="en-US" sz="2400" dirty="0"/>
              <a:t> 클러스터 </a:t>
            </a:r>
            <a:r>
              <a:rPr lang="en-US" altLang="ko-KR" sz="2400" dirty="0"/>
              <a:t>(Kubernetes Cluster)</a:t>
            </a:r>
            <a:endParaRPr sz="24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워커 노드 </a:t>
            </a:r>
            <a:r>
              <a:rPr lang="en-US" altLang="ko-KR" sz="1600" dirty="0"/>
              <a:t>(</a:t>
            </a:r>
            <a:r>
              <a:rPr lang="ko-KR" altLang="en-US" sz="1600" dirty="0"/>
              <a:t>노드 컴포넌트</a:t>
            </a:r>
            <a:r>
              <a:rPr lang="en-US" altLang="ko-KR" sz="1600" dirty="0"/>
              <a:t>)</a:t>
            </a:r>
            <a:r>
              <a:rPr lang="ko-KR" altLang="en-US" sz="1600" dirty="0"/>
              <a:t>는 애플리케이션의 구성요소인 </a:t>
            </a:r>
            <a:r>
              <a:rPr lang="ko-KR" altLang="en-US" sz="1600" dirty="0" err="1"/>
              <a:t>파드를</a:t>
            </a:r>
            <a:r>
              <a:rPr lang="ko-KR" altLang="en-US" sz="1600" dirty="0"/>
              <a:t> 연결한다</a:t>
            </a:r>
            <a:r>
              <a:rPr lang="en-US" altLang="ko-KR" sz="1600" dirty="0"/>
              <a:t>.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마스터 노드 </a:t>
            </a:r>
            <a:r>
              <a:rPr lang="en-US" altLang="ko-KR" sz="1600" dirty="0"/>
              <a:t>(</a:t>
            </a:r>
            <a:r>
              <a:rPr lang="ko-KR" altLang="en-US" sz="1600" dirty="0"/>
              <a:t>컨트롤 플레인 컴포넌트</a:t>
            </a:r>
            <a:r>
              <a:rPr lang="en-US" altLang="ko-KR" sz="1600" dirty="0"/>
              <a:t>)</a:t>
            </a:r>
            <a:r>
              <a:rPr lang="ko-KR" altLang="en-US" sz="1600" dirty="0"/>
              <a:t>는 워커 노드와 클러스터 내 </a:t>
            </a:r>
            <a:r>
              <a:rPr lang="ko-KR" altLang="en-US" sz="1600" dirty="0" err="1"/>
              <a:t>파드를</a:t>
            </a:r>
            <a:r>
              <a:rPr lang="ko-KR" altLang="en-US" sz="1600" dirty="0"/>
              <a:t> 관리한다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등장 배경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06666"/>
            <a:ext cx="8229600" cy="40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1600" b="1" dirty="0" err="1"/>
              <a:t>모놀리식</a:t>
            </a:r>
            <a:r>
              <a:rPr lang="ko-KR" altLang="en-US" sz="1600" b="1" dirty="0"/>
              <a:t> 아키텍처 단점</a:t>
            </a:r>
            <a:endParaRPr sz="1600" b="1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일부분의 오류가 전체에 영향을 끼친다</a:t>
            </a:r>
            <a:r>
              <a:rPr lang="en-US" altLang="ko-KR" sz="13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라이브러리 버전이 다른 경우 관리하기 어렵다</a:t>
            </a:r>
            <a:r>
              <a:rPr lang="en-US" altLang="ko-KR" sz="1300" dirty="0"/>
              <a:t>.(</a:t>
            </a:r>
            <a:r>
              <a:rPr lang="ko-KR" altLang="en-US" sz="1300" dirty="0"/>
              <a:t>라이브러리 종속성 문제</a:t>
            </a:r>
            <a:r>
              <a:rPr lang="en-US" altLang="ko-KR" sz="1300" dirty="0"/>
              <a:t>)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>
                <a:solidFill>
                  <a:schemeClr val="tx1"/>
                </a:solidFill>
              </a:rPr>
              <a:t>간단한 수정에도 전체를 빌드하고 배포해야 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0F188C-DF54-FCC4-8F8D-7867BD62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54" y="2678117"/>
            <a:ext cx="6042791" cy="3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94DD23-4068-C82C-AD3C-4348901C5F69}"/>
              </a:ext>
            </a:extLst>
          </p:cNvPr>
          <p:cNvSpPr/>
          <p:nvPr/>
        </p:nvSpPr>
        <p:spPr>
          <a:xfrm>
            <a:off x="1498054" y="2747807"/>
            <a:ext cx="1760155" cy="312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67127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23799"/>
            <a:ext cx="8229600" cy="1837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컨트롤 플레인 컴포넌트 </a:t>
            </a:r>
            <a:r>
              <a:rPr lang="en-US" altLang="ko-KR" sz="2400" dirty="0"/>
              <a:t>(Control Plane Component)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컨트롤 플레인 컴포넌트는 클러스터에 관한 전반적인 결정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  <a:r>
              <a:rPr lang="ko-KR" altLang="en-US" sz="1600" dirty="0"/>
              <a:t> 스케줄링</a:t>
            </a:r>
            <a:r>
              <a:rPr lang="en-US" altLang="ko-KR" sz="1600" dirty="0"/>
              <a:t>)</a:t>
            </a:r>
            <a:r>
              <a:rPr lang="ko-KR" altLang="en-US" sz="1600" dirty="0"/>
              <a:t>을 수행하고 클러스터 이벤트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  <a:r>
              <a:rPr lang="ko-KR" altLang="en-US" sz="1600" dirty="0"/>
              <a:t> 배포 중 요구 조건이 충족되지 않을 경우 새로운 </a:t>
            </a:r>
            <a:r>
              <a:rPr lang="ko-KR" altLang="en-US" sz="1600" dirty="0" err="1"/>
              <a:t>파드를</a:t>
            </a:r>
            <a:r>
              <a:rPr lang="ko-KR" altLang="en-US" sz="1600" dirty="0"/>
              <a:t> 구동시키는 것</a:t>
            </a:r>
            <a:r>
              <a:rPr lang="en-US" altLang="ko-KR" sz="1600" dirty="0"/>
              <a:t>)</a:t>
            </a:r>
            <a:r>
              <a:rPr lang="ko-KR" altLang="en-US" sz="1600" dirty="0"/>
              <a:t>을 감지하고 반응한다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1275516" y="3276930"/>
            <a:ext cx="2047714" cy="2632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26031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74206"/>
            <a:ext cx="8229600" cy="158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2400" dirty="0"/>
              <a:t>컨트롤 플레인 컴포넌트 </a:t>
            </a:r>
            <a:r>
              <a:rPr lang="en-US" altLang="ko-KR" sz="2000" dirty="0">
                <a:solidFill>
                  <a:schemeClr val="tx1"/>
                </a:solidFill>
              </a:rPr>
              <a:t>(Control Plane Component)</a:t>
            </a:r>
            <a:endParaRPr sz="2000" dirty="0">
              <a:solidFill>
                <a:schemeClr val="tx1"/>
              </a:solidFill>
            </a:endParaRP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컨트롤 플레인 컴포넌트는 클러스터 내 어떤 </a:t>
            </a:r>
            <a:r>
              <a:rPr lang="ko-KR" altLang="en-US" sz="1600" dirty="0" err="1"/>
              <a:t>머신에서든</a:t>
            </a:r>
            <a:r>
              <a:rPr lang="ko-KR" altLang="en-US" sz="1600" dirty="0"/>
              <a:t> 동작할 수 있다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>
                <a:solidFill>
                  <a:schemeClr val="tx1"/>
                </a:solidFill>
              </a:rPr>
              <a:t>컨트롤 플레인 컴포넌트는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기능 제어를 전체적으로 담당한다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1275516" y="3276930"/>
            <a:ext cx="2047714" cy="2632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58062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51148"/>
            <a:ext cx="8229600" cy="164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kube-apiserver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/>
              <a:t>API </a:t>
            </a:r>
            <a:r>
              <a:rPr lang="ko-KR" altLang="en-US" sz="1600" dirty="0"/>
              <a:t>서버는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노출하는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플레인 컴포넌트이다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sz="1600" dirty="0"/>
              <a:t>API </a:t>
            </a:r>
            <a:r>
              <a:rPr lang="ko-KR" altLang="en-US" sz="1600" dirty="0"/>
              <a:t>서버는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컨트롤 </a:t>
            </a:r>
            <a:r>
              <a:rPr lang="ko-KR" altLang="en-US" sz="1600" dirty="0" err="1"/>
              <a:t>플레인의</a:t>
            </a:r>
            <a:r>
              <a:rPr lang="ko-KR" altLang="en-US" sz="1600" dirty="0"/>
              <a:t> 프론트 엔드이다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2484362" y="4224296"/>
            <a:ext cx="654623" cy="559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52593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285580"/>
            <a:ext cx="8229600" cy="155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etcd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etcd</a:t>
            </a:r>
            <a:r>
              <a:rPr lang="ko-KR" altLang="en-US" sz="1600" dirty="0"/>
              <a:t>는 모든 클러스터 데이터를 담는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뒷단의</a:t>
            </a:r>
            <a:r>
              <a:rPr lang="ko-KR" altLang="en-US" sz="1600" dirty="0"/>
              <a:t> 저장소로 사용되는 </a:t>
            </a:r>
            <a:r>
              <a:rPr lang="ko-KR" altLang="en-US" sz="1600" dirty="0">
                <a:solidFill>
                  <a:schemeClr val="tx1"/>
                </a:solidFill>
              </a:rPr>
              <a:t>일관성</a:t>
            </a:r>
            <a:r>
              <a:rPr lang="en-US" altLang="ko-KR" sz="1600" dirty="0">
                <a:solidFill>
                  <a:schemeClr val="tx1"/>
                </a:solidFill>
              </a:rPr>
              <a:t>·</a:t>
            </a:r>
            <a:r>
              <a:rPr lang="ko-KR" altLang="en-US" sz="1600" dirty="0">
                <a:solidFill>
                  <a:schemeClr val="tx1"/>
                </a:solidFill>
              </a:rPr>
              <a:t>고가용성 키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값 저장소이다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1550277" y="4980652"/>
            <a:ext cx="496888" cy="444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8484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80687"/>
            <a:ext cx="7322024" cy="151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</a:t>
            </a:r>
            <a:r>
              <a:rPr lang="en-US" sz="2400" dirty="0"/>
              <a:t>-scheduler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kube</a:t>
            </a:r>
            <a:r>
              <a:rPr lang="en-US" altLang="ko-KR" sz="1600" dirty="0"/>
              <a:t>-scheduler</a:t>
            </a:r>
            <a:r>
              <a:rPr lang="ko-KR" altLang="en-US" sz="1600" dirty="0"/>
              <a:t>노드가 배정되지 않은 새로 생성된 </a:t>
            </a:r>
            <a:r>
              <a:rPr lang="ko-KR" altLang="en-US" sz="1600" dirty="0" err="1"/>
              <a:t>파드를</a:t>
            </a:r>
            <a:r>
              <a:rPr lang="ko-KR" altLang="en-US" sz="1600" dirty="0"/>
              <a:t> 감지하고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실행할 노드를 선택하는 </a:t>
            </a:r>
            <a:r>
              <a:rPr lang="ko-KR" altLang="en-US" sz="1600" dirty="0">
                <a:solidFill>
                  <a:schemeClr val="tx1"/>
                </a:solidFill>
              </a:rPr>
              <a:t>컨트롤 플레인 컴포넌트이다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2466482" y="5001903"/>
            <a:ext cx="604266" cy="580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7014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267631" y="1097923"/>
            <a:ext cx="8686800" cy="193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</a:t>
            </a:r>
            <a:r>
              <a:rPr lang="en-US" sz="2400" dirty="0"/>
              <a:t>-controller-manager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kube</a:t>
            </a:r>
            <a:r>
              <a:rPr lang="en-US" altLang="ko-KR" sz="1600" dirty="0"/>
              <a:t>-controller-manager</a:t>
            </a:r>
            <a:r>
              <a:rPr lang="ko-KR" altLang="en-US" sz="1600" dirty="0"/>
              <a:t>는 컨트롤러 프로세스를 실행하는 컨트롤 </a:t>
            </a:r>
            <a:r>
              <a:rPr lang="ko-KR" altLang="en-US" sz="1600" dirty="0">
                <a:solidFill>
                  <a:schemeClr val="tx1"/>
                </a:solidFill>
              </a:rPr>
              <a:t>플레인 컴포넌트이다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논리적으로</a:t>
            </a:r>
            <a:r>
              <a:rPr lang="en-US" altLang="ko-KR" sz="1600" dirty="0"/>
              <a:t> </a:t>
            </a:r>
            <a:r>
              <a:rPr lang="ko-KR" altLang="en-US" sz="1600" dirty="0"/>
              <a:t>각 컨트롤러는 분리된 프로세스이지만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복잡성을 낮추기 위해 </a:t>
            </a:r>
            <a:br>
              <a:rPr lang="en-US" altLang="ko-KR" sz="1600" dirty="0"/>
            </a:br>
            <a:r>
              <a:rPr lang="ko-KR" altLang="en-US" sz="1600" dirty="0"/>
              <a:t>모두 단일 바이너리로 </a:t>
            </a:r>
            <a:r>
              <a:rPr lang="ko-KR" altLang="en-US" sz="1600" dirty="0" err="1"/>
              <a:t>컴파일되고</a:t>
            </a:r>
            <a:r>
              <a:rPr lang="ko-KR" altLang="en-US" sz="1600" dirty="0"/>
              <a:t> 단일 프로세스 내에서 실행된다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1470431" y="3383376"/>
            <a:ext cx="569910" cy="594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8048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89769"/>
            <a:ext cx="8229600" cy="439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</a:t>
            </a:r>
            <a:r>
              <a:rPr lang="en-US" sz="2400" dirty="0"/>
              <a:t>-controller-manager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800" dirty="0" err="1">
                <a:solidFill>
                  <a:schemeClr val="tx1"/>
                </a:solidFill>
              </a:rPr>
              <a:t>kube</a:t>
            </a:r>
            <a:r>
              <a:rPr lang="en-US" altLang="ko-KR" sz="1800" dirty="0">
                <a:solidFill>
                  <a:schemeClr val="tx1"/>
                </a:solidFill>
              </a:rPr>
              <a:t>-controller-manager</a:t>
            </a:r>
            <a:r>
              <a:rPr lang="ko-KR" altLang="en-US" sz="1800" dirty="0">
                <a:solidFill>
                  <a:schemeClr val="tx1"/>
                </a:solidFill>
              </a:rPr>
              <a:t>에서 관리하는 컨트롤러는 다음과 같다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/>
              <a:t>노드 컨트롤러 </a:t>
            </a:r>
            <a:r>
              <a:rPr lang="en-US" altLang="ko-KR" sz="1600" b="1" dirty="0"/>
              <a:t>(Node Controller):</a:t>
            </a:r>
            <a:r>
              <a:rPr lang="ko-KR" altLang="en-US" sz="1600" b="1" dirty="0"/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노드에서 장애 발생 시 </a:t>
            </a:r>
            <a:r>
              <a:rPr lang="ko-KR" altLang="en-US" sz="1600" dirty="0"/>
              <a:t>통지와 대응을 한다</a:t>
            </a:r>
            <a:r>
              <a:rPr lang="en-US" altLang="ko-KR" sz="1600" dirty="0"/>
              <a:t>.</a:t>
            </a:r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 err="1"/>
              <a:t>레플리케이션</a:t>
            </a:r>
            <a:r>
              <a:rPr lang="ko-KR" altLang="en-US" sz="1600" b="1" dirty="0"/>
              <a:t> 컨트롤러 </a:t>
            </a:r>
            <a:r>
              <a:rPr lang="en-US" altLang="ko-KR" sz="1600" b="1" dirty="0"/>
              <a:t>(Replication Controller):</a:t>
            </a:r>
            <a:r>
              <a:rPr lang="ko-KR" altLang="en-US" sz="1600" b="1" dirty="0"/>
              <a:t> </a:t>
            </a:r>
            <a:r>
              <a:rPr lang="ko-KR" altLang="en-US" sz="1600" dirty="0"/>
              <a:t>시스템의 모든 </a:t>
            </a:r>
            <a:r>
              <a:rPr lang="ko-KR" altLang="en-US" sz="1600" dirty="0" err="1"/>
              <a:t>레플리케이션</a:t>
            </a:r>
            <a:r>
              <a:rPr lang="ko-KR" altLang="en-US" sz="1600" dirty="0"/>
              <a:t> 컨트롤러 오브젝트에 대해 알맞은 수의 </a:t>
            </a:r>
            <a:r>
              <a:rPr lang="ko-KR" altLang="en-US" sz="1600" dirty="0" err="1"/>
              <a:t>파드들을</a:t>
            </a:r>
            <a:r>
              <a:rPr lang="ko-KR" altLang="en-US" sz="1600" dirty="0"/>
              <a:t> 유지시킨다</a:t>
            </a:r>
            <a:r>
              <a:rPr lang="en-US" altLang="ko-KR" sz="1600" dirty="0"/>
              <a:t>.</a:t>
            </a:r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 err="1"/>
              <a:t>엔드포인트</a:t>
            </a:r>
            <a:r>
              <a:rPr lang="ko-KR" altLang="en-US" sz="1600" b="1" dirty="0"/>
              <a:t> 컨트롤러 </a:t>
            </a:r>
            <a:r>
              <a:rPr lang="en-US" altLang="ko-KR" sz="1600" b="1" dirty="0"/>
              <a:t>(Endpoint Controller):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엔드포인트</a:t>
            </a:r>
            <a:r>
              <a:rPr lang="ko-KR" altLang="en-US" sz="1600" dirty="0"/>
              <a:t> 오브젝트를 채운다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</a:t>
            </a:r>
            <a:r>
              <a:rPr lang="ko-KR" altLang="en-US" sz="1600" dirty="0"/>
              <a:t> 서비스와 </a:t>
            </a:r>
            <a:r>
              <a:rPr lang="ko-KR" altLang="en-US" sz="1600" dirty="0" err="1"/>
              <a:t>파드를</a:t>
            </a:r>
            <a:r>
              <a:rPr lang="ko-KR" altLang="en-US" sz="1600" dirty="0"/>
              <a:t> 연결시킨다</a:t>
            </a:r>
            <a:r>
              <a:rPr lang="en-US" altLang="ko-KR" sz="1600" dirty="0"/>
              <a:t>.)</a:t>
            </a:r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/>
              <a:t>서비스 </a:t>
            </a:r>
            <a:r>
              <a:rPr lang="ko-KR" altLang="en-US" sz="1600" b="1" dirty="0" err="1"/>
              <a:t>어카운트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(Service Account)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 토큰 컨트롤러 </a:t>
            </a:r>
            <a:r>
              <a:rPr lang="en-US" altLang="ko-KR" sz="1600" b="1" dirty="0"/>
              <a:t>(Token Controller):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새로운 네임스페이스에 대한 기본 계정과 </a:t>
            </a:r>
            <a:r>
              <a:rPr lang="en-US" altLang="ko-KR" sz="1600" dirty="0"/>
              <a:t>API </a:t>
            </a:r>
            <a:r>
              <a:rPr lang="ko-KR" altLang="en-US" sz="1600" dirty="0"/>
              <a:t>접근 토큰을 생성한다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608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919359"/>
            <a:ext cx="8229600" cy="250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cloud-controller-manager</a:t>
            </a:r>
            <a:endParaRPr sz="2000" dirty="0">
              <a:solidFill>
                <a:schemeClr val="tx1"/>
              </a:solidFill>
            </a:endParaRP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 err="1"/>
              <a:t>클라우드별</a:t>
            </a:r>
            <a:r>
              <a:rPr lang="ko-KR" altLang="en-US" sz="1600" dirty="0"/>
              <a:t> 컨트롤 로직을 포함하는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 컨트롤 플레인 컴포넌트이다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클라우드 컨트롤러 매니저를 통해 클러스터를 클라우드 공급자의 </a:t>
            </a:r>
            <a:r>
              <a:rPr lang="en" altLang="x-none" sz="1600" dirty="0"/>
              <a:t>API</a:t>
            </a:r>
            <a:r>
              <a:rPr lang="ko-KR" altLang="en-US" sz="1600" dirty="0"/>
              <a:t>에 연결하고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클라우드 플랫폼과 상호 작용하는 컴포넌트와 </a:t>
            </a:r>
            <a:r>
              <a:rPr lang="ko-KR" altLang="en-US" sz="1600" dirty="0" err="1"/>
              <a:t>클러스터와만</a:t>
            </a:r>
            <a:r>
              <a:rPr lang="ko-KR" altLang="en-US" sz="1600" dirty="0"/>
              <a:t> 상호 작용하는 컴포넌트를 구분할 수 있게 해 준다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2565376" y="3421596"/>
            <a:ext cx="594081" cy="53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9929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53543"/>
            <a:ext cx="8229600" cy="347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cloud-controller-manager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800" dirty="0">
                <a:solidFill>
                  <a:schemeClr val="tx1"/>
                </a:solidFill>
              </a:rPr>
              <a:t>cloud-controller-manager</a:t>
            </a:r>
            <a:r>
              <a:rPr lang="ko-KR" altLang="en-US" sz="1800" dirty="0">
                <a:solidFill>
                  <a:schemeClr val="tx1"/>
                </a:solidFill>
              </a:rPr>
              <a:t>에서 관리하는 컨트롤러는 다음과 같다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rgbClr val="FF0000"/>
                </a:solidFill>
              </a:rPr>
            </a:br>
            <a:endParaRPr lang="en-US" altLang="ko-KR" sz="1600" dirty="0"/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/>
              <a:t>노드 컨트롤러 </a:t>
            </a:r>
            <a:r>
              <a:rPr lang="en-US" altLang="ko-KR" sz="1600" b="1" dirty="0"/>
              <a:t>(Node Controller):</a:t>
            </a:r>
            <a:r>
              <a:rPr lang="ko-KR" altLang="en-US" sz="1600" b="1" dirty="0"/>
              <a:t> </a:t>
            </a:r>
            <a:r>
              <a:rPr lang="ko-KR" altLang="en-US" sz="1600" dirty="0"/>
              <a:t>노드가 응답을 멈춘 후 클라우드 상에서 삭제되었는지 판별하기 위해 </a:t>
            </a:r>
            <a:r>
              <a:rPr lang="en-US" altLang="ko-KR" sz="1600" dirty="0"/>
              <a:t>cloud-controller-manager</a:t>
            </a:r>
            <a:r>
              <a:rPr lang="ko-KR" altLang="en-US" sz="1600" dirty="0"/>
              <a:t>에게 확인한다</a:t>
            </a:r>
            <a:r>
              <a:rPr lang="en-US" altLang="ko-KR" sz="1600" dirty="0"/>
              <a:t>.</a:t>
            </a:r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 err="1"/>
              <a:t>라우트</a:t>
            </a:r>
            <a:r>
              <a:rPr lang="ko-KR" altLang="en-US" sz="1600" b="1" dirty="0"/>
              <a:t> 컨트롤러 </a:t>
            </a:r>
            <a:r>
              <a:rPr lang="en-US" altLang="ko-KR" sz="1600" b="1" dirty="0"/>
              <a:t>(Route Controller):</a:t>
            </a:r>
            <a:r>
              <a:rPr lang="ko-KR" altLang="en-US" sz="1600" b="1" dirty="0"/>
              <a:t> </a:t>
            </a:r>
            <a:r>
              <a:rPr lang="ko-KR" altLang="en-US" sz="1600" dirty="0"/>
              <a:t>기본 클라우드 인프라에 경로를 구성한다</a:t>
            </a:r>
            <a:r>
              <a:rPr lang="en-US" altLang="ko-KR" sz="1600" dirty="0"/>
              <a:t>.</a:t>
            </a:r>
          </a:p>
          <a:p>
            <a:pPr marL="857231" lvl="1" indent="-400050">
              <a:lnSpc>
                <a:spcPct val="150000"/>
              </a:lnSpc>
              <a:spcBef>
                <a:spcPts val="320"/>
              </a:spcBef>
              <a:buSzPts val="1600"/>
              <a:buFont typeface="+mj-lt"/>
              <a:buAutoNum type="romanUcPeriod"/>
            </a:pPr>
            <a:r>
              <a:rPr lang="ko-KR" altLang="en-US" sz="1600" b="1" dirty="0"/>
              <a:t>서비스 컨트롤러 </a:t>
            </a:r>
            <a:r>
              <a:rPr lang="en-US" altLang="ko-KR" sz="1600" b="1" dirty="0"/>
              <a:t>(Service Controller):</a:t>
            </a:r>
            <a:r>
              <a:rPr lang="ko-KR" altLang="en-US" sz="1600" b="1" dirty="0"/>
              <a:t> </a:t>
            </a:r>
            <a:r>
              <a:rPr lang="en-US" altLang="ko-KR" sz="1600" dirty="0"/>
              <a:t>cloud-controller-manager </a:t>
            </a:r>
            <a:r>
              <a:rPr lang="ko-KR" altLang="en-US" sz="1600" dirty="0" err="1"/>
              <a:t>로드밸런서를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생성</a:t>
            </a:r>
            <a:r>
              <a:rPr lang="en-US" altLang="ko-KR" sz="1600" dirty="0"/>
              <a:t>,</a:t>
            </a:r>
            <a:r>
              <a:rPr lang="ko-KR" altLang="en-US" sz="1600" dirty="0"/>
              <a:t> 업데이트 그리고 삭제한다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843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199" y="1321531"/>
            <a:ext cx="8407021" cy="153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노드 컴포넌트 </a:t>
            </a:r>
            <a:r>
              <a:rPr lang="en-US" altLang="ko-KR" sz="2400" dirty="0"/>
              <a:t>(Node Component)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노드 컴포넌트는 동작 중인 </a:t>
            </a:r>
            <a:r>
              <a:rPr lang="ko-KR" altLang="en-US" sz="1600" dirty="0" err="1"/>
              <a:t>파드를</a:t>
            </a:r>
            <a:r>
              <a:rPr lang="ko-KR" altLang="en-US" sz="1600" dirty="0"/>
              <a:t> 유지시키고 </a:t>
            </a:r>
            <a:r>
              <a:rPr lang="ko-KR" altLang="en-US" sz="1600" dirty="0" err="1"/>
              <a:t>쿠버네티스</a:t>
            </a:r>
            <a:r>
              <a:rPr lang="ko-KR" altLang="en-US" sz="1600" dirty="0"/>
              <a:t> 런타임 환경을 제공하며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노드 상에서 동작한다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3683248" y="4344695"/>
            <a:ext cx="2683433" cy="1687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7384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등장 배경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4523"/>
            <a:ext cx="8229600" cy="210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1600" b="1" dirty="0" err="1"/>
              <a:t>마이크로서비스</a:t>
            </a:r>
            <a:r>
              <a:rPr lang="ko-KR" altLang="en-US" sz="1600" b="1" dirty="0"/>
              <a:t> 아키텍처 </a:t>
            </a:r>
            <a:r>
              <a:rPr lang="en-US" altLang="ko-KR" sz="1600" b="1" dirty="0"/>
              <a:t>(Microservices Architecture)</a:t>
            </a:r>
            <a:endParaRPr lang="en-US" sz="1600" b="1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 err="1"/>
              <a:t>마이크로서비스</a:t>
            </a:r>
            <a:r>
              <a:rPr lang="ko-KR" altLang="en-US" sz="1300" dirty="0"/>
              <a:t> 아키텍처는 하나의 큰 애플리케이션을 여러 개의 작은 서비스 유닛으로 쪼개어 변경과 조합이 가능하도록 만든 아키텍처이다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각 </a:t>
            </a:r>
            <a:r>
              <a:rPr lang="ko-KR" altLang="en-US" sz="1300" dirty="0" err="1"/>
              <a:t>마이크로서비스는</a:t>
            </a:r>
            <a:r>
              <a:rPr lang="ko-KR" altLang="en-US" sz="1300" dirty="0"/>
              <a:t> 상호 통신이 가능하며 이를 통해 전체 서비스를 구성한다</a:t>
            </a:r>
            <a:r>
              <a:rPr lang="en-US" altLang="ko-KR" sz="13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300" dirty="0"/>
              <a:t>애플리케이션이 독립적인 구성 요소로 구축되어 각 애플리케이션 프로세스가 서비스로 실행된다</a:t>
            </a:r>
            <a:r>
              <a:rPr lang="en-US" altLang="ko-KR" sz="13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0F188C-DF54-FCC4-8F8D-7867BD62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56" y="3518679"/>
            <a:ext cx="5157271" cy="28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94DD23-4068-C82C-AD3C-4348901C5F69}"/>
              </a:ext>
            </a:extLst>
          </p:cNvPr>
          <p:cNvSpPr/>
          <p:nvPr/>
        </p:nvSpPr>
        <p:spPr>
          <a:xfrm>
            <a:off x="3827895" y="3609833"/>
            <a:ext cx="3323532" cy="271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17037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52364"/>
            <a:ext cx="8229600" cy="155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kubelet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>
                <a:solidFill>
                  <a:schemeClr val="tx1"/>
                </a:solidFill>
              </a:rPr>
              <a:t>kubelet</a:t>
            </a:r>
            <a:r>
              <a:rPr lang="ko-KR" altLang="en-US" sz="1600" dirty="0">
                <a:solidFill>
                  <a:schemeClr val="tx1"/>
                </a:solidFill>
              </a:rPr>
              <a:t>은 클러스터의 각 노드에서 실행되는 시스템으로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</a:t>
            </a:r>
            <a:r>
              <a:rPr lang="ko-KR" altLang="en-US" sz="1600" dirty="0">
                <a:solidFill>
                  <a:schemeClr val="tx1"/>
                </a:solidFill>
              </a:rPr>
              <a:t> 컨테이너가 확실하게 동작하도록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3897142" y="4888095"/>
            <a:ext cx="2271646" cy="47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7185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33517"/>
            <a:ext cx="8229600" cy="193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kubelet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kubelet</a:t>
            </a:r>
            <a:r>
              <a:rPr lang="ko-KR" altLang="en-US" sz="1600" dirty="0"/>
              <a:t>은 다양한 메커니즘을 통해 제공된 </a:t>
            </a:r>
            <a:r>
              <a:rPr lang="ko-KR" altLang="en-US" sz="1600" dirty="0" err="1"/>
              <a:t>파드</a:t>
            </a:r>
            <a:r>
              <a:rPr lang="ko-KR" altLang="en-US" sz="1600" dirty="0"/>
              <a:t> 스펙 </a:t>
            </a:r>
            <a:r>
              <a:rPr lang="en-US" altLang="ko-KR" sz="1600" dirty="0"/>
              <a:t>(Pod Spec)</a:t>
            </a:r>
            <a:r>
              <a:rPr lang="ko-KR" altLang="en-US" sz="1600" dirty="0"/>
              <a:t>의 집합을 받아 컨테이너가 해당 </a:t>
            </a:r>
            <a:r>
              <a:rPr lang="ko-KR" altLang="en-US" sz="1600" dirty="0" err="1"/>
              <a:t>파드</a:t>
            </a:r>
            <a:r>
              <a:rPr lang="ko-KR" altLang="en-US" sz="1600" dirty="0"/>
              <a:t> 스펙에 따라 동작하도록 관리한다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kubelet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쿠버네티스를</a:t>
            </a:r>
            <a:r>
              <a:rPr lang="ko-KR" altLang="en-US" sz="1600" dirty="0"/>
              <a:t> 통해 생성되지 않은 컨테이너는 관리하지 않는다</a:t>
            </a:r>
            <a:r>
              <a:rPr lang="en-US" altLang="ko-KR" sz="1600" dirty="0"/>
              <a:t>.</a:t>
            </a:r>
            <a:endParaRPr sz="1600" dirty="0"/>
          </a:p>
        </p:txBody>
      </p:sp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3897142" y="4888095"/>
            <a:ext cx="2271646" cy="47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08495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26320"/>
            <a:ext cx="8229600" cy="172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kube</a:t>
            </a:r>
            <a:r>
              <a:rPr lang="en-US" sz="2400" dirty="0"/>
              <a:t>-proxy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 err="1"/>
              <a:t>kube</a:t>
            </a:r>
            <a:r>
              <a:rPr lang="en-US" altLang="ko-KR" sz="1600" dirty="0"/>
              <a:t>-proxy</a:t>
            </a:r>
            <a:r>
              <a:rPr lang="ko-KR" altLang="en-US" sz="1600" dirty="0"/>
              <a:t>는 클러스터의 각 노드에서 실행되는 네트워크 프록시이다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다른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속해 있는 </a:t>
            </a:r>
            <a:r>
              <a:rPr lang="ko-KR" altLang="en-US" sz="1600" dirty="0" err="1"/>
              <a:t>파드와의</a:t>
            </a:r>
            <a:r>
              <a:rPr lang="ko-KR" altLang="en-US" sz="1600" dirty="0"/>
              <a:t> 네트워크 통신을 가능하게 한다</a:t>
            </a:r>
            <a:r>
              <a:rPr lang="en-US" altLang="ko-KR" sz="1600" dirty="0"/>
              <a:t>.</a:t>
            </a:r>
            <a:endParaRPr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3903965" y="5380589"/>
            <a:ext cx="2278471" cy="487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76852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28354"/>
            <a:ext cx="8229600" cy="15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컨테이너 런타임</a:t>
            </a:r>
            <a:endParaRPr sz="20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컨테이너 런타임은 컨테이너 실행을 담당하는 소프트웨어이다</a:t>
            </a:r>
            <a:r>
              <a:rPr lang="en-US" altLang="ko-KR" sz="16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600" dirty="0"/>
              <a:t>대표적으로 </a:t>
            </a:r>
            <a:r>
              <a:rPr lang="en-US" altLang="ko-KR" sz="1600" dirty="0"/>
              <a:t>docker,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containerd</a:t>
            </a:r>
            <a:r>
              <a:rPr lang="ko-KR" altLang="en-US" sz="1600" dirty="0"/>
              <a:t> 등이 있다</a:t>
            </a:r>
            <a:r>
              <a:rPr lang="en-US" altLang="ko-KR" sz="1600" dirty="0"/>
              <a:t>.</a:t>
            </a:r>
            <a:endParaRPr sz="1600" dirty="0"/>
          </a:p>
        </p:txBody>
      </p:sp>
      <p:pic>
        <p:nvPicPr>
          <p:cNvPr id="6" name="그래픽 6">
            <a:extLst>
              <a:ext uri="{FF2B5EF4-FFF2-40B4-BE49-F238E27FC236}">
                <a16:creationId xmlns:a16="http://schemas.microsoft.com/office/drawing/2014/main" id="{A9FDED2E-E5B7-B503-B052-ABCEB856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62" y="3091219"/>
            <a:ext cx="6936475" cy="32355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2E6D69-6403-F54E-2CE3-A5782724763A}"/>
              </a:ext>
            </a:extLst>
          </p:cNvPr>
          <p:cNvSpPr/>
          <p:nvPr/>
        </p:nvSpPr>
        <p:spPr>
          <a:xfrm>
            <a:off x="3683248" y="4344695"/>
            <a:ext cx="2683433" cy="1687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55322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등장 배경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39998"/>
            <a:ext cx="8229600" cy="8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1600" b="1" dirty="0" err="1"/>
              <a:t>마이크로서비스</a:t>
            </a:r>
            <a:r>
              <a:rPr lang="ko-KR" altLang="en-US" sz="1600" b="1" dirty="0"/>
              <a:t> 아키텍처 문제점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dirty="0"/>
              <a:t>시스템이 분산되어 있기에 테스트 및 배포 등을 고려해야 하므로 관리하기 복잡하다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0F188C-DF54-FCC4-8F8D-7867BD62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56" y="2954938"/>
            <a:ext cx="5157271" cy="28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94DD23-4068-C82C-AD3C-4348901C5F69}"/>
              </a:ext>
            </a:extLst>
          </p:cNvPr>
          <p:cNvSpPr/>
          <p:nvPr/>
        </p:nvSpPr>
        <p:spPr>
          <a:xfrm>
            <a:off x="3827895" y="3046092"/>
            <a:ext cx="3323532" cy="271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8462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컨테이너 등장 배경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199" y="829133"/>
            <a:ext cx="8229600" cy="178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1600" b="1" dirty="0" err="1"/>
              <a:t>마이크로서비스</a:t>
            </a:r>
            <a:r>
              <a:rPr lang="ko-KR" altLang="en-US" sz="1600" b="1" dirty="0"/>
              <a:t> 아키텍처의 문제점을 해결하기 위해 등장한 개념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/>
              <a:t>컨테이너 </a:t>
            </a:r>
            <a:r>
              <a:rPr lang="en-US" altLang="ko-KR" sz="1400" b="1" dirty="0"/>
              <a:t>(Container):</a:t>
            </a:r>
            <a:r>
              <a:rPr lang="ko-KR" altLang="en-US" sz="1400" b="1" dirty="0"/>
              <a:t> </a:t>
            </a:r>
            <a:r>
              <a:rPr lang="ko-KR" altLang="en-US" sz="1400" dirty="0"/>
              <a:t>환경을 격리시키는 역할이다</a:t>
            </a:r>
            <a:r>
              <a:rPr lang="en-US" altLang="ko-KR" sz="1400" dirty="0"/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 err="1">
                <a:solidFill>
                  <a:srgbClr val="FF0000"/>
                </a:solidFill>
              </a:rPr>
              <a:t>도커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(Docker):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컨테이너들을 편리하게 사용하도록 각각의 컨테이너를 관리해주는 역할</a:t>
            </a:r>
            <a:endParaRPr lang="en-US" altLang="ko-KR" sz="14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ko-KR" altLang="en-US" sz="1400" b="1" dirty="0" err="1">
                <a:solidFill>
                  <a:srgbClr val="FF0000"/>
                </a:solidFill>
              </a:rPr>
              <a:t>쿠버네티스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(Kubernetes):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여러 컨테이너들을 관리해주는 역할</a:t>
            </a:r>
            <a:endParaRPr lang="en-US" altLang="ko-KR" sz="1400" dirty="0"/>
          </a:p>
          <a:p>
            <a:pPr marL="285720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800" dirty="0"/>
              <a:t>“</a:t>
            </a:r>
            <a:r>
              <a:rPr lang="ko-KR" altLang="en-US" sz="1800" dirty="0"/>
              <a:t>가상 </a:t>
            </a:r>
            <a:r>
              <a:rPr lang="ko-KR" altLang="en-US" sz="1800" dirty="0" err="1"/>
              <a:t>머신과</a:t>
            </a:r>
            <a:r>
              <a:rPr lang="ko-KR" altLang="en-US" sz="1800" dirty="0"/>
              <a:t> 달리 </a:t>
            </a:r>
            <a:r>
              <a:rPr lang="ko-KR" altLang="en-US" sz="1800" dirty="0" err="1"/>
              <a:t>도커</a:t>
            </a:r>
            <a:r>
              <a:rPr lang="ko-KR" altLang="en-US" sz="1800" dirty="0"/>
              <a:t> 컨테이너는 성능의 손실이 거의 없어 차세대 </a:t>
            </a:r>
            <a:r>
              <a:rPr lang="ko-KR" altLang="en-US" sz="1800" dirty="0" err="1"/>
              <a:t>클라우드</a:t>
            </a:r>
            <a:r>
              <a:rPr lang="ko-KR" altLang="en-US" sz="1800" dirty="0"/>
              <a:t> 인프라 솔루션으로 주목 받고 있다</a:t>
            </a:r>
            <a:r>
              <a:rPr lang="en-US" altLang="ko-KR" sz="1800" dirty="0"/>
              <a:t>.”</a:t>
            </a:r>
            <a:endParaRPr lang="ko-KR" altLang="en-US" sz="1800" dirty="0"/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endParaRPr lang="ko-KR" altLang="en-US" sz="1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716A259-DEC8-8AB8-1DB8-BD65833E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05" y="3378598"/>
            <a:ext cx="5631788" cy="28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5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/>
              <a:t>도커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도커</a:t>
            </a:r>
            <a:r>
              <a:rPr lang="ko-KR" sz="2000" dirty="0" err="1"/>
              <a:t>란</a:t>
            </a:r>
            <a:r>
              <a:rPr lang="en-US" altLang="ko-KR" sz="2000" dirty="0"/>
              <a:t> </a:t>
            </a:r>
            <a:r>
              <a:rPr lang="ko-KR" altLang="en-US" sz="2000" dirty="0"/>
              <a:t>무엇인가</a:t>
            </a:r>
            <a:r>
              <a:rPr lang="ko-KR" sz="2000" dirty="0"/>
              <a:t>?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716611"/>
            <a:ext cx="8229600" cy="390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도커</a:t>
            </a:r>
            <a:r>
              <a:rPr lang="ko-KR" altLang="en-US" sz="2400" dirty="0"/>
              <a:t> </a:t>
            </a:r>
            <a:r>
              <a:rPr lang="en-US" altLang="ko-KR" sz="2400" dirty="0"/>
              <a:t>(Docker)</a:t>
            </a:r>
            <a:endParaRPr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/>
              <a:t>Go </a:t>
            </a:r>
            <a:r>
              <a:rPr lang="ko-KR" altLang="en-US" sz="1600" dirty="0"/>
              <a:t>언어로 개발된 </a:t>
            </a:r>
            <a:r>
              <a:rPr lang="ko-KR" altLang="en-US" sz="1600" dirty="0" err="1"/>
              <a:t>도커는</a:t>
            </a:r>
            <a:r>
              <a:rPr lang="ko-KR" altLang="en-US" sz="1600" dirty="0"/>
              <a:t> </a:t>
            </a:r>
            <a:r>
              <a:rPr lang="en-US" altLang="ko-KR" sz="1600" dirty="0"/>
              <a:t>2013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Docker Inc.</a:t>
            </a:r>
            <a:r>
              <a:rPr lang="ko-KR" altLang="en-US" sz="1600" dirty="0"/>
              <a:t>에서 출시한 *컨테이너 기반 가상화 도구로 </a:t>
            </a:r>
            <a:r>
              <a:rPr lang="en-US" altLang="ko-KR" sz="1600" dirty="0"/>
              <a:t>DevOps </a:t>
            </a:r>
            <a:r>
              <a:rPr lang="ko-KR" altLang="en-US" sz="1600" dirty="0"/>
              <a:t>및 개발자들에게 도움이 되도록 설계된 개방형 애플리케이션 개발 프레임워크이다</a:t>
            </a:r>
            <a:r>
              <a:rPr lang="en-US" altLang="ko-KR" sz="1600" dirty="0"/>
              <a:t>.</a:t>
            </a:r>
            <a:endParaRPr dirty="0"/>
          </a:p>
          <a:p>
            <a:pPr marL="742920" lvl="1" indent="-285739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/>
              <a:t>한 컴퓨터</a:t>
            </a:r>
            <a:r>
              <a:rPr lang="en-US" altLang="ko-KR" sz="1600" dirty="0"/>
              <a:t>(</a:t>
            </a:r>
            <a:r>
              <a:rPr lang="ko-KR" altLang="en-US" sz="1600" dirty="0"/>
              <a:t>물리적 자원</a:t>
            </a:r>
            <a:r>
              <a:rPr lang="en-US" altLang="ko-KR" sz="1600" dirty="0"/>
              <a:t>)</a:t>
            </a:r>
            <a:r>
              <a:rPr lang="ko-KR" altLang="en-US" sz="1600" dirty="0"/>
              <a:t>안에서 여러 개의 시스템과 환경설정들을 충돌하지 않고 동시에 사용할 수 있도록 프로세스를 격리시켜 실행하는 프로그램이다</a:t>
            </a:r>
            <a:r>
              <a:rPr lang="en-US" altLang="ko-KR" sz="1600" dirty="0"/>
              <a:t>.</a:t>
            </a:r>
            <a:endParaRPr lang="en-US" altLang="ko-KR" sz="1800" dirty="0"/>
          </a:p>
        </p:txBody>
      </p:sp>
      <p:pic>
        <p:nvPicPr>
          <p:cNvPr id="1026" name="Picture 2" descr="초보를 위한 도커 안내서 - 도커란 무엇인가?">
            <a:extLst>
              <a:ext uri="{FF2B5EF4-FFF2-40B4-BE49-F238E27FC236}">
                <a16:creationId xmlns:a16="http://schemas.microsoft.com/office/drawing/2014/main" id="{3D07EA19-CD27-1E72-3E1E-9FDE6667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42" y="424850"/>
            <a:ext cx="213783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D5464-7576-B2D1-8879-1708198D4803}"/>
              </a:ext>
            </a:extLst>
          </p:cNvPr>
          <p:cNvSpPr txBox="1"/>
          <p:nvPr/>
        </p:nvSpPr>
        <p:spPr>
          <a:xfrm>
            <a:off x="1003300" y="5623034"/>
            <a:ext cx="419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*</a:t>
            </a:r>
            <a:r>
              <a:rPr kumimoji="1" lang="ko-KR" altLang="en-US" dirty="0"/>
              <a:t> </a:t>
            </a:r>
            <a:r>
              <a:rPr kumimoji="1" lang="x-none" altLang="en-US" dirty="0"/>
              <a:t>컨테이너</a:t>
            </a:r>
            <a:r>
              <a:rPr kumimoji="1" lang="en-US" altLang="x-none" dirty="0"/>
              <a:t>:</a:t>
            </a:r>
            <a:r>
              <a:rPr kumimoji="1" lang="ko-KR" altLang="en-US" dirty="0"/>
              <a:t> 실행의 독립성을 확보해주는 격리 기술</a:t>
            </a:r>
            <a:endParaRPr kumimoji="1" lang="x-none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</TotalTime>
  <Words>3266</Words>
  <Application>Microsoft Office PowerPoint</Application>
  <PresentationFormat>화면 슬라이드 쇼(4:3)</PresentationFormat>
  <Paragraphs>359</Paragraphs>
  <Slides>63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Apple SD Gothic Neo</vt:lpstr>
      <vt:lpstr>Noto Sans Symbols</vt:lpstr>
      <vt:lpstr>맑은 고딕</vt:lpstr>
      <vt:lpstr>Arial</vt:lpstr>
      <vt:lpstr>Calibri</vt:lpstr>
      <vt:lpstr>Courier New</vt:lpstr>
      <vt:lpstr>Wingdings</vt:lpstr>
      <vt:lpstr>Office 테마</vt:lpstr>
      <vt:lpstr>Kubernetes</vt:lpstr>
      <vt:lpstr>목차</vt:lpstr>
      <vt:lpstr>1. 도커(Docker)</vt:lpstr>
      <vt:lpstr>도커 – 컨테이너 등장 배경</vt:lpstr>
      <vt:lpstr>도커 – 컨테이너 등장 배경</vt:lpstr>
      <vt:lpstr>도커 – 컨테이너 등장 배경</vt:lpstr>
      <vt:lpstr>도커 – 컨테이너 등장 배경</vt:lpstr>
      <vt:lpstr>도커 – 컨테이너 등장 배경</vt:lpstr>
      <vt:lpstr>도커 – 도커란 무엇인가?</vt:lpstr>
      <vt:lpstr>도커 – 도커란 무엇인가?</vt:lpstr>
      <vt:lpstr>도커 – 도커란 무엇인가?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도커 – 도커의 구성</vt:lpstr>
      <vt:lpstr>Docker – 컨테이너 오케스트레이션</vt:lpstr>
      <vt:lpstr>Docker – 컨테이너 오케스트레이션</vt:lpstr>
      <vt:lpstr>Docker – 컨테이너 오케스트레이션</vt:lpstr>
      <vt:lpstr>2. Kubernetes</vt:lpstr>
      <vt:lpstr>Kubernetes – Kubernetes란?</vt:lpstr>
      <vt:lpstr>Kubernetes – Kubernetes란?</vt:lpstr>
      <vt:lpstr>Kubernetes – Kubernetes란?</vt:lpstr>
      <vt:lpstr>Kubernetes – 쿠버네티스 구성 요소</vt:lpstr>
      <vt:lpstr>Kubernetes – 쿠버네티스 구성 요소</vt:lpstr>
      <vt:lpstr>Kubernetes – 쿠버네티스 구성 요소</vt:lpstr>
      <vt:lpstr>Kubernetes – 쿠버네티스 구성 요소</vt:lpstr>
      <vt:lpstr>Kubernetes – 쿠버네티스 구성 요소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  <vt:lpstr>Kubernetes – 쿠버네티스 클러스터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KimJiBeom</dc:creator>
  <cp:lastModifiedBy>김 지범</cp:lastModifiedBy>
  <cp:revision>135</cp:revision>
  <dcterms:modified xsi:type="dcterms:W3CDTF">2022-11-08T12:58:50Z</dcterms:modified>
</cp:coreProperties>
</file>