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372" r:id="rId3"/>
    <p:sldId id="385" r:id="rId4"/>
    <p:sldId id="405" r:id="rId5"/>
    <p:sldId id="406" r:id="rId6"/>
    <p:sldId id="407" r:id="rId7"/>
    <p:sldId id="409" r:id="rId8"/>
    <p:sldId id="410" r:id="rId9"/>
    <p:sldId id="412" r:id="rId10"/>
    <p:sldId id="413" r:id="rId11"/>
    <p:sldId id="414" r:id="rId12"/>
    <p:sldId id="415" r:id="rId13"/>
    <p:sldId id="416" r:id="rId14"/>
    <p:sldId id="420" r:id="rId15"/>
    <p:sldId id="421" r:id="rId16"/>
    <p:sldId id="422" r:id="rId17"/>
    <p:sldId id="423" r:id="rId18"/>
    <p:sldId id="425" r:id="rId19"/>
    <p:sldId id="508" r:id="rId20"/>
    <p:sldId id="507" r:id="rId21"/>
    <p:sldId id="510" r:id="rId22"/>
    <p:sldId id="520" r:id="rId23"/>
    <p:sldId id="511" r:id="rId24"/>
    <p:sldId id="512" r:id="rId25"/>
    <p:sldId id="513" r:id="rId26"/>
    <p:sldId id="514" r:id="rId27"/>
    <p:sldId id="515" r:id="rId28"/>
    <p:sldId id="517" r:id="rId29"/>
    <p:sldId id="518" r:id="rId30"/>
    <p:sldId id="519" r:id="rId31"/>
  </p:sldIdLst>
  <p:sldSz cx="9144000" cy="6858000" type="screen4x3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0"/>
    <p:restoredTop sz="89932"/>
  </p:normalViewPr>
  <p:slideViewPr>
    <p:cSldViewPr snapToGrid="0">
      <p:cViewPr varScale="1">
        <p:scale>
          <a:sx n="115" d="100"/>
          <a:sy n="115" d="100"/>
        </p:scale>
        <p:origin x="87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3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03965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3544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4231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2202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0242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5425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1294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5393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3139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49571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1829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4697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56995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93775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2691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35023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52931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59366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3393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81468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3442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455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8793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0744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5561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692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694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3224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3382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7328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363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F600D-D091-87C0-5619-07A89B9AD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FC9399-AB87-9C28-AFA3-A6B48CF7F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CDA86-2CFE-83C1-04B3-BA7C4BB7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D8D4BA-BACE-4A96-E208-9D947866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9F5197-2C8D-7724-5981-7C833BE3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90270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ECE3F-8B5F-7353-BCC1-C75B5840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F094B7-209F-EBAE-720C-438359DBC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53001-4994-6BBA-F967-C4B739B5D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2C8429-8D8B-78C3-1FD6-C547FFD23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1A7C66-2DC9-3CB0-6327-527ADD29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9320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13172F-BCB5-2609-CD49-0325C2A5D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7BBC88-08C2-52E0-C68C-EDB44FB8E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07816C-6538-1D9A-0CB5-DBA87BAC9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182A4F-277C-617D-ADAA-AAA891CD0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FF0FB-D6CC-E0B8-B421-8B54FA3B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8844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65DA3-E7E6-1C78-6C53-E6105162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664A1E-810F-9C8F-5C3F-9EA3AF383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2AEA92-005E-5824-E725-6F26C9E3C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7B7EB6-62E1-E01C-58D2-6F5693444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9D3C24-BC27-A606-AB4C-33AA4B6C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1930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9C139-A943-000D-E625-539C9F70E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6825BF-8D69-89C1-06BB-96AAECADE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EEEFB6-E90A-E866-F522-CE6459527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2AF28B-6093-5217-1BC7-C6D20ECB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B084FA-30E6-5EC6-CA26-74EC0BAB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77106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597A3-4168-FBFE-F16D-567D1FE0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85E1F0-D2DA-698F-D90B-9260321EA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1230BC-3C77-8374-0EBE-1CC74EE26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FBC81A-5C67-40C3-8F84-56A842A8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33A7C-9F30-3792-9EE2-A7D9A2AC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688ECD-D9E3-F44B-C0FB-2ECB48A9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0257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46BD3-F8EB-3A11-09CA-704DFF861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46099B-85FB-3285-D079-EF050DAA5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1F8FD2-BBF8-51B7-50D2-862EBCB7F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924795-B7AD-1282-A5E2-931A11A0C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8C93E4-2A43-9148-1A29-2E81D53A7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F4D115-D1E5-7375-0AF0-FF75C5740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55A518-CD0C-548D-08D3-FA7E2432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C52447-A65A-AB31-76A6-254583B8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12254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A0B32-8DA8-9649-3A86-3EB1FC5E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90A356-E0F5-CE5D-20FF-1347616B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91C3FB-8428-9A93-EEA3-F3545B615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3B30DA-D2C5-1CC5-1BA3-42B7FB22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1475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64A3DC-A6F4-ECE4-7C7A-75A08330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290229-D1A2-C129-C1D0-2914198FF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2DCC1B-9B68-1E60-856B-F0B26AE7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1173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B9C6C-D899-3076-09BA-7FED9874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C128CE-7034-375D-AEF3-9C67B7A6F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CCAF02-6747-136D-2F49-77780CDFE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31B0D2-70E6-4870-166C-C9710A9A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943449-A904-8CF6-2D29-D7C166926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170707-9739-2862-551A-3E74BE5B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97108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5A6D4-23EE-767E-B5CA-BBAEF4D6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61E4E6-95B4-2956-DDB7-CF731F539A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054041-8133-86E1-7D1C-5D81674D0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1AEF03-8CFB-A197-A9D1-6FCC6F3C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0806E5-C1E7-BB63-1CB1-775B0DC55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57690A-7522-120C-E38B-0BE38791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76408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A1EC4E-1E29-98D9-8539-46BB7F70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E77F90-59AA-D5EE-362E-592D7F7CE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13BEA-EE66-51DD-030E-0C3174548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F3BF7-87DE-A4D5-995E-71EE20145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60801-7979-3B17-5570-316F69511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82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Kubernetes</a:t>
            </a:r>
            <a:endParaRPr sz="3200" i="1" dirty="0">
              <a:solidFill>
                <a:srgbClr val="FF0000"/>
              </a:solidFill>
            </a:endParaRP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985837" y="3852332"/>
            <a:ext cx="6972829" cy="102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8003"/>
            <a:ext cx="8229600" cy="76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워크로드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160763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레플리카셋</a:t>
            </a:r>
            <a:r>
              <a:rPr lang="ko-KR" altLang="en-US" sz="2400" dirty="0"/>
              <a:t> </a:t>
            </a:r>
            <a:r>
              <a:rPr lang="en-US" altLang="ko-KR" sz="2400" dirty="0"/>
              <a:t>(Cont’d)</a:t>
            </a:r>
            <a:endParaRPr lang="ko-KR" altLang="en-US"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en-US" altLang="ko-KR" sz="1600" dirty="0">
                <a:solidFill>
                  <a:schemeClr val="tx1"/>
                </a:solidFill>
              </a:rPr>
              <a:t>YAML</a:t>
            </a:r>
            <a:r>
              <a:rPr lang="ko-KR" altLang="en-US" sz="1600" dirty="0">
                <a:solidFill>
                  <a:schemeClr val="tx1"/>
                </a:solidFill>
              </a:rPr>
              <a:t> 파일에서 들여쓰기</a:t>
            </a:r>
            <a:r>
              <a:rPr lang="en-US" altLang="ko-KR" sz="1600" dirty="0">
                <a:solidFill>
                  <a:schemeClr val="tx1"/>
                </a:solidFill>
              </a:rPr>
              <a:t>(indent) </a:t>
            </a:r>
            <a:r>
              <a:rPr lang="ko-KR" altLang="en-US" sz="1600" dirty="0">
                <a:solidFill>
                  <a:schemeClr val="tx1"/>
                </a:solidFill>
              </a:rPr>
              <a:t>된 항목의 이름을 표현하기 위해 상위 항목부터 이름을 표시하는 방법을 사용한다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다음 예시에서는 </a:t>
            </a:r>
            <a:r>
              <a:rPr lang="en-US" altLang="ko-KR" sz="1600" dirty="0">
                <a:solidFill>
                  <a:schemeClr val="tx1"/>
                </a:solidFill>
              </a:rPr>
              <a:t>name </a:t>
            </a:r>
            <a:r>
              <a:rPr lang="ko-KR" altLang="en-US" sz="1600" dirty="0">
                <a:solidFill>
                  <a:schemeClr val="tx1"/>
                </a:solidFill>
              </a:rPr>
              <a:t>항목을 </a:t>
            </a:r>
            <a:r>
              <a:rPr lang="en-US" altLang="ko-KR" sz="1600" dirty="0" err="1">
                <a:solidFill>
                  <a:schemeClr val="tx1"/>
                </a:solidFill>
              </a:rPr>
              <a:t>metadata.name</a:t>
            </a:r>
            <a:r>
              <a:rPr lang="ko-KR" altLang="en-US" sz="1600" dirty="0">
                <a:solidFill>
                  <a:schemeClr val="tx1"/>
                </a:solidFill>
              </a:rPr>
              <a:t>이라고 표현했다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C60DDB-44AB-84A4-D809-445CA03DF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50" y="3135394"/>
            <a:ext cx="2919361" cy="3323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62B37E-04FD-3640-3036-4FA7F8E8460F}"/>
              </a:ext>
            </a:extLst>
          </p:cNvPr>
          <p:cNvSpPr txBox="1"/>
          <p:nvPr/>
        </p:nvSpPr>
        <p:spPr>
          <a:xfrm>
            <a:off x="4075611" y="4495814"/>
            <a:ext cx="4809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---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구분자로 사용해 여러 개의 리소스를 정의할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5A82E8C-02BE-2087-C73A-D9DAF8B5A78C}"/>
              </a:ext>
            </a:extLst>
          </p:cNvPr>
          <p:cNvCxnSpPr/>
          <p:nvPr/>
        </p:nvCxnSpPr>
        <p:spPr>
          <a:xfrm flipV="1">
            <a:off x="4468762" y="3687097"/>
            <a:ext cx="0" cy="6636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D003C3-F78A-8D40-477F-08C4379C25FD}"/>
              </a:ext>
            </a:extLst>
          </p:cNvPr>
          <p:cNvSpPr txBox="1"/>
          <p:nvPr/>
        </p:nvSpPr>
        <p:spPr>
          <a:xfrm>
            <a:off x="4675239" y="3865046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레플리카셋</a:t>
            </a:r>
            <a:r>
              <a:rPr kumimoji="1" lang="ko-KR" altLang="en-US" dirty="0"/>
              <a:t> 정의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A49CA9D-FFBD-6298-67B4-F72725403863}"/>
              </a:ext>
            </a:extLst>
          </p:cNvPr>
          <p:cNvCxnSpPr>
            <a:cxnSpLocks/>
          </p:cNvCxnSpPr>
          <p:nvPr/>
        </p:nvCxnSpPr>
        <p:spPr>
          <a:xfrm>
            <a:off x="4468762" y="5014451"/>
            <a:ext cx="0" cy="6827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70EB28-D417-A410-735B-1CD1334E4EA1}"/>
              </a:ext>
            </a:extLst>
          </p:cNvPr>
          <p:cNvSpPr txBox="1"/>
          <p:nvPr/>
        </p:nvSpPr>
        <p:spPr>
          <a:xfrm>
            <a:off x="4675239" y="5133704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파드</a:t>
            </a:r>
            <a:r>
              <a:rPr kumimoji="1" lang="ko-KR" altLang="en-US" dirty="0"/>
              <a:t> 정의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EB02AF-216D-05F1-9777-292925F543D4}"/>
              </a:ext>
            </a:extLst>
          </p:cNvPr>
          <p:cNvSpPr txBox="1"/>
          <p:nvPr/>
        </p:nvSpPr>
        <p:spPr>
          <a:xfrm>
            <a:off x="4075611" y="6151197"/>
            <a:ext cx="4637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Nginx </a:t>
            </a:r>
            <a:r>
              <a:rPr kumimoji="1" lang="ko-Kore-KR" altLang="en-US" dirty="0"/>
              <a:t>파드를</a:t>
            </a:r>
            <a:r>
              <a:rPr kumimoji="1" lang="ko-KR" altLang="en-US" dirty="0"/>
              <a:t> 생성하는 </a:t>
            </a:r>
            <a:r>
              <a:rPr kumimoji="1" lang="ko-KR" altLang="en-US" dirty="0" err="1"/>
              <a:t>레플리카셋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replicaset-nginx.yaml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542358-E635-A4DF-E899-3D3A6B1E2518}"/>
              </a:ext>
            </a:extLst>
          </p:cNvPr>
          <p:cNvSpPr txBox="1"/>
          <p:nvPr/>
        </p:nvSpPr>
        <p:spPr>
          <a:xfrm>
            <a:off x="3557145" y="3213345"/>
            <a:ext cx="3727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metadata.name</a:t>
            </a:r>
            <a:r>
              <a:rPr kumimoji="1" lang="ko-KR" altLang="en-US" dirty="0"/>
              <a:t>의 값은 </a:t>
            </a:r>
            <a:r>
              <a:rPr kumimoji="1" lang="en-US" altLang="ko-KR" dirty="0" err="1"/>
              <a:t>replicaset</a:t>
            </a:r>
            <a:r>
              <a:rPr kumimoji="1" lang="en-US" altLang="ko-KR" dirty="0"/>
              <a:t>-nginx</a:t>
            </a:r>
            <a:r>
              <a:rPr kumimoji="1" lang="ko-KR" altLang="en-US" dirty="0"/>
              <a:t>이다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6659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워크로드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160763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레플리카셋</a:t>
            </a:r>
            <a:r>
              <a:rPr lang="ko-KR" altLang="en-US" sz="2400" dirty="0"/>
              <a:t> </a:t>
            </a:r>
            <a:r>
              <a:rPr lang="en-US" altLang="ko-KR" sz="2400" dirty="0"/>
              <a:t>(Cont’d)</a:t>
            </a:r>
            <a:endParaRPr lang="ko-KR" altLang="en-US"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en-US" altLang="ko-KR" sz="1600" b="1" dirty="0" err="1">
                <a:solidFill>
                  <a:schemeClr val="tx1"/>
                </a:solidFill>
              </a:rPr>
              <a:t>spec.replicas</a:t>
            </a:r>
            <a:r>
              <a:rPr lang="en-US" altLang="ko-KR" sz="1600" b="1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동일한 </a:t>
            </a:r>
            <a:r>
              <a:rPr lang="ko-KR" altLang="en-US" sz="1600" dirty="0" err="1">
                <a:solidFill>
                  <a:schemeClr val="tx1"/>
                </a:solidFill>
              </a:rPr>
              <a:t>파드를</a:t>
            </a:r>
            <a:r>
              <a:rPr lang="ko-KR" altLang="en-US" sz="1600" dirty="0">
                <a:solidFill>
                  <a:schemeClr val="tx1"/>
                </a:solidFill>
              </a:rPr>
              <a:t> 몇 개 유지시킬 것인지 설정한다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예시에서는 </a:t>
            </a:r>
            <a:r>
              <a:rPr lang="ko-KR" altLang="en-US" sz="1600" dirty="0" err="1">
                <a:solidFill>
                  <a:schemeClr val="tx1"/>
                </a:solidFill>
              </a:rPr>
              <a:t>파드의</a:t>
            </a:r>
            <a:r>
              <a:rPr lang="ko-KR" altLang="en-US" sz="1600" dirty="0">
                <a:solidFill>
                  <a:schemeClr val="tx1"/>
                </a:solidFill>
              </a:rPr>
              <a:t> 개수를 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ko-KR" altLang="en-US" sz="1600" dirty="0" err="1">
                <a:solidFill>
                  <a:schemeClr val="tx1"/>
                </a:solidFill>
              </a:rPr>
              <a:t>으로</a:t>
            </a:r>
            <a:r>
              <a:rPr lang="ko-KR" altLang="en-US" sz="1600" dirty="0">
                <a:solidFill>
                  <a:schemeClr val="tx1"/>
                </a:solidFill>
              </a:rPr>
              <a:t> 설정했기 때문에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레플리카셋은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ko-KR" altLang="en-US" sz="1600" dirty="0">
                <a:solidFill>
                  <a:schemeClr val="tx1"/>
                </a:solidFill>
              </a:rPr>
              <a:t>개의 </a:t>
            </a:r>
            <a:r>
              <a:rPr lang="ko-KR" altLang="en-US" sz="1600" dirty="0" err="1">
                <a:solidFill>
                  <a:schemeClr val="tx1"/>
                </a:solidFill>
              </a:rPr>
              <a:t>파드를</a:t>
            </a:r>
            <a:r>
              <a:rPr lang="ko-KR" altLang="en-US" sz="1600" dirty="0">
                <a:solidFill>
                  <a:schemeClr val="tx1"/>
                </a:solidFill>
              </a:rPr>
              <a:t> 새롭게 생성할 것이다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C60DDB-44AB-84A4-D809-445CA03DF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50" y="3135394"/>
            <a:ext cx="2919361" cy="3323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62B37E-04FD-3640-3036-4FA7F8E8460F}"/>
              </a:ext>
            </a:extLst>
          </p:cNvPr>
          <p:cNvSpPr txBox="1"/>
          <p:nvPr/>
        </p:nvSpPr>
        <p:spPr>
          <a:xfrm>
            <a:off x="4075611" y="4495814"/>
            <a:ext cx="4809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---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구분자로 사용해 여러 개의 리소스를 정의할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5A82E8C-02BE-2087-C73A-D9DAF8B5A78C}"/>
              </a:ext>
            </a:extLst>
          </p:cNvPr>
          <p:cNvCxnSpPr/>
          <p:nvPr/>
        </p:nvCxnSpPr>
        <p:spPr>
          <a:xfrm flipV="1">
            <a:off x="4468762" y="3687097"/>
            <a:ext cx="0" cy="6636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D003C3-F78A-8D40-477F-08C4379C25FD}"/>
              </a:ext>
            </a:extLst>
          </p:cNvPr>
          <p:cNvSpPr txBox="1"/>
          <p:nvPr/>
        </p:nvSpPr>
        <p:spPr>
          <a:xfrm>
            <a:off x="4675239" y="3865046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레플리카셋</a:t>
            </a:r>
            <a:r>
              <a:rPr kumimoji="1" lang="ko-KR" altLang="en-US" dirty="0"/>
              <a:t> 정의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A49CA9D-FFBD-6298-67B4-F72725403863}"/>
              </a:ext>
            </a:extLst>
          </p:cNvPr>
          <p:cNvCxnSpPr>
            <a:cxnSpLocks/>
          </p:cNvCxnSpPr>
          <p:nvPr/>
        </p:nvCxnSpPr>
        <p:spPr>
          <a:xfrm>
            <a:off x="4468762" y="5014451"/>
            <a:ext cx="0" cy="6827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70EB28-D417-A410-735B-1CD1334E4EA1}"/>
              </a:ext>
            </a:extLst>
          </p:cNvPr>
          <p:cNvSpPr txBox="1"/>
          <p:nvPr/>
        </p:nvSpPr>
        <p:spPr>
          <a:xfrm>
            <a:off x="4675239" y="5133704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파드</a:t>
            </a:r>
            <a:r>
              <a:rPr kumimoji="1" lang="ko-KR" altLang="en-US" dirty="0"/>
              <a:t> 정의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EB02AF-216D-05F1-9777-292925F543D4}"/>
              </a:ext>
            </a:extLst>
          </p:cNvPr>
          <p:cNvSpPr txBox="1"/>
          <p:nvPr/>
        </p:nvSpPr>
        <p:spPr>
          <a:xfrm>
            <a:off x="4075611" y="6151197"/>
            <a:ext cx="4637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Nginx </a:t>
            </a:r>
            <a:r>
              <a:rPr kumimoji="1" lang="ko-Kore-KR" altLang="en-US" dirty="0"/>
              <a:t>파드를</a:t>
            </a:r>
            <a:r>
              <a:rPr kumimoji="1" lang="ko-KR" altLang="en-US" dirty="0"/>
              <a:t> 생성하는 </a:t>
            </a:r>
            <a:r>
              <a:rPr kumimoji="1" lang="ko-KR" altLang="en-US" dirty="0" err="1"/>
              <a:t>레플리카셋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replicaset-nginx.yaml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62080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워크로드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160763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레플리카셋</a:t>
            </a:r>
            <a:r>
              <a:rPr lang="ko-KR" altLang="en-US" sz="2400" dirty="0"/>
              <a:t> </a:t>
            </a:r>
            <a:r>
              <a:rPr lang="en-US" altLang="ko-KR" sz="2400" dirty="0"/>
              <a:t>(Cont’d)</a:t>
            </a:r>
            <a:endParaRPr lang="ko-KR" altLang="en-US"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en-US" altLang="ko-KR" sz="1600" b="1" dirty="0" err="1">
                <a:solidFill>
                  <a:schemeClr val="tx1"/>
                </a:solidFill>
              </a:rPr>
              <a:t>spec.template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아래의 내용들</a:t>
            </a:r>
            <a:r>
              <a:rPr lang="en-US" altLang="ko-KR" sz="1600" b="1" dirty="0">
                <a:solidFill>
                  <a:schemeClr val="tx1"/>
                </a:solidFill>
              </a:rPr>
              <a:t>: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파드를</a:t>
            </a:r>
            <a:r>
              <a:rPr lang="ko-KR" altLang="en-US" sz="1600" dirty="0">
                <a:solidFill>
                  <a:schemeClr val="tx1"/>
                </a:solidFill>
              </a:rPr>
              <a:t> 생성할 때 사용할 템플릿을 정의한다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en-US" altLang="ko-KR" sz="1600" dirty="0">
                <a:solidFill>
                  <a:schemeClr val="tx1"/>
                </a:solidFill>
              </a:rPr>
              <a:t>template </a:t>
            </a:r>
            <a:r>
              <a:rPr lang="ko-KR" altLang="en-US" sz="1600" dirty="0">
                <a:solidFill>
                  <a:schemeClr val="tx1"/>
                </a:solidFill>
              </a:rPr>
              <a:t>아래의 내용을 자세히 들여다 보면 이전에 작성했던 </a:t>
            </a:r>
            <a:r>
              <a:rPr lang="en-US" altLang="ko-KR" sz="1600" dirty="0">
                <a:solidFill>
                  <a:schemeClr val="tx1"/>
                </a:solidFill>
              </a:rPr>
              <a:t>nginx-</a:t>
            </a:r>
            <a:r>
              <a:rPr lang="en-US" altLang="ko-KR" sz="1600" dirty="0" err="1">
                <a:solidFill>
                  <a:schemeClr val="tx1"/>
                </a:solidFill>
              </a:rPr>
              <a:t>pod.yaml</a:t>
            </a:r>
            <a:r>
              <a:rPr lang="ko-KR" altLang="en-US" sz="1600" dirty="0">
                <a:solidFill>
                  <a:schemeClr val="tx1"/>
                </a:solidFill>
              </a:rPr>
              <a:t> 파일의 내용과 거의 다르지 않음을 알 수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C60DDB-44AB-84A4-D809-445CA03DF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50" y="3135394"/>
            <a:ext cx="2919361" cy="3323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62B37E-04FD-3640-3036-4FA7F8E8460F}"/>
              </a:ext>
            </a:extLst>
          </p:cNvPr>
          <p:cNvSpPr txBox="1"/>
          <p:nvPr/>
        </p:nvSpPr>
        <p:spPr>
          <a:xfrm>
            <a:off x="4075611" y="4495814"/>
            <a:ext cx="4809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---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구분자로 사용해 여러 개의 리소스를 정의할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5A82E8C-02BE-2087-C73A-D9DAF8B5A78C}"/>
              </a:ext>
            </a:extLst>
          </p:cNvPr>
          <p:cNvCxnSpPr/>
          <p:nvPr/>
        </p:nvCxnSpPr>
        <p:spPr>
          <a:xfrm flipV="1">
            <a:off x="4468762" y="3687097"/>
            <a:ext cx="0" cy="6636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D003C3-F78A-8D40-477F-08C4379C25FD}"/>
              </a:ext>
            </a:extLst>
          </p:cNvPr>
          <p:cNvSpPr txBox="1"/>
          <p:nvPr/>
        </p:nvSpPr>
        <p:spPr>
          <a:xfrm>
            <a:off x="4675239" y="3865046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레플리카셋</a:t>
            </a:r>
            <a:r>
              <a:rPr kumimoji="1" lang="ko-KR" altLang="en-US" dirty="0"/>
              <a:t> 정의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A49CA9D-FFBD-6298-67B4-F72725403863}"/>
              </a:ext>
            </a:extLst>
          </p:cNvPr>
          <p:cNvCxnSpPr>
            <a:cxnSpLocks/>
          </p:cNvCxnSpPr>
          <p:nvPr/>
        </p:nvCxnSpPr>
        <p:spPr>
          <a:xfrm>
            <a:off x="4468762" y="5014451"/>
            <a:ext cx="0" cy="6827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70EB28-D417-A410-735B-1CD1334E4EA1}"/>
              </a:ext>
            </a:extLst>
          </p:cNvPr>
          <p:cNvSpPr txBox="1"/>
          <p:nvPr/>
        </p:nvSpPr>
        <p:spPr>
          <a:xfrm>
            <a:off x="4675239" y="5133704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파드</a:t>
            </a:r>
            <a:r>
              <a:rPr kumimoji="1" lang="ko-KR" altLang="en-US" dirty="0"/>
              <a:t> 정의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EB02AF-216D-05F1-9777-292925F543D4}"/>
              </a:ext>
            </a:extLst>
          </p:cNvPr>
          <p:cNvSpPr txBox="1"/>
          <p:nvPr/>
        </p:nvSpPr>
        <p:spPr>
          <a:xfrm>
            <a:off x="4075611" y="6151197"/>
            <a:ext cx="4637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Nginx </a:t>
            </a:r>
            <a:r>
              <a:rPr kumimoji="1" lang="ko-Kore-KR" altLang="en-US" dirty="0"/>
              <a:t>파드를</a:t>
            </a:r>
            <a:r>
              <a:rPr kumimoji="1" lang="ko-KR" altLang="en-US" dirty="0"/>
              <a:t> 생성하는 </a:t>
            </a:r>
            <a:r>
              <a:rPr kumimoji="1" lang="ko-KR" altLang="en-US" dirty="0" err="1"/>
              <a:t>레플리카셋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replicaset-nginx.yaml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61394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8437"/>
            <a:ext cx="8229600" cy="76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워크로드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160763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레플리카셋</a:t>
            </a:r>
            <a:r>
              <a:rPr lang="ko-KR" altLang="en-US" sz="2400" dirty="0"/>
              <a:t> </a:t>
            </a:r>
            <a:r>
              <a:rPr lang="en-US" altLang="ko-KR" sz="2400" dirty="0"/>
              <a:t>(Cont’d)</a:t>
            </a:r>
            <a:endParaRPr lang="ko-KR" altLang="en-US"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파드를</a:t>
            </a:r>
            <a:r>
              <a:rPr lang="ko-KR" altLang="en-US" sz="1600" dirty="0">
                <a:solidFill>
                  <a:schemeClr val="tx1"/>
                </a:solidFill>
              </a:rPr>
              <a:t> 사용했던 내용을 동일하게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레플리카셋에도</a:t>
            </a:r>
            <a:r>
              <a:rPr lang="ko-KR" altLang="en-US" sz="1600" dirty="0">
                <a:solidFill>
                  <a:schemeClr val="tx1"/>
                </a:solidFill>
              </a:rPr>
              <a:t> 정의함으로써 어떤 </a:t>
            </a:r>
            <a:r>
              <a:rPr lang="ko-KR" altLang="en-US" sz="1600" dirty="0" err="1">
                <a:solidFill>
                  <a:schemeClr val="tx1"/>
                </a:solidFill>
              </a:rPr>
              <a:t>파드를</a:t>
            </a:r>
            <a:r>
              <a:rPr lang="ko-KR" altLang="en-US" sz="1600" dirty="0">
                <a:solidFill>
                  <a:schemeClr val="tx1"/>
                </a:solidFill>
              </a:rPr>
              <a:t> 어떻게 생성할 것인지 명시한다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이를 보통 </a:t>
            </a:r>
            <a:r>
              <a:rPr lang="en-US" altLang="ko-KR" sz="1600" dirty="0">
                <a:solidFill>
                  <a:schemeClr val="tx1"/>
                </a:solidFill>
              </a:rPr>
              <a:t>“</a:t>
            </a:r>
            <a:r>
              <a:rPr lang="ko-KR" altLang="en-US" sz="1600" b="1" dirty="0" err="1">
                <a:solidFill>
                  <a:schemeClr val="tx1"/>
                </a:solidFill>
              </a:rPr>
              <a:t>파드</a:t>
            </a:r>
            <a:r>
              <a:rPr lang="ko-KR" altLang="en-US" sz="1600" b="1" dirty="0">
                <a:solidFill>
                  <a:schemeClr val="tx1"/>
                </a:solidFill>
              </a:rPr>
              <a:t> 스펙</a:t>
            </a:r>
            <a:r>
              <a:rPr lang="en-US" altLang="ko-KR" sz="1600" dirty="0">
                <a:solidFill>
                  <a:schemeClr val="tx1"/>
                </a:solidFill>
              </a:rPr>
              <a:t>”</a:t>
            </a:r>
            <a:r>
              <a:rPr lang="ko-KR" altLang="en-US" sz="1600" dirty="0">
                <a:solidFill>
                  <a:schemeClr val="tx1"/>
                </a:solidFill>
              </a:rPr>
              <a:t> 또는 </a:t>
            </a:r>
            <a:r>
              <a:rPr lang="en-US" altLang="ko-KR" sz="1600" dirty="0">
                <a:solidFill>
                  <a:schemeClr val="tx1"/>
                </a:solidFill>
              </a:rPr>
              <a:t>“</a:t>
            </a:r>
            <a:r>
              <a:rPr lang="ko-KR" altLang="en-US" sz="1600" b="1" dirty="0" err="1">
                <a:solidFill>
                  <a:schemeClr val="tx1"/>
                </a:solidFill>
              </a:rPr>
              <a:t>파드</a:t>
            </a:r>
            <a:r>
              <a:rPr lang="ko-KR" altLang="en-US" sz="1600" b="1" dirty="0">
                <a:solidFill>
                  <a:schemeClr val="tx1"/>
                </a:solidFill>
              </a:rPr>
              <a:t> 템플릿</a:t>
            </a:r>
            <a:r>
              <a:rPr lang="en-US" altLang="ko-KR" sz="1600" dirty="0">
                <a:solidFill>
                  <a:schemeClr val="tx1"/>
                </a:solidFill>
              </a:rPr>
              <a:t>”</a:t>
            </a:r>
            <a:r>
              <a:rPr lang="ko-KR" altLang="en-US" sz="1600" dirty="0">
                <a:solidFill>
                  <a:schemeClr val="tx1"/>
                </a:solidFill>
              </a:rPr>
              <a:t>이라고 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C60DDB-44AB-84A4-D809-445CA03DF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50" y="3135394"/>
            <a:ext cx="2919361" cy="3323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62B37E-04FD-3640-3036-4FA7F8E8460F}"/>
              </a:ext>
            </a:extLst>
          </p:cNvPr>
          <p:cNvSpPr txBox="1"/>
          <p:nvPr/>
        </p:nvSpPr>
        <p:spPr>
          <a:xfrm>
            <a:off x="4075611" y="4495814"/>
            <a:ext cx="4809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---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구분자로 사용해 여러 개의 리소스를 정의할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5A82E8C-02BE-2087-C73A-D9DAF8B5A78C}"/>
              </a:ext>
            </a:extLst>
          </p:cNvPr>
          <p:cNvCxnSpPr/>
          <p:nvPr/>
        </p:nvCxnSpPr>
        <p:spPr>
          <a:xfrm flipV="1">
            <a:off x="4468762" y="3687097"/>
            <a:ext cx="0" cy="6636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D003C3-F78A-8D40-477F-08C4379C25FD}"/>
              </a:ext>
            </a:extLst>
          </p:cNvPr>
          <p:cNvSpPr txBox="1"/>
          <p:nvPr/>
        </p:nvSpPr>
        <p:spPr>
          <a:xfrm>
            <a:off x="4675239" y="3865046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레플리카셋</a:t>
            </a:r>
            <a:r>
              <a:rPr kumimoji="1" lang="ko-KR" altLang="en-US" dirty="0"/>
              <a:t> 정의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A49CA9D-FFBD-6298-67B4-F72725403863}"/>
              </a:ext>
            </a:extLst>
          </p:cNvPr>
          <p:cNvCxnSpPr>
            <a:cxnSpLocks/>
          </p:cNvCxnSpPr>
          <p:nvPr/>
        </p:nvCxnSpPr>
        <p:spPr>
          <a:xfrm>
            <a:off x="4468762" y="5014451"/>
            <a:ext cx="0" cy="6827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70EB28-D417-A410-735B-1CD1334E4EA1}"/>
              </a:ext>
            </a:extLst>
          </p:cNvPr>
          <p:cNvSpPr txBox="1"/>
          <p:nvPr/>
        </p:nvSpPr>
        <p:spPr>
          <a:xfrm>
            <a:off x="4675239" y="5133704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파드</a:t>
            </a:r>
            <a:r>
              <a:rPr kumimoji="1" lang="ko-KR" altLang="en-US" dirty="0"/>
              <a:t> 정의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EB02AF-216D-05F1-9777-292925F543D4}"/>
              </a:ext>
            </a:extLst>
          </p:cNvPr>
          <p:cNvSpPr txBox="1"/>
          <p:nvPr/>
        </p:nvSpPr>
        <p:spPr>
          <a:xfrm>
            <a:off x="4075611" y="6151197"/>
            <a:ext cx="4637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Nginx </a:t>
            </a:r>
            <a:r>
              <a:rPr kumimoji="1" lang="ko-Kore-KR" altLang="en-US" dirty="0"/>
              <a:t>파드를</a:t>
            </a:r>
            <a:r>
              <a:rPr kumimoji="1" lang="ko-KR" altLang="en-US" dirty="0"/>
              <a:t> 생성하는 </a:t>
            </a:r>
            <a:r>
              <a:rPr kumimoji="1" lang="ko-KR" altLang="en-US" dirty="0" err="1"/>
              <a:t>레플리카셋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replicaset-nginx.yaml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7973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워크로드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387626" y="1499976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디플로이먼트</a:t>
            </a:r>
            <a:r>
              <a:rPr lang="ko-KR" altLang="en-US" sz="2400" dirty="0"/>
              <a:t> </a:t>
            </a:r>
            <a:r>
              <a:rPr lang="en-US" altLang="ko-KR" sz="2400" dirty="0"/>
              <a:t>(Deployment)</a:t>
            </a:r>
            <a:endParaRPr lang="ko-KR" altLang="en-US"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레플리카셋만</a:t>
            </a:r>
            <a:r>
              <a:rPr lang="ko-KR" altLang="en-US" sz="1600" dirty="0">
                <a:solidFill>
                  <a:schemeClr val="tx1"/>
                </a:solidFill>
              </a:rPr>
              <a:t> 사용해도 충분히 </a:t>
            </a:r>
            <a:r>
              <a:rPr lang="ko-KR" altLang="en-US" sz="1600" dirty="0" err="1">
                <a:solidFill>
                  <a:schemeClr val="tx1"/>
                </a:solidFill>
              </a:rPr>
              <a:t>마이크로서비스</a:t>
            </a:r>
            <a:r>
              <a:rPr lang="ko-KR" altLang="en-US" sz="1600" dirty="0">
                <a:solidFill>
                  <a:schemeClr val="tx1"/>
                </a:solidFill>
              </a:rPr>
              <a:t> 구조의 컨테이너를 구성할 수 있을 것 같지만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실제 </a:t>
            </a:r>
            <a:r>
              <a:rPr lang="ko-KR" altLang="en-US" sz="1600" dirty="0" err="1">
                <a:solidFill>
                  <a:schemeClr val="tx1"/>
                </a:solidFill>
              </a:rPr>
              <a:t>쿠버네티스</a:t>
            </a:r>
            <a:r>
              <a:rPr lang="ko-KR" altLang="en-US" sz="1600" dirty="0">
                <a:solidFill>
                  <a:schemeClr val="tx1"/>
                </a:solidFill>
              </a:rPr>
              <a:t> 운영 환경에서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레플리카셋을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YAML</a:t>
            </a:r>
            <a:r>
              <a:rPr lang="ko-KR" altLang="en-US" sz="1600" dirty="0">
                <a:solidFill>
                  <a:schemeClr val="tx1"/>
                </a:solidFill>
              </a:rPr>
              <a:t> 파일에서 사용하는 경우는 거의 없다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대부분은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레플리카셋과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파드의</a:t>
            </a:r>
            <a:r>
              <a:rPr lang="ko-KR" altLang="en-US" sz="1600" dirty="0">
                <a:solidFill>
                  <a:schemeClr val="tx1"/>
                </a:solidFill>
              </a:rPr>
              <a:t> 정보를 정의하는 </a:t>
            </a:r>
            <a:r>
              <a:rPr lang="ko-KR" altLang="en-US" sz="1600" dirty="0" err="1">
                <a:solidFill>
                  <a:schemeClr val="tx1"/>
                </a:solidFill>
              </a:rPr>
              <a:t>디플로이먼트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(Deployment) </a:t>
            </a:r>
            <a:r>
              <a:rPr lang="ko-KR" altLang="en-US" sz="1600" dirty="0">
                <a:solidFill>
                  <a:schemeClr val="tx1"/>
                </a:solidFill>
              </a:rPr>
              <a:t>라는 오브젝트를 </a:t>
            </a:r>
            <a:r>
              <a:rPr lang="en-US" altLang="ko-KR" sz="1600" dirty="0">
                <a:solidFill>
                  <a:schemeClr val="tx1"/>
                </a:solidFill>
              </a:rPr>
              <a:t>YAML </a:t>
            </a:r>
            <a:r>
              <a:rPr lang="ko-KR" altLang="en-US" sz="1600" dirty="0">
                <a:solidFill>
                  <a:schemeClr val="tx1"/>
                </a:solidFill>
              </a:rPr>
              <a:t>파일에 정의해 사용한다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디플로이먼트는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레플리카셋의</a:t>
            </a:r>
            <a:r>
              <a:rPr lang="ko-KR" altLang="en-US" sz="1600" dirty="0">
                <a:solidFill>
                  <a:schemeClr val="tx1"/>
                </a:solidFill>
              </a:rPr>
              <a:t> 상위 오브젝트이기 때문에 </a:t>
            </a:r>
            <a:r>
              <a:rPr lang="ko-KR" altLang="en-US" sz="1600" dirty="0" err="1">
                <a:solidFill>
                  <a:schemeClr val="tx1"/>
                </a:solidFill>
              </a:rPr>
              <a:t>디플로이먼트를</a:t>
            </a:r>
            <a:r>
              <a:rPr lang="ko-KR" altLang="en-US" sz="1600" dirty="0">
                <a:solidFill>
                  <a:schemeClr val="tx1"/>
                </a:solidFill>
              </a:rPr>
              <a:t> 생성하면 해당 </a:t>
            </a:r>
            <a:r>
              <a:rPr lang="ko-KR" altLang="en-US" sz="1600" dirty="0" err="1">
                <a:solidFill>
                  <a:schemeClr val="tx1"/>
                </a:solidFill>
              </a:rPr>
              <a:t>디플로이먼트에</a:t>
            </a:r>
            <a:r>
              <a:rPr lang="ko-KR" altLang="en-US" sz="1600" dirty="0">
                <a:solidFill>
                  <a:schemeClr val="tx1"/>
                </a:solidFill>
              </a:rPr>
              <a:t> 대응하는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레플리카셋도</a:t>
            </a:r>
            <a:r>
              <a:rPr lang="ko-KR" altLang="en-US" sz="1600" dirty="0">
                <a:solidFill>
                  <a:schemeClr val="tx1"/>
                </a:solidFill>
              </a:rPr>
              <a:t> 함께 생성된다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따라서 </a:t>
            </a:r>
            <a:r>
              <a:rPr lang="ko-KR" altLang="en-US" sz="1600" dirty="0" err="1">
                <a:solidFill>
                  <a:schemeClr val="tx1"/>
                </a:solidFill>
              </a:rPr>
              <a:t>디플로이먼트를</a:t>
            </a:r>
            <a:r>
              <a:rPr lang="ko-KR" altLang="en-US" sz="1600" dirty="0">
                <a:solidFill>
                  <a:schemeClr val="tx1"/>
                </a:solidFill>
              </a:rPr>
              <a:t> 사용하면 </a:t>
            </a:r>
            <a:r>
              <a:rPr lang="ko-KR" altLang="en-US" sz="1600" dirty="0" err="1">
                <a:solidFill>
                  <a:schemeClr val="tx1"/>
                </a:solidFill>
              </a:rPr>
              <a:t>파드와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레플리카셋을</a:t>
            </a:r>
            <a:r>
              <a:rPr lang="ko-KR" altLang="en-US" sz="1600" dirty="0">
                <a:solidFill>
                  <a:schemeClr val="tx1"/>
                </a:solidFill>
              </a:rPr>
              <a:t> 직접 생성할 필요가 없다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652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워크로드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387626" y="1347576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디플로이먼트</a:t>
            </a:r>
            <a:r>
              <a:rPr lang="ko-KR" altLang="en-US" sz="2400" dirty="0"/>
              <a:t> </a:t>
            </a:r>
            <a:r>
              <a:rPr lang="en-US" altLang="ko-KR" sz="2400" dirty="0"/>
              <a:t>(Cont’d)</a:t>
            </a:r>
            <a:endParaRPr lang="ko-KR" altLang="en-US"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en-US" altLang="ko-KR" sz="1600" dirty="0">
                <a:solidFill>
                  <a:schemeClr val="tx1"/>
                </a:solidFill>
              </a:rPr>
              <a:t>YAML </a:t>
            </a:r>
            <a:r>
              <a:rPr lang="ko-KR" altLang="en-US" sz="1600" dirty="0">
                <a:solidFill>
                  <a:schemeClr val="tx1"/>
                </a:solidFill>
              </a:rPr>
              <a:t>파일의 내용을 보면 단지 </a:t>
            </a:r>
            <a:r>
              <a:rPr lang="en-US" altLang="ko-KR" sz="1600" dirty="0">
                <a:solidFill>
                  <a:schemeClr val="tx1"/>
                </a:solidFill>
              </a:rPr>
              <a:t>kind </a:t>
            </a:r>
            <a:r>
              <a:rPr lang="ko-KR" altLang="en-US" sz="1600" dirty="0">
                <a:solidFill>
                  <a:schemeClr val="tx1"/>
                </a:solidFill>
              </a:rPr>
              <a:t>항목이 </a:t>
            </a:r>
            <a:r>
              <a:rPr lang="en-US" altLang="ko-KR" sz="1600" dirty="0">
                <a:solidFill>
                  <a:schemeClr val="tx1"/>
                </a:solidFill>
              </a:rPr>
              <a:t>Deployment</a:t>
            </a:r>
            <a:r>
              <a:rPr lang="ko-KR" altLang="en-US" sz="1600" dirty="0">
                <a:solidFill>
                  <a:schemeClr val="tx1"/>
                </a:solidFill>
              </a:rPr>
              <a:t>로 바뀌었을 뿐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레플리카셋의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YAML </a:t>
            </a:r>
            <a:r>
              <a:rPr lang="ko-KR" altLang="en-US" sz="1600" dirty="0">
                <a:solidFill>
                  <a:schemeClr val="tx1"/>
                </a:solidFill>
              </a:rPr>
              <a:t>파일에서 변경된 부분은 거의 없다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C912FD-39D0-C8F8-B99F-28ECFFD59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504" y="2995511"/>
            <a:ext cx="2919361" cy="33235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42932AC-E1F9-DD42-90B2-D255C873B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518" y="2995510"/>
            <a:ext cx="2667907" cy="332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31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워크로드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387626" y="1347576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디플로이먼트</a:t>
            </a:r>
            <a:r>
              <a:rPr lang="ko-KR" altLang="en-US" sz="2400" dirty="0"/>
              <a:t> </a:t>
            </a:r>
            <a:r>
              <a:rPr lang="en-US" altLang="ko-KR" sz="2400" dirty="0"/>
              <a:t>(Cont’d)</a:t>
            </a:r>
            <a:endParaRPr lang="ko-KR" altLang="en-US"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아래 그림은 </a:t>
            </a:r>
            <a:r>
              <a:rPr lang="ko-KR" altLang="en-US" sz="1600" dirty="0" err="1">
                <a:solidFill>
                  <a:schemeClr val="tx1"/>
                </a:solidFill>
              </a:rPr>
              <a:t>디플로이먼트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파드의</a:t>
            </a:r>
            <a:r>
              <a:rPr lang="ko-KR" altLang="en-US" sz="1600" dirty="0">
                <a:solidFill>
                  <a:schemeClr val="tx1"/>
                </a:solidFill>
              </a:rPr>
              <a:t> 구조이다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디플로이먼트를</a:t>
            </a:r>
            <a:r>
              <a:rPr lang="ko-KR" altLang="en-US" sz="1600" dirty="0">
                <a:solidFill>
                  <a:schemeClr val="tx1"/>
                </a:solidFill>
              </a:rPr>
              <a:t> 정의하면 하위 오브젝트인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그리고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레플리카셋의</a:t>
            </a:r>
            <a:r>
              <a:rPr lang="ko-KR" altLang="en-US" sz="1600" dirty="0">
                <a:solidFill>
                  <a:schemeClr val="tx1"/>
                </a:solidFill>
              </a:rPr>
              <a:t> 하위 오브젝트인 </a:t>
            </a:r>
            <a:r>
              <a:rPr lang="ko-KR" altLang="en-US" sz="1600" dirty="0" err="1">
                <a:solidFill>
                  <a:schemeClr val="tx1"/>
                </a:solidFill>
              </a:rPr>
              <a:t>파드를</a:t>
            </a:r>
            <a:r>
              <a:rPr lang="ko-KR" altLang="en-US" sz="1600" dirty="0">
                <a:solidFill>
                  <a:schemeClr val="tx1"/>
                </a:solidFill>
              </a:rPr>
              <a:t> 관리한다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64B64A-CC6A-A357-0B8C-C7EEE6468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159527"/>
            <a:ext cx="3352800" cy="3423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DCD744-1069-6BD8-84DE-94898E2F21D2}"/>
              </a:ext>
            </a:extLst>
          </p:cNvPr>
          <p:cNvSpPr txBox="1"/>
          <p:nvPr/>
        </p:nvSpPr>
        <p:spPr>
          <a:xfrm>
            <a:off x="5400444" y="3275111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Deployment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2296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워크로드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387626" y="1347576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디플로이먼트</a:t>
            </a:r>
            <a:r>
              <a:rPr lang="ko-KR" altLang="en-US" sz="2400" dirty="0"/>
              <a:t> </a:t>
            </a:r>
            <a:r>
              <a:rPr lang="en-US" altLang="ko-KR" sz="2400" dirty="0"/>
              <a:t>(Cont’d)</a:t>
            </a:r>
            <a:endParaRPr lang="ko-KR" altLang="en-US"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디플로이먼트를</a:t>
            </a:r>
            <a:r>
              <a:rPr lang="ko-KR" altLang="en-US" sz="1600" dirty="0">
                <a:solidFill>
                  <a:schemeClr val="tx1"/>
                </a:solidFill>
              </a:rPr>
              <a:t> 사용하는 핵심적인 이유는 애플리케이션의 업데이트와 배포를 더욱 편하게 만들기 위해서이다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en-US" altLang="ko-KR" sz="1600" dirty="0">
                <a:solidFill>
                  <a:schemeClr val="tx1"/>
                </a:solidFill>
              </a:rPr>
              <a:t>Deploy</a:t>
            </a:r>
            <a:r>
              <a:rPr lang="ko-KR" altLang="en-US" sz="1600" dirty="0">
                <a:solidFill>
                  <a:schemeClr val="tx1"/>
                </a:solidFill>
              </a:rPr>
              <a:t> 단어의 뜻처럼 </a:t>
            </a:r>
            <a:r>
              <a:rPr lang="ko-KR" altLang="en-US" sz="1600" dirty="0" err="1">
                <a:solidFill>
                  <a:schemeClr val="tx1"/>
                </a:solidFill>
              </a:rPr>
              <a:t>디플로이먼트는</a:t>
            </a:r>
            <a:r>
              <a:rPr lang="ko-KR" altLang="en-US" sz="1600" dirty="0">
                <a:solidFill>
                  <a:schemeClr val="tx1"/>
                </a:solidFill>
              </a:rPr>
              <a:t> 컨테이너 애플리케이션을 배포하고 관리하는 역할을 담당한다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예를 들어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애플리케이션을 업데이트할 때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레플리카셋의</a:t>
            </a:r>
            <a:r>
              <a:rPr lang="ko-KR" altLang="en-US" sz="1600" dirty="0">
                <a:solidFill>
                  <a:schemeClr val="tx1"/>
                </a:solidFill>
              </a:rPr>
              <a:t> 변경 사항을 저장하는 </a:t>
            </a:r>
            <a:r>
              <a:rPr lang="ko-KR" altLang="en-US" sz="1600" dirty="0" err="1">
                <a:solidFill>
                  <a:schemeClr val="tx1"/>
                </a:solidFill>
              </a:rPr>
              <a:t>리비전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(revision)</a:t>
            </a:r>
            <a:r>
              <a:rPr lang="ko-KR" altLang="en-US" sz="1600" dirty="0">
                <a:solidFill>
                  <a:schemeClr val="tx1"/>
                </a:solidFill>
              </a:rPr>
              <a:t>을 남겨 롤백을 가능하게 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무중단</a:t>
            </a:r>
            <a:r>
              <a:rPr lang="ko-KR" altLang="en-US" sz="1600" dirty="0">
                <a:solidFill>
                  <a:schemeClr val="tx1"/>
                </a:solidFill>
              </a:rPr>
              <a:t> 서비스를 위해 </a:t>
            </a:r>
            <a:r>
              <a:rPr lang="ko-KR" altLang="en-US" sz="1600" dirty="0" err="1">
                <a:solidFill>
                  <a:schemeClr val="tx1"/>
                </a:solidFill>
              </a:rPr>
              <a:t>파드의</a:t>
            </a:r>
            <a:r>
              <a:rPr lang="ko-KR" altLang="en-US" sz="1600" dirty="0">
                <a:solidFill>
                  <a:schemeClr val="tx1"/>
                </a:solidFill>
              </a:rPr>
              <a:t> 롤링 업데이트의 전략을 지정할 수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31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Wingdings" pitchFamily="2" charset="2"/>
              <a:buChar char="v"/>
            </a:pPr>
            <a:r>
              <a:rPr lang="ko-KR" altLang="en-US" sz="1200" dirty="0">
                <a:solidFill>
                  <a:schemeClr val="tx1"/>
                </a:solidFill>
              </a:rPr>
              <a:t>롤백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r>
              <a:rPr lang="ko-KR" altLang="en-US" sz="1200" dirty="0">
                <a:solidFill>
                  <a:schemeClr val="tx1"/>
                </a:solidFill>
              </a:rPr>
              <a:t> 이전 버전으로 돌아간다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742931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Wingdings" pitchFamily="2" charset="2"/>
              <a:buChar char="v"/>
            </a:pPr>
            <a:r>
              <a:rPr lang="ko-KR" altLang="en-US" sz="1200" dirty="0">
                <a:solidFill>
                  <a:schemeClr val="tx1"/>
                </a:solidFill>
              </a:rPr>
              <a:t>롤링 업데이트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r>
              <a:rPr lang="ko-KR" altLang="en-US" sz="1200" dirty="0">
                <a:solidFill>
                  <a:schemeClr val="tx1"/>
                </a:solidFill>
              </a:rPr>
              <a:t> 점진적으로 새로운 버전으로 업데이트하여 </a:t>
            </a:r>
            <a:r>
              <a:rPr lang="ko-KR" altLang="en-US" sz="1200" dirty="0" err="1">
                <a:solidFill>
                  <a:schemeClr val="tx1"/>
                </a:solidFill>
              </a:rPr>
              <a:t>디플로이먼트</a:t>
            </a:r>
            <a:r>
              <a:rPr lang="ko-KR" altLang="en-US" sz="1200" dirty="0">
                <a:solidFill>
                  <a:schemeClr val="tx1"/>
                </a:solidFill>
              </a:rPr>
              <a:t> 업데이트가 서비스 중단 없이 이루어질 수 있도록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9141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/>
              <a:t> 워크로드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387626" y="1468599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디플로이먼트</a:t>
            </a:r>
            <a:r>
              <a:rPr lang="ko-KR" altLang="en-US" sz="2400" dirty="0"/>
              <a:t> </a:t>
            </a:r>
            <a:r>
              <a:rPr lang="en-US" altLang="ko-KR" sz="2400" dirty="0"/>
              <a:t>(Cont’d)</a:t>
            </a:r>
            <a:endParaRPr lang="ko-KR" altLang="en-US"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이처럼 </a:t>
            </a:r>
            <a:r>
              <a:rPr lang="ko-KR" altLang="en-US" sz="1600" dirty="0" err="1">
                <a:solidFill>
                  <a:schemeClr val="tx1"/>
                </a:solidFill>
              </a:rPr>
              <a:t>디플로이먼트는</a:t>
            </a:r>
            <a:r>
              <a:rPr lang="ko-KR" altLang="en-US" sz="1600" dirty="0">
                <a:solidFill>
                  <a:schemeClr val="tx1"/>
                </a:solidFill>
              </a:rPr>
              <a:t> 여러 개의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레플리카셋을</a:t>
            </a:r>
            <a:r>
              <a:rPr lang="ko-KR" altLang="en-US" sz="1600" dirty="0">
                <a:solidFill>
                  <a:schemeClr val="tx1"/>
                </a:solidFill>
              </a:rPr>
              <a:t> 관리하기 위한 상위 오브젝트이다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디플로이먼트를</a:t>
            </a:r>
            <a:r>
              <a:rPr lang="ko-KR" altLang="en-US" sz="1600" dirty="0">
                <a:solidFill>
                  <a:schemeClr val="tx1"/>
                </a:solidFill>
              </a:rPr>
              <a:t> 사용하면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레플리카셋의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리비전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관리뿐만</a:t>
            </a:r>
            <a:r>
              <a:rPr lang="ko-KR" altLang="en-US" sz="1600" dirty="0">
                <a:solidFill>
                  <a:schemeClr val="tx1"/>
                </a:solidFill>
              </a:rPr>
              <a:t> 아니라 다양한 </a:t>
            </a:r>
            <a:r>
              <a:rPr lang="ko-KR" altLang="en-US" sz="1600" dirty="0" err="1">
                <a:solidFill>
                  <a:schemeClr val="tx1"/>
                </a:solidFill>
              </a:rPr>
              <a:t>파드의</a:t>
            </a:r>
            <a:r>
              <a:rPr lang="ko-KR" altLang="en-US" sz="1600" dirty="0">
                <a:solidFill>
                  <a:schemeClr val="tx1"/>
                </a:solidFill>
              </a:rPr>
              <a:t> 롤링 업데이트 정책을 사용할 수 있다는 장점이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따라서 </a:t>
            </a:r>
            <a:r>
              <a:rPr lang="ko-KR" altLang="en-US" sz="1600" dirty="0" err="1">
                <a:solidFill>
                  <a:schemeClr val="tx1"/>
                </a:solidFill>
              </a:rPr>
              <a:t>쿠버네티스에서</a:t>
            </a:r>
            <a:r>
              <a:rPr lang="ko-KR" altLang="en-US" sz="1600" dirty="0">
                <a:solidFill>
                  <a:schemeClr val="tx1"/>
                </a:solidFill>
              </a:rPr>
              <a:t> 공식적으로 </a:t>
            </a:r>
            <a:r>
              <a:rPr lang="ko-KR" altLang="en-US" sz="1600" dirty="0" err="1">
                <a:solidFill>
                  <a:schemeClr val="tx1"/>
                </a:solidFill>
              </a:rPr>
              <a:t>디플로이먼트를</a:t>
            </a:r>
            <a:r>
              <a:rPr lang="ko-KR" altLang="en-US" sz="1600" dirty="0">
                <a:solidFill>
                  <a:schemeClr val="tx1"/>
                </a:solidFill>
              </a:rPr>
              <a:t> 사용할 것을 권장한다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2055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09;p16">
            <a:extLst>
              <a:ext uri="{FF2B5EF4-FFF2-40B4-BE49-F238E27FC236}">
                <a16:creationId xmlns:a16="http://schemas.microsoft.com/office/drawing/2014/main" id="{3EF08017-2645-71E7-A41C-F9C161EBE9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/>
              <a:t>실습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21769"/>
            <a:ext cx="8229600" cy="19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000" b="1" dirty="0" err="1"/>
              <a:t>Minikube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시작하기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 err="1">
                <a:solidFill>
                  <a:schemeClr val="tx1"/>
                </a:solidFill>
                <a:latin typeface="Noto Sans KR"/>
              </a:rPr>
              <a:t>Minikube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는 </a:t>
            </a:r>
            <a:r>
              <a:rPr lang="ko-KR" altLang="en-US" sz="1600" dirty="0" err="1">
                <a:solidFill>
                  <a:schemeClr val="tx1"/>
                </a:solidFill>
                <a:latin typeface="Noto Sans KR"/>
              </a:rPr>
              <a:t>쿠버네티스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 실습을 위한 간단한 환경을 제공한다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.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아래의 </a:t>
            </a:r>
            <a:r>
              <a:rPr lang="en-US" altLang="ko-KR" sz="1600" dirty="0" err="1">
                <a:solidFill>
                  <a:schemeClr val="tx1"/>
                </a:solidFill>
                <a:latin typeface="Noto Sans KR"/>
              </a:rPr>
              <a:t>url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로 접속하여 터미널을 시작한다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de-DE" altLang="ko-KR" sz="1200" dirty="0"/>
              <a:t>https://kubernetes.io/ko/docs/tutorials/hello-minikube/</a:t>
            </a:r>
            <a:endParaRPr lang="en-US" altLang="ko-KR" sz="1600" b="0" i="0" dirty="0">
              <a:solidFill>
                <a:schemeClr val="tx1"/>
              </a:solidFill>
              <a:effectLst/>
              <a:latin typeface="Noto Sans KR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B0712B-5CF4-82F0-04B8-EAC522C83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997" y="2744864"/>
            <a:ext cx="6694005" cy="372698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3F4A0D2-67BA-B3F5-1662-367BCB370159}"/>
              </a:ext>
            </a:extLst>
          </p:cNvPr>
          <p:cNvSpPr/>
          <p:nvPr/>
        </p:nvSpPr>
        <p:spPr>
          <a:xfrm>
            <a:off x="3150704" y="5261936"/>
            <a:ext cx="1165909" cy="284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383103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목차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idx="1"/>
          </p:nvPr>
        </p:nvSpPr>
        <p:spPr>
          <a:xfrm>
            <a:off x="457200" y="1382286"/>
            <a:ext cx="8229600" cy="5399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400" dirty="0"/>
              <a:t>Kubernetes</a:t>
            </a:r>
            <a:endParaRPr dirty="0"/>
          </a:p>
          <a:p>
            <a:pPr marL="742920" lvl="1" indent="-285739">
              <a:lnSpc>
                <a:spcPct val="150000"/>
              </a:lnSpc>
              <a:spcBef>
                <a:spcPts val="360"/>
              </a:spcBef>
              <a:buSzPts val="1800"/>
            </a:pPr>
            <a:r>
              <a:rPr lang="ko-KR" altLang="en-US" sz="1800" dirty="0" err="1"/>
              <a:t>쿠버네티스</a:t>
            </a:r>
            <a:r>
              <a:rPr lang="ko-KR" altLang="en-US" sz="1800" dirty="0"/>
              <a:t> 워크로드</a:t>
            </a:r>
            <a:endParaRPr lang="en-US" altLang="ko-KR" sz="1800" dirty="0"/>
          </a:p>
          <a:p>
            <a:pPr marL="742920" lvl="1" indent="-285739">
              <a:lnSpc>
                <a:spcPct val="150000"/>
              </a:lnSpc>
              <a:spcBef>
                <a:spcPts val="360"/>
              </a:spcBef>
              <a:buSzPts val="1800"/>
            </a:pPr>
            <a:r>
              <a:rPr lang="ko-KR" altLang="en-US" sz="1800" dirty="0"/>
              <a:t>실습</a:t>
            </a:r>
            <a:endParaRPr lang="en-US" altLang="ko-KR" sz="1800" dirty="0"/>
          </a:p>
        </p:txBody>
      </p:sp>
      <p:sp>
        <p:nvSpPr>
          <p:cNvPr id="2" name="Google Shape;98;p14">
            <a:extLst>
              <a:ext uri="{FF2B5EF4-FFF2-40B4-BE49-F238E27FC236}">
                <a16:creationId xmlns:a16="http://schemas.microsoft.com/office/drawing/2014/main" id="{3C8F7C76-A00C-8F90-1FAF-99937D04D515}"/>
              </a:ext>
            </a:extLst>
          </p:cNvPr>
          <p:cNvSpPr txBox="1">
            <a:spLocks/>
          </p:cNvSpPr>
          <p:nvPr/>
        </p:nvSpPr>
        <p:spPr>
          <a:xfrm>
            <a:off x="457200" y="4276059"/>
            <a:ext cx="3773836" cy="222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886" indent="-342886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83169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09;p16">
            <a:extLst>
              <a:ext uri="{FF2B5EF4-FFF2-40B4-BE49-F238E27FC236}">
                <a16:creationId xmlns:a16="http://schemas.microsoft.com/office/drawing/2014/main" id="{3EF08017-2645-71E7-A41C-F9C161EBE9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/>
              <a:t>실습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21769"/>
            <a:ext cx="8229600" cy="19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노드 구성 확인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환경 구성이 완료되면 아래 명령어를 통해 </a:t>
            </a:r>
            <a:r>
              <a:rPr lang="ko-KR" altLang="en-US" sz="1600" dirty="0" err="1">
                <a:solidFill>
                  <a:schemeClr val="tx1"/>
                </a:solidFill>
                <a:latin typeface="Noto Sans KR"/>
              </a:rPr>
              <a:t>쿠버네티스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 노드 구성을 확인한다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.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이 실습에서는 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개의 마스터 노드를 가지고 진행한다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.</a:t>
            </a:r>
            <a:endParaRPr lang="en-US" altLang="ko-KR" sz="1600" b="0" i="0" dirty="0">
              <a:solidFill>
                <a:schemeClr val="tx1"/>
              </a:solidFill>
              <a:effectLst/>
              <a:latin typeface="Noto Sans KR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$ </a:t>
            </a:r>
            <a:r>
              <a:rPr lang="en-US" altLang="ko-KR" sz="1600" dirty="0" err="1">
                <a:solidFill>
                  <a:schemeClr val="tx1"/>
                </a:solidFill>
                <a:latin typeface="Noto Sans KR"/>
              </a:rPr>
              <a:t>kubectl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 get nodes</a:t>
            </a:r>
            <a:endParaRPr lang="en-US" altLang="ko-KR" sz="1600" b="0" i="0" dirty="0">
              <a:solidFill>
                <a:schemeClr val="tx1"/>
              </a:solidFill>
              <a:effectLst/>
              <a:latin typeface="Noto Sans K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60C74B-6E14-57BE-6A3D-D0A52970A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87" y="3778733"/>
            <a:ext cx="60674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01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09;p16">
            <a:extLst>
              <a:ext uri="{FF2B5EF4-FFF2-40B4-BE49-F238E27FC236}">
                <a16:creationId xmlns:a16="http://schemas.microsoft.com/office/drawing/2014/main" id="{3EF08017-2645-71E7-A41C-F9C161EBE9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/>
              <a:t>실습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21769"/>
            <a:ext cx="8229600" cy="19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000" b="1" dirty="0"/>
              <a:t>Deployment YAML </a:t>
            </a:r>
            <a:r>
              <a:rPr lang="ko-KR" altLang="en-US" sz="2000" b="1" dirty="0"/>
              <a:t>파일 작성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600" b="0" i="0" dirty="0">
                <a:solidFill>
                  <a:schemeClr val="tx1"/>
                </a:solidFill>
                <a:effectLst/>
                <a:latin typeface="Noto Sans KR"/>
              </a:rPr>
              <a:t>앞에서 설명했던 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Nginx Deployment YAML 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파일을 작성한다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>
                <a:solidFill>
                  <a:schemeClr val="tx1"/>
                </a:solidFill>
                <a:latin typeface="Noto Sans KR"/>
              </a:rPr>
              <a:t>$ vim </a:t>
            </a:r>
            <a:r>
              <a:rPr lang="en-US" altLang="ko-KR" sz="1400" dirty="0" err="1">
                <a:solidFill>
                  <a:schemeClr val="tx1"/>
                </a:solidFill>
                <a:latin typeface="Noto Sans KR"/>
              </a:rPr>
              <a:t>deployment.yaml</a:t>
            </a:r>
            <a:endParaRPr lang="en-US" altLang="ko-KR" sz="1400" b="0" i="0" dirty="0">
              <a:solidFill>
                <a:schemeClr val="tx1"/>
              </a:solidFill>
              <a:effectLst/>
              <a:latin typeface="Noto Sans KR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1B17146-F0A7-93F4-DDDD-910CF03DA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957" y="3081130"/>
            <a:ext cx="2960085" cy="33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71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09;p16">
            <a:extLst>
              <a:ext uri="{FF2B5EF4-FFF2-40B4-BE49-F238E27FC236}">
                <a16:creationId xmlns:a16="http://schemas.microsoft.com/office/drawing/2014/main" id="{3EF08017-2645-71E7-A41C-F9C161EBE9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/>
              <a:t>실습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14400" y="1271465"/>
            <a:ext cx="6818243" cy="19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000" b="1" dirty="0" err="1"/>
              <a:t>apiVersion</a:t>
            </a:r>
            <a:r>
              <a:rPr lang="en-US" altLang="ko-KR" sz="1000" b="1" dirty="0"/>
              <a:t>: apps/v1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000" b="1" dirty="0"/>
              <a:t>kind: Deployment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000" b="1" dirty="0"/>
              <a:t>metadata: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000" b="1" dirty="0"/>
              <a:t>  name: my-nginx-deployment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000" b="1" dirty="0"/>
              <a:t>spec: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000" b="1" dirty="0"/>
              <a:t>  replicas: 3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000" b="1" dirty="0"/>
              <a:t>  selector: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000" b="1" dirty="0"/>
              <a:t>    </a:t>
            </a:r>
            <a:r>
              <a:rPr lang="en-US" altLang="ko-KR" sz="1000" b="1" dirty="0" err="1"/>
              <a:t>matchLabels</a:t>
            </a:r>
            <a:r>
              <a:rPr lang="en-US" altLang="ko-KR" sz="1000" b="1" dirty="0"/>
              <a:t>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000" b="1" dirty="0"/>
              <a:t>      app: my-nginx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000" b="1" dirty="0"/>
              <a:t>  template: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000" b="1" dirty="0"/>
              <a:t>    metadata: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000" b="1" dirty="0"/>
              <a:t>      name: my-nginx-pod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000" b="1" dirty="0"/>
              <a:t>      labels: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000" b="1" dirty="0"/>
              <a:t>        app: my-nginx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000" b="1" dirty="0"/>
              <a:t>    spec: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000" b="1" dirty="0"/>
              <a:t>      containers: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000" b="1" dirty="0"/>
              <a:t>      - name: nginx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000" b="1" dirty="0"/>
              <a:t>        image: </a:t>
            </a:r>
            <a:r>
              <a:rPr lang="en-US" altLang="ko-KR" sz="1000" b="1" dirty="0" err="1"/>
              <a:t>nginx:latest</a:t>
            </a:r>
            <a:endParaRPr lang="en-US" altLang="ko-KR" sz="1000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000" b="1" dirty="0"/>
              <a:t>        ports: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000" b="1" dirty="0"/>
              <a:t>        - </a:t>
            </a:r>
            <a:r>
              <a:rPr lang="en-US" altLang="ko-KR" sz="1000" b="1" dirty="0" err="1"/>
              <a:t>containerPort</a:t>
            </a:r>
            <a:r>
              <a:rPr lang="en-US" altLang="ko-KR" sz="1000" b="1" dirty="0"/>
              <a:t>: 80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056172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09;p16">
            <a:extLst>
              <a:ext uri="{FF2B5EF4-FFF2-40B4-BE49-F238E27FC236}">
                <a16:creationId xmlns:a16="http://schemas.microsoft.com/office/drawing/2014/main" id="{3EF08017-2645-71E7-A41C-F9C161EBE9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/>
              <a:t>실습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21769"/>
            <a:ext cx="8229600" cy="19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000" b="1" dirty="0"/>
              <a:t>Deployment </a:t>
            </a:r>
            <a:r>
              <a:rPr lang="ko-KR" altLang="en-US" sz="2000" b="1" dirty="0"/>
              <a:t>생성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Deployment YAML 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파일을 통해 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Deployment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를 생성한다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27ED13-EE1E-3AB2-9CB4-02270FBAC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36" y="3364203"/>
            <a:ext cx="6882727" cy="121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37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09;p16">
            <a:extLst>
              <a:ext uri="{FF2B5EF4-FFF2-40B4-BE49-F238E27FC236}">
                <a16:creationId xmlns:a16="http://schemas.microsoft.com/office/drawing/2014/main" id="{3EF08017-2645-71E7-A41C-F9C161EBE9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/>
              <a:t>실습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21769"/>
            <a:ext cx="8229600" cy="19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 err="1"/>
              <a:t>파드</a:t>
            </a:r>
            <a:r>
              <a:rPr lang="ko-KR" altLang="en-US" sz="2000" b="1" dirty="0"/>
              <a:t> 확인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YAML 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파일에서 설정한 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replicas =3 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같이 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Nginx </a:t>
            </a:r>
            <a:r>
              <a:rPr lang="ko-KR" altLang="en-US" sz="1600" dirty="0" err="1">
                <a:solidFill>
                  <a:schemeClr val="tx1"/>
                </a:solidFill>
                <a:latin typeface="Noto Sans KR"/>
              </a:rPr>
              <a:t>파드가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3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개가 유지되고 있음을 확인한다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5DF233-9553-D1D3-9289-A069C0BC5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" y="3507477"/>
            <a:ext cx="77057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70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09;p16">
            <a:extLst>
              <a:ext uri="{FF2B5EF4-FFF2-40B4-BE49-F238E27FC236}">
                <a16:creationId xmlns:a16="http://schemas.microsoft.com/office/drawing/2014/main" id="{3EF08017-2645-71E7-A41C-F9C161EBE9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/>
              <a:t>실습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21769"/>
            <a:ext cx="8229600" cy="19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서비스 생성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기본적으로 </a:t>
            </a:r>
            <a:r>
              <a:rPr lang="ko-KR" altLang="en-US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파드는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ko-KR" altLang="en-US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쿠버네티스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클러스터 내부의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IP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주소로만 접근할 수 있다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컨테이너를 </a:t>
            </a:r>
            <a:r>
              <a:rPr lang="ko-KR" altLang="en-US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쿠버네티스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가상 네트워크 외부에서 접근하려면 </a:t>
            </a:r>
            <a:r>
              <a:rPr lang="ko-KR" altLang="en-US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파드를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ko-KR" altLang="en-US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쿠버네티스</a:t>
            </a:r>
            <a:r>
              <a:rPr lang="ko-KR" altLang="en-US" sz="1600" dirty="0">
                <a:solidFill>
                  <a:srgbClr val="222222"/>
                </a:solidFill>
                <a:latin typeface="open sans" panose="020B0606030504020204" pitchFamily="34" charset="0"/>
              </a:rPr>
              <a:t> 서비스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로 노출해야 한다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 err="1">
                <a:solidFill>
                  <a:schemeClr val="tx1"/>
                </a:solidFill>
                <a:latin typeface="Noto Sans KR"/>
              </a:rPr>
              <a:t>kubectl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 expose 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명령어로 </a:t>
            </a:r>
            <a:r>
              <a:rPr lang="ko-KR" altLang="en-US" sz="1600" dirty="0" err="1">
                <a:solidFill>
                  <a:schemeClr val="tx1"/>
                </a:solidFill>
                <a:latin typeface="Noto Sans KR"/>
              </a:rPr>
              <a:t>파드를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 노출한다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.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--type 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플래그는 서비스 종류를 선택한다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. ( 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예시에서는 외부에 노출하기 위해 </a:t>
            </a:r>
            <a:r>
              <a:rPr lang="en-US" altLang="ko-KR" sz="1600" dirty="0" err="1">
                <a:solidFill>
                  <a:schemeClr val="tx1"/>
                </a:solidFill>
                <a:latin typeface="Noto Sans KR"/>
              </a:rPr>
              <a:t>LoadBalancer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를 선택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 </a:t>
            </a:r>
            <a:endParaRPr lang="en-US" altLang="ko-KR" sz="1600" dirty="0">
              <a:solidFill>
                <a:schemeClr val="tx1"/>
              </a:solidFill>
              <a:latin typeface="Noto Sans KR"/>
            </a:endParaRP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--port=80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는 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TCP 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포트 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80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에서만 수신한다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$ </a:t>
            </a:r>
            <a:r>
              <a:rPr lang="en-US" altLang="ko-KR" sz="1600" dirty="0" err="1">
                <a:solidFill>
                  <a:schemeClr val="tx1"/>
                </a:solidFill>
                <a:latin typeface="Noto Sans KR"/>
              </a:rPr>
              <a:t>kubectl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 expose deployment my-nginx-deployment --type=</a:t>
            </a:r>
            <a:r>
              <a:rPr lang="en-US" altLang="ko-KR" sz="1600" dirty="0" err="1">
                <a:solidFill>
                  <a:schemeClr val="tx1"/>
                </a:solidFill>
                <a:latin typeface="Noto Sans KR"/>
              </a:rPr>
              <a:t>LoadBalancer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 --port=80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7B738B-B8C3-7AB1-3EA5-E07BF6AFF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" y="5189384"/>
            <a:ext cx="83534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64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09;p16">
            <a:extLst>
              <a:ext uri="{FF2B5EF4-FFF2-40B4-BE49-F238E27FC236}">
                <a16:creationId xmlns:a16="http://schemas.microsoft.com/office/drawing/2014/main" id="{3EF08017-2645-71E7-A41C-F9C161EBE9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/>
              <a:t>실습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21769"/>
            <a:ext cx="8229600" cy="19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서비스 확인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Kubernetes 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서비스는 </a:t>
            </a:r>
            <a:r>
              <a:rPr lang="ko-KR" altLang="en-US" sz="1600" dirty="0" err="1">
                <a:solidFill>
                  <a:schemeClr val="tx1"/>
                </a:solidFill>
                <a:latin typeface="Noto Sans KR"/>
              </a:rPr>
              <a:t>쿠버네티스의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 기본적으로 생성되는 서비스이다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.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 err="1">
                <a:solidFill>
                  <a:schemeClr val="tx1"/>
                </a:solidFill>
                <a:latin typeface="Noto Sans KR"/>
              </a:rPr>
              <a:t>LoadBalancer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타입은 서비스에 접근할 수 있도록 외부 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IP 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주소를 할당한다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.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 err="1">
                <a:solidFill>
                  <a:schemeClr val="tx1"/>
                </a:solidFill>
                <a:latin typeface="Noto Sans KR"/>
              </a:rPr>
              <a:t>LoadBalancer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타입은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Noto Sans KR"/>
              </a:rPr>
              <a:t>minikube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 service 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명령어로 해당 서비스를 접근할 수 있게 한다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$ </a:t>
            </a:r>
            <a:r>
              <a:rPr lang="en-US" altLang="ko-KR" sz="1600" dirty="0" err="1">
                <a:solidFill>
                  <a:schemeClr val="tx1"/>
                </a:solidFill>
                <a:latin typeface="Noto Sans KR"/>
              </a:rPr>
              <a:t>kubectl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 get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svc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BA9708-A189-5C12-27AD-D9BAE700B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05811"/>
            <a:ext cx="9144000" cy="91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34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09;p16">
            <a:extLst>
              <a:ext uri="{FF2B5EF4-FFF2-40B4-BE49-F238E27FC236}">
                <a16:creationId xmlns:a16="http://schemas.microsoft.com/office/drawing/2014/main" id="{3EF08017-2645-71E7-A41C-F9C161EBE9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/>
              <a:t>실습</a:t>
            </a:r>
            <a:endParaRPr sz="2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341BA0C5-08E1-61D2-C54C-917323E026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21769"/>
            <a:ext cx="8229600" cy="19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서비스 생성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 err="1">
                <a:solidFill>
                  <a:schemeClr val="tx1"/>
                </a:solidFill>
                <a:latin typeface="Noto Sans KR"/>
              </a:rPr>
              <a:t>LoadBalancer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타입은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Noto Sans KR"/>
              </a:rPr>
              <a:t>minikube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 service 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명령어로 해당 서비스를 접근할 수 있게 한다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$ </a:t>
            </a:r>
            <a:r>
              <a:rPr lang="en-US" altLang="ko-KR" sz="1600" dirty="0" err="1">
                <a:solidFill>
                  <a:schemeClr val="tx1"/>
                </a:solidFill>
                <a:latin typeface="Noto Sans KR"/>
              </a:rPr>
              <a:t>minikube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 service my-nginx-deployment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600" dirty="0">
              <a:solidFill>
                <a:schemeClr val="tx1"/>
              </a:solidFill>
              <a:latin typeface="Noto Sans KR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D4DED7-B798-9C4B-67F4-02D5735F9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3935896"/>
            <a:ext cx="81629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82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09;p16">
            <a:extLst>
              <a:ext uri="{FF2B5EF4-FFF2-40B4-BE49-F238E27FC236}">
                <a16:creationId xmlns:a16="http://schemas.microsoft.com/office/drawing/2014/main" id="{3EF08017-2645-71E7-A41C-F9C161EBE9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/>
              <a:t>실습</a:t>
            </a:r>
            <a:endParaRPr sz="2000" dirty="0"/>
          </a:p>
        </p:txBody>
      </p:sp>
      <p:sp>
        <p:nvSpPr>
          <p:cNvPr id="12" name="Google Shape;110;p16">
            <a:extLst>
              <a:ext uri="{FF2B5EF4-FFF2-40B4-BE49-F238E27FC236}">
                <a16:creationId xmlns:a16="http://schemas.microsoft.com/office/drawing/2014/main" id="{205972AA-01D3-02A7-6160-D158F1E42A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21769"/>
            <a:ext cx="8229600" cy="19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서비스 접근하기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en-US" altLang="ko-KR" sz="1600" dirty="0" err="1">
                <a:solidFill>
                  <a:schemeClr val="tx1"/>
                </a:solidFill>
                <a:latin typeface="Noto Sans KR"/>
              </a:rPr>
              <a:t>LoadBalancer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타입은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Noto Sans KR"/>
              </a:rPr>
              <a:t>minikube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 service 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명령어로 해당 서비스를 접근할 수 있게 한다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$ </a:t>
            </a:r>
            <a:r>
              <a:rPr lang="en-US" altLang="ko-KR" sz="1600" dirty="0" err="1">
                <a:solidFill>
                  <a:schemeClr val="tx1"/>
                </a:solidFill>
                <a:latin typeface="Noto Sans KR"/>
              </a:rPr>
              <a:t>minikube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 service my-nginx-deployment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600" dirty="0">
              <a:solidFill>
                <a:schemeClr val="tx1"/>
              </a:solidFill>
              <a:latin typeface="Noto Sans K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6B9074-F950-0BF6-8521-405AB28A8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012" y="3283653"/>
            <a:ext cx="3819525" cy="32997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8FEDB31-F32E-A2C3-A70E-FA98BAE3A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013" y="2957335"/>
            <a:ext cx="3819525" cy="4095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F21254A-2BCB-4C69-EFEC-26308D2BFB4D}"/>
              </a:ext>
            </a:extLst>
          </p:cNvPr>
          <p:cNvSpPr/>
          <p:nvPr/>
        </p:nvSpPr>
        <p:spPr>
          <a:xfrm>
            <a:off x="5751582" y="2990256"/>
            <a:ext cx="500131" cy="408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686099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CB001DA-831B-EFF0-5C18-3B90794E9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29007"/>
            <a:ext cx="9144000" cy="3207224"/>
          </a:xfrm>
          <a:prstGeom prst="rect">
            <a:avLst/>
          </a:prstGeom>
        </p:spPr>
      </p:pic>
      <p:sp>
        <p:nvSpPr>
          <p:cNvPr id="8" name="Google Shape;109;p16">
            <a:extLst>
              <a:ext uri="{FF2B5EF4-FFF2-40B4-BE49-F238E27FC236}">
                <a16:creationId xmlns:a16="http://schemas.microsoft.com/office/drawing/2014/main" id="{3EF08017-2645-71E7-A41C-F9C161EBE9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/>
              <a:t>실습</a:t>
            </a:r>
            <a:endParaRPr sz="2000" dirty="0"/>
          </a:p>
        </p:txBody>
      </p:sp>
      <p:sp>
        <p:nvSpPr>
          <p:cNvPr id="12" name="Google Shape;110;p16">
            <a:extLst>
              <a:ext uri="{FF2B5EF4-FFF2-40B4-BE49-F238E27FC236}">
                <a16:creationId xmlns:a16="http://schemas.microsoft.com/office/drawing/2014/main" id="{205972AA-01D3-02A7-6160-D158F1E42A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21769"/>
            <a:ext cx="8229600" cy="19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서비스 접근하기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생성한 서비스에서 랜덤으로 생성된 포트를 입력한다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.</a:t>
            </a:r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예시에서는 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32710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3999F9-E2EE-85BF-6BD3-4AA362142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37" y="4770871"/>
            <a:ext cx="8162925" cy="13716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F59E753-07E1-0DD6-823F-205FCC704409}"/>
              </a:ext>
            </a:extLst>
          </p:cNvPr>
          <p:cNvSpPr/>
          <p:nvPr/>
        </p:nvSpPr>
        <p:spPr>
          <a:xfrm>
            <a:off x="7633247" y="5603234"/>
            <a:ext cx="622853" cy="3611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18068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워크로드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503663"/>
            <a:ext cx="8229600" cy="3850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/>
              <a:t>워크로드 오브젝트 </a:t>
            </a:r>
            <a:r>
              <a:rPr lang="en-US" altLang="ko-KR" sz="2400" dirty="0"/>
              <a:t>(Workload Object)</a:t>
            </a:r>
            <a:endParaRPr lang="ko-KR" altLang="en-US"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쿠버네티스는</a:t>
            </a:r>
            <a:r>
              <a:rPr lang="ko-KR" altLang="en-US" sz="1600" dirty="0">
                <a:solidFill>
                  <a:schemeClr val="tx1"/>
                </a:solidFill>
              </a:rPr>
              <a:t> 대부분의 리소스를 </a:t>
            </a:r>
            <a:r>
              <a:rPr lang="en-US" altLang="ko-KR" sz="1600" dirty="0">
                <a:solidFill>
                  <a:schemeClr val="tx1"/>
                </a:solidFill>
              </a:rPr>
              <a:t>“</a:t>
            </a:r>
            <a:r>
              <a:rPr lang="ko-KR" altLang="en-US" sz="1600" b="1" dirty="0">
                <a:solidFill>
                  <a:schemeClr val="tx1"/>
                </a:solidFill>
              </a:rPr>
              <a:t>오브젝트</a:t>
            </a:r>
            <a:r>
              <a:rPr lang="en-US" altLang="ko-KR" sz="1600" dirty="0">
                <a:solidFill>
                  <a:schemeClr val="tx1"/>
                </a:solidFill>
              </a:rPr>
              <a:t>”</a:t>
            </a:r>
            <a:r>
              <a:rPr lang="ko-KR" altLang="en-US" sz="1600" dirty="0" err="1">
                <a:solidFill>
                  <a:schemeClr val="tx1"/>
                </a:solidFill>
              </a:rPr>
              <a:t>라고</a:t>
            </a:r>
            <a:r>
              <a:rPr lang="ko-KR" altLang="en-US" sz="1600" dirty="0">
                <a:solidFill>
                  <a:schemeClr val="tx1"/>
                </a:solidFill>
              </a:rPr>
              <a:t> 불리는 형태로 관리한다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쿠버네티스에는</a:t>
            </a:r>
            <a:r>
              <a:rPr lang="ko-KR" altLang="en-US" sz="1600" dirty="0">
                <a:solidFill>
                  <a:schemeClr val="tx1"/>
                </a:solidFill>
              </a:rPr>
              <a:t> 여러 오브젝트가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반드시 알아야 할 워크로드 오브젝트는 </a:t>
            </a:r>
            <a:r>
              <a:rPr lang="ko-KR" altLang="en-US" sz="1600" dirty="0" err="1">
                <a:solidFill>
                  <a:schemeClr val="tx1"/>
                </a:solidFill>
              </a:rPr>
              <a:t>파드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(Pod),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(Replica Set), </a:t>
            </a:r>
            <a:r>
              <a:rPr lang="ko-KR" altLang="en-US" sz="1600" dirty="0" err="1">
                <a:solidFill>
                  <a:schemeClr val="tx1"/>
                </a:solidFill>
              </a:rPr>
              <a:t>디플로이먼트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(Deployment) </a:t>
            </a:r>
            <a:r>
              <a:rPr lang="ko-KR" altLang="en-US" sz="1600" dirty="0">
                <a:solidFill>
                  <a:schemeClr val="tx1"/>
                </a:solidFill>
              </a:rPr>
              <a:t>등이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0610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09;p16">
            <a:extLst>
              <a:ext uri="{FF2B5EF4-FFF2-40B4-BE49-F238E27FC236}">
                <a16:creationId xmlns:a16="http://schemas.microsoft.com/office/drawing/2014/main" id="{3EF08017-2645-71E7-A41C-F9C161EBE9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/>
              <a:t>실습</a:t>
            </a:r>
            <a:endParaRPr sz="2000" dirty="0"/>
          </a:p>
        </p:txBody>
      </p:sp>
      <p:sp>
        <p:nvSpPr>
          <p:cNvPr id="12" name="Google Shape;110;p16">
            <a:extLst>
              <a:ext uri="{FF2B5EF4-FFF2-40B4-BE49-F238E27FC236}">
                <a16:creationId xmlns:a16="http://schemas.microsoft.com/office/drawing/2014/main" id="{205972AA-01D3-02A7-6160-D158F1E42A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21769"/>
            <a:ext cx="8229600" cy="19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000" b="1" dirty="0"/>
              <a:t>서비스 접근 확인</a:t>
            </a:r>
            <a:endParaRPr lang="en-US" altLang="ko-KR" sz="2000" b="1" dirty="0"/>
          </a:p>
          <a:p>
            <a:pPr marL="800086" lvl="1" indent="-342886">
              <a:lnSpc>
                <a:spcPct val="150000"/>
              </a:lnSpc>
              <a:spcBef>
                <a:spcPts val="0"/>
              </a:spcBef>
            </a:pP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아래의 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Nginx </a:t>
            </a:r>
            <a:r>
              <a:rPr lang="ko-KR" altLang="en-US" sz="1600" dirty="0">
                <a:solidFill>
                  <a:schemeClr val="tx1"/>
                </a:solidFill>
                <a:latin typeface="Noto Sans KR"/>
              </a:rPr>
              <a:t>화면을 확인하고 실습을 종료한다</a:t>
            </a:r>
            <a:r>
              <a:rPr lang="en-US" altLang="ko-KR" sz="1600" dirty="0">
                <a:solidFill>
                  <a:schemeClr val="tx1"/>
                </a:solidFill>
                <a:latin typeface="Noto Sans KR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DE0E4C-5E74-D0E1-AF61-CE0CFDF01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9552"/>
            <a:ext cx="9144000" cy="341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0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워크로드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506517"/>
            <a:ext cx="8229600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400" dirty="0"/>
              <a:t>YAML </a:t>
            </a:r>
            <a:r>
              <a:rPr lang="ko-KR" altLang="en-US" sz="2400" dirty="0"/>
              <a:t>파일</a:t>
            </a:r>
            <a:endParaRPr lang="ko-KR" altLang="en-US"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쿠버네티스는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kubectl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명령어를 사용하여 대부분의 작업을 실행할 수 있지만 </a:t>
            </a:r>
            <a:r>
              <a:rPr lang="en-US" altLang="ko-KR" sz="1600" dirty="0">
                <a:solidFill>
                  <a:schemeClr val="tx1"/>
                </a:solidFill>
              </a:rPr>
              <a:t>YAML</a:t>
            </a:r>
            <a:r>
              <a:rPr lang="ko-KR" altLang="en-US" sz="1600" dirty="0">
                <a:solidFill>
                  <a:schemeClr val="tx1"/>
                </a:solidFill>
              </a:rPr>
              <a:t>파일을 더 많이 사용한다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쿠버네티스는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YAML </a:t>
            </a:r>
            <a:r>
              <a:rPr lang="ko-KR" altLang="en-US" sz="1600" dirty="0">
                <a:solidFill>
                  <a:schemeClr val="tx1"/>
                </a:solidFill>
              </a:rPr>
              <a:t>파일로 컨테이너 리소스를 생성하거나 삭제할 수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쿠버네티스에서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YAML </a:t>
            </a:r>
            <a:r>
              <a:rPr lang="ko-KR" altLang="en-US" sz="1600" dirty="0">
                <a:solidFill>
                  <a:schemeClr val="tx1"/>
                </a:solidFill>
              </a:rPr>
              <a:t>파일은 컨테이너 뿐만 아니라 거의 모든 리소스들에 사용 가능하다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컨테이너 내용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컨테이너의 설정 값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ConfigMap</a:t>
            </a:r>
            <a:r>
              <a:rPr lang="en-US" altLang="ko-KR" sz="1600" dirty="0">
                <a:solidFill>
                  <a:schemeClr val="tx1"/>
                </a:solidFill>
              </a:rPr>
              <a:t>), </a:t>
            </a:r>
            <a:r>
              <a:rPr lang="ko-KR" altLang="en-US" sz="1600" dirty="0">
                <a:solidFill>
                  <a:schemeClr val="tx1"/>
                </a:solidFill>
              </a:rPr>
              <a:t>비밀 값 </a:t>
            </a:r>
            <a:r>
              <a:rPr lang="en-US" altLang="ko-KR" sz="1600" dirty="0">
                <a:solidFill>
                  <a:schemeClr val="tx1"/>
                </a:solidFill>
              </a:rPr>
              <a:t>(Secrets) </a:t>
            </a:r>
            <a:r>
              <a:rPr lang="ko-KR" altLang="en-US" sz="1600" dirty="0">
                <a:solidFill>
                  <a:schemeClr val="tx1"/>
                </a:solidFill>
              </a:rPr>
              <a:t>등도 </a:t>
            </a:r>
            <a:r>
              <a:rPr lang="en-US" altLang="ko-KR" sz="1600" dirty="0">
                <a:solidFill>
                  <a:schemeClr val="tx1"/>
                </a:solidFill>
              </a:rPr>
              <a:t>YAML </a:t>
            </a:r>
            <a:r>
              <a:rPr lang="ko-KR" altLang="en-US" sz="1600" dirty="0">
                <a:solidFill>
                  <a:schemeClr val="tx1"/>
                </a:solidFill>
              </a:rPr>
              <a:t>파일에 정의해 사용한다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쿠버네티스에서</a:t>
            </a:r>
            <a:r>
              <a:rPr lang="ko-KR" altLang="en-US" sz="1600" dirty="0">
                <a:solidFill>
                  <a:schemeClr val="tx1"/>
                </a:solidFill>
              </a:rPr>
              <a:t> 실제로 서비스를 배포할 때에도 </a:t>
            </a:r>
            <a:r>
              <a:rPr lang="en-US" altLang="ko-KR" sz="1600" dirty="0" err="1">
                <a:solidFill>
                  <a:schemeClr val="tx1"/>
                </a:solidFill>
              </a:rPr>
              <a:t>kubectl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명령어가 아닌 여러 개의 </a:t>
            </a:r>
            <a:r>
              <a:rPr lang="en-US" altLang="ko-KR" sz="1600" dirty="0">
                <a:solidFill>
                  <a:schemeClr val="tx1"/>
                </a:solidFill>
              </a:rPr>
              <a:t>YAML </a:t>
            </a:r>
            <a:r>
              <a:rPr lang="ko-KR" altLang="en-US" sz="1600" dirty="0">
                <a:solidFill>
                  <a:schemeClr val="tx1"/>
                </a:solidFill>
              </a:rPr>
              <a:t>파일을 정의해 </a:t>
            </a:r>
            <a:r>
              <a:rPr lang="ko-KR" altLang="en-US" sz="1600" dirty="0" err="1">
                <a:solidFill>
                  <a:schemeClr val="tx1"/>
                </a:solidFill>
              </a:rPr>
              <a:t>쿠버네티스에</a:t>
            </a:r>
            <a:r>
              <a:rPr lang="ko-KR" altLang="en-US" sz="1600" dirty="0">
                <a:solidFill>
                  <a:schemeClr val="tx1"/>
                </a:solidFill>
              </a:rPr>
              <a:t> 생성시키는 방식으로 동작한다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450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워크로드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853947"/>
            <a:ext cx="8229600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400" dirty="0"/>
              <a:t>YAML </a:t>
            </a:r>
            <a:r>
              <a:rPr lang="ko-KR" altLang="en-US" sz="2400" dirty="0"/>
              <a:t>파일</a:t>
            </a:r>
            <a:endParaRPr lang="ko-KR" altLang="en-US"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en-US" altLang="ko-KR" sz="1600" dirty="0" err="1">
                <a:solidFill>
                  <a:schemeClr val="tx1"/>
                </a:solidFill>
              </a:rPr>
              <a:t>apiVersion</a:t>
            </a:r>
            <a:r>
              <a:rPr lang="en-US" altLang="ko-KR" sz="1600" dirty="0">
                <a:solidFill>
                  <a:schemeClr val="tx1"/>
                </a:solidFill>
              </a:rPr>
              <a:t>: YAML </a:t>
            </a:r>
            <a:r>
              <a:rPr lang="ko-KR" altLang="en-US" sz="1600" dirty="0">
                <a:solidFill>
                  <a:schemeClr val="tx1"/>
                </a:solidFill>
              </a:rPr>
              <a:t>파일에서 정의한 리소스의 </a:t>
            </a:r>
            <a:r>
              <a:rPr lang="en-US" altLang="ko-KR" sz="1600" dirty="0">
                <a:solidFill>
                  <a:schemeClr val="tx1"/>
                </a:solidFill>
              </a:rPr>
              <a:t>API </a:t>
            </a:r>
            <a:r>
              <a:rPr lang="ko-KR" altLang="en-US" sz="1600" dirty="0">
                <a:solidFill>
                  <a:schemeClr val="tx1"/>
                </a:solidFill>
              </a:rPr>
              <a:t>버전을 나타낸다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en-US" altLang="ko-KR" sz="1600" dirty="0">
                <a:solidFill>
                  <a:schemeClr val="tx1"/>
                </a:solidFill>
              </a:rPr>
              <a:t>kind: </a:t>
            </a:r>
            <a:r>
              <a:rPr lang="ko-KR" altLang="en-US" sz="1600" dirty="0">
                <a:solidFill>
                  <a:schemeClr val="tx1"/>
                </a:solidFill>
              </a:rPr>
              <a:t>리소스의 종류를 나타낸다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아래의 </a:t>
            </a:r>
            <a:r>
              <a:rPr lang="en-US" altLang="ko-KR" sz="1600" dirty="0">
                <a:solidFill>
                  <a:schemeClr val="tx1"/>
                </a:solidFill>
              </a:rPr>
              <a:t>YAML </a:t>
            </a:r>
            <a:r>
              <a:rPr lang="ko-KR" altLang="en-US" sz="1600" dirty="0">
                <a:solidFill>
                  <a:schemeClr val="tx1"/>
                </a:solidFill>
              </a:rPr>
              <a:t>파일에서 생성하려는 것이 </a:t>
            </a:r>
            <a:r>
              <a:rPr lang="ko-KR" altLang="en-US" sz="1600" dirty="0" err="1">
                <a:solidFill>
                  <a:schemeClr val="tx1"/>
                </a:solidFill>
              </a:rPr>
              <a:t>파드이기</a:t>
            </a:r>
            <a:r>
              <a:rPr lang="ko-KR" altLang="en-US" sz="1600" dirty="0">
                <a:solidFill>
                  <a:schemeClr val="tx1"/>
                </a:solidFill>
              </a:rPr>
              <a:t> 때문에  </a:t>
            </a:r>
            <a:r>
              <a:rPr lang="en-US" altLang="ko-KR" sz="1600" dirty="0">
                <a:solidFill>
                  <a:schemeClr val="tx1"/>
                </a:solidFill>
              </a:rPr>
              <a:t>Pod</a:t>
            </a:r>
            <a:r>
              <a:rPr lang="ko-KR" altLang="en-US" sz="1600" dirty="0">
                <a:solidFill>
                  <a:schemeClr val="tx1"/>
                </a:solidFill>
              </a:rPr>
              <a:t>를 입력했다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>
              <a:lnSpc>
                <a:spcPct val="150000"/>
              </a:lnSpc>
              <a:spcBef>
                <a:spcPts val="320"/>
              </a:spcBef>
              <a:buSzPts val="1600"/>
            </a:pPr>
            <a:r>
              <a:rPr lang="en-US" altLang="ko-KR" sz="1600" dirty="0">
                <a:solidFill>
                  <a:schemeClr val="tx1"/>
                </a:solidFill>
              </a:rPr>
              <a:t>metadata: </a:t>
            </a:r>
            <a:r>
              <a:rPr lang="ko-KR" altLang="en-US" sz="1600" dirty="0">
                <a:solidFill>
                  <a:schemeClr val="tx1"/>
                </a:solidFill>
              </a:rPr>
              <a:t>라벨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주석</a:t>
            </a:r>
            <a:r>
              <a:rPr lang="en-US" altLang="ko-KR" sz="1600" dirty="0">
                <a:solidFill>
                  <a:schemeClr val="tx1"/>
                </a:solidFill>
              </a:rPr>
              <a:t>(Annotation), </a:t>
            </a:r>
            <a:r>
              <a:rPr lang="ko-KR" altLang="en-US" sz="1600" dirty="0">
                <a:solidFill>
                  <a:schemeClr val="tx1"/>
                </a:solidFill>
              </a:rPr>
              <a:t>이름 등과 같은 리소스의 부가 정보들을 입력한다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예시에서는 </a:t>
            </a:r>
            <a:r>
              <a:rPr lang="en-US" altLang="ko-KR" sz="1600" dirty="0">
                <a:solidFill>
                  <a:schemeClr val="tx1"/>
                </a:solidFill>
              </a:rPr>
              <a:t>name </a:t>
            </a:r>
            <a:r>
              <a:rPr lang="ko-KR" altLang="en-US" sz="1600" dirty="0">
                <a:solidFill>
                  <a:schemeClr val="tx1"/>
                </a:solidFill>
              </a:rPr>
              <a:t>항목에서 </a:t>
            </a:r>
            <a:r>
              <a:rPr lang="ko-KR" altLang="en-US" sz="1600" dirty="0" err="1">
                <a:solidFill>
                  <a:schemeClr val="tx1"/>
                </a:solidFill>
              </a:rPr>
              <a:t>파드의</a:t>
            </a:r>
            <a:r>
              <a:rPr lang="ko-KR" altLang="en-US" sz="1600" dirty="0">
                <a:solidFill>
                  <a:schemeClr val="tx1"/>
                </a:solidFill>
              </a:rPr>
              <a:t> 고유한 이름을 </a:t>
            </a:r>
            <a:r>
              <a:rPr lang="en-US" altLang="ko-KR" sz="1600" dirty="0">
                <a:solidFill>
                  <a:schemeClr val="tx1"/>
                </a:solidFill>
              </a:rPr>
              <a:t>my-nginx-pod</a:t>
            </a:r>
            <a:r>
              <a:rPr lang="ko-KR" altLang="en-US" sz="1600" dirty="0">
                <a:solidFill>
                  <a:schemeClr val="tx1"/>
                </a:solidFill>
              </a:rPr>
              <a:t>로 설정했다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747122-2127-D715-9A2C-0D6730DD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372" y="3429000"/>
            <a:ext cx="3659256" cy="27183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567E31-7E99-A06D-1B80-CCB02799A706}"/>
              </a:ext>
            </a:extLst>
          </p:cNvPr>
          <p:cNvSpPr txBox="1"/>
          <p:nvPr/>
        </p:nvSpPr>
        <p:spPr>
          <a:xfrm>
            <a:off x="2266122" y="6147304"/>
            <a:ext cx="4611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파드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개에 </a:t>
            </a:r>
            <a:r>
              <a:rPr lang="en-US" altLang="ko-KR" sz="1200" dirty="0">
                <a:solidFill>
                  <a:schemeClr val="tx1"/>
                </a:solidFill>
              </a:rPr>
              <a:t>Nginx </a:t>
            </a:r>
            <a:r>
              <a:rPr lang="ko-KR" altLang="en-US" sz="1200" dirty="0">
                <a:solidFill>
                  <a:schemeClr val="tx1"/>
                </a:solidFill>
              </a:rPr>
              <a:t>컨테이너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 err="1">
                <a:solidFill>
                  <a:schemeClr val="tx1"/>
                </a:solidFill>
              </a:rPr>
              <a:t>개만을</a:t>
            </a:r>
            <a:r>
              <a:rPr lang="ko-KR" altLang="en-US" sz="1200" dirty="0">
                <a:solidFill>
                  <a:schemeClr val="tx1"/>
                </a:solidFill>
              </a:rPr>
              <a:t> 포함해 생성하는 </a:t>
            </a:r>
            <a:r>
              <a:rPr lang="en-US" altLang="ko-KR" sz="1200" dirty="0">
                <a:solidFill>
                  <a:schemeClr val="tx1"/>
                </a:solidFill>
              </a:rPr>
              <a:t>YAML </a:t>
            </a:r>
            <a:r>
              <a:rPr lang="ko-KR" altLang="en-US" sz="1200" dirty="0">
                <a:solidFill>
                  <a:schemeClr val="tx1"/>
                </a:solidFill>
              </a:rPr>
              <a:t>파일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2453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9934"/>
            <a:ext cx="8229600" cy="76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워크로드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160763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400" dirty="0"/>
              <a:t>YAML </a:t>
            </a:r>
            <a:r>
              <a:rPr lang="ko-KR" altLang="en-US" sz="2400" dirty="0"/>
              <a:t>파일</a:t>
            </a:r>
            <a:endParaRPr lang="ko-KR" altLang="en-US"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en-US" altLang="ko-KR" sz="1600" dirty="0">
                <a:solidFill>
                  <a:schemeClr val="tx1"/>
                </a:solidFill>
              </a:rPr>
              <a:t>Spec: </a:t>
            </a:r>
            <a:r>
              <a:rPr lang="ko-KR" altLang="en-US" sz="1600" dirty="0">
                <a:solidFill>
                  <a:schemeClr val="tx1"/>
                </a:solidFill>
              </a:rPr>
              <a:t>리소스를 생성하기 위한 자세한 정보를 입력한다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예시에서는 </a:t>
            </a:r>
            <a:r>
              <a:rPr lang="ko-KR" altLang="en-US" sz="1600" dirty="0" err="1">
                <a:solidFill>
                  <a:schemeClr val="tx1"/>
                </a:solidFill>
              </a:rPr>
              <a:t>파드에서</a:t>
            </a:r>
            <a:r>
              <a:rPr lang="ko-KR" altLang="en-US" sz="1600" dirty="0">
                <a:solidFill>
                  <a:schemeClr val="tx1"/>
                </a:solidFill>
              </a:rPr>
              <a:t> 실행될 컨테이너 정보를 정의하는 </a:t>
            </a:r>
            <a:r>
              <a:rPr lang="en-US" altLang="ko-KR" sz="1600" dirty="0">
                <a:solidFill>
                  <a:schemeClr val="tx1"/>
                </a:solidFill>
              </a:rPr>
              <a:t>containers </a:t>
            </a:r>
            <a:r>
              <a:rPr lang="ko-KR" altLang="en-US" sz="1600" dirty="0">
                <a:solidFill>
                  <a:schemeClr val="tx1"/>
                </a:solidFill>
              </a:rPr>
              <a:t>항목을 작성한 뒤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하위 항목인 </a:t>
            </a:r>
            <a:r>
              <a:rPr lang="en-US" altLang="ko-KR" sz="1600" dirty="0">
                <a:solidFill>
                  <a:schemeClr val="tx1"/>
                </a:solidFill>
              </a:rPr>
              <a:t>image</a:t>
            </a:r>
            <a:r>
              <a:rPr lang="ko-KR" altLang="en-US" sz="1600" dirty="0">
                <a:solidFill>
                  <a:schemeClr val="tx1"/>
                </a:solidFill>
              </a:rPr>
              <a:t>에서 사용할 </a:t>
            </a:r>
            <a:r>
              <a:rPr lang="ko-KR" altLang="en-US" sz="1600" dirty="0" err="1">
                <a:solidFill>
                  <a:schemeClr val="tx1"/>
                </a:solidFill>
              </a:rPr>
              <a:t>도커</a:t>
            </a:r>
            <a:r>
              <a:rPr lang="ko-KR" altLang="en-US" sz="1600" dirty="0">
                <a:solidFill>
                  <a:schemeClr val="tx1"/>
                </a:solidFill>
              </a:rPr>
              <a:t> 이미지를 지정했다</a:t>
            </a:r>
            <a:r>
              <a:rPr lang="en-US" altLang="ko-KR" sz="1600" dirty="0">
                <a:solidFill>
                  <a:schemeClr val="tx1"/>
                </a:solidFill>
              </a:rPr>
              <a:t>. name </a:t>
            </a:r>
            <a:r>
              <a:rPr lang="ko-KR" altLang="en-US" sz="1600" dirty="0">
                <a:solidFill>
                  <a:schemeClr val="tx1"/>
                </a:solidFill>
              </a:rPr>
              <a:t>항목에서는 컨테이너의 이름을 지정하고 </a:t>
            </a:r>
            <a:r>
              <a:rPr lang="en-US" altLang="ko-KR" sz="1600" dirty="0">
                <a:solidFill>
                  <a:schemeClr val="tx1"/>
                </a:solidFill>
              </a:rPr>
              <a:t>ports </a:t>
            </a:r>
            <a:r>
              <a:rPr lang="ko-KR" altLang="en-US" sz="1600" dirty="0">
                <a:solidFill>
                  <a:schemeClr val="tx1"/>
                </a:solidFill>
              </a:rPr>
              <a:t>항목에서는 </a:t>
            </a:r>
            <a:r>
              <a:rPr lang="en-US" altLang="ko-KR" sz="1600" dirty="0">
                <a:solidFill>
                  <a:schemeClr val="tx1"/>
                </a:solidFill>
              </a:rPr>
              <a:t>Nginx </a:t>
            </a:r>
            <a:r>
              <a:rPr lang="ko-KR" altLang="en-US" sz="1600" dirty="0">
                <a:solidFill>
                  <a:schemeClr val="tx1"/>
                </a:solidFill>
              </a:rPr>
              <a:t>컨테이너가 사용할 포트인 </a:t>
            </a:r>
            <a:r>
              <a:rPr lang="en-US" altLang="ko-KR" sz="1600" dirty="0">
                <a:solidFill>
                  <a:schemeClr val="tx1"/>
                </a:solidFill>
              </a:rPr>
              <a:t>80</a:t>
            </a:r>
            <a:r>
              <a:rPr lang="ko-KR" altLang="en-US" sz="1600" dirty="0">
                <a:solidFill>
                  <a:schemeClr val="tx1"/>
                </a:solidFill>
              </a:rPr>
              <a:t>을 입력했다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747122-2127-D715-9A2C-0D6730DD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372" y="3476581"/>
            <a:ext cx="3659256" cy="27183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20DB6A-BB70-82FB-CFD9-20BC82ADB61D}"/>
              </a:ext>
            </a:extLst>
          </p:cNvPr>
          <p:cNvSpPr txBox="1"/>
          <p:nvPr/>
        </p:nvSpPr>
        <p:spPr>
          <a:xfrm>
            <a:off x="2266122" y="6206938"/>
            <a:ext cx="4611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파드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개에 </a:t>
            </a:r>
            <a:r>
              <a:rPr lang="en-US" altLang="ko-KR" sz="1200" dirty="0">
                <a:solidFill>
                  <a:schemeClr val="tx1"/>
                </a:solidFill>
              </a:rPr>
              <a:t>Nginx </a:t>
            </a:r>
            <a:r>
              <a:rPr lang="ko-KR" altLang="en-US" sz="1200" dirty="0">
                <a:solidFill>
                  <a:schemeClr val="tx1"/>
                </a:solidFill>
              </a:rPr>
              <a:t>컨테이너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 err="1">
                <a:solidFill>
                  <a:schemeClr val="tx1"/>
                </a:solidFill>
              </a:rPr>
              <a:t>개만을</a:t>
            </a:r>
            <a:r>
              <a:rPr lang="ko-KR" altLang="en-US" sz="1200" dirty="0">
                <a:solidFill>
                  <a:schemeClr val="tx1"/>
                </a:solidFill>
              </a:rPr>
              <a:t> 포함해 생성하는 </a:t>
            </a:r>
            <a:r>
              <a:rPr lang="en-US" altLang="ko-KR" sz="1200" dirty="0">
                <a:solidFill>
                  <a:schemeClr val="tx1"/>
                </a:solidFill>
              </a:rPr>
              <a:t>YAML </a:t>
            </a:r>
            <a:r>
              <a:rPr lang="ko-KR" altLang="en-US" sz="1200" dirty="0">
                <a:solidFill>
                  <a:schemeClr val="tx1"/>
                </a:solidFill>
              </a:rPr>
              <a:t>파일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08120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8459"/>
            <a:ext cx="8229600" cy="839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워크로드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160763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altLang="ko-KR" sz="2400" dirty="0"/>
              <a:t>YAML </a:t>
            </a:r>
            <a:r>
              <a:rPr lang="ko-KR" altLang="en-US" sz="2400" dirty="0"/>
              <a:t>파일</a:t>
            </a:r>
            <a:endParaRPr lang="ko-KR" altLang="en-US"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작성한 </a:t>
            </a:r>
            <a:r>
              <a:rPr lang="en-US" altLang="ko-KR" sz="1600" dirty="0">
                <a:solidFill>
                  <a:schemeClr val="tx1"/>
                </a:solidFill>
              </a:rPr>
              <a:t>YAML </a:t>
            </a:r>
            <a:r>
              <a:rPr lang="ko-KR" altLang="en-US" sz="1600" dirty="0">
                <a:solidFill>
                  <a:schemeClr val="tx1"/>
                </a:solidFill>
              </a:rPr>
              <a:t>파일은 </a:t>
            </a:r>
            <a:r>
              <a:rPr lang="en-US" altLang="ko-KR" sz="1600" dirty="0">
                <a:solidFill>
                  <a:schemeClr val="tx1"/>
                </a:solidFill>
              </a:rPr>
              <a:t>$ </a:t>
            </a:r>
            <a:r>
              <a:rPr lang="en-US" altLang="ko-KR" sz="1600" dirty="0" err="1">
                <a:solidFill>
                  <a:schemeClr val="tx1"/>
                </a:solidFill>
              </a:rPr>
              <a:t>kubectl</a:t>
            </a:r>
            <a:r>
              <a:rPr lang="en-US" altLang="ko-KR" sz="1600" dirty="0">
                <a:solidFill>
                  <a:schemeClr val="tx1"/>
                </a:solidFill>
              </a:rPr>
              <a:t> apply –f </a:t>
            </a:r>
            <a:r>
              <a:rPr lang="ko-KR" altLang="en-US" sz="1600" dirty="0">
                <a:solidFill>
                  <a:schemeClr val="tx1"/>
                </a:solidFill>
              </a:rPr>
              <a:t>명령어로 </a:t>
            </a:r>
            <a:r>
              <a:rPr lang="ko-KR" altLang="en-US" sz="1600" dirty="0" err="1">
                <a:solidFill>
                  <a:schemeClr val="tx1"/>
                </a:solidFill>
              </a:rPr>
              <a:t>쿠버네티스에</a:t>
            </a:r>
            <a:r>
              <a:rPr lang="ko-KR" altLang="en-US" sz="1600" dirty="0">
                <a:solidFill>
                  <a:schemeClr val="tx1"/>
                </a:solidFill>
              </a:rPr>
              <a:t> 생성한다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다음 명령어로 </a:t>
            </a:r>
            <a:r>
              <a:rPr lang="en-US" altLang="ko-KR" sz="1600" dirty="0">
                <a:solidFill>
                  <a:schemeClr val="tx1"/>
                </a:solidFill>
              </a:rPr>
              <a:t>Nginx </a:t>
            </a:r>
            <a:r>
              <a:rPr lang="ko-KR" altLang="en-US" sz="1600" dirty="0" err="1">
                <a:solidFill>
                  <a:schemeClr val="tx1"/>
                </a:solidFill>
              </a:rPr>
              <a:t>파드를</a:t>
            </a:r>
            <a:r>
              <a:rPr lang="ko-KR" altLang="en-US" sz="1600" dirty="0">
                <a:solidFill>
                  <a:schemeClr val="tx1"/>
                </a:solidFill>
              </a:rPr>
              <a:t> 생성한다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457181" lvl="1" indent="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	$ </a:t>
            </a:r>
            <a:r>
              <a:rPr lang="en-US" altLang="ko-KR" sz="1600" dirty="0" err="1">
                <a:solidFill>
                  <a:schemeClr val="tx1"/>
                </a:solidFill>
              </a:rPr>
              <a:t>kubectl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apply –f nginx-</a:t>
            </a:r>
            <a:r>
              <a:rPr lang="en-US" altLang="ko-KR" sz="1600" dirty="0" err="1">
                <a:solidFill>
                  <a:schemeClr val="tx1"/>
                </a:solidFill>
              </a:rPr>
              <a:t>pod.yaml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747122-2127-D715-9A2C-0D6730DD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372" y="3476581"/>
            <a:ext cx="3659256" cy="27183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20DB6A-BB70-82FB-CFD9-20BC82ADB61D}"/>
              </a:ext>
            </a:extLst>
          </p:cNvPr>
          <p:cNvSpPr txBox="1"/>
          <p:nvPr/>
        </p:nvSpPr>
        <p:spPr>
          <a:xfrm>
            <a:off x="3916017" y="6194885"/>
            <a:ext cx="1311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</a:rPr>
              <a:t>nginx-</a:t>
            </a:r>
            <a:r>
              <a:rPr lang="en-US" altLang="ko-KR" sz="1200" dirty="0" err="1">
                <a:solidFill>
                  <a:schemeClr val="tx1"/>
                </a:solidFill>
              </a:rPr>
              <a:t>pod.yaml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51727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7628"/>
            <a:ext cx="8229600" cy="76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워크로드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325863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레플리카셋</a:t>
            </a:r>
            <a:r>
              <a:rPr lang="ko-KR" altLang="en-US" sz="2400" dirty="0"/>
              <a:t> </a:t>
            </a:r>
            <a:r>
              <a:rPr lang="en-US" altLang="ko-KR" sz="2400" dirty="0"/>
              <a:t>(Replica Set)</a:t>
            </a:r>
            <a:endParaRPr lang="ko-KR" altLang="en-US"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레플리카셋은</a:t>
            </a:r>
            <a:r>
              <a:rPr lang="ko-KR" altLang="en-US" sz="1600" dirty="0">
                <a:solidFill>
                  <a:schemeClr val="tx1"/>
                </a:solidFill>
              </a:rPr>
              <a:t> 일정 개수의 </a:t>
            </a:r>
            <a:r>
              <a:rPr lang="ko-KR" altLang="en-US" sz="1600" dirty="0" err="1">
                <a:solidFill>
                  <a:schemeClr val="tx1"/>
                </a:solidFill>
              </a:rPr>
              <a:t>파드를</a:t>
            </a:r>
            <a:r>
              <a:rPr lang="ko-KR" altLang="en-US" sz="1600" dirty="0">
                <a:solidFill>
                  <a:schemeClr val="tx1"/>
                </a:solidFill>
              </a:rPr>
              <a:t> 유지한다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레플리카셋을</a:t>
            </a:r>
            <a:r>
              <a:rPr lang="ko-KR" altLang="en-US" sz="1600" dirty="0">
                <a:solidFill>
                  <a:schemeClr val="tx1"/>
                </a:solidFill>
              </a:rPr>
              <a:t> 이용하지 않고 동일한 여러 개의 </a:t>
            </a:r>
            <a:r>
              <a:rPr lang="ko-KR" altLang="en-US" sz="1600" dirty="0" err="1">
                <a:solidFill>
                  <a:schemeClr val="tx1"/>
                </a:solidFill>
              </a:rPr>
              <a:t>파드를</a:t>
            </a:r>
            <a:r>
              <a:rPr lang="ko-KR" altLang="en-US" sz="1600" dirty="0">
                <a:solidFill>
                  <a:schemeClr val="tx1"/>
                </a:solidFill>
              </a:rPr>
              <a:t> 생성해 분배한다면 다른 이름을 가지는 여러 개의 </a:t>
            </a:r>
            <a:r>
              <a:rPr lang="ko-KR" altLang="en-US" sz="1600" dirty="0" err="1">
                <a:solidFill>
                  <a:schemeClr val="tx1"/>
                </a:solidFill>
              </a:rPr>
              <a:t>파드를</a:t>
            </a:r>
            <a:r>
              <a:rPr lang="ko-KR" altLang="en-US" sz="1600" dirty="0">
                <a:solidFill>
                  <a:schemeClr val="tx1"/>
                </a:solidFill>
              </a:rPr>
              <a:t> 직접 만들어야 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동일한 </a:t>
            </a:r>
            <a:r>
              <a:rPr lang="ko-KR" altLang="en-US" sz="1600" dirty="0" err="1">
                <a:solidFill>
                  <a:schemeClr val="tx1"/>
                </a:solidFill>
              </a:rPr>
              <a:t>파드의</a:t>
            </a:r>
            <a:r>
              <a:rPr lang="ko-KR" altLang="en-US" sz="1600" dirty="0">
                <a:solidFill>
                  <a:schemeClr val="tx1"/>
                </a:solidFill>
              </a:rPr>
              <a:t> 개수가 많아질수록 일일이 정의하는 것은 매우 비효율적이다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또한 </a:t>
            </a:r>
            <a:r>
              <a:rPr lang="ko-KR" altLang="en-US" sz="1600" dirty="0" err="1">
                <a:solidFill>
                  <a:schemeClr val="tx1"/>
                </a:solidFill>
              </a:rPr>
              <a:t>파드가</a:t>
            </a:r>
            <a:r>
              <a:rPr lang="ko-KR" altLang="en-US" sz="1600" dirty="0">
                <a:solidFill>
                  <a:schemeClr val="tx1"/>
                </a:solidFill>
              </a:rPr>
              <a:t> 어떤 이유로 장애가 발생해 더 이상 </a:t>
            </a:r>
            <a:r>
              <a:rPr lang="ko-KR" altLang="en-US" sz="1600" dirty="0" err="1">
                <a:solidFill>
                  <a:schemeClr val="tx1"/>
                </a:solidFill>
              </a:rPr>
              <a:t>파드에</a:t>
            </a:r>
            <a:r>
              <a:rPr lang="ko-KR" altLang="en-US" sz="1600" dirty="0">
                <a:solidFill>
                  <a:schemeClr val="tx1"/>
                </a:solidFill>
              </a:rPr>
              <a:t> 접근하지 못하게 됐을 때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직접 </a:t>
            </a:r>
            <a:r>
              <a:rPr lang="ko-KR" altLang="en-US" sz="1600" dirty="0" err="1">
                <a:solidFill>
                  <a:schemeClr val="tx1"/>
                </a:solidFill>
              </a:rPr>
              <a:t>파드를</a:t>
            </a:r>
            <a:r>
              <a:rPr lang="ko-KR" altLang="en-US" sz="1600" dirty="0">
                <a:solidFill>
                  <a:schemeClr val="tx1"/>
                </a:solidFill>
              </a:rPr>
              <a:t> 삭제하고 다시 생성하지 않는 한 해당 </a:t>
            </a:r>
            <a:r>
              <a:rPr lang="ko-KR" altLang="en-US" sz="1600" dirty="0" err="1">
                <a:solidFill>
                  <a:schemeClr val="tx1"/>
                </a:solidFill>
              </a:rPr>
              <a:t>파드는</a:t>
            </a:r>
            <a:r>
              <a:rPr lang="ko-KR" altLang="en-US" sz="1600" dirty="0">
                <a:solidFill>
                  <a:schemeClr val="tx1"/>
                </a:solidFill>
              </a:rPr>
              <a:t> 다시 복구되지 않는다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530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6267"/>
            <a:ext cx="8229600" cy="76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Kubernetes</a:t>
            </a:r>
            <a:r>
              <a:rPr lang="ko-KR" dirty="0"/>
              <a:t> </a:t>
            </a:r>
            <a:r>
              <a:rPr lang="ko-KR" sz="2000" dirty="0"/>
              <a:t>–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워크로드</a:t>
            </a:r>
            <a:endParaRPr sz="2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idx="1"/>
          </p:nvPr>
        </p:nvSpPr>
        <p:spPr>
          <a:xfrm>
            <a:off x="457200" y="1529063"/>
            <a:ext cx="8368748" cy="453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6" lvl="0" indent="-34288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ko-KR" altLang="en-US" sz="2400" dirty="0" err="1"/>
              <a:t>레플리카셋</a:t>
            </a:r>
            <a:r>
              <a:rPr lang="ko-KR" altLang="en-US" sz="2400" dirty="0"/>
              <a:t> </a:t>
            </a:r>
            <a:r>
              <a:rPr lang="en-US" altLang="ko-KR" sz="2400" dirty="0"/>
              <a:t>(Cont’d)</a:t>
            </a:r>
            <a:endParaRPr lang="ko-KR" altLang="en-US" sz="2000" dirty="0"/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이처럼 </a:t>
            </a:r>
            <a:r>
              <a:rPr lang="ko-KR" altLang="en-US" sz="1600" dirty="0" err="1">
                <a:solidFill>
                  <a:schemeClr val="tx1"/>
                </a:solidFill>
              </a:rPr>
              <a:t>파드만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YAML</a:t>
            </a:r>
            <a:r>
              <a:rPr lang="ko-KR" altLang="en-US" sz="1600" dirty="0">
                <a:solidFill>
                  <a:schemeClr val="tx1"/>
                </a:solidFill>
              </a:rPr>
              <a:t> 파일에 정의해 사용하는 방식은 여러 가지 한계점이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>
                <a:solidFill>
                  <a:schemeClr val="tx1"/>
                </a:solidFill>
              </a:rPr>
              <a:t>이러한 한계점을 해결해주는 게 </a:t>
            </a:r>
            <a:r>
              <a:rPr lang="ko-KR" altLang="en-US" sz="1600" dirty="0" err="1">
                <a:solidFill>
                  <a:schemeClr val="tx1"/>
                </a:solidFill>
              </a:rPr>
              <a:t>레플리카셋이다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r>
              <a:rPr lang="ko-KR" altLang="en-US" sz="1600" dirty="0" err="1">
                <a:solidFill>
                  <a:schemeClr val="tx1"/>
                </a:solidFill>
              </a:rPr>
              <a:t>레플리카셋이</a:t>
            </a:r>
            <a:r>
              <a:rPr lang="ko-KR" altLang="en-US" sz="1600" dirty="0">
                <a:solidFill>
                  <a:schemeClr val="tx1"/>
                </a:solidFill>
              </a:rPr>
              <a:t> 수행하는 역할은 다음과 같다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1200131" lvl="2" indent="-285750">
              <a:lnSpc>
                <a:spcPct val="150000"/>
              </a:lnSpc>
              <a:spcBef>
                <a:spcPts val="320"/>
              </a:spcBef>
              <a:buSzPts val="16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정해진 수의 동일한 </a:t>
            </a:r>
            <a:r>
              <a:rPr lang="ko-KR" altLang="en-US" sz="1400" dirty="0" err="1">
                <a:solidFill>
                  <a:schemeClr val="tx1"/>
                </a:solidFill>
              </a:rPr>
              <a:t>파드가</a:t>
            </a:r>
            <a:r>
              <a:rPr lang="ko-KR" altLang="en-US" sz="1400" dirty="0">
                <a:solidFill>
                  <a:schemeClr val="tx1"/>
                </a:solidFill>
              </a:rPr>
              <a:t> 항상 실행되도록 관리한다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1200131" lvl="2" indent="-285750">
              <a:lnSpc>
                <a:spcPct val="150000"/>
              </a:lnSpc>
              <a:spcBef>
                <a:spcPts val="320"/>
              </a:spcBef>
              <a:buSzPts val="16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노드 장애 등의 이유로 </a:t>
            </a:r>
            <a:r>
              <a:rPr lang="ko-KR" altLang="en-US" sz="1400" dirty="0" err="1">
                <a:solidFill>
                  <a:schemeClr val="tx1"/>
                </a:solidFill>
              </a:rPr>
              <a:t>파드를</a:t>
            </a:r>
            <a:r>
              <a:rPr lang="ko-KR" altLang="en-US" sz="1400" dirty="0">
                <a:solidFill>
                  <a:schemeClr val="tx1"/>
                </a:solidFill>
              </a:rPr>
              <a:t> 사용할 수 없다면 다른 노드에서 </a:t>
            </a:r>
            <a:r>
              <a:rPr lang="ko-KR" altLang="en-US" sz="1400" dirty="0" err="1">
                <a:solidFill>
                  <a:schemeClr val="tx1"/>
                </a:solidFill>
              </a:rPr>
              <a:t>파드를</a:t>
            </a:r>
            <a:r>
              <a:rPr lang="ko-KR" altLang="en-US" sz="1400" dirty="0">
                <a:solidFill>
                  <a:schemeClr val="tx1"/>
                </a:solidFill>
              </a:rPr>
              <a:t> 다시 생성한다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20" lvl="1" indent="-285739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3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10224</TotalTime>
  <Words>1304</Words>
  <Application>Microsoft Macintosh PowerPoint</Application>
  <PresentationFormat>화면 슬라이드 쇼(4:3)</PresentationFormat>
  <Paragraphs>179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Noto Sans KR</vt:lpstr>
      <vt:lpstr>Noto Sans Symbols</vt:lpstr>
      <vt:lpstr>Arial</vt:lpstr>
      <vt:lpstr>Calibri</vt:lpstr>
      <vt:lpstr>Calibri Light</vt:lpstr>
      <vt:lpstr>open sans</vt:lpstr>
      <vt:lpstr>Wingdings</vt:lpstr>
      <vt:lpstr>Office 테마</vt:lpstr>
      <vt:lpstr>Kubernetes</vt:lpstr>
      <vt:lpstr>목차</vt:lpstr>
      <vt:lpstr>Kubernetes – 쿠버네티스 워크로드</vt:lpstr>
      <vt:lpstr>Kubernetes – 쿠버네티스 워크로드</vt:lpstr>
      <vt:lpstr>Kubernetes – 쿠버네티스 워크로드</vt:lpstr>
      <vt:lpstr>Kubernetes – 쿠버네티스 워크로드</vt:lpstr>
      <vt:lpstr>Kubernetes – 쿠버네티스 워크로드</vt:lpstr>
      <vt:lpstr>Kubernetes – 쿠버네티스 워크로드</vt:lpstr>
      <vt:lpstr>Kubernetes – 쿠버네티스 워크로드</vt:lpstr>
      <vt:lpstr>Kubernetes – 쿠버네티스 워크로드</vt:lpstr>
      <vt:lpstr>Kubernetes – 쿠버네티스 워크로드</vt:lpstr>
      <vt:lpstr>Kubernetes – 쿠버네티스 워크로드</vt:lpstr>
      <vt:lpstr>Kubernetes – 쿠버네티스 워크로드</vt:lpstr>
      <vt:lpstr>Kubernetes – 쿠버네티스 워크로드</vt:lpstr>
      <vt:lpstr>Kubernetes – 쿠버네티스 워크로드</vt:lpstr>
      <vt:lpstr>Kubernetes – 쿠버네티스 워크로드</vt:lpstr>
      <vt:lpstr>Kubernetes – 쿠버네티스 워크로드</vt:lpstr>
      <vt:lpstr>Kubernetes – 쿠버네티스 워크로드</vt:lpstr>
      <vt:lpstr>Kubernetes – 실습</vt:lpstr>
      <vt:lpstr>Kubernetes – 실습</vt:lpstr>
      <vt:lpstr>Kubernetes – 실습</vt:lpstr>
      <vt:lpstr>Kubernetes – 실습</vt:lpstr>
      <vt:lpstr>Kubernetes – 실습</vt:lpstr>
      <vt:lpstr>Kubernetes – 실습</vt:lpstr>
      <vt:lpstr>Kubernetes – 실습</vt:lpstr>
      <vt:lpstr>Kubernetes – 실습</vt:lpstr>
      <vt:lpstr>Kubernetes – 실습</vt:lpstr>
      <vt:lpstr>Kubernetes – 실습</vt:lpstr>
      <vt:lpstr>Kubernetes – 실습</vt:lpstr>
      <vt:lpstr>Kubernetes – 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KimJiBeom</dc:creator>
  <cp:lastModifiedBy>김지범</cp:lastModifiedBy>
  <cp:revision>151</cp:revision>
  <dcterms:modified xsi:type="dcterms:W3CDTF">2022-11-23T07:44:07Z</dcterms:modified>
</cp:coreProperties>
</file>