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1"/>
  </p:notesMasterIdLst>
  <p:sldIdLst>
    <p:sldId id="256" r:id="rId2"/>
    <p:sldId id="372" r:id="rId3"/>
    <p:sldId id="385" r:id="rId4"/>
    <p:sldId id="405" r:id="rId5"/>
    <p:sldId id="406" r:id="rId6"/>
    <p:sldId id="407" r:id="rId7"/>
    <p:sldId id="409" r:id="rId8"/>
    <p:sldId id="410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34" r:id="rId27"/>
    <p:sldId id="429" r:id="rId28"/>
    <p:sldId id="430" r:id="rId29"/>
    <p:sldId id="432" r:id="rId30"/>
    <p:sldId id="433" r:id="rId31"/>
    <p:sldId id="435" r:id="rId32"/>
    <p:sldId id="436" r:id="rId33"/>
    <p:sldId id="431" r:id="rId34"/>
    <p:sldId id="437" r:id="rId35"/>
    <p:sldId id="438" r:id="rId36"/>
    <p:sldId id="439" r:id="rId37"/>
    <p:sldId id="440" r:id="rId38"/>
    <p:sldId id="442" r:id="rId39"/>
    <p:sldId id="443" r:id="rId40"/>
    <p:sldId id="444" r:id="rId41"/>
    <p:sldId id="445" r:id="rId42"/>
    <p:sldId id="446" r:id="rId43"/>
    <p:sldId id="447" r:id="rId44"/>
    <p:sldId id="448" r:id="rId45"/>
    <p:sldId id="449" r:id="rId46"/>
    <p:sldId id="450" r:id="rId47"/>
    <p:sldId id="451" r:id="rId48"/>
    <p:sldId id="452" r:id="rId49"/>
    <p:sldId id="455" r:id="rId50"/>
    <p:sldId id="453" r:id="rId51"/>
    <p:sldId id="454" r:id="rId52"/>
    <p:sldId id="456" r:id="rId53"/>
    <p:sldId id="457" r:id="rId54"/>
    <p:sldId id="458" r:id="rId55"/>
    <p:sldId id="460" r:id="rId56"/>
    <p:sldId id="462" r:id="rId57"/>
    <p:sldId id="461" r:id="rId58"/>
    <p:sldId id="459" r:id="rId59"/>
    <p:sldId id="463" r:id="rId60"/>
  </p:sldIdLst>
  <p:sldSz cx="9144000" cy="6858000" type="screen4x3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55"/>
    <p:restoredTop sz="89939"/>
  </p:normalViewPr>
  <p:slideViewPr>
    <p:cSldViewPr snapToGrid="0">
      <p:cViewPr varScale="1">
        <p:scale>
          <a:sx n="91" d="100"/>
          <a:sy n="91" d="100"/>
        </p:scale>
        <p:origin x="192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3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3965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3544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4231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2202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0242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5425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5147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3175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3185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294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5393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13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5699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957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8862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18298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1833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21799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41318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8469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1079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28024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056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0744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51879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1458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69625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97304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91116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6034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25556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01129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84310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0271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6925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07118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69433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29202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80290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33400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88603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68786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12705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99502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941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6949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08169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98619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581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5912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35426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54430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67536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812139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04994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727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3224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338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7328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36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58E4C-9C9A-FA93-FB10-88265862C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D3DBBD-2068-A150-536E-2B0E5F153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FBDBAB-90C0-71DB-54A6-46A703E0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EBB8B-533C-80FE-A173-3DC61F8F3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C631B-F159-2436-A0EF-1D6B0191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901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5713B-31AD-706C-F917-C6A6BE22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12C00E-6AD4-3099-3A35-239863FD7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30D6F-0F95-4EB8-E544-AEF8230A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D2987-80A2-17CF-6B9B-30F67877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A0273-7A83-995E-2D93-4D69EA94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0777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3CC961-FD1E-075A-F8C4-31735236D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4D9558-D41B-D4D4-3201-C370F642B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ED7C7-6966-481C-E878-D3FF9DC1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541C4-68AA-68D4-3242-2C852541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3AB34-6783-4054-64E4-51A8F469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7508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B4873-E2B1-1171-852F-0B26B7DB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29744-0938-FF1B-638F-2ECFBD996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25986-8489-3DAD-8652-E901C8C9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40977B-19A5-C279-8FA7-2B13FF98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97475-9DEE-E120-2AD3-006EB240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7730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12D60-D090-A60C-7648-471E0F8E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BB23B5-9C0E-541E-B55C-A56849FAB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B6F4A-F66E-A802-A02C-10F50B33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3FECD-4EE8-2CA8-B3EC-8A6113B3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468A9-A74F-FC75-8698-6A42B1CE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25775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65B9E-65B2-85BF-D531-4CBDB9C6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12B5B-C04A-E084-18B6-962055286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6BB610-7DFC-08B0-0ED3-3009E986E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4F445-0F4F-4918-C88E-529517E2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531090-7E45-C1B2-EE3E-E4A8908F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AB2EA1-D3B7-5670-2F59-4069A34E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071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420AF-8DE1-7842-3A4D-1624FE04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06C2C5-DF52-FA17-490D-62686E130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9038BE-DB53-A9E8-AD6C-84D248C32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F18D87-3B34-54D0-5FF7-670DF6D2B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C4E859-314D-D3EB-18FF-BA815B305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4A2D06-1582-D23B-6554-B1F8117D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8E0A3A-821E-6FF3-453D-67898192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A3A64D-73B6-2FB1-9C06-28A35F41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3766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F1437-8B23-8AD1-46FB-62F5DE50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B7A942-D725-956A-18EB-A05360A8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285385-77FF-896E-42E4-F27A5AF9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C83E80-CF8B-4A77-F880-866056BA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42672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E2CB50-F787-3940-EFE0-CFDE7FFC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62F4C5-9F60-FF7A-4826-98C8F3DD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A83067-2A2F-AA76-710C-D0D70A57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3201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64491-9408-C461-5D5E-FF0DAB99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C1580-5F7E-B29E-C3B7-5B6DB1AAF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0A3901-0A9A-977F-25BF-AEE891177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835AF-3B7B-8278-A9B0-38A37B0D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F3612B-CCA9-15D5-DA67-8A0EE6BA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8D6C3F-2A8A-C3B7-97A8-98427568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4767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45195-C6AF-4470-F30E-FD14F6CE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10FAD9-E4D7-95E0-49C2-0BB1AAE06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1164A7-2559-9778-2482-8B0184C9E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FA1447-FF5D-AC34-A285-20D0AAE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7CF29-8677-4FD1-864C-A21CE0CB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5C433A-F9AC-DF2E-AEEC-2BB96DFC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0204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A0E05A-31B9-D7A8-3277-847C67D8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57D50-4FEF-E841-2456-72FB6ADB5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D0AC8-5A1B-1FC3-E509-073CF46E3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2CE85-4161-125B-3128-5B4087C02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05C88-B460-C781-E819-916140B43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2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Kubernetes</a:t>
            </a:r>
            <a:endParaRPr sz="32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8003"/>
            <a:ext cx="8229600" cy="76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160763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레플리카셋</a:t>
            </a:r>
            <a:r>
              <a:rPr lang="ko-KR" altLang="en-US" sz="2400" dirty="0"/>
              <a:t> </a:t>
            </a:r>
            <a:r>
              <a:rPr lang="en-US" altLang="ko-KR" sz="2400" dirty="0"/>
              <a:t>(Replica Set)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dirty="0">
                <a:solidFill>
                  <a:schemeClr val="tx1"/>
                </a:solidFill>
              </a:rPr>
              <a:t>YAML</a:t>
            </a:r>
            <a:r>
              <a:rPr lang="ko-KR" altLang="en-US" sz="1600" dirty="0">
                <a:solidFill>
                  <a:schemeClr val="tx1"/>
                </a:solidFill>
              </a:rPr>
              <a:t> 파일에서 들여쓰기</a:t>
            </a:r>
            <a:r>
              <a:rPr lang="en-US" altLang="ko-KR" sz="1600" dirty="0">
                <a:solidFill>
                  <a:schemeClr val="tx1"/>
                </a:solidFill>
              </a:rPr>
              <a:t>(indent) </a:t>
            </a:r>
            <a:r>
              <a:rPr lang="ko-KR" altLang="en-US" sz="1600" dirty="0">
                <a:solidFill>
                  <a:schemeClr val="tx1"/>
                </a:solidFill>
              </a:rPr>
              <a:t>된 항목의 이름을 표현하기 위해 상위 항목부터 이름을 표시하는 방법을 사용한다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다음 예시에서는 </a:t>
            </a:r>
            <a:r>
              <a:rPr lang="en-US" altLang="ko-KR" sz="1600" dirty="0">
                <a:solidFill>
                  <a:schemeClr val="tx1"/>
                </a:solidFill>
              </a:rPr>
              <a:t>name </a:t>
            </a:r>
            <a:r>
              <a:rPr lang="ko-KR" altLang="en-US" sz="1600" dirty="0">
                <a:solidFill>
                  <a:schemeClr val="tx1"/>
                </a:solidFill>
              </a:rPr>
              <a:t>항목을 </a:t>
            </a:r>
            <a:r>
              <a:rPr lang="en-US" altLang="ko-KR" sz="1600" dirty="0" err="1">
                <a:solidFill>
                  <a:schemeClr val="tx1"/>
                </a:solidFill>
              </a:rPr>
              <a:t>metadata.name</a:t>
            </a:r>
            <a:r>
              <a:rPr lang="ko-KR" altLang="en-US" sz="1600" dirty="0">
                <a:solidFill>
                  <a:schemeClr val="tx1"/>
                </a:solidFill>
              </a:rPr>
              <a:t>이라고 표현했다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C60DDB-44AB-84A4-D809-445CA03DF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50" y="3135394"/>
            <a:ext cx="2919361" cy="332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62B37E-04FD-3640-3036-4FA7F8E8460F}"/>
              </a:ext>
            </a:extLst>
          </p:cNvPr>
          <p:cNvSpPr txBox="1"/>
          <p:nvPr/>
        </p:nvSpPr>
        <p:spPr>
          <a:xfrm>
            <a:off x="4075611" y="4495814"/>
            <a:ext cx="4809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---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구분자로 사용해 여러 개의 리소스를 정의할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5A82E8C-02BE-2087-C73A-D9DAF8B5A78C}"/>
              </a:ext>
            </a:extLst>
          </p:cNvPr>
          <p:cNvCxnSpPr/>
          <p:nvPr/>
        </p:nvCxnSpPr>
        <p:spPr>
          <a:xfrm flipV="1">
            <a:off x="4468762" y="3687097"/>
            <a:ext cx="0" cy="663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D003C3-F78A-8D40-477F-08C4379C25FD}"/>
              </a:ext>
            </a:extLst>
          </p:cNvPr>
          <p:cNvSpPr txBox="1"/>
          <p:nvPr/>
        </p:nvSpPr>
        <p:spPr>
          <a:xfrm>
            <a:off x="4675239" y="3865046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레플리카셋</a:t>
            </a:r>
            <a:r>
              <a:rPr kumimoji="1" lang="ko-KR" altLang="en-US" dirty="0"/>
              <a:t> 정의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49CA9D-FFBD-6298-67B4-F72725403863}"/>
              </a:ext>
            </a:extLst>
          </p:cNvPr>
          <p:cNvCxnSpPr>
            <a:cxnSpLocks/>
          </p:cNvCxnSpPr>
          <p:nvPr/>
        </p:nvCxnSpPr>
        <p:spPr>
          <a:xfrm>
            <a:off x="4468762" y="5014451"/>
            <a:ext cx="0" cy="682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70EB28-D417-A410-735B-1CD1334E4EA1}"/>
              </a:ext>
            </a:extLst>
          </p:cNvPr>
          <p:cNvSpPr txBox="1"/>
          <p:nvPr/>
        </p:nvSpPr>
        <p:spPr>
          <a:xfrm>
            <a:off x="4675239" y="5133704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파드</a:t>
            </a:r>
            <a:r>
              <a:rPr kumimoji="1" lang="ko-KR" altLang="en-US" dirty="0"/>
              <a:t> 정의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EB02AF-216D-05F1-9777-292925F543D4}"/>
              </a:ext>
            </a:extLst>
          </p:cNvPr>
          <p:cNvSpPr txBox="1"/>
          <p:nvPr/>
        </p:nvSpPr>
        <p:spPr>
          <a:xfrm>
            <a:off x="4075611" y="6151197"/>
            <a:ext cx="4637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Nginx </a:t>
            </a:r>
            <a:r>
              <a:rPr kumimoji="1" lang="ko-Kore-KR" altLang="en-US" dirty="0"/>
              <a:t>파드를</a:t>
            </a:r>
            <a:r>
              <a:rPr kumimoji="1" lang="ko-KR" altLang="en-US" dirty="0"/>
              <a:t> 생성하는 </a:t>
            </a:r>
            <a:r>
              <a:rPr kumimoji="1" lang="ko-KR" altLang="en-US" dirty="0" err="1"/>
              <a:t>레플리카셋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replicaset-nginx.yaml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542358-E635-A4DF-E899-3D3A6B1E2518}"/>
              </a:ext>
            </a:extLst>
          </p:cNvPr>
          <p:cNvSpPr txBox="1"/>
          <p:nvPr/>
        </p:nvSpPr>
        <p:spPr>
          <a:xfrm>
            <a:off x="3557145" y="3213345"/>
            <a:ext cx="3727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metadata.name</a:t>
            </a:r>
            <a:r>
              <a:rPr kumimoji="1" lang="ko-KR" altLang="en-US" dirty="0"/>
              <a:t>의 값은 </a:t>
            </a:r>
            <a:r>
              <a:rPr kumimoji="1" lang="en-US" altLang="ko-KR" dirty="0" err="1"/>
              <a:t>replicaset</a:t>
            </a:r>
            <a:r>
              <a:rPr kumimoji="1" lang="en-US" altLang="ko-KR" dirty="0"/>
              <a:t>-nginx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665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160763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레플리카셋</a:t>
            </a:r>
            <a:r>
              <a:rPr lang="ko-KR" altLang="en-US" sz="2400" dirty="0"/>
              <a:t> </a:t>
            </a:r>
            <a:r>
              <a:rPr lang="en-US" altLang="ko-KR" sz="2400" dirty="0"/>
              <a:t>(Replica Set)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b="1" dirty="0" err="1">
                <a:solidFill>
                  <a:schemeClr val="tx1"/>
                </a:solidFill>
              </a:rPr>
              <a:t>spec.replicas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동일한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몇 개 유지시킬 것인지 설정한다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예시에서는 </a:t>
            </a:r>
            <a:r>
              <a:rPr lang="ko-KR" altLang="en-US" sz="1600" dirty="0" err="1">
                <a:solidFill>
                  <a:schemeClr val="tx1"/>
                </a:solidFill>
              </a:rPr>
              <a:t>파드의</a:t>
            </a:r>
            <a:r>
              <a:rPr lang="ko-KR" altLang="en-US" sz="1600" dirty="0">
                <a:solidFill>
                  <a:schemeClr val="tx1"/>
                </a:solidFill>
              </a:rPr>
              <a:t> 개수를 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 err="1">
                <a:solidFill>
                  <a:schemeClr val="tx1"/>
                </a:solidFill>
              </a:rPr>
              <a:t>으로</a:t>
            </a:r>
            <a:r>
              <a:rPr lang="ko-KR" altLang="en-US" sz="1600" dirty="0">
                <a:solidFill>
                  <a:schemeClr val="tx1"/>
                </a:solidFill>
              </a:rPr>
              <a:t> 설정했기 때문에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레플리카셋은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개의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새롭게 생성할 것이다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C60DDB-44AB-84A4-D809-445CA03DF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50" y="3135394"/>
            <a:ext cx="2919361" cy="332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62B37E-04FD-3640-3036-4FA7F8E8460F}"/>
              </a:ext>
            </a:extLst>
          </p:cNvPr>
          <p:cNvSpPr txBox="1"/>
          <p:nvPr/>
        </p:nvSpPr>
        <p:spPr>
          <a:xfrm>
            <a:off x="4075611" y="4495814"/>
            <a:ext cx="4809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---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구분자로 사용해 여러 개의 리소스를 정의할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5A82E8C-02BE-2087-C73A-D9DAF8B5A78C}"/>
              </a:ext>
            </a:extLst>
          </p:cNvPr>
          <p:cNvCxnSpPr/>
          <p:nvPr/>
        </p:nvCxnSpPr>
        <p:spPr>
          <a:xfrm flipV="1">
            <a:off x="4468762" y="3687097"/>
            <a:ext cx="0" cy="663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D003C3-F78A-8D40-477F-08C4379C25FD}"/>
              </a:ext>
            </a:extLst>
          </p:cNvPr>
          <p:cNvSpPr txBox="1"/>
          <p:nvPr/>
        </p:nvSpPr>
        <p:spPr>
          <a:xfrm>
            <a:off x="4675239" y="3865046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레플리카셋</a:t>
            </a:r>
            <a:r>
              <a:rPr kumimoji="1" lang="ko-KR" altLang="en-US" dirty="0"/>
              <a:t> 정의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49CA9D-FFBD-6298-67B4-F72725403863}"/>
              </a:ext>
            </a:extLst>
          </p:cNvPr>
          <p:cNvCxnSpPr>
            <a:cxnSpLocks/>
          </p:cNvCxnSpPr>
          <p:nvPr/>
        </p:nvCxnSpPr>
        <p:spPr>
          <a:xfrm>
            <a:off x="4468762" y="5014451"/>
            <a:ext cx="0" cy="682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70EB28-D417-A410-735B-1CD1334E4EA1}"/>
              </a:ext>
            </a:extLst>
          </p:cNvPr>
          <p:cNvSpPr txBox="1"/>
          <p:nvPr/>
        </p:nvSpPr>
        <p:spPr>
          <a:xfrm>
            <a:off x="4675239" y="5133704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파드</a:t>
            </a:r>
            <a:r>
              <a:rPr kumimoji="1" lang="ko-KR" altLang="en-US" dirty="0"/>
              <a:t> 정의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EB02AF-216D-05F1-9777-292925F543D4}"/>
              </a:ext>
            </a:extLst>
          </p:cNvPr>
          <p:cNvSpPr txBox="1"/>
          <p:nvPr/>
        </p:nvSpPr>
        <p:spPr>
          <a:xfrm>
            <a:off x="4075611" y="6151197"/>
            <a:ext cx="4637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Nginx </a:t>
            </a:r>
            <a:r>
              <a:rPr kumimoji="1" lang="ko-Kore-KR" altLang="en-US" dirty="0"/>
              <a:t>파드를</a:t>
            </a:r>
            <a:r>
              <a:rPr kumimoji="1" lang="ko-KR" altLang="en-US" dirty="0"/>
              <a:t> 생성하는 </a:t>
            </a:r>
            <a:r>
              <a:rPr kumimoji="1" lang="ko-KR" altLang="en-US" dirty="0" err="1"/>
              <a:t>레플리카셋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replicaset-nginx.yaml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6208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160763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레플리카셋</a:t>
            </a:r>
            <a:r>
              <a:rPr lang="ko-KR" altLang="en-US" sz="2400" dirty="0"/>
              <a:t> </a:t>
            </a:r>
            <a:r>
              <a:rPr lang="en-US" altLang="ko-KR" sz="2400" dirty="0"/>
              <a:t>(Replica Set)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b="1" dirty="0" err="1">
                <a:solidFill>
                  <a:schemeClr val="tx1"/>
                </a:solidFill>
              </a:rPr>
              <a:t>spec.template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아래의 내용들</a:t>
            </a:r>
            <a:r>
              <a:rPr lang="en-US" altLang="ko-KR" sz="1600" b="1" dirty="0">
                <a:solidFill>
                  <a:schemeClr val="tx1"/>
                </a:solidFill>
              </a:rPr>
              <a:t>: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생성할 때 사용할 템플릿을 정의한다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dirty="0">
                <a:solidFill>
                  <a:schemeClr val="tx1"/>
                </a:solidFill>
              </a:rPr>
              <a:t>template </a:t>
            </a:r>
            <a:r>
              <a:rPr lang="ko-KR" altLang="en-US" sz="1600" dirty="0">
                <a:solidFill>
                  <a:schemeClr val="tx1"/>
                </a:solidFill>
              </a:rPr>
              <a:t>아래의 내용을 자세히 들여다 보면 이전에 작성했던 </a:t>
            </a:r>
            <a:r>
              <a:rPr lang="en-US" altLang="ko-KR" sz="1600" dirty="0">
                <a:solidFill>
                  <a:schemeClr val="tx1"/>
                </a:solidFill>
              </a:rPr>
              <a:t>nginx-</a:t>
            </a:r>
            <a:r>
              <a:rPr lang="en-US" altLang="ko-KR" sz="1600" dirty="0" err="1">
                <a:solidFill>
                  <a:schemeClr val="tx1"/>
                </a:solidFill>
              </a:rPr>
              <a:t>pod.yaml</a:t>
            </a:r>
            <a:r>
              <a:rPr lang="ko-KR" altLang="en-US" sz="1600" dirty="0">
                <a:solidFill>
                  <a:schemeClr val="tx1"/>
                </a:solidFill>
              </a:rPr>
              <a:t> 파일의 내용과 거의 다르지 않음을 알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C60DDB-44AB-84A4-D809-445CA03DF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50" y="3135394"/>
            <a:ext cx="2919361" cy="332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62B37E-04FD-3640-3036-4FA7F8E8460F}"/>
              </a:ext>
            </a:extLst>
          </p:cNvPr>
          <p:cNvSpPr txBox="1"/>
          <p:nvPr/>
        </p:nvSpPr>
        <p:spPr>
          <a:xfrm>
            <a:off x="4075611" y="4495814"/>
            <a:ext cx="4809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---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구분자로 사용해 여러 개의 리소스를 정의할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5A82E8C-02BE-2087-C73A-D9DAF8B5A78C}"/>
              </a:ext>
            </a:extLst>
          </p:cNvPr>
          <p:cNvCxnSpPr/>
          <p:nvPr/>
        </p:nvCxnSpPr>
        <p:spPr>
          <a:xfrm flipV="1">
            <a:off x="4468762" y="3687097"/>
            <a:ext cx="0" cy="663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D003C3-F78A-8D40-477F-08C4379C25FD}"/>
              </a:ext>
            </a:extLst>
          </p:cNvPr>
          <p:cNvSpPr txBox="1"/>
          <p:nvPr/>
        </p:nvSpPr>
        <p:spPr>
          <a:xfrm>
            <a:off x="4675239" y="3865046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레플리카셋</a:t>
            </a:r>
            <a:r>
              <a:rPr kumimoji="1" lang="ko-KR" altLang="en-US" dirty="0"/>
              <a:t> 정의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49CA9D-FFBD-6298-67B4-F72725403863}"/>
              </a:ext>
            </a:extLst>
          </p:cNvPr>
          <p:cNvCxnSpPr>
            <a:cxnSpLocks/>
          </p:cNvCxnSpPr>
          <p:nvPr/>
        </p:nvCxnSpPr>
        <p:spPr>
          <a:xfrm>
            <a:off x="4468762" y="5014451"/>
            <a:ext cx="0" cy="682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70EB28-D417-A410-735B-1CD1334E4EA1}"/>
              </a:ext>
            </a:extLst>
          </p:cNvPr>
          <p:cNvSpPr txBox="1"/>
          <p:nvPr/>
        </p:nvSpPr>
        <p:spPr>
          <a:xfrm>
            <a:off x="4675239" y="5133704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파드</a:t>
            </a:r>
            <a:r>
              <a:rPr kumimoji="1" lang="ko-KR" altLang="en-US" dirty="0"/>
              <a:t> 정의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EB02AF-216D-05F1-9777-292925F543D4}"/>
              </a:ext>
            </a:extLst>
          </p:cNvPr>
          <p:cNvSpPr txBox="1"/>
          <p:nvPr/>
        </p:nvSpPr>
        <p:spPr>
          <a:xfrm>
            <a:off x="4075611" y="6151197"/>
            <a:ext cx="4637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Nginx </a:t>
            </a:r>
            <a:r>
              <a:rPr kumimoji="1" lang="ko-Kore-KR" altLang="en-US" dirty="0"/>
              <a:t>파드를</a:t>
            </a:r>
            <a:r>
              <a:rPr kumimoji="1" lang="ko-KR" altLang="en-US" dirty="0"/>
              <a:t> 생성하는 </a:t>
            </a:r>
            <a:r>
              <a:rPr kumimoji="1" lang="ko-KR" altLang="en-US" dirty="0" err="1"/>
              <a:t>레플리카셋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replicaset-nginx.yaml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61394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8437"/>
            <a:ext cx="8229600" cy="76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160763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레플리카셋</a:t>
            </a:r>
            <a:r>
              <a:rPr lang="ko-KR" altLang="en-US" sz="2400" dirty="0"/>
              <a:t> </a:t>
            </a:r>
            <a:r>
              <a:rPr lang="en-US" altLang="ko-KR" sz="2400" dirty="0"/>
              <a:t>(Replica Set)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사용했던 내용을 동일하게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레플리카셋에도</a:t>
            </a:r>
            <a:r>
              <a:rPr lang="ko-KR" altLang="en-US" sz="1600" dirty="0">
                <a:solidFill>
                  <a:schemeClr val="tx1"/>
                </a:solidFill>
              </a:rPr>
              <a:t> 정의함으로써 어떤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어떻게 생성할 것인지 명시한다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이를 보통 </a:t>
            </a:r>
            <a:r>
              <a:rPr lang="en-US" altLang="ko-KR" sz="1600" dirty="0">
                <a:solidFill>
                  <a:schemeClr val="tx1"/>
                </a:solidFill>
              </a:rPr>
              <a:t>“</a:t>
            </a:r>
            <a:r>
              <a:rPr lang="ko-KR" altLang="en-US" sz="1600" b="1" dirty="0" err="1">
                <a:solidFill>
                  <a:schemeClr val="tx1"/>
                </a:solidFill>
              </a:rPr>
              <a:t>파드</a:t>
            </a:r>
            <a:r>
              <a:rPr lang="ko-KR" altLang="en-US" sz="1600" b="1" dirty="0">
                <a:solidFill>
                  <a:schemeClr val="tx1"/>
                </a:solidFill>
              </a:rPr>
              <a:t> 스펙</a:t>
            </a:r>
            <a:r>
              <a:rPr lang="en-US" altLang="ko-KR" sz="1600" dirty="0">
                <a:solidFill>
                  <a:schemeClr val="tx1"/>
                </a:solidFill>
              </a:rPr>
              <a:t>”</a:t>
            </a:r>
            <a:r>
              <a:rPr lang="ko-KR" altLang="en-US" sz="1600" dirty="0">
                <a:solidFill>
                  <a:schemeClr val="tx1"/>
                </a:solidFill>
              </a:rPr>
              <a:t> 또는 </a:t>
            </a:r>
            <a:r>
              <a:rPr lang="en-US" altLang="ko-KR" sz="1600" dirty="0">
                <a:solidFill>
                  <a:schemeClr val="tx1"/>
                </a:solidFill>
              </a:rPr>
              <a:t>“</a:t>
            </a:r>
            <a:r>
              <a:rPr lang="ko-KR" altLang="en-US" sz="1600" b="1" dirty="0" err="1">
                <a:solidFill>
                  <a:schemeClr val="tx1"/>
                </a:solidFill>
              </a:rPr>
              <a:t>파드</a:t>
            </a:r>
            <a:r>
              <a:rPr lang="ko-KR" altLang="en-US" sz="1600" b="1" dirty="0">
                <a:solidFill>
                  <a:schemeClr val="tx1"/>
                </a:solidFill>
              </a:rPr>
              <a:t> 템플릿</a:t>
            </a:r>
            <a:r>
              <a:rPr lang="en-US" altLang="ko-KR" sz="1600" dirty="0">
                <a:solidFill>
                  <a:schemeClr val="tx1"/>
                </a:solidFill>
              </a:rPr>
              <a:t>”</a:t>
            </a:r>
            <a:r>
              <a:rPr lang="ko-KR" altLang="en-US" sz="1600" dirty="0">
                <a:solidFill>
                  <a:schemeClr val="tx1"/>
                </a:solidFill>
              </a:rPr>
              <a:t>이라고 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C60DDB-44AB-84A4-D809-445CA03DF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50" y="3135394"/>
            <a:ext cx="2919361" cy="332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62B37E-04FD-3640-3036-4FA7F8E8460F}"/>
              </a:ext>
            </a:extLst>
          </p:cNvPr>
          <p:cNvSpPr txBox="1"/>
          <p:nvPr/>
        </p:nvSpPr>
        <p:spPr>
          <a:xfrm>
            <a:off x="4075611" y="4495814"/>
            <a:ext cx="4809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---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구분자로 사용해 여러 개의 리소스를 정의할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5A82E8C-02BE-2087-C73A-D9DAF8B5A78C}"/>
              </a:ext>
            </a:extLst>
          </p:cNvPr>
          <p:cNvCxnSpPr/>
          <p:nvPr/>
        </p:nvCxnSpPr>
        <p:spPr>
          <a:xfrm flipV="1">
            <a:off x="4468762" y="3687097"/>
            <a:ext cx="0" cy="663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D003C3-F78A-8D40-477F-08C4379C25FD}"/>
              </a:ext>
            </a:extLst>
          </p:cNvPr>
          <p:cNvSpPr txBox="1"/>
          <p:nvPr/>
        </p:nvSpPr>
        <p:spPr>
          <a:xfrm>
            <a:off x="4675239" y="3865046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레플리카셋</a:t>
            </a:r>
            <a:r>
              <a:rPr kumimoji="1" lang="ko-KR" altLang="en-US" dirty="0"/>
              <a:t> 정의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49CA9D-FFBD-6298-67B4-F72725403863}"/>
              </a:ext>
            </a:extLst>
          </p:cNvPr>
          <p:cNvCxnSpPr>
            <a:cxnSpLocks/>
          </p:cNvCxnSpPr>
          <p:nvPr/>
        </p:nvCxnSpPr>
        <p:spPr>
          <a:xfrm>
            <a:off x="4468762" y="5014451"/>
            <a:ext cx="0" cy="682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70EB28-D417-A410-735B-1CD1334E4EA1}"/>
              </a:ext>
            </a:extLst>
          </p:cNvPr>
          <p:cNvSpPr txBox="1"/>
          <p:nvPr/>
        </p:nvSpPr>
        <p:spPr>
          <a:xfrm>
            <a:off x="4675239" y="5133704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파드</a:t>
            </a:r>
            <a:r>
              <a:rPr kumimoji="1" lang="ko-KR" altLang="en-US" dirty="0"/>
              <a:t> 정의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EB02AF-216D-05F1-9777-292925F543D4}"/>
              </a:ext>
            </a:extLst>
          </p:cNvPr>
          <p:cNvSpPr txBox="1"/>
          <p:nvPr/>
        </p:nvSpPr>
        <p:spPr>
          <a:xfrm>
            <a:off x="4075611" y="6151197"/>
            <a:ext cx="4637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Nginx </a:t>
            </a:r>
            <a:r>
              <a:rPr kumimoji="1" lang="ko-Kore-KR" altLang="en-US" dirty="0"/>
              <a:t>파드를</a:t>
            </a:r>
            <a:r>
              <a:rPr kumimoji="1" lang="ko-KR" altLang="en-US" dirty="0"/>
              <a:t> 생성하는 </a:t>
            </a:r>
            <a:r>
              <a:rPr kumimoji="1" lang="ko-KR" altLang="en-US" dirty="0" err="1"/>
              <a:t>레플리카셋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replicaset-nginx.yaml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7973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9234"/>
            <a:ext cx="8229600" cy="76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719563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레플리카셋</a:t>
            </a:r>
            <a:r>
              <a:rPr lang="ko-KR" altLang="en-US" sz="2400" dirty="0"/>
              <a:t> </a:t>
            </a:r>
            <a:r>
              <a:rPr lang="en-US" altLang="ko-KR" sz="2400" dirty="0"/>
              <a:t>(Replica Set)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레플리카셋을</a:t>
            </a:r>
            <a:r>
              <a:rPr lang="ko-KR" altLang="en-US" sz="1600" dirty="0">
                <a:solidFill>
                  <a:schemeClr val="tx1"/>
                </a:solidFill>
              </a:rPr>
              <a:t> 생성하면 </a:t>
            </a:r>
            <a:r>
              <a:rPr lang="ko-KR" altLang="en-US" sz="1600" dirty="0" err="1">
                <a:solidFill>
                  <a:schemeClr val="tx1"/>
                </a:solidFill>
              </a:rPr>
              <a:t>파드가</a:t>
            </a:r>
            <a:r>
              <a:rPr lang="ko-KR" altLang="en-US" sz="1600" dirty="0">
                <a:solidFill>
                  <a:schemeClr val="tx1"/>
                </a:solidFill>
              </a:rPr>
              <a:t> 생성되고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삭제하면 </a:t>
            </a:r>
            <a:r>
              <a:rPr lang="ko-KR" altLang="en-US" sz="1600" dirty="0" err="1">
                <a:solidFill>
                  <a:schemeClr val="tx1"/>
                </a:solidFill>
              </a:rPr>
              <a:t>파드</a:t>
            </a:r>
            <a:r>
              <a:rPr lang="ko-KR" altLang="en-US" sz="1600" dirty="0">
                <a:solidFill>
                  <a:schemeClr val="tx1"/>
                </a:solidFill>
              </a:rPr>
              <a:t> 또한 삭제되기 때문에 마치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레플리카셋은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파드와</a:t>
            </a:r>
            <a:r>
              <a:rPr lang="ko-KR" altLang="en-US" sz="1600" dirty="0">
                <a:solidFill>
                  <a:schemeClr val="tx1"/>
                </a:solidFill>
              </a:rPr>
              <a:t> 연결된 것처럼 보인다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그러나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레플리카셋은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파드와</a:t>
            </a:r>
            <a:r>
              <a:rPr lang="ko-KR" altLang="en-US" sz="1600" dirty="0">
                <a:solidFill>
                  <a:schemeClr val="tx1"/>
                </a:solidFill>
              </a:rPr>
              <a:t> 연결돼 있지 않다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느슨한 연결 </a:t>
            </a:r>
            <a:r>
              <a:rPr lang="en-US" altLang="ko-KR" sz="1600" dirty="0">
                <a:solidFill>
                  <a:schemeClr val="tx1"/>
                </a:solidFill>
              </a:rPr>
              <a:t>(Loosely Coupled)</a:t>
            </a:r>
            <a:r>
              <a:rPr lang="ko-KR" altLang="en-US" sz="1600" dirty="0">
                <a:solidFill>
                  <a:schemeClr val="tx1"/>
                </a:solidFill>
              </a:rPr>
              <a:t>을 유지하고 있으며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느슨한 연결은 </a:t>
            </a:r>
            <a:r>
              <a:rPr lang="ko-KR" altLang="en-US" sz="1600" dirty="0" err="1">
                <a:solidFill>
                  <a:schemeClr val="tx1"/>
                </a:solidFill>
              </a:rPr>
              <a:t>파드와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레플리카셋의</a:t>
            </a:r>
            <a:r>
              <a:rPr lang="ko-KR" altLang="en-US" sz="1600" dirty="0">
                <a:solidFill>
                  <a:schemeClr val="tx1"/>
                </a:solidFill>
              </a:rPr>
              <a:t> 정의 중 라벨 </a:t>
            </a:r>
            <a:r>
              <a:rPr lang="ko-KR" altLang="en-US" sz="1600" dirty="0" err="1">
                <a:solidFill>
                  <a:schemeClr val="tx1"/>
                </a:solidFill>
              </a:rPr>
              <a:t>셀렉터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(Label Selector)</a:t>
            </a:r>
            <a:r>
              <a:rPr lang="ko-KR" altLang="en-US" sz="1600" dirty="0" err="1">
                <a:solidFill>
                  <a:schemeClr val="tx1"/>
                </a:solidFill>
              </a:rPr>
              <a:t>를</a:t>
            </a:r>
            <a:r>
              <a:rPr lang="ko-KR" altLang="en-US" sz="1600" dirty="0">
                <a:solidFill>
                  <a:schemeClr val="tx1"/>
                </a:solidFill>
              </a:rPr>
              <a:t> 이용해 이뤄진다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라벨 </a:t>
            </a:r>
            <a:r>
              <a:rPr lang="en-US" altLang="ko-KR" sz="1600" dirty="0">
                <a:solidFill>
                  <a:schemeClr val="tx1"/>
                </a:solidFill>
              </a:rPr>
              <a:t>(Label)</a:t>
            </a:r>
            <a:r>
              <a:rPr lang="ko-KR" altLang="en-US" sz="1600" dirty="0">
                <a:solidFill>
                  <a:schemeClr val="tx1"/>
                </a:solidFill>
              </a:rPr>
              <a:t>은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파드</a:t>
            </a:r>
            <a:r>
              <a:rPr lang="ko-KR" altLang="en-US" sz="1600" dirty="0">
                <a:solidFill>
                  <a:schemeClr val="tx1"/>
                </a:solidFill>
              </a:rPr>
              <a:t> 등의 </a:t>
            </a:r>
            <a:r>
              <a:rPr lang="ko-KR" altLang="en-US" sz="1600" dirty="0" err="1">
                <a:solidFill>
                  <a:schemeClr val="tx1"/>
                </a:solidFill>
              </a:rPr>
              <a:t>쿠버네티스</a:t>
            </a:r>
            <a:r>
              <a:rPr lang="ko-KR" altLang="en-US" sz="1600" dirty="0">
                <a:solidFill>
                  <a:schemeClr val="tx1"/>
                </a:solidFill>
              </a:rPr>
              <a:t> 리소스를 분류할 때 사용하는 메타데이터이다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701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3493"/>
            <a:ext cx="8229600" cy="76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503663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레플리카셋</a:t>
            </a:r>
            <a:r>
              <a:rPr lang="ko-KR" altLang="en-US" sz="2400" dirty="0"/>
              <a:t> </a:t>
            </a:r>
            <a:r>
              <a:rPr lang="en-US" altLang="ko-KR" sz="2400" dirty="0"/>
              <a:t>(Replica Set)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라벨은 </a:t>
            </a:r>
            <a:r>
              <a:rPr lang="ko-KR" altLang="en-US" sz="1600" dirty="0" err="1">
                <a:solidFill>
                  <a:schemeClr val="tx1"/>
                </a:solidFill>
              </a:rPr>
              <a:t>쿠버네티스</a:t>
            </a:r>
            <a:r>
              <a:rPr lang="ko-KR" altLang="en-US" sz="1600" dirty="0">
                <a:solidFill>
                  <a:schemeClr val="tx1"/>
                </a:solidFill>
              </a:rPr>
              <a:t> 리소스의 부가적인 정보를 표현할 수 있을 뿐만 아니라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서로 다른 오브젝트가 서로를 찾아야 할 때 사용된다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예를 들어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레플리카셋은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spec.selector.matchLabel</a:t>
            </a:r>
            <a:r>
              <a:rPr lang="ko-KR" altLang="en-US" sz="1600" dirty="0">
                <a:solidFill>
                  <a:schemeClr val="tx1"/>
                </a:solidFill>
              </a:rPr>
              <a:t> 에 정의된 라벨을 통해 생성해야 하는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찾는다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E6CDE5-9E8B-5AA3-A2CB-777C9717B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880" y="4369208"/>
            <a:ext cx="4768239" cy="151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8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160763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레플리카셋</a:t>
            </a:r>
            <a:r>
              <a:rPr lang="ko-KR" altLang="en-US" sz="2400" dirty="0"/>
              <a:t> </a:t>
            </a:r>
            <a:r>
              <a:rPr lang="en-US" altLang="ko-KR" sz="2400" dirty="0"/>
              <a:t>(Replica Set)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즉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app: my-nginx-pods-label</a:t>
            </a:r>
            <a:r>
              <a:rPr lang="ko-KR" altLang="en-US" sz="1600" dirty="0">
                <a:solidFill>
                  <a:schemeClr val="tx1"/>
                </a:solidFill>
              </a:rPr>
              <a:t> 라벨을 가지는 </a:t>
            </a:r>
            <a:r>
              <a:rPr lang="ko-KR" altLang="en-US" sz="1600" dirty="0" err="1">
                <a:solidFill>
                  <a:schemeClr val="tx1"/>
                </a:solidFill>
              </a:rPr>
              <a:t>파드의</a:t>
            </a:r>
            <a:r>
              <a:rPr lang="ko-KR" altLang="en-US" sz="1600" dirty="0">
                <a:solidFill>
                  <a:schemeClr val="tx1"/>
                </a:solidFill>
              </a:rPr>
              <a:t> 개수가 </a:t>
            </a:r>
            <a:r>
              <a:rPr lang="en-US" altLang="ko-KR" sz="1600" dirty="0">
                <a:solidFill>
                  <a:schemeClr val="tx1"/>
                </a:solidFill>
              </a:rPr>
              <a:t>replicas</a:t>
            </a:r>
            <a:r>
              <a:rPr lang="ko-KR" altLang="en-US" sz="1600" dirty="0">
                <a:solidFill>
                  <a:schemeClr val="tx1"/>
                </a:solidFill>
              </a:rPr>
              <a:t> 항목에 정의된 숫자인 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개와 일치하지 않으면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정의하는 </a:t>
            </a:r>
            <a:r>
              <a:rPr lang="ko-KR" altLang="en-US" sz="1600" dirty="0" err="1">
                <a:solidFill>
                  <a:schemeClr val="tx1"/>
                </a:solidFill>
              </a:rPr>
              <a:t>파드</a:t>
            </a:r>
            <a:r>
              <a:rPr lang="ko-KR" altLang="en-US" sz="1600" dirty="0">
                <a:solidFill>
                  <a:schemeClr val="tx1"/>
                </a:solidFill>
              </a:rPr>
              <a:t> 템플릿</a:t>
            </a:r>
            <a:r>
              <a:rPr lang="en-US" altLang="ko-KR" sz="1600" dirty="0">
                <a:solidFill>
                  <a:schemeClr val="tx1"/>
                </a:solidFill>
              </a:rPr>
              <a:t>(template) </a:t>
            </a:r>
            <a:r>
              <a:rPr lang="ko-KR" altLang="en-US" sz="1600" dirty="0">
                <a:solidFill>
                  <a:schemeClr val="tx1"/>
                </a:solidFill>
              </a:rPr>
              <a:t>항목의 내용으로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생성한다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984643-AF31-83B7-DB42-72C6FB66D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485" y="3559332"/>
            <a:ext cx="3965030" cy="23896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604788-5091-D98D-F56D-88713942A4BC}"/>
              </a:ext>
            </a:extLst>
          </p:cNvPr>
          <p:cNvSpPr txBox="1"/>
          <p:nvPr/>
        </p:nvSpPr>
        <p:spPr>
          <a:xfrm>
            <a:off x="2477730" y="5940735"/>
            <a:ext cx="13420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app: my-nginx-pods-label</a:t>
            </a:r>
            <a:endParaRPr kumimoji="1" lang="ko-Kore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A6CF6-2B9E-2803-0D65-235FB67B52F0}"/>
              </a:ext>
            </a:extLst>
          </p:cNvPr>
          <p:cNvSpPr txBox="1"/>
          <p:nvPr/>
        </p:nvSpPr>
        <p:spPr>
          <a:xfrm>
            <a:off x="3731432" y="5948971"/>
            <a:ext cx="13420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app: my-nginx-pods-label</a:t>
            </a:r>
            <a:endParaRPr kumimoji="1" lang="ko-Kore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D2D89-564B-E6E0-2322-6B914352571F}"/>
              </a:ext>
            </a:extLst>
          </p:cNvPr>
          <p:cNvSpPr txBox="1"/>
          <p:nvPr/>
        </p:nvSpPr>
        <p:spPr>
          <a:xfrm>
            <a:off x="5029222" y="5948971"/>
            <a:ext cx="13420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app: my-nginx-pods-label</a:t>
            </a:r>
            <a:endParaRPr kumimoji="1" lang="ko-Kore-KR" altLang="en-US" sz="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E6CDE5-9E8B-5AA3-A2CB-777C9717B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921" y="3730682"/>
            <a:ext cx="2176851" cy="69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29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499976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디플로이먼트</a:t>
            </a:r>
            <a:r>
              <a:rPr lang="ko-KR" altLang="en-US" sz="2400" dirty="0"/>
              <a:t> </a:t>
            </a:r>
            <a:r>
              <a:rPr lang="en-US" altLang="ko-KR" sz="2400" dirty="0"/>
              <a:t>(Deployment)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레플리카셋만</a:t>
            </a:r>
            <a:r>
              <a:rPr lang="ko-KR" altLang="en-US" sz="1600" dirty="0">
                <a:solidFill>
                  <a:schemeClr val="tx1"/>
                </a:solidFill>
              </a:rPr>
              <a:t> 사용해도 충분히 </a:t>
            </a:r>
            <a:r>
              <a:rPr lang="ko-KR" altLang="en-US" sz="1600" dirty="0" err="1">
                <a:solidFill>
                  <a:schemeClr val="tx1"/>
                </a:solidFill>
              </a:rPr>
              <a:t>마이크로서비스</a:t>
            </a:r>
            <a:r>
              <a:rPr lang="ko-KR" altLang="en-US" sz="1600" dirty="0">
                <a:solidFill>
                  <a:schemeClr val="tx1"/>
                </a:solidFill>
              </a:rPr>
              <a:t> 구조의 컨테이너를 구성할 수 있을 것 같지만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실제 </a:t>
            </a:r>
            <a:r>
              <a:rPr lang="ko-KR" altLang="en-US" sz="1600" dirty="0" err="1">
                <a:solidFill>
                  <a:schemeClr val="tx1"/>
                </a:solidFill>
              </a:rPr>
              <a:t>쿠버네티스</a:t>
            </a:r>
            <a:r>
              <a:rPr lang="ko-KR" altLang="en-US" sz="1600" dirty="0">
                <a:solidFill>
                  <a:schemeClr val="tx1"/>
                </a:solidFill>
              </a:rPr>
              <a:t> 운영 환경에서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레플리카셋을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YAML</a:t>
            </a:r>
            <a:r>
              <a:rPr lang="ko-KR" altLang="en-US" sz="1600" dirty="0">
                <a:solidFill>
                  <a:schemeClr val="tx1"/>
                </a:solidFill>
              </a:rPr>
              <a:t> 파일에서 사용하는 경우는 거의 없다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대부분은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레플리카셋과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파드의</a:t>
            </a:r>
            <a:r>
              <a:rPr lang="ko-KR" altLang="en-US" sz="1600" dirty="0">
                <a:solidFill>
                  <a:schemeClr val="tx1"/>
                </a:solidFill>
              </a:rPr>
              <a:t> 정보를 정의하는 </a:t>
            </a:r>
            <a:r>
              <a:rPr lang="ko-KR" altLang="en-US" sz="1600" dirty="0" err="1">
                <a:solidFill>
                  <a:schemeClr val="tx1"/>
                </a:solidFill>
              </a:rPr>
              <a:t>디플로이먼트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(Deployment) </a:t>
            </a:r>
            <a:r>
              <a:rPr lang="ko-KR" altLang="en-US" sz="1600" dirty="0">
                <a:solidFill>
                  <a:schemeClr val="tx1"/>
                </a:solidFill>
              </a:rPr>
              <a:t>라는 오브젝트를 </a:t>
            </a: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파일에 정의해 사용한다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디플로이먼트는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레플리카셋의</a:t>
            </a:r>
            <a:r>
              <a:rPr lang="ko-KR" altLang="en-US" sz="1600" dirty="0">
                <a:solidFill>
                  <a:schemeClr val="tx1"/>
                </a:solidFill>
              </a:rPr>
              <a:t> 상위 오브젝트이기 때문에 </a:t>
            </a:r>
            <a:r>
              <a:rPr lang="ko-KR" altLang="en-US" sz="1600" dirty="0" err="1">
                <a:solidFill>
                  <a:schemeClr val="tx1"/>
                </a:solidFill>
              </a:rPr>
              <a:t>디플로이먼트를</a:t>
            </a:r>
            <a:r>
              <a:rPr lang="ko-KR" altLang="en-US" sz="1600" dirty="0">
                <a:solidFill>
                  <a:schemeClr val="tx1"/>
                </a:solidFill>
              </a:rPr>
              <a:t> 생성하면 해당 </a:t>
            </a:r>
            <a:r>
              <a:rPr lang="ko-KR" altLang="en-US" sz="1600" dirty="0" err="1">
                <a:solidFill>
                  <a:schemeClr val="tx1"/>
                </a:solidFill>
              </a:rPr>
              <a:t>디플로이먼트에</a:t>
            </a:r>
            <a:r>
              <a:rPr lang="ko-KR" altLang="en-US" sz="1600" dirty="0">
                <a:solidFill>
                  <a:schemeClr val="tx1"/>
                </a:solidFill>
              </a:rPr>
              <a:t> 대응하는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레플리카셋도</a:t>
            </a:r>
            <a:r>
              <a:rPr lang="ko-KR" altLang="en-US" sz="1600" dirty="0">
                <a:solidFill>
                  <a:schemeClr val="tx1"/>
                </a:solidFill>
              </a:rPr>
              <a:t> 함께 생성된다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따라서 </a:t>
            </a:r>
            <a:r>
              <a:rPr lang="ko-KR" altLang="en-US" sz="1600" dirty="0" err="1">
                <a:solidFill>
                  <a:schemeClr val="tx1"/>
                </a:solidFill>
              </a:rPr>
              <a:t>디플로이먼트를</a:t>
            </a:r>
            <a:r>
              <a:rPr lang="ko-KR" altLang="en-US" sz="1600" dirty="0">
                <a:solidFill>
                  <a:schemeClr val="tx1"/>
                </a:solidFill>
              </a:rPr>
              <a:t> 사용하면 </a:t>
            </a:r>
            <a:r>
              <a:rPr lang="ko-KR" altLang="en-US" sz="1600" dirty="0" err="1">
                <a:solidFill>
                  <a:schemeClr val="tx1"/>
                </a:solidFill>
              </a:rPr>
              <a:t>파드와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레플리카셋을</a:t>
            </a:r>
            <a:r>
              <a:rPr lang="ko-KR" altLang="en-US" sz="1600" dirty="0">
                <a:solidFill>
                  <a:schemeClr val="tx1"/>
                </a:solidFill>
              </a:rPr>
              <a:t> 직접 생성할 필요가 없다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52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347576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디플로이먼트</a:t>
            </a:r>
            <a:r>
              <a:rPr lang="ko-KR" altLang="en-US" sz="2400" dirty="0"/>
              <a:t> </a:t>
            </a:r>
            <a:r>
              <a:rPr lang="en-US" altLang="ko-KR" sz="2400" dirty="0"/>
              <a:t>(Deployment)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파일의 내용을 보면 단지 </a:t>
            </a:r>
            <a:r>
              <a:rPr lang="en-US" altLang="ko-KR" sz="1600" dirty="0">
                <a:solidFill>
                  <a:schemeClr val="tx1"/>
                </a:solidFill>
              </a:rPr>
              <a:t>kind </a:t>
            </a:r>
            <a:r>
              <a:rPr lang="ko-KR" altLang="en-US" sz="1600" dirty="0">
                <a:solidFill>
                  <a:schemeClr val="tx1"/>
                </a:solidFill>
              </a:rPr>
              <a:t>항목이 </a:t>
            </a:r>
            <a:r>
              <a:rPr lang="en-US" altLang="ko-KR" sz="1600" dirty="0">
                <a:solidFill>
                  <a:schemeClr val="tx1"/>
                </a:solidFill>
              </a:rPr>
              <a:t>Deployment</a:t>
            </a:r>
            <a:r>
              <a:rPr lang="ko-KR" altLang="en-US" sz="1600" dirty="0">
                <a:solidFill>
                  <a:schemeClr val="tx1"/>
                </a:solidFill>
              </a:rPr>
              <a:t>로 바뀌었을 뿐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레플리카셋의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파일에서 변경된 부분은 거의 없다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C912FD-39D0-C8F8-B99F-28ECFFD59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04" y="2995511"/>
            <a:ext cx="2919361" cy="33235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2932AC-E1F9-DD42-90B2-D255C873B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518" y="2995510"/>
            <a:ext cx="2667907" cy="332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31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347576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디플로이먼트</a:t>
            </a:r>
            <a:r>
              <a:rPr lang="ko-KR" altLang="en-US" sz="2400" dirty="0"/>
              <a:t> </a:t>
            </a:r>
            <a:r>
              <a:rPr lang="en-US" altLang="ko-KR" sz="2400" dirty="0"/>
              <a:t>(Deployment)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아래 그림은 </a:t>
            </a:r>
            <a:r>
              <a:rPr lang="ko-KR" altLang="en-US" sz="1600" dirty="0" err="1">
                <a:solidFill>
                  <a:schemeClr val="tx1"/>
                </a:solidFill>
              </a:rPr>
              <a:t>디플로이먼트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파드의</a:t>
            </a:r>
            <a:r>
              <a:rPr lang="ko-KR" altLang="en-US" sz="1600" dirty="0">
                <a:solidFill>
                  <a:schemeClr val="tx1"/>
                </a:solidFill>
              </a:rPr>
              <a:t> 구조이다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디플로이먼트를</a:t>
            </a:r>
            <a:r>
              <a:rPr lang="ko-KR" altLang="en-US" sz="1600" dirty="0">
                <a:solidFill>
                  <a:schemeClr val="tx1"/>
                </a:solidFill>
              </a:rPr>
              <a:t> 정의하면 하위 오브젝트인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그리고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레플리카셋의</a:t>
            </a:r>
            <a:r>
              <a:rPr lang="ko-KR" altLang="en-US" sz="1600" dirty="0">
                <a:solidFill>
                  <a:schemeClr val="tx1"/>
                </a:solidFill>
              </a:rPr>
              <a:t> 하위 오브젝트인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관리한다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64B64A-CC6A-A357-0B8C-C7EEE6468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159527"/>
            <a:ext cx="3352800" cy="3423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DCD744-1069-6BD8-84DE-94898E2F21D2}"/>
              </a:ext>
            </a:extLst>
          </p:cNvPr>
          <p:cNvSpPr txBox="1"/>
          <p:nvPr/>
        </p:nvSpPr>
        <p:spPr>
          <a:xfrm>
            <a:off x="5400444" y="3275111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Deployment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229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목차</a:t>
            </a:r>
            <a:endParaRPr dirty="0"/>
          </a:p>
        </p:txBody>
      </p:sp>
      <p:sp>
        <p:nvSpPr>
          <p:cNvPr id="2" name="Google Shape;98;p14">
            <a:extLst>
              <a:ext uri="{FF2B5EF4-FFF2-40B4-BE49-F238E27FC236}">
                <a16:creationId xmlns:a16="http://schemas.microsoft.com/office/drawing/2014/main" id="{3C8F7C76-A00C-8F90-1FAF-99937D04D515}"/>
              </a:ext>
            </a:extLst>
          </p:cNvPr>
          <p:cNvSpPr txBox="1">
            <a:spLocks/>
          </p:cNvSpPr>
          <p:nvPr/>
        </p:nvSpPr>
        <p:spPr>
          <a:xfrm>
            <a:off x="457200" y="1356125"/>
            <a:ext cx="7941365" cy="522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ko-KR" altLang="en-US" sz="2400" dirty="0" err="1"/>
              <a:t>쿠버네티스</a:t>
            </a:r>
            <a:r>
              <a:rPr lang="en-US" altLang="ko-KR" sz="2400" dirty="0"/>
              <a:t>(Kubernetes)</a:t>
            </a:r>
            <a:endParaRPr lang="en-US" sz="24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800" dirty="0" err="1"/>
              <a:t>쿠버네티스</a:t>
            </a:r>
            <a:r>
              <a:rPr lang="ko-KR" altLang="en-US" sz="1800" dirty="0"/>
              <a:t> 워크로드 </a:t>
            </a:r>
            <a:endParaRPr lang="en-US" altLang="ko-KR" sz="18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800" dirty="0" err="1"/>
              <a:t>쿠버네티스</a:t>
            </a:r>
            <a:r>
              <a:rPr lang="ko-KR" altLang="en-US" sz="1800" dirty="0"/>
              <a:t> 네트워크</a:t>
            </a:r>
            <a:endParaRPr lang="en-US" altLang="ko-KR" sz="18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800" dirty="0" err="1"/>
              <a:t>쿠버네티스</a:t>
            </a:r>
            <a:r>
              <a:rPr lang="ko-KR" altLang="en-US" sz="1800" dirty="0"/>
              <a:t> 리소스 관리</a:t>
            </a:r>
            <a:endParaRPr lang="en-US" altLang="ko-KR" sz="1800" dirty="0"/>
          </a:p>
          <a:p>
            <a:pPr marL="1200131" lvl="2" indent="-285750">
              <a:lnSpc>
                <a:spcPct val="150000"/>
              </a:lnSpc>
              <a:spcBef>
                <a:spcPts val="360"/>
              </a:spcBef>
              <a:buClr>
                <a:schemeClr val="bg2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83169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347576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디플로이먼트</a:t>
            </a:r>
            <a:r>
              <a:rPr lang="ko-KR" altLang="en-US" sz="2400" dirty="0"/>
              <a:t> </a:t>
            </a:r>
            <a:r>
              <a:rPr lang="en-US" altLang="ko-KR" sz="2400" dirty="0"/>
              <a:t>(Deployment)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디플로이먼트를</a:t>
            </a:r>
            <a:r>
              <a:rPr lang="ko-KR" altLang="en-US" sz="1600" dirty="0">
                <a:solidFill>
                  <a:schemeClr val="tx1"/>
                </a:solidFill>
              </a:rPr>
              <a:t> 사용하는 핵심적인 이유는 애플리케이션의 업데이트와 배포를 더욱 편하게 만들기 위해서이다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dirty="0">
                <a:solidFill>
                  <a:schemeClr val="tx1"/>
                </a:solidFill>
              </a:rPr>
              <a:t>Deploy</a:t>
            </a:r>
            <a:r>
              <a:rPr lang="ko-KR" altLang="en-US" sz="1600" dirty="0">
                <a:solidFill>
                  <a:schemeClr val="tx1"/>
                </a:solidFill>
              </a:rPr>
              <a:t> 단어의 뜻처럼 </a:t>
            </a:r>
            <a:r>
              <a:rPr lang="ko-KR" altLang="en-US" sz="1600" dirty="0" err="1">
                <a:solidFill>
                  <a:schemeClr val="tx1"/>
                </a:solidFill>
              </a:rPr>
              <a:t>디플로이먼트는</a:t>
            </a:r>
            <a:r>
              <a:rPr lang="ko-KR" altLang="en-US" sz="1600" dirty="0">
                <a:solidFill>
                  <a:schemeClr val="tx1"/>
                </a:solidFill>
              </a:rPr>
              <a:t> 컨테이너 애플리케이션을 배포하고 관리하는 역할을 담당한다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예를 들어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애플리케이션을 업데이트할 때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레플리카셋의</a:t>
            </a:r>
            <a:r>
              <a:rPr lang="ko-KR" altLang="en-US" sz="1600" dirty="0">
                <a:solidFill>
                  <a:schemeClr val="tx1"/>
                </a:solidFill>
              </a:rPr>
              <a:t> 변경 사항을 저장하는 </a:t>
            </a:r>
            <a:r>
              <a:rPr lang="ko-KR" altLang="en-US" sz="1600" dirty="0" err="1">
                <a:solidFill>
                  <a:schemeClr val="tx1"/>
                </a:solidFill>
              </a:rPr>
              <a:t>리비전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(revision)</a:t>
            </a:r>
            <a:r>
              <a:rPr lang="ko-KR" altLang="en-US" sz="1600" dirty="0">
                <a:solidFill>
                  <a:schemeClr val="tx1"/>
                </a:solidFill>
              </a:rPr>
              <a:t>을 남겨 롤백을 가능하게 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무중단</a:t>
            </a:r>
            <a:r>
              <a:rPr lang="ko-KR" altLang="en-US" sz="1600" dirty="0">
                <a:solidFill>
                  <a:schemeClr val="tx1"/>
                </a:solidFill>
              </a:rPr>
              <a:t> 서비스를 위해 </a:t>
            </a:r>
            <a:r>
              <a:rPr lang="ko-KR" altLang="en-US" sz="1600" dirty="0" err="1">
                <a:solidFill>
                  <a:schemeClr val="tx1"/>
                </a:solidFill>
              </a:rPr>
              <a:t>파드의</a:t>
            </a:r>
            <a:r>
              <a:rPr lang="ko-KR" altLang="en-US" sz="1600" dirty="0">
                <a:solidFill>
                  <a:schemeClr val="tx1"/>
                </a:solidFill>
              </a:rPr>
              <a:t> 롤링 업데이트의 전략을 지정할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31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Wingdings" pitchFamily="2" charset="2"/>
              <a:buChar char="v"/>
            </a:pPr>
            <a:r>
              <a:rPr lang="ko-KR" altLang="en-US" sz="1200" dirty="0">
                <a:solidFill>
                  <a:schemeClr val="tx1"/>
                </a:solidFill>
              </a:rPr>
              <a:t>롤백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이전 버전으로 돌아간다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742931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Wingdings" pitchFamily="2" charset="2"/>
              <a:buChar char="v"/>
            </a:pPr>
            <a:r>
              <a:rPr lang="ko-KR" altLang="en-US" sz="1200" dirty="0">
                <a:solidFill>
                  <a:schemeClr val="tx1"/>
                </a:solidFill>
              </a:rPr>
              <a:t>롤링 업데이트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점진적으로 새로운 버전으로 업데이트하여 </a:t>
            </a:r>
            <a:r>
              <a:rPr lang="ko-KR" altLang="en-US" sz="1200" dirty="0" err="1">
                <a:solidFill>
                  <a:schemeClr val="tx1"/>
                </a:solidFill>
              </a:rPr>
              <a:t>디플로이먼트</a:t>
            </a:r>
            <a:r>
              <a:rPr lang="ko-KR" altLang="en-US" sz="1200" dirty="0">
                <a:solidFill>
                  <a:schemeClr val="tx1"/>
                </a:solidFill>
              </a:rPr>
              <a:t> 업데이트가 서비스 중단 없이 이루어질 수 있도록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9141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347576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디플로이먼트</a:t>
            </a:r>
            <a:r>
              <a:rPr lang="ko-KR" altLang="en-US" sz="2400" dirty="0"/>
              <a:t> </a:t>
            </a:r>
            <a:r>
              <a:rPr lang="en-US" altLang="ko-KR" sz="2400" dirty="0"/>
              <a:t>(Deployment)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디플로이먼트의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Pod template</a:t>
            </a:r>
            <a:r>
              <a:rPr lang="ko-KR" altLang="en-US" sz="1600" dirty="0">
                <a:solidFill>
                  <a:schemeClr val="tx1"/>
                </a:solidFill>
              </a:rPr>
              <a:t>이 변경되면 새로운 </a:t>
            </a:r>
            <a:r>
              <a:rPr lang="en-US" altLang="ko-KR" sz="1600" dirty="0" err="1">
                <a:solidFill>
                  <a:schemeClr val="tx1"/>
                </a:solidFill>
              </a:rPr>
              <a:t>ReplicaSet</a:t>
            </a:r>
            <a:r>
              <a:rPr lang="ko-KR" altLang="en-US" sz="1600" dirty="0">
                <a:solidFill>
                  <a:schemeClr val="tx1"/>
                </a:solidFill>
              </a:rPr>
              <a:t>이 생성되는데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이를 </a:t>
            </a:r>
            <a:r>
              <a:rPr lang="en-US" altLang="ko-KR" sz="1600" dirty="0">
                <a:solidFill>
                  <a:schemeClr val="tx1"/>
                </a:solidFill>
              </a:rPr>
              <a:t>“</a:t>
            </a:r>
            <a:r>
              <a:rPr lang="en-US" altLang="ko-KR" sz="1600" b="1" dirty="0">
                <a:solidFill>
                  <a:schemeClr val="tx1"/>
                </a:solidFill>
              </a:rPr>
              <a:t>Deployment rollout</a:t>
            </a:r>
            <a:r>
              <a:rPr lang="en-US" altLang="ko-KR" sz="1600" dirty="0">
                <a:solidFill>
                  <a:schemeClr val="tx1"/>
                </a:solidFill>
              </a:rPr>
              <a:t>”</a:t>
            </a:r>
            <a:r>
              <a:rPr lang="ko-KR" altLang="en-US" sz="1600" dirty="0">
                <a:solidFill>
                  <a:schemeClr val="tx1"/>
                </a:solidFill>
              </a:rPr>
              <a:t> 이라고 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dirty="0">
                <a:solidFill>
                  <a:schemeClr val="tx1"/>
                </a:solidFill>
              </a:rPr>
              <a:t>Rollout</a:t>
            </a:r>
            <a:r>
              <a:rPr lang="ko-KR" altLang="en-US" sz="1600" dirty="0">
                <a:solidFill>
                  <a:schemeClr val="tx1"/>
                </a:solidFill>
              </a:rPr>
              <a:t>은 </a:t>
            </a:r>
            <a:r>
              <a:rPr lang="en-US" altLang="ko-KR" sz="1600" dirty="0">
                <a:solidFill>
                  <a:schemeClr val="tx1"/>
                </a:solidFill>
              </a:rPr>
              <a:t>Pod template</a:t>
            </a:r>
            <a:r>
              <a:rPr lang="ko-KR" altLang="en-US" sz="1600" dirty="0">
                <a:solidFill>
                  <a:schemeClr val="tx1"/>
                </a:solidFill>
              </a:rPr>
              <a:t>에 변경이 있을 경우에만 동작한다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63CC65-D71B-8186-1445-06B812C75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251" y="3429000"/>
            <a:ext cx="5857497" cy="2802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C7460A-B025-95E1-9304-56B6D4EE7CB1}"/>
              </a:ext>
            </a:extLst>
          </p:cNvPr>
          <p:cNvSpPr txBox="1"/>
          <p:nvPr/>
        </p:nvSpPr>
        <p:spPr>
          <a:xfrm>
            <a:off x="2705476" y="4182035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이전</a:t>
            </a:r>
            <a:r>
              <a:rPr kumimoji="1" lang="ko-KR" altLang="en-US" sz="1100" dirty="0"/>
              <a:t> 버전 비활성</a:t>
            </a:r>
            <a:endParaRPr kumimoji="1" lang="ko-Kore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DC285-8277-BCAD-AFC4-70B7789D1552}"/>
              </a:ext>
            </a:extLst>
          </p:cNvPr>
          <p:cNvSpPr txBox="1"/>
          <p:nvPr/>
        </p:nvSpPr>
        <p:spPr>
          <a:xfrm>
            <a:off x="5277396" y="420526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활성</a:t>
            </a:r>
            <a:endParaRPr kumimoji="1" lang="ko-Kore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962DE6-8F5B-6E14-2BB7-957268342E98}"/>
              </a:ext>
            </a:extLst>
          </p:cNvPr>
          <p:cNvSpPr/>
          <p:nvPr/>
        </p:nvSpPr>
        <p:spPr>
          <a:xfrm>
            <a:off x="2705476" y="5088055"/>
            <a:ext cx="750418" cy="1515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E430DC-6FF5-57A4-BF20-5829DA463D77}"/>
              </a:ext>
            </a:extLst>
          </p:cNvPr>
          <p:cNvSpPr/>
          <p:nvPr/>
        </p:nvSpPr>
        <p:spPr>
          <a:xfrm>
            <a:off x="5631816" y="5095501"/>
            <a:ext cx="750418" cy="1515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C65B03-D7EB-31DF-42EA-3481C1892308}"/>
              </a:ext>
            </a:extLst>
          </p:cNvPr>
          <p:cNvSpPr/>
          <p:nvPr/>
        </p:nvSpPr>
        <p:spPr>
          <a:xfrm>
            <a:off x="3964609" y="3989729"/>
            <a:ext cx="1127257" cy="192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850E17-FAEC-8B2F-44B9-2018FF7E0DB0}"/>
              </a:ext>
            </a:extLst>
          </p:cNvPr>
          <p:cNvSpPr txBox="1"/>
          <p:nvPr/>
        </p:nvSpPr>
        <p:spPr>
          <a:xfrm>
            <a:off x="3255292" y="3191429"/>
            <a:ext cx="2545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Deployment </a:t>
            </a:r>
            <a:r>
              <a:rPr kumimoji="1" lang="ko-KR" altLang="en-US" dirty="0"/>
              <a:t>이미지 버전 변경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4832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468599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디플로이먼트</a:t>
            </a:r>
            <a:r>
              <a:rPr lang="ko-KR" altLang="en-US" sz="2400" dirty="0"/>
              <a:t> </a:t>
            </a:r>
            <a:r>
              <a:rPr lang="en-US" altLang="ko-KR" sz="2400" dirty="0"/>
              <a:t>(Deployment)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이처럼 </a:t>
            </a:r>
            <a:r>
              <a:rPr lang="ko-KR" altLang="en-US" sz="1600" dirty="0" err="1">
                <a:solidFill>
                  <a:schemeClr val="tx1"/>
                </a:solidFill>
              </a:rPr>
              <a:t>디플로이먼트는</a:t>
            </a:r>
            <a:r>
              <a:rPr lang="ko-KR" altLang="en-US" sz="1600" dirty="0">
                <a:solidFill>
                  <a:schemeClr val="tx1"/>
                </a:solidFill>
              </a:rPr>
              <a:t> 여러 개의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레플리카셋을</a:t>
            </a:r>
            <a:r>
              <a:rPr lang="ko-KR" altLang="en-US" sz="1600" dirty="0">
                <a:solidFill>
                  <a:schemeClr val="tx1"/>
                </a:solidFill>
              </a:rPr>
              <a:t> 관리하기 위한 상위 오브젝트이다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디플로이먼트를</a:t>
            </a:r>
            <a:r>
              <a:rPr lang="ko-KR" altLang="en-US" sz="1600" dirty="0">
                <a:solidFill>
                  <a:schemeClr val="tx1"/>
                </a:solidFill>
              </a:rPr>
              <a:t> 사용하면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레플리카셋의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리비전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관리뿐만</a:t>
            </a:r>
            <a:r>
              <a:rPr lang="ko-KR" altLang="en-US" sz="1600" dirty="0">
                <a:solidFill>
                  <a:schemeClr val="tx1"/>
                </a:solidFill>
              </a:rPr>
              <a:t> 아니라 다양한 </a:t>
            </a:r>
            <a:r>
              <a:rPr lang="ko-KR" altLang="en-US" sz="1600" dirty="0" err="1">
                <a:solidFill>
                  <a:schemeClr val="tx1"/>
                </a:solidFill>
              </a:rPr>
              <a:t>파드의</a:t>
            </a:r>
            <a:r>
              <a:rPr lang="ko-KR" altLang="en-US" sz="1600" dirty="0">
                <a:solidFill>
                  <a:schemeClr val="tx1"/>
                </a:solidFill>
              </a:rPr>
              <a:t> 롤링 업데이트 정책을 사용할 수 있다는 장점이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따라서 </a:t>
            </a:r>
            <a:r>
              <a:rPr lang="ko-KR" altLang="en-US" sz="1600" dirty="0" err="1">
                <a:solidFill>
                  <a:schemeClr val="tx1"/>
                </a:solidFill>
              </a:rPr>
              <a:t>쿠버네티스에서</a:t>
            </a:r>
            <a:r>
              <a:rPr lang="ko-KR" altLang="en-US" sz="1600" dirty="0">
                <a:solidFill>
                  <a:schemeClr val="tx1"/>
                </a:solidFill>
              </a:rPr>
              <a:t> 공식적으로 </a:t>
            </a:r>
            <a:r>
              <a:rPr lang="ko-KR" altLang="en-US" sz="1600" dirty="0" err="1">
                <a:solidFill>
                  <a:schemeClr val="tx1"/>
                </a:solidFill>
              </a:rPr>
              <a:t>디플로이먼트를</a:t>
            </a:r>
            <a:r>
              <a:rPr lang="ko-KR" altLang="en-US" sz="1600" dirty="0">
                <a:solidFill>
                  <a:schemeClr val="tx1"/>
                </a:solidFill>
              </a:rPr>
              <a:t> 사용할 것을 권장한다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2055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네트워크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468599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서비스 </a:t>
            </a:r>
            <a:r>
              <a:rPr lang="en-US" altLang="ko-KR" sz="2400" dirty="0"/>
              <a:t>(Service)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쿠버네티스에서</a:t>
            </a:r>
            <a:r>
              <a:rPr lang="ko-KR" altLang="en-US" sz="1600" dirty="0">
                <a:solidFill>
                  <a:schemeClr val="tx1"/>
                </a:solidFill>
              </a:rPr>
              <a:t> 컨테이너를 구성하는 가장 중요한 요소인 </a:t>
            </a:r>
            <a:r>
              <a:rPr lang="ko-KR" altLang="en-US" sz="1600" dirty="0" err="1">
                <a:solidFill>
                  <a:schemeClr val="tx1"/>
                </a:solidFill>
              </a:rPr>
              <a:t>파드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디플로이먼트에</a:t>
            </a:r>
            <a:r>
              <a:rPr lang="ko-KR" altLang="en-US" sz="1600" dirty="0">
                <a:solidFill>
                  <a:schemeClr val="tx1"/>
                </a:solidFill>
              </a:rPr>
              <a:t> 대해 알아봤다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디플로이먼트를</a:t>
            </a:r>
            <a:r>
              <a:rPr lang="ko-KR" altLang="en-US" sz="1600" dirty="0">
                <a:solidFill>
                  <a:schemeClr val="tx1"/>
                </a:solidFill>
              </a:rPr>
              <a:t> 통해 생성된 </a:t>
            </a:r>
            <a:r>
              <a:rPr lang="ko-KR" altLang="en-US" sz="1600" dirty="0" err="1">
                <a:solidFill>
                  <a:schemeClr val="tx1"/>
                </a:solidFill>
              </a:rPr>
              <a:t>파드에</a:t>
            </a:r>
            <a:r>
              <a:rPr lang="ko-KR" altLang="en-US" sz="1600" dirty="0">
                <a:solidFill>
                  <a:schemeClr val="tx1"/>
                </a:solidFill>
              </a:rPr>
              <a:t> 어떻게 접근하는 지에 대해 아직 알아보지 않았다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이전 강의에서 간단하게 소개한 서비스에 대해 다시 짚어보고 서비스의 종류에 대해서 알아보자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5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6FA7998-1C87-F1E4-3E37-957542EF7E92}"/>
              </a:ext>
            </a:extLst>
          </p:cNvPr>
          <p:cNvSpPr/>
          <p:nvPr/>
        </p:nvSpPr>
        <p:spPr>
          <a:xfrm>
            <a:off x="5473171" y="4211190"/>
            <a:ext cx="2236304" cy="1610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네트워크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199" y="959865"/>
            <a:ext cx="8328991" cy="2568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서비스 </a:t>
            </a:r>
            <a:r>
              <a:rPr lang="en-US" altLang="ko-KR" sz="2400" dirty="0"/>
              <a:t>(Service)</a:t>
            </a:r>
            <a:endParaRPr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쿠버네티스</a:t>
            </a:r>
            <a:r>
              <a:rPr lang="ko-KR" altLang="en-US" sz="1600" dirty="0">
                <a:solidFill>
                  <a:schemeClr val="tx1"/>
                </a:solidFill>
              </a:rPr>
              <a:t> 클러스터 내부에서 </a:t>
            </a:r>
            <a:r>
              <a:rPr lang="ko-KR" altLang="en-US" sz="1600" dirty="0" err="1">
                <a:solidFill>
                  <a:schemeClr val="tx1"/>
                </a:solidFill>
              </a:rPr>
              <a:t>파드의</a:t>
            </a:r>
            <a:r>
              <a:rPr lang="ko-KR" altLang="en-US" sz="1600" dirty="0">
                <a:solidFill>
                  <a:schemeClr val="tx1"/>
                </a:solidFill>
              </a:rPr>
              <a:t> 내부 </a:t>
            </a:r>
            <a:r>
              <a:rPr lang="en-US" altLang="ko-KR" sz="1600" dirty="0">
                <a:solidFill>
                  <a:schemeClr val="tx1"/>
                </a:solidFill>
              </a:rPr>
              <a:t>IP</a:t>
            </a:r>
            <a:r>
              <a:rPr lang="ko-KR" altLang="en-US" sz="1600" dirty="0">
                <a:solidFill>
                  <a:schemeClr val="tx1"/>
                </a:solidFill>
              </a:rPr>
              <a:t>로 직접 접근할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하지만 이 방법은 로컬 개발 환경 또는 </a:t>
            </a:r>
            <a:r>
              <a:rPr lang="ko-KR" altLang="en-US" sz="1600" dirty="0" err="1">
                <a:solidFill>
                  <a:schemeClr val="tx1"/>
                </a:solidFill>
              </a:rPr>
              <a:t>쿠버네티스</a:t>
            </a:r>
            <a:r>
              <a:rPr lang="ko-KR" altLang="en-US" sz="1600" dirty="0">
                <a:solidFill>
                  <a:schemeClr val="tx1"/>
                </a:solidFill>
              </a:rPr>
              <a:t> 내부에서만 사용할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외부 </a:t>
            </a:r>
            <a:r>
              <a:rPr lang="en-US" altLang="ko-KR" sz="1600" dirty="0">
                <a:solidFill>
                  <a:schemeClr val="tx1"/>
                </a:solidFill>
              </a:rPr>
              <a:t>IP</a:t>
            </a:r>
            <a:r>
              <a:rPr lang="ko-KR" altLang="en-US" sz="1600" dirty="0">
                <a:solidFill>
                  <a:schemeClr val="tx1"/>
                </a:solidFill>
              </a:rPr>
              <a:t>를 할당하고  외부로 노출시켜 사용자들이 접근하거나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다른 </a:t>
            </a:r>
            <a:r>
              <a:rPr lang="ko-KR" altLang="en-US" sz="1600" dirty="0" err="1">
                <a:solidFill>
                  <a:schemeClr val="tx1"/>
                </a:solidFill>
              </a:rPr>
              <a:t>디플로이먼트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(Deployment)</a:t>
            </a:r>
            <a:r>
              <a:rPr lang="ko-KR" altLang="en-US" sz="1600" dirty="0">
                <a:solidFill>
                  <a:schemeClr val="tx1"/>
                </a:solidFill>
              </a:rPr>
              <a:t>의 </a:t>
            </a:r>
            <a:r>
              <a:rPr lang="ko-KR" altLang="en-US" sz="1600" dirty="0" err="1">
                <a:solidFill>
                  <a:schemeClr val="tx1"/>
                </a:solidFill>
              </a:rPr>
              <a:t>파드들이</a:t>
            </a:r>
            <a:r>
              <a:rPr lang="ko-KR" altLang="en-US" sz="1600" dirty="0">
                <a:solidFill>
                  <a:schemeClr val="tx1"/>
                </a:solidFill>
              </a:rPr>
              <a:t> 접근하기 위해서는 서비스 </a:t>
            </a:r>
            <a:r>
              <a:rPr lang="en-US" altLang="ko-KR" sz="1600" dirty="0">
                <a:solidFill>
                  <a:schemeClr val="tx1"/>
                </a:solidFill>
              </a:rPr>
              <a:t>(Service)</a:t>
            </a:r>
            <a:r>
              <a:rPr lang="ko-KR" altLang="en-US" sz="1600" dirty="0">
                <a:solidFill>
                  <a:schemeClr val="tx1"/>
                </a:solidFill>
              </a:rPr>
              <a:t>라는 </a:t>
            </a:r>
            <a:r>
              <a:rPr lang="ko-KR" altLang="en-US" sz="1600" dirty="0" err="1">
                <a:solidFill>
                  <a:schemeClr val="tx1"/>
                </a:solidFill>
              </a:rPr>
              <a:t>쿠버네티스</a:t>
            </a:r>
            <a:r>
              <a:rPr lang="ko-KR" altLang="en-US" sz="1600" dirty="0">
                <a:solidFill>
                  <a:schemeClr val="tx1"/>
                </a:solidFill>
              </a:rPr>
              <a:t> 오브젝트를 생성해야 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D009154-61FB-82EB-181B-FC5E543A9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370" y="4313435"/>
            <a:ext cx="1853906" cy="1405648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BB4D09A-2353-2039-8253-E06858190C88}"/>
              </a:ext>
            </a:extLst>
          </p:cNvPr>
          <p:cNvSpPr/>
          <p:nvPr/>
        </p:nvSpPr>
        <p:spPr>
          <a:xfrm>
            <a:off x="1590261" y="4211190"/>
            <a:ext cx="2236304" cy="1610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&gt; curl 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0A1A9E-50FB-DE6A-3A51-E6A3F71615C0}"/>
              </a:ext>
            </a:extLst>
          </p:cNvPr>
          <p:cNvSpPr txBox="1"/>
          <p:nvPr/>
        </p:nvSpPr>
        <p:spPr>
          <a:xfrm>
            <a:off x="1537479" y="3879446"/>
            <a:ext cx="234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쿠버네티스</a:t>
            </a:r>
            <a:r>
              <a:rPr lang="ko-KR" altLang="en-US" sz="1200" dirty="0"/>
              <a:t> 노드</a:t>
            </a:r>
            <a:r>
              <a:rPr lang="en-US" altLang="ko-KR" sz="1200" dirty="0"/>
              <a:t>1 (</a:t>
            </a:r>
            <a:r>
              <a:rPr lang="ko-KR" altLang="en-US" sz="1200" dirty="0"/>
              <a:t>마스터 노드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6B2530-BFC5-322A-2D3E-B6B0ADC95282}"/>
              </a:ext>
            </a:extLst>
          </p:cNvPr>
          <p:cNvSpPr txBox="1"/>
          <p:nvPr/>
        </p:nvSpPr>
        <p:spPr>
          <a:xfrm>
            <a:off x="5493907" y="3870578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쿠버네티스</a:t>
            </a:r>
            <a:r>
              <a:rPr lang="ko-KR" altLang="en-US" sz="1200" dirty="0"/>
              <a:t> 노드</a:t>
            </a:r>
            <a:r>
              <a:rPr lang="en-US" altLang="ko-KR" sz="1200" dirty="0"/>
              <a:t>2 (</a:t>
            </a:r>
            <a:r>
              <a:rPr lang="ko-KR" altLang="en-US" sz="1200" dirty="0"/>
              <a:t>워커 노드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0E3CC9C-DEDB-8E8A-D928-CE1354AEFFC9}"/>
              </a:ext>
            </a:extLst>
          </p:cNvPr>
          <p:cNvCxnSpPr>
            <a:cxnSpLocks/>
          </p:cNvCxnSpPr>
          <p:nvPr/>
        </p:nvCxnSpPr>
        <p:spPr>
          <a:xfrm>
            <a:off x="3488634" y="5016259"/>
            <a:ext cx="21757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3BDFED-2F27-C724-1766-89E376639B42}"/>
              </a:ext>
            </a:extLst>
          </p:cNvPr>
          <p:cNvSpPr txBox="1"/>
          <p:nvPr/>
        </p:nvSpPr>
        <p:spPr>
          <a:xfrm>
            <a:off x="2354895" y="6010331"/>
            <a:ext cx="4831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쿠버네티스</a:t>
            </a:r>
            <a:r>
              <a:rPr lang="ko-KR" altLang="en-US" dirty="0"/>
              <a:t> 클러스터 내부에서 </a:t>
            </a:r>
            <a:r>
              <a:rPr lang="ko-KR" altLang="en-US" dirty="0" err="1"/>
              <a:t>파드의</a:t>
            </a:r>
            <a:r>
              <a:rPr lang="ko-KR" altLang="en-US" dirty="0"/>
              <a:t> 내부 </a:t>
            </a:r>
            <a:r>
              <a:rPr lang="en-US" altLang="ko-KR" dirty="0"/>
              <a:t>IP</a:t>
            </a:r>
            <a:r>
              <a:rPr lang="ko-KR" altLang="en-US" dirty="0"/>
              <a:t>로 직접 접근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78FAC-CA3E-17F3-C57A-923E3551CEB6}"/>
              </a:ext>
            </a:extLst>
          </p:cNvPr>
          <p:cNvSpPr txBox="1"/>
          <p:nvPr/>
        </p:nvSpPr>
        <p:spPr>
          <a:xfrm>
            <a:off x="4089457" y="5074457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파드의</a:t>
            </a:r>
            <a:r>
              <a:rPr lang="ko-KR" altLang="en-US" sz="1100" dirty="0"/>
              <a:t> 내부 </a:t>
            </a:r>
            <a:r>
              <a:rPr lang="en-US" altLang="ko-KR" sz="1100" dirty="0"/>
              <a:t>IP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09811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네트워크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199" y="959865"/>
            <a:ext cx="8328991" cy="2568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서비스 </a:t>
            </a:r>
            <a:r>
              <a:rPr lang="en-US" altLang="ko-KR" sz="2400" dirty="0"/>
              <a:t>(Service)</a:t>
            </a:r>
            <a:endParaRPr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서비스는 외부에서 </a:t>
            </a:r>
            <a:r>
              <a:rPr lang="ko-KR" altLang="en-US" sz="1600" dirty="0" err="1">
                <a:solidFill>
                  <a:schemeClr val="tx1"/>
                </a:solidFill>
              </a:rPr>
              <a:t>파드에</a:t>
            </a:r>
            <a:r>
              <a:rPr lang="ko-KR" altLang="en-US" sz="1600" dirty="0">
                <a:solidFill>
                  <a:schemeClr val="tx1"/>
                </a:solidFill>
              </a:rPr>
              <a:t> 접근하기 위한 규칙을 정의한다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여러 개의 </a:t>
            </a:r>
            <a:r>
              <a:rPr lang="ko-KR" altLang="en-US" sz="1600" dirty="0" err="1">
                <a:solidFill>
                  <a:schemeClr val="tx1"/>
                </a:solidFill>
              </a:rPr>
              <a:t>파드에</a:t>
            </a:r>
            <a:r>
              <a:rPr lang="ko-KR" altLang="en-US" sz="1600" dirty="0">
                <a:solidFill>
                  <a:schemeClr val="tx1"/>
                </a:solidFill>
              </a:rPr>
              <a:t> 쉽게 접근할 수 있도록 고유한 외부 </a:t>
            </a:r>
            <a:r>
              <a:rPr lang="en-US" altLang="ko-KR" sz="1600" dirty="0">
                <a:solidFill>
                  <a:schemeClr val="tx1"/>
                </a:solidFill>
              </a:rPr>
              <a:t>IP</a:t>
            </a:r>
            <a:r>
              <a:rPr lang="ko-KR" altLang="en-US" sz="1600" dirty="0">
                <a:solidFill>
                  <a:schemeClr val="tx1"/>
                </a:solidFill>
              </a:rPr>
              <a:t>를 부여한다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여러 개의 </a:t>
            </a:r>
            <a:r>
              <a:rPr lang="ko-KR" altLang="en-US" sz="1600" dirty="0" err="1">
                <a:solidFill>
                  <a:schemeClr val="tx1"/>
                </a:solidFill>
              </a:rPr>
              <a:t>파드에</a:t>
            </a:r>
            <a:r>
              <a:rPr lang="ko-KR" altLang="en-US" sz="1600" dirty="0">
                <a:solidFill>
                  <a:schemeClr val="tx1"/>
                </a:solidFill>
              </a:rPr>
              <a:t> 접근할 때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요청을 분산하는 로드 </a:t>
            </a:r>
            <a:r>
              <a:rPr lang="ko-KR" altLang="en-US" sz="1600" dirty="0" err="1">
                <a:solidFill>
                  <a:schemeClr val="tx1"/>
                </a:solidFill>
              </a:rPr>
              <a:t>밸런서</a:t>
            </a:r>
            <a:r>
              <a:rPr lang="ko-KR" altLang="en-US" sz="1600" dirty="0">
                <a:solidFill>
                  <a:schemeClr val="tx1"/>
                </a:solidFill>
              </a:rPr>
              <a:t> 기능을 수행한다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클라우드 플랫폼의 로드 </a:t>
            </a:r>
            <a:r>
              <a:rPr lang="ko-KR" altLang="en-US" sz="1600" dirty="0" err="1">
                <a:solidFill>
                  <a:schemeClr val="tx1"/>
                </a:solidFill>
              </a:rPr>
              <a:t>밸런서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클러스터 노드 포트 등을 통해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외부로 노출시킨다</a:t>
            </a:r>
            <a:r>
              <a:rPr lang="en-US" altLang="ko-KR" sz="1600" dirty="0">
                <a:solidFill>
                  <a:schemeClr val="tx1"/>
                </a:solidFill>
              </a:rPr>
              <a:t>. (</a:t>
            </a:r>
            <a:r>
              <a:rPr lang="ko-KR" altLang="en-US" sz="1600" dirty="0">
                <a:solidFill>
                  <a:schemeClr val="tx1"/>
                </a:solidFill>
              </a:rPr>
              <a:t>서비스의 종류는 여러가지이다</a:t>
            </a:r>
            <a:r>
              <a:rPr lang="en-US" altLang="ko-KR" sz="1600" dirty="0">
                <a:solidFill>
                  <a:schemeClr val="tx1"/>
                </a:solidFill>
              </a:rPr>
              <a:t>.)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D009154-61FB-82EB-181B-FC5E543A9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297" y="4877260"/>
            <a:ext cx="1853906" cy="140564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1FDE6A3-9EE2-A774-BB62-0CB22704C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248" y="4877260"/>
            <a:ext cx="1853906" cy="1405648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4BD22FF-1B44-0E8C-1C6F-975B98C4D5CE}"/>
              </a:ext>
            </a:extLst>
          </p:cNvPr>
          <p:cNvSpPr/>
          <p:nvPr/>
        </p:nvSpPr>
        <p:spPr>
          <a:xfrm>
            <a:off x="3319669" y="3681020"/>
            <a:ext cx="2504661" cy="467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EEC7CB8-BE03-7FE1-B617-5144109811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91071" y="4048765"/>
            <a:ext cx="1561381" cy="848371"/>
          </a:xfrm>
          <a:prstGeom prst="curvedConnector3">
            <a:avLst>
              <a:gd name="adj1" fmla="val 53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FC156640-1D5F-3D36-FB98-EE6619B9E817}"/>
              </a:ext>
            </a:extLst>
          </p:cNvPr>
          <p:cNvCxnSpPr>
            <a:cxnSpLocks/>
          </p:cNvCxnSpPr>
          <p:nvPr/>
        </p:nvCxnSpPr>
        <p:spPr>
          <a:xfrm rot="5400000">
            <a:off x="3810016" y="4184849"/>
            <a:ext cx="937821" cy="5861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3750B4A-FEDA-508A-ED99-0D350C2FF8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41531" y="4149421"/>
            <a:ext cx="927538" cy="6666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DD170E4-0A9E-270B-A3EE-CBFFE2454561}"/>
              </a:ext>
            </a:extLst>
          </p:cNvPr>
          <p:cNvCxnSpPr>
            <a:cxnSpLocks/>
          </p:cNvCxnSpPr>
          <p:nvPr/>
        </p:nvCxnSpPr>
        <p:spPr>
          <a:xfrm>
            <a:off x="4572392" y="4058702"/>
            <a:ext cx="1639983" cy="848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D6F84A-7A71-A68C-301F-65B9DFECFB27}"/>
              </a:ext>
            </a:extLst>
          </p:cNvPr>
          <p:cNvSpPr txBox="1"/>
          <p:nvPr/>
        </p:nvSpPr>
        <p:spPr>
          <a:xfrm>
            <a:off x="2564297" y="6246005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10.1.0.1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22FB00-7CFE-C5A8-EB2B-1074B1B1FE36}"/>
              </a:ext>
            </a:extLst>
          </p:cNvPr>
          <p:cNvSpPr txBox="1"/>
          <p:nvPr/>
        </p:nvSpPr>
        <p:spPr>
          <a:xfrm>
            <a:off x="3569891" y="6246005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10.1.0.2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85F9C1-0195-161C-F9B2-DF47654D620D}"/>
              </a:ext>
            </a:extLst>
          </p:cNvPr>
          <p:cNvSpPr txBox="1"/>
          <p:nvPr/>
        </p:nvSpPr>
        <p:spPr>
          <a:xfrm>
            <a:off x="4865882" y="624608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10.1.1.2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C6FF7B-B77E-94B9-0C89-5C2B7E3D02A8}"/>
              </a:ext>
            </a:extLst>
          </p:cNvPr>
          <p:cNvSpPr txBox="1"/>
          <p:nvPr/>
        </p:nvSpPr>
        <p:spPr>
          <a:xfrm>
            <a:off x="5839043" y="6256673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10.1.1.3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97284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네트워크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468599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서비스를 사용하는 이유</a:t>
            </a:r>
            <a:endParaRPr lang="en-US" altLang="ko-KR" sz="24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서비스는 외부  또는 내부에서 </a:t>
            </a:r>
            <a:r>
              <a:rPr lang="ko-KR" altLang="en-US" sz="1600" dirty="0" err="1">
                <a:solidFill>
                  <a:schemeClr val="tx1"/>
                </a:solidFill>
              </a:rPr>
              <a:t>파드에</a:t>
            </a:r>
            <a:r>
              <a:rPr lang="ko-KR" altLang="en-US" sz="1600" dirty="0">
                <a:solidFill>
                  <a:schemeClr val="tx1"/>
                </a:solidFill>
              </a:rPr>
              <a:t> 접근할 때도 사용한다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내부는 </a:t>
            </a:r>
            <a:r>
              <a:rPr lang="en-US" altLang="ko-KR" sz="1600" dirty="0" err="1">
                <a:solidFill>
                  <a:schemeClr val="tx1"/>
                </a:solidFill>
              </a:rPr>
              <a:t>ClusterIP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파드는</a:t>
            </a:r>
            <a:r>
              <a:rPr lang="ko-KR" altLang="en-US" sz="1600" dirty="0">
                <a:solidFill>
                  <a:schemeClr val="tx1"/>
                </a:solidFill>
              </a:rPr>
              <a:t> 서버와 같이 영구적인 것이 아니라 일회적인 것이다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파드는</a:t>
            </a:r>
            <a:r>
              <a:rPr lang="ko-KR" altLang="en-US" sz="1600" dirty="0">
                <a:solidFill>
                  <a:schemeClr val="tx1"/>
                </a:solidFill>
              </a:rPr>
              <a:t> 문제가 생기면 문제가 생긴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삭제한 뒤 새로운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생성한다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그렇기 때문에 </a:t>
            </a:r>
            <a:r>
              <a:rPr lang="ko-KR" altLang="en-US" sz="1600" dirty="0" err="1">
                <a:solidFill>
                  <a:schemeClr val="tx1"/>
                </a:solidFill>
              </a:rPr>
              <a:t>파드의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IP</a:t>
            </a:r>
            <a:r>
              <a:rPr lang="ko-KR" altLang="en-US" sz="1600" dirty="0">
                <a:solidFill>
                  <a:schemeClr val="tx1"/>
                </a:solidFill>
              </a:rPr>
              <a:t>는 고정적이지 않고 가변적이다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사용자가 </a:t>
            </a:r>
            <a:r>
              <a:rPr lang="en-US" altLang="ko-KR" sz="1600" dirty="0">
                <a:solidFill>
                  <a:schemeClr val="tx1"/>
                </a:solidFill>
              </a:rPr>
              <a:t>Pod</a:t>
            </a:r>
            <a:r>
              <a:rPr lang="ko-KR" altLang="en-US" sz="1600" dirty="0">
                <a:solidFill>
                  <a:schemeClr val="tx1"/>
                </a:solidFill>
              </a:rPr>
              <a:t>에 접근할 때 가변적인 </a:t>
            </a:r>
            <a:r>
              <a:rPr lang="en-US" altLang="ko-KR" sz="1600" dirty="0">
                <a:solidFill>
                  <a:schemeClr val="tx1"/>
                </a:solidFill>
              </a:rPr>
              <a:t>IP</a:t>
            </a:r>
            <a:r>
              <a:rPr lang="ko-KR" altLang="en-US" sz="1600" dirty="0" err="1">
                <a:solidFill>
                  <a:schemeClr val="tx1"/>
                </a:solidFill>
              </a:rPr>
              <a:t>를</a:t>
            </a:r>
            <a:r>
              <a:rPr lang="ko-KR" altLang="en-US" sz="1600" dirty="0">
                <a:solidFill>
                  <a:schemeClr val="tx1"/>
                </a:solidFill>
              </a:rPr>
              <a:t> 가진 </a:t>
            </a:r>
            <a:r>
              <a:rPr lang="ko-KR" altLang="en-US" sz="1600" dirty="0" err="1">
                <a:solidFill>
                  <a:schemeClr val="tx1"/>
                </a:solidFill>
              </a:rPr>
              <a:t>파드에</a:t>
            </a:r>
            <a:r>
              <a:rPr lang="ko-KR" altLang="en-US" sz="1600" dirty="0">
                <a:solidFill>
                  <a:schemeClr val="tx1"/>
                </a:solidFill>
              </a:rPr>
              <a:t> 접근하려면 </a:t>
            </a:r>
            <a:r>
              <a:rPr lang="ko-KR" altLang="en-US" sz="1600" dirty="0" err="1">
                <a:solidFill>
                  <a:schemeClr val="tx1"/>
                </a:solidFill>
              </a:rPr>
              <a:t>파드의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IP</a:t>
            </a:r>
            <a:r>
              <a:rPr lang="ko-KR" altLang="en-US" sz="1600" dirty="0">
                <a:solidFill>
                  <a:schemeClr val="tx1"/>
                </a:solidFill>
              </a:rPr>
              <a:t>가 바뀔 때마다 </a:t>
            </a:r>
            <a:r>
              <a:rPr lang="en-US" altLang="ko-KR" sz="1600" dirty="0">
                <a:solidFill>
                  <a:schemeClr val="tx1"/>
                </a:solidFill>
              </a:rPr>
              <a:t>IP</a:t>
            </a:r>
            <a:r>
              <a:rPr lang="ko-KR" altLang="en-US" sz="1600" dirty="0" err="1">
                <a:solidFill>
                  <a:schemeClr val="tx1"/>
                </a:solidFill>
              </a:rPr>
              <a:t>를</a:t>
            </a:r>
            <a:r>
              <a:rPr lang="ko-KR" altLang="en-US" sz="1600" dirty="0">
                <a:solidFill>
                  <a:schemeClr val="tx1"/>
                </a:solidFill>
              </a:rPr>
              <a:t> 수정하는 것은 비효율적이며 매우 번거로운 일이 될 것이다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그렇기 때문에 서비스를 지정하면 해당 </a:t>
            </a:r>
            <a:r>
              <a:rPr lang="en-US" altLang="ko-KR" sz="1600" dirty="0">
                <a:solidFill>
                  <a:schemeClr val="tx1"/>
                </a:solidFill>
              </a:rPr>
              <a:t>Label Selector</a:t>
            </a:r>
            <a:r>
              <a:rPr lang="ko-KR" altLang="en-US" sz="1600" dirty="0">
                <a:solidFill>
                  <a:schemeClr val="tx1"/>
                </a:solidFill>
              </a:rPr>
              <a:t>와 일치하는 </a:t>
            </a:r>
            <a:r>
              <a:rPr lang="en-US" altLang="ko-KR" sz="1600" dirty="0">
                <a:solidFill>
                  <a:schemeClr val="tx1"/>
                </a:solidFill>
              </a:rPr>
              <a:t>Label</a:t>
            </a:r>
            <a:r>
              <a:rPr lang="ko-KR" altLang="en-US" sz="1600" dirty="0">
                <a:solidFill>
                  <a:schemeClr val="tx1"/>
                </a:solidFill>
              </a:rPr>
              <a:t>을 가진 </a:t>
            </a:r>
            <a:r>
              <a:rPr lang="ko-KR" altLang="en-US" sz="1600" dirty="0" err="1">
                <a:solidFill>
                  <a:schemeClr val="tx1"/>
                </a:solidFill>
              </a:rPr>
              <a:t>파드로</a:t>
            </a:r>
            <a:r>
              <a:rPr lang="ko-KR" altLang="en-US" sz="1600" dirty="0">
                <a:solidFill>
                  <a:schemeClr val="tx1"/>
                </a:solidFill>
              </a:rPr>
              <a:t> 접근 가능해진다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70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네트워크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468599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서비스 종류</a:t>
            </a:r>
            <a:endParaRPr lang="en-US" altLang="ko-KR" sz="24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주로 사용하는 서비스 종류는 크게 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가지이다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b="1" dirty="0" err="1">
                <a:solidFill>
                  <a:schemeClr val="tx1"/>
                </a:solidFill>
              </a:rPr>
              <a:t>ClusterIP</a:t>
            </a:r>
            <a:r>
              <a:rPr lang="en-US" altLang="ko-KR" sz="1600" dirty="0">
                <a:solidFill>
                  <a:schemeClr val="tx1"/>
                </a:solidFill>
              </a:rPr>
              <a:t>: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쿠버네티스</a:t>
            </a:r>
            <a:r>
              <a:rPr lang="ko-KR" altLang="en-US" sz="1600" dirty="0">
                <a:solidFill>
                  <a:schemeClr val="tx1"/>
                </a:solidFill>
              </a:rPr>
              <a:t> 내부에서만 </a:t>
            </a:r>
            <a:r>
              <a:rPr lang="ko-KR" altLang="en-US" sz="1600" dirty="0" err="1">
                <a:solidFill>
                  <a:schemeClr val="tx1"/>
                </a:solidFill>
              </a:rPr>
              <a:t>파드들에</a:t>
            </a:r>
            <a:r>
              <a:rPr lang="ko-KR" altLang="en-US" sz="1600" dirty="0">
                <a:solidFill>
                  <a:schemeClr val="tx1"/>
                </a:solidFill>
              </a:rPr>
              <a:t> 접근할 때 사용한다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ko-KR" altLang="en-US" sz="1600" dirty="0">
                <a:solidFill>
                  <a:schemeClr val="tx1"/>
                </a:solidFill>
              </a:rPr>
              <a:t> 외부로 노출하지 않기 때문에 </a:t>
            </a:r>
            <a:r>
              <a:rPr lang="ko-KR" altLang="en-US" sz="1600" dirty="0" err="1">
                <a:solidFill>
                  <a:schemeClr val="tx1"/>
                </a:solidFill>
              </a:rPr>
              <a:t>쿠버네티스</a:t>
            </a:r>
            <a:r>
              <a:rPr lang="ko-KR" altLang="en-US" sz="1600" dirty="0">
                <a:solidFill>
                  <a:schemeClr val="tx1"/>
                </a:solidFill>
              </a:rPr>
              <a:t> 클러스터 내부에서만 사용되는 </a:t>
            </a:r>
            <a:r>
              <a:rPr lang="ko-KR" altLang="en-US" sz="1600" dirty="0" err="1">
                <a:solidFill>
                  <a:schemeClr val="tx1"/>
                </a:solidFill>
              </a:rPr>
              <a:t>파드에</a:t>
            </a:r>
            <a:r>
              <a:rPr lang="ko-KR" altLang="en-US" sz="1600" dirty="0">
                <a:solidFill>
                  <a:schemeClr val="tx1"/>
                </a:solidFill>
              </a:rPr>
              <a:t> 적합하다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b="1" dirty="0">
                <a:solidFill>
                  <a:schemeClr val="tx1"/>
                </a:solidFill>
              </a:rPr>
              <a:t>노드 포트 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en-US" altLang="ko-KR" sz="1600" b="1" dirty="0" err="1">
                <a:solidFill>
                  <a:schemeClr val="tx1"/>
                </a:solidFill>
              </a:rPr>
              <a:t>NodePort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 err="1">
                <a:solidFill>
                  <a:schemeClr val="tx1"/>
                </a:solidFill>
              </a:rPr>
              <a:t>파드에</a:t>
            </a:r>
            <a:r>
              <a:rPr lang="ko-KR" altLang="en-US" sz="1600" dirty="0">
                <a:solidFill>
                  <a:schemeClr val="tx1"/>
                </a:solidFill>
              </a:rPr>
              <a:t> 접근할 수 있는 포트를 클러스터의 모든 노드에 동일하게 개방한다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ko-KR" altLang="en-US" sz="1600" dirty="0">
                <a:solidFill>
                  <a:schemeClr val="tx1"/>
                </a:solidFill>
              </a:rPr>
              <a:t> 따라서 외부에서 </a:t>
            </a:r>
            <a:r>
              <a:rPr lang="ko-KR" altLang="en-US" sz="1600" dirty="0" err="1">
                <a:solidFill>
                  <a:schemeClr val="tx1"/>
                </a:solidFill>
              </a:rPr>
              <a:t>파드에</a:t>
            </a:r>
            <a:r>
              <a:rPr lang="ko-KR" altLang="en-US" sz="1600" dirty="0">
                <a:solidFill>
                  <a:schemeClr val="tx1"/>
                </a:solidFill>
              </a:rPr>
              <a:t> 접근할 수 있는 서비스 타입이다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ko-KR" altLang="en-US" sz="1600" dirty="0">
                <a:solidFill>
                  <a:schemeClr val="tx1"/>
                </a:solidFill>
              </a:rPr>
              <a:t> 접근할 수 있는 포트는 랜덤으로 정해지지만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특정 포트로 접근하도록 설정할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b="1" dirty="0" err="1">
                <a:solidFill>
                  <a:schemeClr val="tx1"/>
                </a:solidFill>
              </a:rPr>
              <a:t>로드밸런서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en-US" altLang="ko-KR" sz="1600" b="1" dirty="0" err="1">
                <a:solidFill>
                  <a:schemeClr val="tx1"/>
                </a:solidFill>
              </a:rPr>
              <a:t>LoadBalancer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  <a:r>
              <a:rPr lang="en-US" altLang="ko-KR" sz="1600" dirty="0">
                <a:solidFill>
                  <a:schemeClr val="tx1"/>
                </a:solidFill>
              </a:rPr>
              <a:t>:</a:t>
            </a:r>
            <a:r>
              <a:rPr lang="ko-KR" altLang="en-US" sz="1600" dirty="0">
                <a:solidFill>
                  <a:schemeClr val="tx1"/>
                </a:solidFill>
              </a:rPr>
              <a:t> 클라우드 플랫폼에서 제공하는 로드 </a:t>
            </a:r>
            <a:r>
              <a:rPr lang="ko-KR" altLang="en-US" sz="1600" dirty="0" err="1">
                <a:solidFill>
                  <a:schemeClr val="tx1"/>
                </a:solidFill>
              </a:rPr>
              <a:t>밸런서를</a:t>
            </a:r>
            <a:r>
              <a:rPr lang="ko-KR" altLang="en-US" sz="1600" dirty="0">
                <a:solidFill>
                  <a:schemeClr val="tx1"/>
                </a:solidFill>
              </a:rPr>
              <a:t> 동적으로 </a:t>
            </a:r>
            <a:r>
              <a:rPr lang="ko-KR" altLang="en-US" sz="1600" dirty="0" err="1">
                <a:solidFill>
                  <a:schemeClr val="tx1"/>
                </a:solidFill>
              </a:rPr>
              <a:t>프로비저닝해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파드에</a:t>
            </a:r>
            <a:r>
              <a:rPr lang="ko-KR" altLang="en-US" sz="1600" dirty="0">
                <a:solidFill>
                  <a:schemeClr val="tx1"/>
                </a:solidFill>
              </a:rPr>
              <a:t> 연결한다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ko-KR" altLang="en-US" sz="1600" dirty="0">
                <a:solidFill>
                  <a:schemeClr val="tx1"/>
                </a:solidFill>
              </a:rPr>
              <a:t> 외부에서 </a:t>
            </a:r>
            <a:r>
              <a:rPr lang="ko-KR" altLang="en-US" sz="1600" dirty="0" err="1">
                <a:solidFill>
                  <a:schemeClr val="tx1"/>
                </a:solidFill>
              </a:rPr>
              <a:t>파드에</a:t>
            </a:r>
            <a:r>
              <a:rPr lang="ko-KR" altLang="en-US" sz="1600" dirty="0">
                <a:solidFill>
                  <a:schemeClr val="tx1"/>
                </a:solidFill>
              </a:rPr>
              <a:t> 접근 가능하지만 일반적으로 </a:t>
            </a:r>
            <a:r>
              <a:rPr lang="en-US" altLang="ko-KR" sz="1600" dirty="0">
                <a:solidFill>
                  <a:schemeClr val="tx1"/>
                </a:solidFill>
              </a:rPr>
              <a:t>AWS, GCP </a:t>
            </a:r>
            <a:r>
              <a:rPr lang="ko-KR" altLang="en-US" sz="1600" dirty="0">
                <a:solidFill>
                  <a:schemeClr val="tx1"/>
                </a:solidFill>
              </a:rPr>
              <a:t>등과 같은 클라우드 플랫폼 환경에서만 사용할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327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네트워크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468599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400" dirty="0" err="1"/>
              <a:t>ClusterIP</a:t>
            </a:r>
            <a:endParaRPr lang="en-US" altLang="ko-KR" sz="24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다음은 </a:t>
            </a:r>
            <a:r>
              <a:rPr lang="en-US" altLang="ko-KR" sz="1600" dirty="0" err="1">
                <a:solidFill>
                  <a:schemeClr val="tx1"/>
                </a:solidFill>
              </a:rPr>
              <a:t>ClusterIP</a:t>
            </a:r>
            <a:r>
              <a:rPr lang="ko-KR" altLang="en-US" sz="1600" dirty="0">
                <a:solidFill>
                  <a:schemeClr val="tx1"/>
                </a:solidFill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</a:rPr>
              <a:t>YAML</a:t>
            </a:r>
            <a:r>
              <a:rPr lang="ko-KR" altLang="en-US" sz="1600" dirty="0">
                <a:solidFill>
                  <a:schemeClr val="tx1"/>
                </a:solidFill>
              </a:rPr>
              <a:t> 파일의 항목이다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b="1" dirty="0" err="1">
                <a:solidFill>
                  <a:schemeClr val="tx1"/>
                </a:solidFill>
              </a:rPr>
              <a:t>spec.selector</a:t>
            </a:r>
            <a:r>
              <a:rPr lang="en-US" altLang="ko-KR" sz="1600" dirty="0">
                <a:solidFill>
                  <a:schemeClr val="tx1"/>
                </a:solidFill>
              </a:rPr>
              <a:t>: selector </a:t>
            </a:r>
            <a:r>
              <a:rPr lang="ko-KR" altLang="en-US" sz="1600" dirty="0">
                <a:solidFill>
                  <a:schemeClr val="tx1"/>
                </a:solidFill>
              </a:rPr>
              <a:t>항목은 이 서비스에서 어떤 라벨을 </a:t>
            </a:r>
            <a:r>
              <a:rPr lang="ko-KR" altLang="en-US" sz="1600" dirty="0" err="1">
                <a:solidFill>
                  <a:schemeClr val="tx1"/>
                </a:solidFill>
              </a:rPr>
              <a:t>파드에</a:t>
            </a:r>
            <a:r>
              <a:rPr lang="ko-KR" altLang="en-US" sz="1600" dirty="0">
                <a:solidFill>
                  <a:schemeClr val="tx1"/>
                </a:solidFill>
              </a:rPr>
              <a:t> 접근할 수 있게 만들 것인지 결정한다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ko-KR" altLang="en-US" sz="1600" dirty="0">
                <a:solidFill>
                  <a:schemeClr val="tx1"/>
                </a:solidFill>
              </a:rPr>
              <a:t> 예시에서는 </a:t>
            </a:r>
            <a:r>
              <a:rPr lang="en-US" altLang="ko-KR" sz="1600" dirty="0">
                <a:solidFill>
                  <a:schemeClr val="tx1"/>
                </a:solidFill>
              </a:rPr>
              <a:t>“app: webserver”</a:t>
            </a:r>
            <a:r>
              <a:rPr lang="ko-KR" altLang="en-US" sz="1600" dirty="0">
                <a:solidFill>
                  <a:schemeClr val="tx1"/>
                </a:solidFill>
              </a:rPr>
              <a:t> 라는 라벨을 가지는 </a:t>
            </a:r>
            <a:r>
              <a:rPr lang="ko-KR" altLang="en-US" sz="1600" dirty="0" err="1">
                <a:solidFill>
                  <a:schemeClr val="tx1"/>
                </a:solidFill>
              </a:rPr>
              <a:t>파드들의</a:t>
            </a:r>
            <a:r>
              <a:rPr lang="ko-KR" altLang="en-US" sz="1600" dirty="0">
                <a:solidFill>
                  <a:schemeClr val="tx1"/>
                </a:solidFill>
              </a:rPr>
              <a:t> 집합에 접근할 수 있는 서비스를 생성한다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D73A9F2-8394-8880-DAAF-2B5C5831A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0" y="4005777"/>
            <a:ext cx="2984500" cy="230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36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네트워크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468599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400" dirty="0" err="1"/>
              <a:t>ClusterIP</a:t>
            </a:r>
            <a:endParaRPr lang="en-US" altLang="ko-KR" sz="24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b="1" dirty="0" err="1">
                <a:solidFill>
                  <a:schemeClr val="tx1"/>
                </a:solidFill>
              </a:rPr>
              <a:t>spec.ports.port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생성된 서비스는 </a:t>
            </a:r>
            <a:r>
              <a:rPr lang="ko-KR" altLang="en-US" sz="1600" dirty="0" err="1">
                <a:solidFill>
                  <a:schemeClr val="tx1"/>
                </a:solidFill>
              </a:rPr>
              <a:t>쿠버네티스</a:t>
            </a:r>
            <a:r>
              <a:rPr lang="ko-KR" altLang="en-US" sz="1600" dirty="0">
                <a:solidFill>
                  <a:schemeClr val="tx1"/>
                </a:solidFill>
              </a:rPr>
              <a:t> 내부에서만 사용할 수 있는 고유한 </a:t>
            </a:r>
            <a:r>
              <a:rPr lang="en-US" altLang="ko-KR" sz="1600" dirty="0">
                <a:solidFill>
                  <a:schemeClr val="tx1"/>
                </a:solidFill>
              </a:rPr>
              <a:t>IP (</a:t>
            </a:r>
            <a:r>
              <a:rPr lang="en-US" altLang="ko-KR" sz="1600" dirty="0" err="1">
                <a:solidFill>
                  <a:schemeClr val="tx1"/>
                </a:solidFill>
              </a:rPr>
              <a:t>ClusterIP</a:t>
            </a:r>
            <a:r>
              <a:rPr lang="en-US" altLang="ko-KR" sz="1600" dirty="0">
                <a:solidFill>
                  <a:schemeClr val="tx1"/>
                </a:solidFill>
              </a:rPr>
              <a:t>) </a:t>
            </a:r>
            <a:r>
              <a:rPr lang="ko-KR" altLang="en-US" sz="1600" dirty="0" err="1">
                <a:solidFill>
                  <a:schemeClr val="tx1"/>
                </a:solidFill>
              </a:rPr>
              <a:t>를</a:t>
            </a:r>
            <a:r>
              <a:rPr lang="ko-KR" altLang="en-US" sz="1600" dirty="0">
                <a:solidFill>
                  <a:schemeClr val="tx1"/>
                </a:solidFill>
              </a:rPr>
              <a:t> 할당 받는다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port</a:t>
            </a:r>
            <a:r>
              <a:rPr lang="ko-KR" altLang="en-US" sz="1600" dirty="0">
                <a:solidFill>
                  <a:schemeClr val="tx1"/>
                </a:solidFill>
              </a:rPr>
              <a:t> 항목에는 서비스의 </a:t>
            </a:r>
            <a:r>
              <a:rPr lang="en-US" altLang="ko-KR" sz="1600" dirty="0">
                <a:solidFill>
                  <a:schemeClr val="tx1"/>
                </a:solidFill>
              </a:rPr>
              <a:t>IP</a:t>
            </a:r>
            <a:r>
              <a:rPr lang="ko-KR" altLang="en-US" sz="1600" dirty="0">
                <a:solidFill>
                  <a:schemeClr val="tx1"/>
                </a:solidFill>
              </a:rPr>
              <a:t>에 접근할 때 사용할 때 사용할 포트를 설정한다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b="1" dirty="0" err="1">
                <a:solidFill>
                  <a:schemeClr val="tx1"/>
                </a:solidFill>
              </a:rPr>
              <a:t>spec.type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이 서비스가 어떤 타입인지 나타낸다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ClusterIP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NodePort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LoadBalancer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등을 설정할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D73A9F2-8394-8880-DAAF-2B5C5831A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0" y="4005777"/>
            <a:ext cx="2984500" cy="230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8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503663"/>
            <a:ext cx="8229600" cy="3850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워크로드 오브젝트 </a:t>
            </a:r>
            <a:r>
              <a:rPr lang="en-US" altLang="ko-KR" sz="2400" dirty="0"/>
              <a:t>(Workload Object)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쿠버네티스는</a:t>
            </a:r>
            <a:r>
              <a:rPr lang="ko-KR" altLang="en-US" sz="1600" dirty="0">
                <a:solidFill>
                  <a:schemeClr val="tx1"/>
                </a:solidFill>
              </a:rPr>
              <a:t> 대부분의 리소스를 </a:t>
            </a:r>
            <a:r>
              <a:rPr lang="en-US" altLang="ko-KR" sz="1600" dirty="0">
                <a:solidFill>
                  <a:schemeClr val="tx1"/>
                </a:solidFill>
              </a:rPr>
              <a:t>“</a:t>
            </a:r>
            <a:r>
              <a:rPr lang="ko-KR" altLang="en-US" sz="1600" b="1" dirty="0">
                <a:solidFill>
                  <a:schemeClr val="tx1"/>
                </a:solidFill>
              </a:rPr>
              <a:t>오브젝트</a:t>
            </a:r>
            <a:r>
              <a:rPr lang="en-US" altLang="ko-KR" sz="1600" dirty="0">
                <a:solidFill>
                  <a:schemeClr val="tx1"/>
                </a:solidFill>
              </a:rPr>
              <a:t>”</a:t>
            </a:r>
            <a:r>
              <a:rPr lang="ko-KR" altLang="en-US" sz="1600" dirty="0" err="1">
                <a:solidFill>
                  <a:schemeClr val="tx1"/>
                </a:solidFill>
              </a:rPr>
              <a:t>라고</a:t>
            </a:r>
            <a:r>
              <a:rPr lang="ko-KR" altLang="en-US" sz="1600" dirty="0">
                <a:solidFill>
                  <a:schemeClr val="tx1"/>
                </a:solidFill>
              </a:rPr>
              <a:t> 불리는 형태로 관리한다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쿠버네티스에는</a:t>
            </a:r>
            <a:r>
              <a:rPr lang="ko-KR" altLang="en-US" sz="1600" dirty="0">
                <a:solidFill>
                  <a:schemeClr val="tx1"/>
                </a:solidFill>
              </a:rPr>
              <a:t> 여러 오브젝트가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반드시 알아야 할 워크로드 오브젝트는 </a:t>
            </a:r>
            <a:r>
              <a:rPr lang="ko-KR" altLang="en-US" sz="1600" dirty="0" err="1">
                <a:solidFill>
                  <a:schemeClr val="tx1"/>
                </a:solidFill>
              </a:rPr>
              <a:t>파드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(Pod),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(Replica Set), </a:t>
            </a:r>
            <a:r>
              <a:rPr lang="ko-KR" altLang="en-US" sz="1600" dirty="0" err="1">
                <a:solidFill>
                  <a:schemeClr val="tx1"/>
                </a:solidFill>
              </a:rPr>
              <a:t>디플로이먼트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(Deployment) </a:t>
            </a:r>
            <a:r>
              <a:rPr lang="ko-KR" altLang="en-US" sz="1600" dirty="0">
                <a:solidFill>
                  <a:schemeClr val="tx1"/>
                </a:solidFill>
              </a:rPr>
              <a:t>등이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0610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네트워크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374470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400" dirty="0" err="1"/>
              <a:t>ClusterIP</a:t>
            </a:r>
            <a:endParaRPr lang="en-US" altLang="ko-KR" sz="24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b="1" dirty="0" err="1">
                <a:solidFill>
                  <a:schemeClr val="tx1"/>
                </a:solidFill>
              </a:rPr>
              <a:t>spec.ports.targetPort</a:t>
            </a:r>
            <a:r>
              <a:rPr lang="en-US" altLang="ko-KR" sz="1600" dirty="0">
                <a:solidFill>
                  <a:schemeClr val="tx1"/>
                </a:solidFill>
              </a:rPr>
              <a:t>: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selector </a:t>
            </a:r>
            <a:r>
              <a:rPr lang="ko-KR" altLang="en-US" sz="1600" dirty="0">
                <a:solidFill>
                  <a:schemeClr val="tx1"/>
                </a:solidFill>
              </a:rPr>
              <a:t>항목에서 정의한 라벨에 의해 접근 대상이 된 </a:t>
            </a:r>
            <a:r>
              <a:rPr lang="ko-KR" altLang="en-US" sz="1600" dirty="0" err="1">
                <a:solidFill>
                  <a:schemeClr val="tx1"/>
                </a:solidFill>
              </a:rPr>
              <a:t>파드들이</a:t>
            </a:r>
            <a:r>
              <a:rPr lang="ko-KR" altLang="en-US" sz="1600" dirty="0">
                <a:solidFill>
                  <a:schemeClr val="tx1"/>
                </a:solidFill>
              </a:rPr>
              <a:t> 내부적으로 사용하고 있는 포트를 입력한다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디플로이먼트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파일의 </a:t>
            </a:r>
            <a:r>
              <a:rPr lang="en-US" altLang="ko-KR" sz="1600" dirty="0" err="1">
                <a:solidFill>
                  <a:schemeClr val="tx1"/>
                </a:solidFill>
              </a:rPr>
              <a:t>containerPort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항목에서 </a:t>
            </a:r>
            <a:r>
              <a:rPr lang="ko-KR" altLang="en-US" sz="1600" dirty="0" err="1">
                <a:solidFill>
                  <a:schemeClr val="tx1"/>
                </a:solidFill>
              </a:rPr>
              <a:t>파드가</a:t>
            </a:r>
            <a:r>
              <a:rPr lang="ko-KR" altLang="en-US" sz="1600" dirty="0">
                <a:solidFill>
                  <a:schemeClr val="tx1"/>
                </a:solidFill>
              </a:rPr>
              <a:t> 사용할 포트를 </a:t>
            </a:r>
            <a:r>
              <a:rPr lang="en-US" altLang="ko-KR" sz="1600" dirty="0">
                <a:solidFill>
                  <a:schemeClr val="tx1"/>
                </a:solidFill>
              </a:rPr>
              <a:t>80</a:t>
            </a:r>
            <a:r>
              <a:rPr lang="ko-KR" altLang="en-US" sz="1600" dirty="0" err="1">
                <a:solidFill>
                  <a:schemeClr val="tx1"/>
                </a:solidFill>
              </a:rPr>
              <a:t>으로</a:t>
            </a:r>
            <a:r>
              <a:rPr lang="ko-KR" altLang="en-US" sz="1600" dirty="0">
                <a:solidFill>
                  <a:schemeClr val="tx1"/>
                </a:solidFill>
              </a:rPr>
              <a:t> 선언했다면 </a:t>
            </a:r>
            <a:r>
              <a:rPr lang="en-US" altLang="ko-KR" sz="1600" dirty="0" err="1">
                <a:solidFill>
                  <a:schemeClr val="tx1"/>
                </a:solidFill>
              </a:rPr>
              <a:t>ports.targetPort</a:t>
            </a:r>
            <a:r>
              <a:rPr lang="ko-KR" altLang="en-US" sz="1600" dirty="0">
                <a:solidFill>
                  <a:schemeClr val="tx1"/>
                </a:solidFill>
              </a:rPr>
              <a:t> 항목을 </a:t>
            </a:r>
            <a:r>
              <a:rPr lang="en-US" altLang="ko-KR" sz="1600" dirty="0">
                <a:solidFill>
                  <a:schemeClr val="tx1"/>
                </a:solidFill>
              </a:rPr>
              <a:t>80</a:t>
            </a:r>
            <a:r>
              <a:rPr lang="ko-KR" altLang="en-US" sz="1600" dirty="0" err="1">
                <a:solidFill>
                  <a:schemeClr val="tx1"/>
                </a:solidFill>
              </a:rPr>
              <a:t>으로</a:t>
            </a:r>
            <a:r>
              <a:rPr lang="ko-KR" altLang="en-US" sz="1600" dirty="0">
                <a:solidFill>
                  <a:schemeClr val="tx1"/>
                </a:solidFill>
              </a:rPr>
              <a:t> 설정해야 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즉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파드</a:t>
            </a:r>
            <a:r>
              <a:rPr lang="ko-KR" altLang="en-US" sz="1600" dirty="0">
                <a:solidFill>
                  <a:schemeClr val="tx1"/>
                </a:solidFill>
              </a:rPr>
              <a:t> 템플릿에 정의된 </a:t>
            </a:r>
            <a:r>
              <a:rPr lang="en-US" altLang="ko-KR" sz="1600" dirty="0" err="1">
                <a:solidFill>
                  <a:schemeClr val="tx1"/>
                </a:solidFill>
              </a:rPr>
              <a:t>containerPort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값과 같은 값으로 설정해야 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D73A9F2-8394-8880-DAAF-2B5C5831A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0" y="4005777"/>
            <a:ext cx="2984500" cy="230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05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네트워크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038088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400" dirty="0" err="1"/>
              <a:t>ClusterIP</a:t>
            </a:r>
            <a:r>
              <a:rPr lang="ko-KR" altLang="en-US" sz="2400" dirty="0"/>
              <a:t>을 생성해 </a:t>
            </a:r>
            <a:r>
              <a:rPr lang="ko-KR" altLang="en-US" sz="2400" dirty="0" err="1"/>
              <a:t>파드에</a:t>
            </a:r>
            <a:r>
              <a:rPr lang="ko-KR" altLang="en-US" sz="2400" dirty="0"/>
              <a:t> 접근하는 과정</a:t>
            </a:r>
            <a:endParaRPr lang="en-US" altLang="ko-KR" sz="2400" dirty="0"/>
          </a:p>
          <a:p>
            <a:pPr marL="800081" lvl="1" indent="-3429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ko-KR" altLang="en-US" sz="1600" dirty="0">
                <a:solidFill>
                  <a:schemeClr val="tx1"/>
                </a:solidFill>
              </a:rPr>
              <a:t>특</a:t>
            </a: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Gothic A1"/>
              </a:rPr>
              <a:t>정 라벨을 가지는 </a:t>
            </a:r>
            <a:r>
              <a:rPr lang="ko-KR" altLang="en-US" sz="1600" i="0" u="none" strike="noStrike" dirty="0" err="1">
                <a:solidFill>
                  <a:srgbClr val="000000"/>
                </a:solidFill>
                <a:effectLst/>
                <a:latin typeface="Gothic A1"/>
              </a:rPr>
              <a:t>파드를</a:t>
            </a: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Gothic A1"/>
              </a:rPr>
              <a:t> 서비스와 연결하기 위해 서비스의 </a:t>
            </a:r>
            <a:r>
              <a:rPr lang="en-US" altLang="ko-KR" sz="1600" i="0" u="none" strike="noStrike" dirty="0">
                <a:solidFill>
                  <a:srgbClr val="000000"/>
                </a:solidFill>
                <a:effectLst/>
                <a:latin typeface="Gothic A1"/>
              </a:rPr>
              <a:t>YAML</a:t>
            </a: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Gothic A1"/>
              </a:rPr>
              <a:t> 파일에 </a:t>
            </a:r>
            <a:r>
              <a:rPr lang="en" altLang="ko-Kore-KR" sz="1600" i="0" u="none" strike="noStrike" dirty="0">
                <a:solidFill>
                  <a:srgbClr val="000000"/>
                </a:solidFill>
                <a:effectLst/>
                <a:latin typeface="Gothic A1"/>
              </a:rPr>
              <a:t>selector </a:t>
            </a: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Gothic A1"/>
              </a:rPr>
              <a:t>항목을 정의한다</a:t>
            </a:r>
            <a:r>
              <a:rPr lang="en-US" altLang="ko-KR" sz="1600" i="0" u="none" strike="noStrike" dirty="0">
                <a:solidFill>
                  <a:srgbClr val="000000"/>
                </a:solidFill>
                <a:effectLst/>
                <a:latin typeface="Gothic A1"/>
              </a:rPr>
              <a:t>.</a:t>
            </a:r>
          </a:p>
          <a:p>
            <a:pPr marL="800081" lvl="1" indent="-3429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ko-KR" altLang="en-US" sz="1600" dirty="0" err="1">
                <a:solidFill>
                  <a:schemeClr val="tx1"/>
                </a:solidFill>
              </a:rPr>
              <a:t>파드에</a:t>
            </a:r>
            <a:r>
              <a:rPr lang="ko-KR" altLang="en-US" sz="1600" dirty="0">
                <a:solidFill>
                  <a:schemeClr val="tx1"/>
                </a:solidFill>
              </a:rPr>
              <a:t> 접근할 때 사용하는 포트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</a:rPr>
              <a:t>파드에</a:t>
            </a:r>
            <a:r>
              <a:rPr lang="ko-KR" altLang="en-US" sz="1600" dirty="0">
                <a:solidFill>
                  <a:schemeClr val="tx1"/>
                </a:solidFill>
              </a:rPr>
              <a:t> 설정된 </a:t>
            </a:r>
            <a:r>
              <a:rPr lang="en-US" altLang="ko-KR" sz="1600" dirty="0" err="1">
                <a:solidFill>
                  <a:schemeClr val="tx1"/>
                </a:solidFill>
              </a:rPr>
              <a:t>containerPort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 err="1">
                <a:solidFill>
                  <a:schemeClr val="tx1"/>
                </a:solidFill>
              </a:rPr>
              <a:t>를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파일의 </a:t>
            </a:r>
            <a:r>
              <a:rPr lang="en-US" altLang="ko-KR" sz="1600" dirty="0" err="1">
                <a:solidFill>
                  <a:schemeClr val="tx1"/>
                </a:solidFill>
              </a:rPr>
              <a:t>targetPort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항목에 정의한다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800081" lvl="1" indent="-3429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ko-KR" altLang="en-US" sz="1600" dirty="0">
                <a:solidFill>
                  <a:schemeClr val="tx1"/>
                </a:solidFill>
              </a:rPr>
              <a:t>서비스를 생성할 때</a:t>
            </a:r>
            <a:r>
              <a:rPr lang="en-US" altLang="ko-KR" sz="1600" dirty="0">
                <a:solidFill>
                  <a:schemeClr val="tx1"/>
                </a:solidFill>
              </a:rPr>
              <a:t>, YAML </a:t>
            </a:r>
            <a:r>
              <a:rPr lang="ko-KR" altLang="en-US" sz="1600" dirty="0">
                <a:solidFill>
                  <a:schemeClr val="tx1"/>
                </a:solidFill>
              </a:rPr>
              <a:t>파일의 </a:t>
            </a:r>
            <a:r>
              <a:rPr lang="en-US" altLang="ko-KR" sz="1600" dirty="0">
                <a:solidFill>
                  <a:schemeClr val="tx1"/>
                </a:solidFill>
              </a:rPr>
              <a:t>port </a:t>
            </a:r>
            <a:r>
              <a:rPr lang="ko-KR" altLang="en-US" sz="1600" dirty="0">
                <a:solidFill>
                  <a:schemeClr val="tx1"/>
                </a:solidFill>
              </a:rPr>
              <a:t>항목에 </a:t>
            </a:r>
            <a:r>
              <a:rPr lang="en-US" altLang="ko-KR" sz="1600" dirty="0">
                <a:solidFill>
                  <a:schemeClr val="tx1"/>
                </a:solidFill>
              </a:rPr>
              <a:t>8080</a:t>
            </a:r>
            <a:r>
              <a:rPr lang="ko-KR" altLang="en-US" sz="1600" dirty="0">
                <a:solidFill>
                  <a:schemeClr val="tx1"/>
                </a:solidFill>
              </a:rPr>
              <a:t>을 명시해 서비스의 </a:t>
            </a:r>
            <a:r>
              <a:rPr lang="en-US" altLang="ko-KR" sz="1600" dirty="0" err="1">
                <a:solidFill>
                  <a:schemeClr val="tx1"/>
                </a:solidFill>
              </a:rPr>
              <a:t>ClusterIP</a:t>
            </a:r>
            <a:r>
              <a:rPr lang="ko-KR" altLang="en-US" sz="1600" dirty="0">
                <a:solidFill>
                  <a:schemeClr val="tx1"/>
                </a:solidFill>
              </a:rPr>
              <a:t>와 </a:t>
            </a:r>
            <a:r>
              <a:rPr lang="en-US" altLang="ko-KR" sz="1600" dirty="0">
                <a:solidFill>
                  <a:schemeClr val="tx1"/>
                </a:solidFill>
              </a:rPr>
              <a:t>8080 </a:t>
            </a:r>
            <a:r>
              <a:rPr lang="ko-KR" altLang="en-US" sz="1600" dirty="0">
                <a:solidFill>
                  <a:schemeClr val="tx1"/>
                </a:solidFill>
              </a:rPr>
              <a:t>포트로 접근할 수 있게 설정한다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5E552A9-F8C4-98B4-C55A-BB7947047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423" y="3960863"/>
            <a:ext cx="5295153" cy="249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224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88086"/>
            <a:ext cx="8229600" cy="76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네트워크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374470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400" dirty="0" err="1"/>
              <a:t>ClusterIP</a:t>
            </a:r>
            <a:r>
              <a:rPr lang="ko-KR" altLang="en-US" sz="2400" dirty="0"/>
              <a:t>을 생성해 </a:t>
            </a:r>
            <a:r>
              <a:rPr lang="ko-KR" altLang="en-US" sz="2400" dirty="0" err="1"/>
              <a:t>파드에</a:t>
            </a:r>
            <a:r>
              <a:rPr lang="ko-KR" altLang="en-US" sz="2400" dirty="0"/>
              <a:t> 접근하는 과정</a:t>
            </a:r>
            <a:endParaRPr lang="en-US" altLang="ko-KR" sz="2400" dirty="0"/>
          </a:p>
          <a:p>
            <a:pPr marL="800081" lvl="1" indent="-3429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+mj-lt"/>
              <a:buAutoNum type="arabicPeriod" startAt="4"/>
            </a:pPr>
            <a:r>
              <a:rPr lang="en-US" altLang="ko-KR" sz="1600" dirty="0" err="1">
                <a:solidFill>
                  <a:schemeClr val="tx1"/>
                </a:solidFill>
              </a:rPr>
              <a:t>kubectl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appply</a:t>
            </a:r>
            <a:r>
              <a:rPr lang="en-US" altLang="ko-KR" sz="1600" dirty="0">
                <a:solidFill>
                  <a:schemeClr val="tx1"/>
                </a:solidFill>
              </a:rPr>
              <a:t> -f </a:t>
            </a:r>
            <a:r>
              <a:rPr lang="ko-KR" altLang="en-US" sz="1600" dirty="0">
                <a:solidFill>
                  <a:schemeClr val="tx1"/>
                </a:solidFill>
              </a:rPr>
              <a:t>명령어로 </a:t>
            </a:r>
            <a:r>
              <a:rPr lang="en-US" altLang="ko-KR" sz="1600" dirty="0">
                <a:solidFill>
                  <a:schemeClr val="tx1"/>
                </a:solidFill>
              </a:rPr>
              <a:t>Cluster IP </a:t>
            </a:r>
            <a:r>
              <a:rPr lang="ko-KR" altLang="en-US" sz="1600" dirty="0">
                <a:solidFill>
                  <a:schemeClr val="tx1"/>
                </a:solidFill>
              </a:rPr>
              <a:t>타입의 서비스가 생성되면 서비스는 </a:t>
            </a:r>
            <a:r>
              <a:rPr lang="ko-KR" altLang="en-US" sz="1600" dirty="0" err="1">
                <a:solidFill>
                  <a:schemeClr val="tx1"/>
                </a:solidFill>
              </a:rPr>
              <a:t>쿠버네티스</a:t>
            </a:r>
            <a:r>
              <a:rPr lang="ko-KR" altLang="en-US" sz="1600" dirty="0">
                <a:solidFill>
                  <a:schemeClr val="tx1"/>
                </a:solidFill>
              </a:rPr>
              <a:t> 클러스터 내부에서만 사용할 수 있는 고유한 내부 </a:t>
            </a:r>
            <a:r>
              <a:rPr lang="en-US" altLang="ko-KR" sz="1600" dirty="0">
                <a:solidFill>
                  <a:schemeClr val="tx1"/>
                </a:solidFill>
              </a:rPr>
              <a:t>IP</a:t>
            </a:r>
            <a:r>
              <a:rPr lang="ko-KR" altLang="en-US" sz="1600" dirty="0" err="1">
                <a:solidFill>
                  <a:schemeClr val="tx1"/>
                </a:solidFill>
              </a:rPr>
              <a:t>를</a:t>
            </a:r>
            <a:r>
              <a:rPr lang="ko-KR" altLang="en-US" sz="1600" dirty="0">
                <a:solidFill>
                  <a:schemeClr val="tx1"/>
                </a:solidFill>
              </a:rPr>
              <a:t> 할당 받는다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800081" lvl="1" indent="-3429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+mj-lt"/>
              <a:buAutoNum type="arabicPeriod" startAt="4"/>
            </a:pPr>
            <a:r>
              <a:rPr lang="ko-KR" altLang="en-US" sz="1600" dirty="0" err="1">
                <a:solidFill>
                  <a:schemeClr val="tx1"/>
                </a:solidFill>
              </a:rPr>
              <a:t>쿠버네티스</a:t>
            </a:r>
            <a:r>
              <a:rPr lang="ko-KR" altLang="en-US" sz="1600" dirty="0">
                <a:solidFill>
                  <a:schemeClr val="tx1"/>
                </a:solidFill>
              </a:rPr>
              <a:t> 클러스터에서 서비스의 내부 </a:t>
            </a:r>
            <a:r>
              <a:rPr lang="en-US" altLang="ko-KR" sz="1600" dirty="0">
                <a:solidFill>
                  <a:schemeClr val="tx1"/>
                </a:solidFill>
              </a:rPr>
              <a:t>IP </a:t>
            </a:r>
            <a:r>
              <a:rPr lang="ko-KR" altLang="en-US" sz="1600" dirty="0">
                <a:solidFill>
                  <a:schemeClr val="tx1"/>
                </a:solidFill>
              </a:rPr>
              <a:t>또는 서비스 이름으로 </a:t>
            </a:r>
            <a:r>
              <a:rPr lang="ko-KR" altLang="en-US" sz="1600" dirty="0" err="1">
                <a:solidFill>
                  <a:schemeClr val="tx1"/>
                </a:solidFill>
              </a:rPr>
              <a:t>파드에</a:t>
            </a:r>
            <a:r>
              <a:rPr lang="ko-KR" altLang="en-US" sz="1600" dirty="0">
                <a:solidFill>
                  <a:schemeClr val="tx1"/>
                </a:solidFill>
              </a:rPr>
              <a:t> 접근할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5E552A9-F8C4-98B4-C55A-BB7947047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47" y="3642707"/>
            <a:ext cx="5916706" cy="278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767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네트워크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468599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노드 포트 </a:t>
            </a:r>
            <a:r>
              <a:rPr lang="en-US" altLang="ko-KR" sz="2400" dirty="0"/>
              <a:t>(Node Port)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dirty="0" err="1">
                <a:solidFill>
                  <a:schemeClr val="tx1"/>
                </a:solidFill>
              </a:rPr>
              <a:t>ClusterIP</a:t>
            </a:r>
            <a:r>
              <a:rPr lang="ko-KR" altLang="en-US" sz="1600" dirty="0">
                <a:solidFill>
                  <a:schemeClr val="tx1"/>
                </a:solidFill>
              </a:rPr>
              <a:t>는 내부에서만 접근 가능하지만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노드 포트는 클러스터 외부에서도 접근할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노드 포트는 모든 노드의 특정 포트를 개방해 서비스에 접근하는 방식이다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248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네트워크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468599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노드 포트 </a:t>
            </a:r>
            <a:r>
              <a:rPr lang="en-US" altLang="ko-KR" sz="2400" dirty="0"/>
              <a:t>(Node Port)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아래 </a:t>
            </a:r>
            <a:r>
              <a:rPr lang="en-US" altLang="ko-KR" sz="1600" dirty="0">
                <a:solidFill>
                  <a:schemeClr val="tx1"/>
                </a:solidFill>
              </a:rPr>
              <a:t>YAML</a:t>
            </a:r>
            <a:r>
              <a:rPr lang="ko-KR" altLang="en-US" sz="1600" dirty="0">
                <a:solidFill>
                  <a:schemeClr val="tx1"/>
                </a:solidFill>
              </a:rPr>
              <a:t> 파일은 노드 포트의 </a:t>
            </a: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dirty="0" err="1">
                <a:solidFill>
                  <a:schemeClr val="tx1"/>
                </a:solidFill>
              </a:rPr>
              <a:t>ClusterIP</a:t>
            </a:r>
            <a:r>
              <a:rPr lang="en-US" altLang="ko-KR" sz="1600" dirty="0">
                <a:solidFill>
                  <a:schemeClr val="tx1"/>
                </a:solidFill>
              </a:rPr>
              <a:t> YAML</a:t>
            </a:r>
            <a:r>
              <a:rPr lang="ko-KR" altLang="en-US" sz="1600" dirty="0">
                <a:solidFill>
                  <a:schemeClr val="tx1"/>
                </a:solidFill>
              </a:rPr>
              <a:t> 파일과 비교했을 때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type </a:t>
            </a:r>
            <a:r>
              <a:rPr lang="ko-KR" altLang="en-US" sz="1600" dirty="0">
                <a:solidFill>
                  <a:schemeClr val="tx1"/>
                </a:solidFill>
              </a:rPr>
              <a:t>항목을 </a:t>
            </a:r>
            <a:r>
              <a:rPr lang="en-US" altLang="ko-KR" sz="1600" dirty="0" err="1">
                <a:solidFill>
                  <a:schemeClr val="tx1"/>
                </a:solidFill>
              </a:rPr>
              <a:t>NodePort</a:t>
            </a:r>
            <a:r>
              <a:rPr lang="ko-KR" altLang="en-US" sz="1600" dirty="0">
                <a:solidFill>
                  <a:schemeClr val="tx1"/>
                </a:solidFill>
              </a:rPr>
              <a:t>로 설정한 점을 제외하고는 모두 동일하다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동일한 서비스 리소스이기 때문에 라벨 </a:t>
            </a:r>
            <a:r>
              <a:rPr lang="ko-KR" altLang="en-US" sz="1600" dirty="0" err="1">
                <a:solidFill>
                  <a:schemeClr val="tx1"/>
                </a:solidFill>
              </a:rPr>
              <a:t>셀렉터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포트 설정 등과 같은 기본 항목은 모두 동일하다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71DCC0D-AE15-A637-13CF-929404D6A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971" y="3832084"/>
            <a:ext cx="3330058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81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네트워크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468599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노드 포트 </a:t>
            </a:r>
            <a:r>
              <a:rPr lang="en-US" altLang="ko-KR" sz="2400" dirty="0"/>
              <a:t>(Node Port)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노드 포트 타입의 서비스 목록 조회에서  </a:t>
            </a:r>
            <a:r>
              <a:rPr lang="en-US" altLang="ko-KR" sz="1600" dirty="0">
                <a:solidFill>
                  <a:schemeClr val="tx1"/>
                </a:solidFill>
              </a:rPr>
              <a:t>PORT(S) </a:t>
            </a:r>
            <a:r>
              <a:rPr lang="ko-KR" altLang="en-US" sz="1600" dirty="0">
                <a:solidFill>
                  <a:schemeClr val="tx1"/>
                </a:solidFill>
              </a:rPr>
              <a:t>항목에 출력된 숫자는 모든 노드에서 동일하게 접근할 수 있는 포트를 의미한다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즉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클러스터의 모든 노드에 내부 </a:t>
            </a:r>
            <a:r>
              <a:rPr lang="en-US" altLang="ko-KR" sz="1600" dirty="0">
                <a:solidFill>
                  <a:schemeClr val="tx1"/>
                </a:solidFill>
              </a:rPr>
              <a:t>IP </a:t>
            </a:r>
            <a:r>
              <a:rPr lang="ko-KR" altLang="en-US" sz="1600" dirty="0">
                <a:solidFill>
                  <a:schemeClr val="tx1"/>
                </a:solidFill>
              </a:rPr>
              <a:t>또는 외부 </a:t>
            </a:r>
            <a:r>
              <a:rPr lang="en-US" altLang="ko-KR" sz="1600" dirty="0">
                <a:solidFill>
                  <a:schemeClr val="tx1"/>
                </a:solidFill>
              </a:rPr>
              <a:t>IP</a:t>
            </a:r>
            <a:r>
              <a:rPr lang="ko-KR" altLang="en-US" sz="1600" dirty="0" err="1">
                <a:solidFill>
                  <a:schemeClr val="tx1"/>
                </a:solidFill>
              </a:rPr>
              <a:t>를</a:t>
            </a:r>
            <a:r>
              <a:rPr lang="ko-KR" altLang="en-US" sz="1600" dirty="0">
                <a:solidFill>
                  <a:schemeClr val="tx1"/>
                </a:solidFill>
              </a:rPr>
              <a:t> 통해 해당 포트로 접근하면 동일한 서비스에 연결할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노드 포트 타입의 서비스는 </a:t>
            </a:r>
            <a:r>
              <a:rPr lang="en-US" altLang="ko-KR" sz="1600" dirty="0" err="1">
                <a:solidFill>
                  <a:schemeClr val="tx1"/>
                </a:solidFill>
              </a:rPr>
              <a:t>ClusterIP</a:t>
            </a:r>
            <a:r>
              <a:rPr lang="ko-KR" altLang="en-US" sz="1600" dirty="0">
                <a:solidFill>
                  <a:schemeClr val="tx1"/>
                </a:solidFill>
              </a:rPr>
              <a:t>의 기능을 포함하여 서비스의 내부 </a:t>
            </a:r>
            <a:r>
              <a:rPr lang="en-US" altLang="ko-KR" sz="1600" dirty="0">
                <a:solidFill>
                  <a:schemeClr val="tx1"/>
                </a:solidFill>
              </a:rPr>
              <a:t>IP</a:t>
            </a:r>
            <a:r>
              <a:rPr lang="ko-KR" altLang="en-US" sz="1600" dirty="0">
                <a:solidFill>
                  <a:schemeClr val="tx1"/>
                </a:solidFill>
              </a:rPr>
              <a:t>와 </a:t>
            </a:r>
            <a:r>
              <a:rPr lang="en-US" altLang="ko-KR" sz="1600" dirty="0">
                <a:solidFill>
                  <a:schemeClr val="tx1"/>
                </a:solidFill>
              </a:rPr>
              <a:t>DNS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(Domain Name System) </a:t>
            </a:r>
            <a:r>
              <a:rPr lang="ko-KR" altLang="en-US" sz="1600" dirty="0">
                <a:solidFill>
                  <a:schemeClr val="tx1"/>
                </a:solidFill>
              </a:rPr>
              <a:t>이름을 사용해 접근할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즉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노드 포트 타입의 서비스는 내부 또는 외부 네트워크 모두 접근할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2431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네트워크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468599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노드 포트의 트래픽 흐름</a:t>
            </a:r>
            <a:endParaRPr lang="en-US" altLang="ko-KR" sz="2400" dirty="0"/>
          </a:p>
          <a:p>
            <a:pPr marL="800081" lvl="1" indent="-3429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ko-KR" altLang="en-US" sz="1600" dirty="0">
                <a:solidFill>
                  <a:schemeClr val="tx1"/>
                </a:solidFill>
              </a:rPr>
              <a:t>외부에서 </a:t>
            </a:r>
            <a:r>
              <a:rPr lang="ko-KR" altLang="en-US" sz="1600" dirty="0" err="1">
                <a:solidFill>
                  <a:schemeClr val="tx1"/>
                </a:solidFill>
              </a:rPr>
              <a:t>파드에</a:t>
            </a:r>
            <a:r>
              <a:rPr lang="ko-KR" altLang="en-US" sz="1600" dirty="0">
                <a:solidFill>
                  <a:schemeClr val="tx1"/>
                </a:solidFill>
              </a:rPr>
              <a:t> 접근하기 위해 각 노드에 개방된 포트로 요청을 전송한다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ko-KR" altLang="en-US" sz="1600" dirty="0">
                <a:solidFill>
                  <a:schemeClr val="tx1"/>
                </a:solidFill>
              </a:rPr>
              <a:t> 예를 들어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31514</a:t>
            </a:r>
            <a:r>
              <a:rPr lang="ko-KR" altLang="en-US" sz="1600" dirty="0">
                <a:solidFill>
                  <a:schemeClr val="tx1"/>
                </a:solidFill>
              </a:rPr>
              <a:t> 포트로 들어온 요청은 서비스와 연결된 </a:t>
            </a:r>
            <a:r>
              <a:rPr lang="ko-KR" altLang="en-US" sz="1600" dirty="0" err="1">
                <a:solidFill>
                  <a:schemeClr val="tx1"/>
                </a:solidFill>
              </a:rPr>
              <a:t>파드</a:t>
            </a:r>
            <a:r>
              <a:rPr lang="ko-KR" altLang="en-US" sz="1600" dirty="0">
                <a:solidFill>
                  <a:schemeClr val="tx1"/>
                </a:solidFill>
              </a:rPr>
              <a:t> 중 하나로 라우팅 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4FCC6880-5F79-3B0C-4063-77790A01A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26" y="3634736"/>
            <a:ext cx="7239747" cy="281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8E33602-E6C1-42CD-0E46-63DC1B321086}"/>
              </a:ext>
            </a:extLst>
          </p:cNvPr>
          <p:cNvSpPr/>
          <p:nvPr/>
        </p:nvSpPr>
        <p:spPr>
          <a:xfrm>
            <a:off x="2259106" y="3429423"/>
            <a:ext cx="6118412" cy="3019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758340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네트워크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468599"/>
            <a:ext cx="8368748" cy="21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노드 포트의 트래픽 흐름</a:t>
            </a:r>
            <a:endParaRPr lang="en-US" altLang="ko-KR" sz="2400" dirty="0"/>
          </a:p>
          <a:p>
            <a:pPr marL="800081" lvl="1" indent="-3429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+mj-lt"/>
              <a:buAutoNum type="arabicPeriod" startAt="2"/>
            </a:pPr>
            <a:r>
              <a:rPr lang="ko-KR" altLang="en-US" sz="1600" dirty="0">
                <a:solidFill>
                  <a:schemeClr val="tx1"/>
                </a:solidFill>
              </a:rPr>
              <a:t>클러스터 내부에서는 </a:t>
            </a:r>
            <a:r>
              <a:rPr lang="en-US" altLang="ko-KR" sz="1600" dirty="0" err="1">
                <a:solidFill>
                  <a:schemeClr val="tx1"/>
                </a:solidFill>
              </a:rPr>
              <a:t>ClusterIP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타입의 서비스와 동일하게 접근할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4FCC6880-5F79-3B0C-4063-77790A01A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26" y="3634736"/>
            <a:ext cx="7239747" cy="281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8E33602-E6C1-42CD-0E46-63DC1B321086}"/>
              </a:ext>
            </a:extLst>
          </p:cNvPr>
          <p:cNvSpPr/>
          <p:nvPr/>
        </p:nvSpPr>
        <p:spPr>
          <a:xfrm>
            <a:off x="1137771" y="4679575"/>
            <a:ext cx="6836335" cy="1546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229185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네트워크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468599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로드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밸런서</a:t>
            </a:r>
            <a:r>
              <a:rPr lang="en-US" altLang="ko-KR" sz="2400" dirty="0"/>
              <a:t> (Load Balancer)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로드 </a:t>
            </a:r>
            <a:r>
              <a:rPr lang="ko-KR" altLang="en-US" sz="1600" dirty="0" err="1">
                <a:solidFill>
                  <a:schemeClr val="tx1"/>
                </a:solidFill>
              </a:rPr>
              <a:t>밸런서</a:t>
            </a:r>
            <a:r>
              <a:rPr lang="ko-KR" altLang="en-US" sz="1600" dirty="0">
                <a:solidFill>
                  <a:schemeClr val="tx1"/>
                </a:solidFill>
              </a:rPr>
              <a:t> 타입의 서비스는 서비스 생성과 동시에 로드 </a:t>
            </a:r>
            <a:r>
              <a:rPr lang="ko-KR" altLang="en-US" sz="1600" dirty="0" err="1">
                <a:solidFill>
                  <a:schemeClr val="tx1"/>
                </a:solidFill>
              </a:rPr>
              <a:t>밸런서를</a:t>
            </a:r>
            <a:r>
              <a:rPr lang="ko-KR" altLang="en-US" sz="1600" dirty="0">
                <a:solidFill>
                  <a:schemeClr val="tx1"/>
                </a:solidFill>
              </a:rPr>
              <a:t> 새롭게 생성해 </a:t>
            </a:r>
            <a:r>
              <a:rPr lang="ko-KR" altLang="en-US" sz="1600" dirty="0" err="1">
                <a:solidFill>
                  <a:schemeClr val="tx1"/>
                </a:solidFill>
              </a:rPr>
              <a:t>파드와</a:t>
            </a:r>
            <a:r>
              <a:rPr lang="ko-KR" altLang="en-US" sz="1600" dirty="0">
                <a:solidFill>
                  <a:schemeClr val="tx1"/>
                </a:solidFill>
              </a:rPr>
              <a:t> 연결한다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노드 포트는 각 노드의 </a:t>
            </a:r>
            <a:r>
              <a:rPr lang="en-US" altLang="ko-KR" sz="1600" dirty="0">
                <a:solidFill>
                  <a:schemeClr val="tx1"/>
                </a:solidFill>
              </a:rPr>
              <a:t>IP</a:t>
            </a:r>
            <a:r>
              <a:rPr lang="ko-KR" altLang="en-US" sz="1600" dirty="0" err="1">
                <a:solidFill>
                  <a:schemeClr val="tx1"/>
                </a:solidFill>
              </a:rPr>
              <a:t>를</a:t>
            </a:r>
            <a:r>
              <a:rPr lang="ko-KR" altLang="en-US" sz="1600" dirty="0">
                <a:solidFill>
                  <a:schemeClr val="tx1"/>
                </a:solidFill>
              </a:rPr>
              <a:t> 알아야만 </a:t>
            </a:r>
            <a:r>
              <a:rPr lang="ko-KR" altLang="en-US" sz="1600" dirty="0" err="1">
                <a:solidFill>
                  <a:schemeClr val="tx1"/>
                </a:solidFill>
              </a:rPr>
              <a:t>파드에</a:t>
            </a:r>
            <a:r>
              <a:rPr lang="ko-KR" altLang="en-US" sz="1600" dirty="0">
                <a:solidFill>
                  <a:schemeClr val="tx1"/>
                </a:solidFill>
              </a:rPr>
              <a:t> 접근할 수 있지만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로드밸런서</a:t>
            </a:r>
            <a:r>
              <a:rPr lang="ko-KR" altLang="en-US" sz="1600" dirty="0">
                <a:solidFill>
                  <a:schemeClr val="tx1"/>
                </a:solidFill>
              </a:rPr>
              <a:t> 타입의 서비스는 클라우드 플랫폼으로부터 도메인 이름과 </a:t>
            </a:r>
            <a:r>
              <a:rPr lang="en-US" altLang="ko-KR" sz="1600" dirty="0">
                <a:solidFill>
                  <a:schemeClr val="tx1"/>
                </a:solidFill>
              </a:rPr>
              <a:t>IP</a:t>
            </a:r>
            <a:r>
              <a:rPr lang="ko-KR" altLang="en-US" sz="1600" dirty="0" err="1">
                <a:solidFill>
                  <a:schemeClr val="tx1"/>
                </a:solidFill>
              </a:rPr>
              <a:t>를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할당받기</a:t>
            </a:r>
            <a:r>
              <a:rPr lang="ko-KR" altLang="en-US" sz="1600" dirty="0">
                <a:solidFill>
                  <a:schemeClr val="tx1"/>
                </a:solidFill>
              </a:rPr>
              <a:t> 때문에 노드 포트보다 더욱 쉽게 </a:t>
            </a:r>
            <a:r>
              <a:rPr lang="ko-KR" altLang="en-US" sz="1600" dirty="0" err="1">
                <a:solidFill>
                  <a:schemeClr val="tx1"/>
                </a:solidFill>
              </a:rPr>
              <a:t>파드에</a:t>
            </a:r>
            <a:r>
              <a:rPr lang="ko-KR" altLang="en-US" sz="1600" dirty="0">
                <a:solidFill>
                  <a:schemeClr val="tx1"/>
                </a:solidFill>
              </a:rPr>
              <a:t> 접근할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dirty="0">
                <a:solidFill>
                  <a:schemeClr val="tx1"/>
                </a:solidFill>
              </a:rPr>
              <a:t>AWS, GCP</a:t>
            </a:r>
            <a:r>
              <a:rPr lang="ko-KR" altLang="en-US" sz="1600" dirty="0">
                <a:solidFill>
                  <a:schemeClr val="tx1"/>
                </a:solidFill>
              </a:rPr>
              <a:t> 등과 같은 클라우드 플랫폼 환경에서만 사용할 수 있으며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가상 </a:t>
            </a:r>
            <a:r>
              <a:rPr lang="ko-KR" altLang="en-US" sz="1600" dirty="0" err="1">
                <a:solidFill>
                  <a:schemeClr val="tx1"/>
                </a:solidFill>
              </a:rPr>
              <a:t>머신이나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온프레미스</a:t>
            </a:r>
            <a:r>
              <a:rPr lang="ko-KR" altLang="en-US" sz="1600" dirty="0">
                <a:solidFill>
                  <a:schemeClr val="tx1"/>
                </a:solidFill>
              </a:rPr>
              <a:t> 환경에서는 사용하기 어렵다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5408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네트워크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468599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로드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밸런서</a:t>
            </a:r>
            <a:r>
              <a:rPr lang="en-US" altLang="ko-KR" sz="2400" dirty="0"/>
              <a:t> (Load Balancer)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b="1" dirty="0" err="1">
                <a:solidFill>
                  <a:schemeClr val="tx1"/>
                </a:solidFill>
              </a:rPr>
              <a:t>ports.port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로드 </a:t>
            </a:r>
            <a:r>
              <a:rPr lang="ko-KR" altLang="en-US" sz="1600" dirty="0" err="1">
                <a:solidFill>
                  <a:schemeClr val="tx1"/>
                </a:solidFill>
              </a:rPr>
              <a:t>밸런서에</a:t>
            </a:r>
            <a:r>
              <a:rPr lang="ko-KR" altLang="en-US" sz="1600" dirty="0">
                <a:solidFill>
                  <a:schemeClr val="tx1"/>
                </a:solidFill>
              </a:rPr>
              <a:t> 접근하기 위한 포트를 의미하기 때문에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80</a:t>
            </a:r>
            <a:r>
              <a:rPr lang="ko-KR" altLang="en-US" sz="1600" dirty="0" err="1">
                <a:solidFill>
                  <a:schemeClr val="tx1"/>
                </a:solidFill>
              </a:rPr>
              <a:t>으로</a:t>
            </a:r>
            <a:r>
              <a:rPr lang="ko-KR" altLang="en-US" sz="1600" dirty="0">
                <a:solidFill>
                  <a:schemeClr val="tx1"/>
                </a:solidFill>
              </a:rPr>
              <a:t> 설정한다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dirty="0">
                <a:solidFill>
                  <a:schemeClr val="tx1"/>
                </a:solidFill>
              </a:rPr>
              <a:t>type </a:t>
            </a:r>
            <a:r>
              <a:rPr lang="ko-KR" altLang="en-US" sz="1600" dirty="0">
                <a:solidFill>
                  <a:schemeClr val="tx1"/>
                </a:solidFill>
              </a:rPr>
              <a:t>항목은 </a:t>
            </a:r>
            <a:r>
              <a:rPr lang="en-US" altLang="ko-KR" sz="1600" dirty="0" err="1">
                <a:solidFill>
                  <a:schemeClr val="tx1"/>
                </a:solidFill>
              </a:rPr>
              <a:t>LoadBalancer</a:t>
            </a:r>
            <a:r>
              <a:rPr lang="ko-KR" altLang="en-US" sz="1600" dirty="0">
                <a:solidFill>
                  <a:schemeClr val="tx1"/>
                </a:solidFill>
              </a:rPr>
              <a:t>로 설정하고 </a:t>
            </a:r>
            <a:r>
              <a:rPr lang="en-US" altLang="ko-KR" sz="1600" dirty="0" err="1">
                <a:solidFill>
                  <a:schemeClr val="tx1"/>
                </a:solidFill>
              </a:rPr>
              <a:t>ports.port</a:t>
            </a:r>
            <a:r>
              <a:rPr lang="ko-KR" altLang="en-US" sz="1600" dirty="0" err="1">
                <a:solidFill>
                  <a:schemeClr val="tx1"/>
                </a:solidFill>
              </a:rPr>
              <a:t>를</a:t>
            </a:r>
            <a:r>
              <a:rPr lang="ko-KR" altLang="en-US" sz="1600" dirty="0">
                <a:solidFill>
                  <a:schemeClr val="tx1"/>
                </a:solidFill>
              </a:rPr>
              <a:t> 추가한 것 이외에는 </a:t>
            </a:r>
            <a:r>
              <a:rPr lang="en-US" altLang="ko-KR" sz="1600" dirty="0" err="1">
                <a:solidFill>
                  <a:schemeClr val="tx1"/>
                </a:solidFill>
              </a:rPr>
              <a:t>ClusterIp</a:t>
            </a:r>
            <a:r>
              <a:rPr lang="ko-KR" altLang="en-US" sz="1600" dirty="0">
                <a:solidFill>
                  <a:schemeClr val="tx1"/>
                </a:solidFill>
              </a:rPr>
              <a:t>와 같다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0AEE66F-7245-4AD6-7856-862901D91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999" y="3642658"/>
            <a:ext cx="2520001" cy="26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506517"/>
            <a:ext cx="8229600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400" dirty="0"/>
              <a:t>YAML </a:t>
            </a:r>
            <a:r>
              <a:rPr lang="ko-KR" altLang="en-US" sz="2400" dirty="0"/>
              <a:t>파일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쿠버네티스는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kubectl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명령어를 사용하여 대부분의 작업을 실행할 수 있지만 </a:t>
            </a:r>
            <a:r>
              <a:rPr lang="en-US" altLang="ko-KR" sz="1600" dirty="0">
                <a:solidFill>
                  <a:schemeClr val="tx1"/>
                </a:solidFill>
              </a:rPr>
              <a:t>YAML</a:t>
            </a:r>
            <a:r>
              <a:rPr lang="ko-KR" altLang="en-US" sz="1600" dirty="0">
                <a:solidFill>
                  <a:schemeClr val="tx1"/>
                </a:solidFill>
              </a:rPr>
              <a:t>파일을 더 많이 사용한다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쿠버네티스는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파일로 컨테이너 리소스를 생성하거나 삭제할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쿠버네티스에서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파일은 컨테이너 뿐만 아니라 거의 모든 리소스들에 사용 가능하다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컨테이너 내용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컨테이너의 설정 값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ConfigMap</a:t>
            </a:r>
            <a:r>
              <a:rPr lang="en-US" altLang="ko-KR" sz="1600" dirty="0">
                <a:solidFill>
                  <a:schemeClr val="tx1"/>
                </a:solidFill>
              </a:rPr>
              <a:t>), </a:t>
            </a:r>
            <a:r>
              <a:rPr lang="ko-KR" altLang="en-US" sz="1600" dirty="0">
                <a:solidFill>
                  <a:schemeClr val="tx1"/>
                </a:solidFill>
              </a:rPr>
              <a:t>비밀 값 </a:t>
            </a:r>
            <a:r>
              <a:rPr lang="en-US" altLang="ko-KR" sz="1600" dirty="0">
                <a:solidFill>
                  <a:schemeClr val="tx1"/>
                </a:solidFill>
              </a:rPr>
              <a:t>(Secrets) </a:t>
            </a:r>
            <a:r>
              <a:rPr lang="ko-KR" altLang="en-US" sz="1600" dirty="0">
                <a:solidFill>
                  <a:schemeClr val="tx1"/>
                </a:solidFill>
              </a:rPr>
              <a:t>등도 </a:t>
            </a: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파일에 정의해 사용한다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쿠버네티스에서</a:t>
            </a:r>
            <a:r>
              <a:rPr lang="ko-KR" altLang="en-US" sz="1600" dirty="0">
                <a:solidFill>
                  <a:schemeClr val="tx1"/>
                </a:solidFill>
              </a:rPr>
              <a:t> 실제로 서비스를 배포할 때에도 </a:t>
            </a:r>
            <a:r>
              <a:rPr lang="en-US" altLang="ko-KR" sz="1600" dirty="0" err="1">
                <a:solidFill>
                  <a:schemeClr val="tx1"/>
                </a:solidFill>
              </a:rPr>
              <a:t>kubectl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명령어가 아닌 여러 개의 </a:t>
            </a: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파일을 정의해 </a:t>
            </a:r>
            <a:r>
              <a:rPr lang="ko-KR" altLang="en-US" sz="1600" dirty="0" err="1">
                <a:solidFill>
                  <a:schemeClr val="tx1"/>
                </a:solidFill>
              </a:rPr>
              <a:t>쿠버네티스에</a:t>
            </a:r>
            <a:r>
              <a:rPr lang="ko-KR" altLang="en-US" sz="1600" dirty="0">
                <a:solidFill>
                  <a:schemeClr val="tx1"/>
                </a:solidFill>
              </a:rPr>
              <a:t> 생성시키는 방식으로 동작한다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502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네트워크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468599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로드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밸런서</a:t>
            </a:r>
            <a:r>
              <a:rPr lang="en-US" altLang="ko-KR" sz="2400" dirty="0"/>
              <a:t> (Load Balancer)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로드 </a:t>
            </a:r>
            <a:r>
              <a:rPr lang="ko-KR" altLang="en-US" sz="1600" dirty="0" err="1">
                <a:solidFill>
                  <a:schemeClr val="tx1"/>
                </a:solidFill>
              </a:rPr>
              <a:t>밸런서</a:t>
            </a:r>
            <a:r>
              <a:rPr lang="ko-KR" altLang="en-US" sz="1600" dirty="0">
                <a:solidFill>
                  <a:schemeClr val="tx1"/>
                </a:solidFill>
              </a:rPr>
              <a:t> 타입의 서비스 목록 조회에서  </a:t>
            </a:r>
            <a:r>
              <a:rPr lang="en-US" altLang="ko-KR" sz="1600" dirty="0">
                <a:solidFill>
                  <a:schemeClr val="tx1"/>
                </a:solidFill>
              </a:rPr>
              <a:t>EXTERNAL-IP </a:t>
            </a:r>
            <a:r>
              <a:rPr lang="ko-KR" altLang="en-US" sz="1600" dirty="0">
                <a:solidFill>
                  <a:schemeClr val="tx1"/>
                </a:solidFill>
              </a:rPr>
              <a:t>항목은 클라우드 플랫폼으로부터 자동으로 할당된 주소이다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이 주소와 </a:t>
            </a:r>
            <a:r>
              <a:rPr lang="en-US" altLang="ko-KR" sz="1600" dirty="0">
                <a:solidFill>
                  <a:schemeClr val="tx1"/>
                </a:solidFill>
              </a:rPr>
              <a:t>80</a:t>
            </a:r>
            <a:r>
              <a:rPr lang="ko-KR" altLang="en-US" sz="1600" dirty="0">
                <a:solidFill>
                  <a:schemeClr val="tx1"/>
                </a:solidFill>
              </a:rPr>
              <a:t>번 포트</a:t>
            </a:r>
            <a:r>
              <a:rPr lang="en-US" altLang="ko-KR" sz="1600" dirty="0">
                <a:solidFill>
                  <a:schemeClr val="tx1"/>
                </a:solidFill>
              </a:rPr>
              <a:t>(YAML </a:t>
            </a:r>
            <a:r>
              <a:rPr lang="ko-KR" altLang="en-US" sz="1600" dirty="0">
                <a:solidFill>
                  <a:schemeClr val="tx1"/>
                </a:solidFill>
              </a:rPr>
              <a:t>파일의 </a:t>
            </a:r>
            <a:r>
              <a:rPr lang="en-US" altLang="ko-KR" sz="1600" dirty="0" err="1">
                <a:solidFill>
                  <a:schemeClr val="tx1"/>
                </a:solidFill>
              </a:rPr>
              <a:t>ports.port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 err="1">
                <a:solidFill>
                  <a:schemeClr val="tx1"/>
                </a:solidFill>
              </a:rPr>
              <a:t>를</a:t>
            </a:r>
            <a:r>
              <a:rPr lang="ko-KR" altLang="en-US" sz="1600" dirty="0">
                <a:solidFill>
                  <a:schemeClr val="tx1"/>
                </a:solidFill>
              </a:rPr>
              <a:t> 통해 </a:t>
            </a:r>
            <a:r>
              <a:rPr lang="ko-KR" altLang="en-US" sz="1600" dirty="0" err="1">
                <a:solidFill>
                  <a:schemeClr val="tx1"/>
                </a:solidFill>
              </a:rPr>
              <a:t>파드에</a:t>
            </a:r>
            <a:r>
              <a:rPr lang="ko-KR" altLang="en-US" sz="1600" dirty="0">
                <a:solidFill>
                  <a:schemeClr val="tx1"/>
                </a:solidFill>
              </a:rPr>
              <a:t> 접근할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로드 </a:t>
            </a:r>
            <a:r>
              <a:rPr lang="ko-KR" altLang="en-US" sz="1600" dirty="0" err="1">
                <a:solidFill>
                  <a:schemeClr val="tx1"/>
                </a:solidFill>
              </a:rPr>
              <a:t>밸런서</a:t>
            </a:r>
            <a:r>
              <a:rPr lang="ko-KR" altLang="en-US" sz="1600" dirty="0">
                <a:solidFill>
                  <a:schemeClr val="tx1"/>
                </a:solidFill>
              </a:rPr>
              <a:t> 타입 또한 노드 포트나 </a:t>
            </a:r>
            <a:r>
              <a:rPr lang="en-US" altLang="ko-KR" sz="1600" dirty="0" err="1">
                <a:solidFill>
                  <a:schemeClr val="tx1"/>
                </a:solidFill>
              </a:rPr>
              <a:t>ClusterIP</a:t>
            </a:r>
            <a:r>
              <a:rPr lang="ko-KR" altLang="en-US" sz="1600" dirty="0">
                <a:solidFill>
                  <a:schemeClr val="tx1"/>
                </a:solidFill>
              </a:rPr>
              <a:t>와 동일하게 서비스의 </a:t>
            </a:r>
            <a:r>
              <a:rPr lang="en-US" altLang="ko-KR" sz="1600" dirty="0">
                <a:solidFill>
                  <a:schemeClr val="tx1"/>
                </a:solidFill>
              </a:rPr>
              <a:t>IP</a:t>
            </a:r>
            <a:r>
              <a:rPr lang="ko-KR" altLang="en-US" sz="1600" dirty="0">
                <a:solidFill>
                  <a:schemeClr val="tx1"/>
                </a:solidFill>
              </a:rPr>
              <a:t>가 할당되며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파드에서는</a:t>
            </a:r>
            <a:r>
              <a:rPr lang="ko-KR" altLang="en-US" sz="1600" dirty="0">
                <a:solidFill>
                  <a:schemeClr val="tx1"/>
                </a:solidFill>
              </a:rPr>
              <a:t> 서비스의 </a:t>
            </a:r>
            <a:r>
              <a:rPr lang="en-US" altLang="ko-KR" sz="1600" dirty="0">
                <a:solidFill>
                  <a:schemeClr val="tx1"/>
                </a:solidFill>
              </a:rPr>
              <a:t>IP </a:t>
            </a:r>
            <a:r>
              <a:rPr lang="ko-KR" altLang="en-US" sz="1600" dirty="0">
                <a:solidFill>
                  <a:schemeClr val="tx1"/>
                </a:solidFill>
              </a:rPr>
              <a:t>또는 서비스 이름으로 서비스에 접근할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83314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네트워크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468599"/>
            <a:ext cx="8368748" cy="245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로드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밸런서</a:t>
            </a:r>
            <a:r>
              <a:rPr lang="en-US" altLang="ko-KR" sz="2400" dirty="0"/>
              <a:t> </a:t>
            </a:r>
            <a:r>
              <a:rPr lang="ko-KR" altLang="en-US" sz="2400" dirty="0"/>
              <a:t>타입 서비스의 트래픽 흐름</a:t>
            </a:r>
            <a:endParaRPr lang="en-US" altLang="ko-KR" sz="2400" dirty="0"/>
          </a:p>
          <a:p>
            <a:pPr marL="800081" lvl="1" indent="-3429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ko-KR" altLang="en-US" sz="1600" dirty="0" err="1">
                <a:solidFill>
                  <a:schemeClr val="tx1"/>
                </a:solidFill>
              </a:rPr>
              <a:t>로드밸런서</a:t>
            </a:r>
            <a:r>
              <a:rPr lang="ko-KR" altLang="en-US" sz="1600" dirty="0">
                <a:solidFill>
                  <a:schemeClr val="tx1"/>
                </a:solidFill>
              </a:rPr>
              <a:t> 타입의 서비스가 생성됨과 동시에 워커 노드는 </a:t>
            </a:r>
            <a:r>
              <a:rPr lang="ko-KR" altLang="en-US" sz="1600" dirty="0" err="1">
                <a:solidFill>
                  <a:schemeClr val="tx1"/>
                </a:solidFill>
              </a:rPr>
              <a:t>파드에</a:t>
            </a:r>
            <a:r>
              <a:rPr lang="ko-KR" altLang="en-US" sz="1600" dirty="0">
                <a:solidFill>
                  <a:schemeClr val="tx1"/>
                </a:solidFill>
              </a:rPr>
              <a:t> 접근할 수 있는 </a:t>
            </a:r>
            <a:r>
              <a:rPr lang="ko-KR" altLang="en-US" sz="1600" dirty="0" err="1">
                <a:solidFill>
                  <a:schemeClr val="tx1"/>
                </a:solidFill>
              </a:rPr>
              <a:t>랜덤한</a:t>
            </a:r>
            <a:r>
              <a:rPr lang="ko-KR" altLang="en-US" sz="1600" dirty="0">
                <a:solidFill>
                  <a:schemeClr val="tx1"/>
                </a:solidFill>
              </a:rPr>
              <a:t> 포트를 개방한다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ko-KR" altLang="en-US" sz="1600" dirty="0">
                <a:solidFill>
                  <a:schemeClr val="tx1"/>
                </a:solidFill>
              </a:rPr>
              <a:t> 예시에서는 </a:t>
            </a:r>
            <a:r>
              <a:rPr lang="en-US" altLang="ko-KR" sz="1600" dirty="0">
                <a:solidFill>
                  <a:schemeClr val="tx1"/>
                </a:solidFill>
              </a:rPr>
              <a:t>32620</a:t>
            </a:r>
            <a:r>
              <a:rPr lang="ko-KR" altLang="en-US" sz="1600" dirty="0">
                <a:solidFill>
                  <a:schemeClr val="tx1"/>
                </a:solidFill>
              </a:rPr>
              <a:t> 포트가 개방됐다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E62598EB-F825-B633-27D6-2BC1E6384096}"/>
              </a:ext>
            </a:extLst>
          </p:cNvPr>
          <p:cNvSpPr/>
          <p:nvPr/>
        </p:nvSpPr>
        <p:spPr>
          <a:xfrm>
            <a:off x="683460" y="4504763"/>
            <a:ext cx="3848198" cy="1855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73A53FA-4D8A-A68B-9755-305FDCAF7096}"/>
              </a:ext>
            </a:extLst>
          </p:cNvPr>
          <p:cNvSpPr/>
          <p:nvPr/>
        </p:nvSpPr>
        <p:spPr>
          <a:xfrm>
            <a:off x="6190128" y="4504763"/>
            <a:ext cx="2200835" cy="1855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4E9F61EB-71CD-BBD4-BA6C-1DF79E1D3153}"/>
              </a:ext>
            </a:extLst>
          </p:cNvPr>
          <p:cNvSpPr/>
          <p:nvPr/>
        </p:nvSpPr>
        <p:spPr>
          <a:xfrm>
            <a:off x="6844551" y="5232494"/>
            <a:ext cx="891987" cy="8398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>
                <a:solidFill>
                  <a:sysClr val="windowText" lastClr="000000"/>
                </a:solidFill>
              </a:rPr>
              <a:t>파드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2</a:t>
            </a:r>
            <a:endParaRPr kumimoji="1" lang="ko-Kore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C2C071-70DB-F9AC-FADC-BD73626A6136}"/>
              </a:ext>
            </a:extLst>
          </p:cNvPr>
          <p:cNvSpPr/>
          <p:nvPr/>
        </p:nvSpPr>
        <p:spPr>
          <a:xfrm>
            <a:off x="7014879" y="5230904"/>
            <a:ext cx="55133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>
                <a:solidFill>
                  <a:sysClr val="windowText" lastClr="000000"/>
                </a:solidFill>
              </a:rPr>
              <a:t>8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0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port</a:t>
            </a:r>
            <a:endParaRPr kumimoji="1" lang="ko-Kore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6" name="오각형[P] 5">
            <a:extLst>
              <a:ext uri="{FF2B5EF4-FFF2-40B4-BE49-F238E27FC236}">
                <a16:creationId xmlns:a16="http://schemas.microsoft.com/office/drawing/2014/main" id="{751269A3-84A8-BA31-3102-963B0A029A90}"/>
              </a:ext>
            </a:extLst>
          </p:cNvPr>
          <p:cNvSpPr/>
          <p:nvPr/>
        </p:nvSpPr>
        <p:spPr>
          <a:xfrm>
            <a:off x="7014879" y="5943599"/>
            <a:ext cx="1134037" cy="2420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app :</a:t>
            </a:r>
            <a:r>
              <a:rPr kumimoji="1" lang="ko-KR" altLang="en-US" sz="900" dirty="0"/>
              <a:t> </a:t>
            </a:r>
            <a:r>
              <a:rPr kumimoji="1" lang="en-US" altLang="ko-Kore-KR" sz="900" dirty="0"/>
              <a:t>webserver</a:t>
            </a:r>
            <a:endParaRPr kumimoji="1" lang="ko-Kore-KR" altLang="en-US" sz="900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889F6379-E22B-0D9E-D5DC-E5B7B1134E84}"/>
              </a:ext>
            </a:extLst>
          </p:cNvPr>
          <p:cNvSpPr/>
          <p:nvPr/>
        </p:nvSpPr>
        <p:spPr>
          <a:xfrm>
            <a:off x="3095064" y="5232494"/>
            <a:ext cx="891987" cy="8398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>
                <a:solidFill>
                  <a:sysClr val="windowText" lastClr="000000"/>
                </a:solidFill>
              </a:rPr>
              <a:t>파드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1</a:t>
            </a:r>
            <a:endParaRPr kumimoji="1" lang="ko-Kore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A65FAE-B34B-661D-3228-18909D905D8B}"/>
              </a:ext>
            </a:extLst>
          </p:cNvPr>
          <p:cNvSpPr/>
          <p:nvPr/>
        </p:nvSpPr>
        <p:spPr>
          <a:xfrm>
            <a:off x="3265392" y="5230904"/>
            <a:ext cx="55133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>
                <a:solidFill>
                  <a:sysClr val="windowText" lastClr="000000"/>
                </a:solidFill>
              </a:rPr>
              <a:t>8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0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port</a:t>
            </a:r>
            <a:endParaRPr kumimoji="1" lang="ko-Kore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" name="오각형[P] 8">
            <a:extLst>
              <a:ext uri="{FF2B5EF4-FFF2-40B4-BE49-F238E27FC236}">
                <a16:creationId xmlns:a16="http://schemas.microsoft.com/office/drawing/2014/main" id="{AB05481C-6203-4E2B-0BAE-4263FFB6FAC6}"/>
              </a:ext>
            </a:extLst>
          </p:cNvPr>
          <p:cNvSpPr/>
          <p:nvPr/>
        </p:nvSpPr>
        <p:spPr>
          <a:xfrm>
            <a:off x="3265392" y="5943599"/>
            <a:ext cx="1134037" cy="2420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app :</a:t>
            </a:r>
            <a:r>
              <a:rPr kumimoji="1" lang="ko-KR" altLang="en-US" sz="900" dirty="0"/>
              <a:t> </a:t>
            </a:r>
            <a:r>
              <a:rPr kumimoji="1" lang="en-US" altLang="ko-Kore-KR" sz="900" dirty="0"/>
              <a:t>webserver</a:t>
            </a:r>
            <a:endParaRPr kumimoji="1" lang="ko-Kore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4B6C0E-33B8-8DC4-9AF5-D6AB17210313}"/>
              </a:ext>
            </a:extLst>
          </p:cNvPr>
          <p:cNvSpPr/>
          <p:nvPr/>
        </p:nvSpPr>
        <p:spPr>
          <a:xfrm>
            <a:off x="2384612" y="4276165"/>
            <a:ext cx="891986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ysClr val="windowText" lastClr="000000"/>
                </a:solidFill>
              </a:rPr>
              <a:t>32620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port</a:t>
            </a:r>
            <a:endParaRPr kumimoji="1" lang="ko-Kore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42F70E-875E-72C7-152F-1D700B7305FF}"/>
              </a:ext>
            </a:extLst>
          </p:cNvPr>
          <p:cNvSpPr/>
          <p:nvPr/>
        </p:nvSpPr>
        <p:spPr>
          <a:xfrm>
            <a:off x="6844551" y="4282886"/>
            <a:ext cx="891986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ysClr val="windowText" lastClr="000000"/>
                </a:solidFill>
              </a:rPr>
              <a:t>32620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port</a:t>
            </a:r>
            <a:endParaRPr kumimoji="1" lang="ko-Kore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A75CB2-6C91-799E-C092-D024D0365FD8}"/>
              </a:ext>
            </a:extLst>
          </p:cNvPr>
          <p:cNvSpPr/>
          <p:nvPr/>
        </p:nvSpPr>
        <p:spPr>
          <a:xfrm>
            <a:off x="4424081" y="3576917"/>
            <a:ext cx="1178857" cy="329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>
                <a:solidFill>
                  <a:sysClr val="windowText" lastClr="000000"/>
                </a:solidFill>
              </a:rPr>
              <a:t>로드 </a:t>
            </a:r>
            <a:r>
              <a:rPr kumimoji="1" lang="ko-KR" altLang="en-US" sz="900" dirty="0" err="1">
                <a:solidFill>
                  <a:sysClr val="windowText" lastClr="000000"/>
                </a:solidFill>
              </a:rPr>
              <a:t>밸런서</a:t>
            </a:r>
            <a:endParaRPr kumimoji="1" lang="ko-Kore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5C2036-3721-F0C0-F229-3A4CA53B92FC}"/>
              </a:ext>
            </a:extLst>
          </p:cNvPr>
          <p:cNvSpPr txBox="1"/>
          <p:nvPr/>
        </p:nvSpPr>
        <p:spPr>
          <a:xfrm>
            <a:off x="3649193" y="3106271"/>
            <a:ext cx="27286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로드밸런서의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IP</a:t>
            </a:r>
            <a:r>
              <a:rPr kumimoji="1" lang="ko-KR" altLang="en-US" sz="1100" dirty="0"/>
              <a:t>나 도메인 이름으로 접근</a:t>
            </a:r>
            <a:endParaRPr kumimoji="1" lang="ko-Kore-KR" altLang="en-US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0591169-E1A9-28A0-BC9B-2ECCAF756832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5013509" y="3367881"/>
            <a:ext cx="1" cy="209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1926EE4C-EA74-530E-C373-65F24C7BC1EE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rot="5400000">
            <a:off x="3737161" y="2999815"/>
            <a:ext cx="369795" cy="2182905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56ABAA78-E4A0-AE54-DF8B-55C2DC0B6EE7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rot="16200000" flipH="1">
            <a:off x="5963769" y="2956111"/>
            <a:ext cx="376516" cy="2277034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3B18536-2464-0A5C-F52E-11B6B4F92D1E}"/>
              </a:ext>
            </a:extLst>
          </p:cNvPr>
          <p:cNvSpPr/>
          <p:nvPr/>
        </p:nvSpPr>
        <p:spPr>
          <a:xfrm>
            <a:off x="912155" y="4961963"/>
            <a:ext cx="1026460" cy="29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ClusterIP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AB6956-DF40-7490-D451-B98335ECADF2}"/>
              </a:ext>
            </a:extLst>
          </p:cNvPr>
          <p:cNvSpPr/>
          <p:nvPr/>
        </p:nvSpPr>
        <p:spPr>
          <a:xfrm>
            <a:off x="912156" y="5590130"/>
            <a:ext cx="1026459" cy="411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ysClr val="windowText" lastClr="000000"/>
                </a:solidFill>
              </a:rPr>
              <a:t>테스트 </a:t>
            </a:r>
            <a:r>
              <a:rPr kumimoji="1" lang="ko-KR" altLang="en-US" sz="1100" dirty="0" err="1">
                <a:solidFill>
                  <a:sysClr val="windowText" lastClr="000000"/>
                </a:solidFill>
              </a:rPr>
              <a:t>파드</a:t>
            </a:r>
            <a:endParaRPr kumimoji="1" lang="ko-Kore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7FA11F-B5B2-B72C-3D54-8A8C55AA56E8}"/>
              </a:ext>
            </a:extLst>
          </p:cNvPr>
          <p:cNvSpPr txBox="1"/>
          <p:nvPr/>
        </p:nvSpPr>
        <p:spPr>
          <a:xfrm>
            <a:off x="1600196" y="5301980"/>
            <a:ext cx="14881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서비스</a:t>
            </a:r>
            <a:r>
              <a:rPr kumimoji="1" lang="ko-KR" altLang="en-US" sz="1100" dirty="0"/>
              <a:t> 이름 또는 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IP</a:t>
            </a:r>
            <a:r>
              <a:rPr kumimoji="1" lang="ko-KR" altLang="en-US" sz="1100" dirty="0"/>
              <a:t>로 접근</a:t>
            </a:r>
            <a:endParaRPr kumimoji="1" lang="ko-Kore-KR" altLang="en-US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3F43F39-408C-37B8-60CA-47EB3E6ADB9B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7290544" y="4511486"/>
            <a:ext cx="0" cy="71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555B11C-88B7-C6F8-EAA8-46CC0BC84349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425385" y="5257797"/>
            <a:ext cx="1" cy="3323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E5877960-8DAA-D765-22FE-4DE4C788260D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1899396" y="4030754"/>
            <a:ext cx="457198" cy="1405220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9DD10FCF-B3EB-C54A-2C79-5DC250CBD1EA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4946275" y="2389094"/>
            <a:ext cx="228598" cy="4459939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216C4F3-DA26-B88B-317D-5AC2D0D8618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541057" y="4733363"/>
            <a:ext cx="0" cy="497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4D92C64-FEE8-B642-130B-7C65A39731DB}"/>
              </a:ext>
            </a:extLst>
          </p:cNvPr>
          <p:cNvSpPr txBox="1"/>
          <p:nvPr/>
        </p:nvSpPr>
        <p:spPr>
          <a:xfrm>
            <a:off x="768016" y="4491130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Worker 1</a:t>
            </a:r>
            <a:endParaRPr kumimoji="1" lang="ko-Kore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6E4BAE-B00F-BAF9-6E3E-51D7B3000D83}"/>
              </a:ext>
            </a:extLst>
          </p:cNvPr>
          <p:cNvSpPr txBox="1"/>
          <p:nvPr/>
        </p:nvSpPr>
        <p:spPr>
          <a:xfrm>
            <a:off x="7537483" y="4489440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Worker </a:t>
            </a:r>
            <a:r>
              <a:rPr kumimoji="1" lang="en-US" altLang="ko-KR" sz="1200" dirty="0"/>
              <a:t>2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54064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네트워크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468599"/>
            <a:ext cx="8368748" cy="245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로드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밸런서</a:t>
            </a:r>
            <a:r>
              <a:rPr lang="en-US" altLang="ko-KR" sz="2400" dirty="0"/>
              <a:t> </a:t>
            </a:r>
            <a:r>
              <a:rPr lang="ko-KR" altLang="en-US" sz="2400" dirty="0"/>
              <a:t>타입 서비스의 트래픽 흐름</a:t>
            </a:r>
            <a:endParaRPr lang="en-US" altLang="ko-KR" sz="2400" dirty="0"/>
          </a:p>
          <a:p>
            <a:pPr marL="800081" lvl="1" indent="-3429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+mj-lt"/>
              <a:buAutoNum type="arabicPeriod" startAt="2"/>
            </a:pPr>
            <a:r>
              <a:rPr lang="ko-KR" altLang="en-US" sz="1600" dirty="0">
                <a:solidFill>
                  <a:schemeClr val="tx1"/>
                </a:solidFill>
              </a:rPr>
              <a:t>클라우드 플랫폼에서 생성된 로드 </a:t>
            </a:r>
            <a:r>
              <a:rPr lang="ko-KR" altLang="en-US" sz="1600" dirty="0" err="1">
                <a:solidFill>
                  <a:schemeClr val="tx1"/>
                </a:solidFill>
              </a:rPr>
              <a:t>밸런서로</a:t>
            </a:r>
            <a:r>
              <a:rPr lang="ko-KR" altLang="en-US" sz="1600" dirty="0">
                <a:solidFill>
                  <a:schemeClr val="tx1"/>
                </a:solidFill>
              </a:rPr>
              <a:t> 요청이 들어오면 </a:t>
            </a:r>
            <a:r>
              <a:rPr lang="ko-KR" altLang="en-US" sz="1600" dirty="0" err="1">
                <a:solidFill>
                  <a:schemeClr val="tx1"/>
                </a:solidFill>
              </a:rPr>
              <a:t>쿠버네티스의</a:t>
            </a:r>
            <a:r>
              <a:rPr lang="ko-KR" altLang="en-US" sz="1600" dirty="0">
                <a:solidFill>
                  <a:schemeClr val="tx1"/>
                </a:solidFill>
              </a:rPr>
              <a:t> 워커 노드 중 하나로 전달되며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이때 사용되는 포트는 앞에서 개방된 포트인 </a:t>
            </a:r>
            <a:r>
              <a:rPr lang="en-US" altLang="ko-KR" sz="1600" dirty="0">
                <a:solidFill>
                  <a:schemeClr val="tx1"/>
                </a:solidFill>
              </a:rPr>
              <a:t>32620</a:t>
            </a:r>
            <a:r>
              <a:rPr lang="ko-KR" altLang="en-US" sz="1600" dirty="0">
                <a:solidFill>
                  <a:schemeClr val="tx1"/>
                </a:solidFill>
              </a:rPr>
              <a:t> 포트이다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E62598EB-F825-B633-27D6-2BC1E6384096}"/>
              </a:ext>
            </a:extLst>
          </p:cNvPr>
          <p:cNvSpPr/>
          <p:nvPr/>
        </p:nvSpPr>
        <p:spPr>
          <a:xfrm>
            <a:off x="683460" y="4504763"/>
            <a:ext cx="3848198" cy="1855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73A53FA-4D8A-A68B-9755-305FDCAF7096}"/>
              </a:ext>
            </a:extLst>
          </p:cNvPr>
          <p:cNvSpPr/>
          <p:nvPr/>
        </p:nvSpPr>
        <p:spPr>
          <a:xfrm>
            <a:off x="6190128" y="4504763"/>
            <a:ext cx="2200835" cy="1855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4E9F61EB-71CD-BBD4-BA6C-1DF79E1D3153}"/>
              </a:ext>
            </a:extLst>
          </p:cNvPr>
          <p:cNvSpPr/>
          <p:nvPr/>
        </p:nvSpPr>
        <p:spPr>
          <a:xfrm>
            <a:off x="6844551" y="5232494"/>
            <a:ext cx="891987" cy="8398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>
                <a:solidFill>
                  <a:sysClr val="windowText" lastClr="000000"/>
                </a:solidFill>
              </a:rPr>
              <a:t>파드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2</a:t>
            </a:r>
            <a:endParaRPr kumimoji="1" lang="ko-Kore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C2C071-70DB-F9AC-FADC-BD73626A6136}"/>
              </a:ext>
            </a:extLst>
          </p:cNvPr>
          <p:cNvSpPr/>
          <p:nvPr/>
        </p:nvSpPr>
        <p:spPr>
          <a:xfrm>
            <a:off x="7014879" y="5230904"/>
            <a:ext cx="55133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>
                <a:solidFill>
                  <a:sysClr val="windowText" lastClr="000000"/>
                </a:solidFill>
              </a:rPr>
              <a:t>8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0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port</a:t>
            </a:r>
            <a:endParaRPr kumimoji="1" lang="ko-Kore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6" name="오각형[P] 5">
            <a:extLst>
              <a:ext uri="{FF2B5EF4-FFF2-40B4-BE49-F238E27FC236}">
                <a16:creationId xmlns:a16="http://schemas.microsoft.com/office/drawing/2014/main" id="{751269A3-84A8-BA31-3102-963B0A029A90}"/>
              </a:ext>
            </a:extLst>
          </p:cNvPr>
          <p:cNvSpPr/>
          <p:nvPr/>
        </p:nvSpPr>
        <p:spPr>
          <a:xfrm>
            <a:off x="7014879" y="5943599"/>
            <a:ext cx="1134037" cy="2420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app :</a:t>
            </a:r>
            <a:r>
              <a:rPr kumimoji="1" lang="ko-KR" altLang="en-US" sz="900" dirty="0"/>
              <a:t> </a:t>
            </a:r>
            <a:r>
              <a:rPr kumimoji="1" lang="en-US" altLang="ko-Kore-KR" sz="900" dirty="0"/>
              <a:t>webserver</a:t>
            </a:r>
            <a:endParaRPr kumimoji="1" lang="ko-Kore-KR" altLang="en-US" sz="900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889F6379-E22B-0D9E-D5DC-E5B7B1134E84}"/>
              </a:ext>
            </a:extLst>
          </p:cNvPr>
          <p:cNvSpPr/>
          <p:nvPr/>
        </p:nvSpPr>
        <p:spPr>
          <a:xfrm>
            <a:off x="3095064" y="5232494"/>
            <a:ext cx="891987" cy="8398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>
                <a:solidFill>
                  <a:sysClr val="windowText" lastClr="000000"/>
                </a:solidFill>
              </a:rPr>
              <a:t>파드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1</a:t>
            </a:r>
            <a:endParaRPr kumimoji="1" lang="ko-Kore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A65FAE-B34B-661D-3228-18909D905D8B}"/>
              </a:ext>
            </a:extLst>
          </p:cNvPr>
          <p:cNvSpPr/>
          <p:nvPr/>
        </p:nvSpPr>
        <p:spPr>
          <a:xfrm>
            <a:off x="3265392" y="5230904"/>
            <a:ext cx="55133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>
                <a:solidFill>
                  <a:sysClr val="windowText" lastClr="000000"/>
                </a:solidFill>
              </a:rPr>
              <a:t>8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0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port</a:t>
            </a:r>
            <a:endParaRPr kumimoji="1" lang="ko-Kore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" name="오각형[P] 8">
            <a:extLst>
              <a:ext uri="{FF2B5EF4-FFF2-40B4-BE49-F238E27FC236}">
                <a16:creationId xmlns:a16="http://schemas.microsoft.com/office/drawing/2014/main" id="{AB05481C-6203-4E2B-0BAE-4263FFB6FAC6}"/>
              </a:ext>
            </a:extLst>
          </p:cNvPr>
          <p:cNvSpPr/>
          <p:nvPr/>
        </p:nvSpPr>
        <p:spPr>
          <a:xfrm>
            <a:off x="3265392" y="5943599"/>
            <a:ext cx="1134037" cy="2420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app :</a:t>
            </a:r>
            <a:r>
              <a:rPr kumimoji="1" lang="ko-KR" altLang="en-US" sz="900" dirty="0"/>
              <a:t> </a:t>
            </a:r>
            <a:r>
              <a:rPr kumimoji="1" lang="en-US" altLang="ko-Kore-KR" sz="900" dirty="0"/>
              <a:t>webserver</a:t>
            </a:r>
            <a:endParaRPr kumimoji="1" lang="ko-Kore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4B6C0E-33B8-8DC4-9AF5-D6AB17210313}"/>
              </a:ext>
            </a:extLst>
          </p:cNvPr>
          <p:cNvSpPr/>
          <p:nvPr/>
        </p:nvSpPr>
        <p:spPr>
          <a:xfrm>
            <a:off x="2384612" y="4276165"/>
            <a:ext cx="891986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ysClr val="windowText" lastClr="000000"/>
                </a:solidFill>
              </a:rPr>
              <a:t>32620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port</a:t>
            </a:r>
            <a:endParaRPr kumimoji="1" lang="ko-Kore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42F70E-875E-72C7-152F-1D700B7305FF}"/>
              </a:ext>
            </a:extLst>
          </p:cNvPr>
          <p:cNvSpPr/>
          <p:nvPr/>
        </p:nvSpPr>
        <p:spPr>
          <a:xfrm>
            <a:off x="6844551" y="4282886"/>
            <a:ext cx="891986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ysClr val="windowText" lastClr="000000"/>
                </a:solidFill>
              </a:rPr>
              <a:t>32620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port</a:t>
            </a:r>
            <a:endParaRPr kumimoji="1" lang="ko-Kore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A75CB2-6C91-799E-C092-D024D0365FD8}"/>
              </a:ext>
            </a:extLst>
          </p:cNvPr>
          <p:cNvSpPr/>
          <p:nvPr/>
        </p:nvSpPr>
        <p:spPr>
          <a:xfrm>
            <a:off x="4424081" y="3576917"/>
            <a:ext cx="1178857" cy="329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>
                <a:solidFill>
                  <a:sysClr val="windowText" lastClr="000000"/>
                </a:solidFill>
              </a:rPr>
              <a:t>로드 </a:t>
            </a:r>
            <a:r>
              <a:rPr kumimoji="1" lang="ko-KR" altLang="en-US" sz="900" dirty="0" err="1">
                <a:solidFill>
                  <a:sysClr val="windowText" lastClr="000000"/>
                </a:solidFill>
              </a:rPr>
              <a:t>밸런서</a:t>
            </a:r>
            <a:endParaRPr kumimoji="1" lang="ko-Kore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5C2036-3721-F0C0-F229-3A4CA53B92FC}"/>
              </a:ext>
            </a:extLst>
          </p:cNvPr>
          <p:cNvSpPr txBox="1"/>
          <p:nvPr/>
        </p:nvSpPr>
        <p:spPr>
          <a:xfrm>
            <a:off x="3649193" y="3106271"/>
            <a:ext cx="27286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로드밸런서의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IP</a:t>
            </a:r>
            <a:r>
              <a:rPr kumimoji="1" lang="ko-KR" altLang="en-US" sz="1100" dirty="0"/>
              <a:t>나 도메인 이름으로 접근</a:t>
            </a:r>
            <a:endParaRPr kumimoji="1" lang="ko-Kore-KR" altLang="en-US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0591169-E1A9-28A0-BC9B-2ECCAF756832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5013509" y="3367881"/>
            <a:ext cx="1" cy="209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1926EE4C-EA74-530E-C373-65F24C7BC1EE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rot="5400000">
            <a:off x="3737161" y="2999815"/>
            <a:ext cx="369795" cy="2182905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56ABAA78-E4A0-AE54-DF8B-55C2DC0B6EE7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rot="16200000" flipH="1">
            <a:off x="5963769" y="2956111"/>
            <a:ext cx="376516" cy="2277034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3B18536-2464-0A5C-F52E-11B6B4F92D1E}"/>
              </a:ext>
            </a:extLst>
          </p:cNvPr>
          <p:cNvSpPr/>
          <p:nvPr/>
        </p:nvSpPr>
        <p:spPr>
          <a:xfrm>
            <a:off x="912155" y="4961963"/>
            <a:ext cx="1026460" cy="29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ClusterIP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AB6956-DF40-7490-D451-B98335ECADF2}"/>
              </a:ext>
            </a:extLst>
          </p:cNvPr>
          <p:cNvSpPr/>
          <p:nvPr/>
        </p:nvSpPr>
        <p:spPr>
          <a:xfrm>
            <a:off x="912156" y="5590130"/>
            <a:ext cx="1026459" cy="411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ysClr val="windowText" lastClr="000000"/>
                </a:solidFill>
              </a:rPr>
              <a:t>테스트 </a:t>
            </a:r>
            <a:r>
              <a:rPr kumimoji="1" lang="ko-KR" altLang="en-US" sz="1100" dirty="0" err="1">
                <a:solidFill>
                  <a:sysClr val="windowText" lastClr="000000"/>
                </a:solidFill>
              </a:rPr>
              <a:t>파드</a:t>
            </a:r>
            <a:endParaRPr kumimoji="1" lang="ko-Kore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7FA11F-B5B2-B72C-3D54-8A8C55AA56E8}"/>
              </a:ext>
            </a:extLst>
          </p:cNvPr>
          <p:cNvSpPr txBox="1"/>
          <p:nvPr/>
        </p:nvSpPr>
        <p:spPr>
          <a:xfrm>
            <a:off x="1600196" y="5301980"/>
            <a:ext cx="14881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서비스</a:t>
            </a:r>
            <a:r>
              <a:rPr kumimoji="1" lang="ko-KR" altLang="en-US" sz="1100" dirty="0"/>
              <a:t> 이름 또는 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IP</a:t>
            </a:r>
            <a:r>
              <a:rPr kumimoji="1" lang="ko-KR" altLang="en-US" sz="1100" dirty="0"/>
              <a:t>로 접근</a:t>
            </a:r>
            <a:endParaRPr kumimoji="1" lang="ko-Kore-KR" altLang="en-US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3F43F39-408C-37B8-60CA-47EB3E6ADB9B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7290544" y="4511486"/>
            <a:ext cx="0" cy="71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555B11C-88B7-C6F8-EAA8-46CC0BC84349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425385" y="5257797"/>
            <a:ext cx="1" cy="3323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E5877960-8DAA-D765-22FE-4DE4C788260D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1899396" y="4030754"/>
            <a:ext cx="457198" cy="1405220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9DD10FCF-B3EB-C54A-2C79-5DC250CBD1EA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4946275" y="2389094"/>
            <a:ext cx="228598" cy="4459939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216C4F3-DA26-B88B-317D-5AC2D0D8618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541057" y="4733363"/>
            <a:ext cx="0" cy="497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965AF5-9150-96F8-9DA1-74C4D96E59A1}"/>
              </a:ext>
            </a:extLst>
          </p:cNvPr>
          <p:cNvSpPr txBox="1"/>
          <p:nvPr/>
        </p:nvSpPr>
        <p:spPr>
          <a:xfrm>
            <a:off x="768016" y="4491130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Worker 1</a:t>
            </a:r>
            <a:endParaRPr kumimoji="1"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6A1899-CE7C-41CF-C3ED-CFF180CE1321}"/>
              </a:ext>
            </a:extLst>
          </p:cNvPr>
          <p:cNvSpPr txBox="1"/>
          <p:nvPr/>
        </p:nvSpPr>
        <p:spPr>
          <a:xfrm>
            <a:off x="7537483" y="4489440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Worker </a:t>
            </a:r>
            <a:r>
              <a:rPr kumimoji="1" lang="en-US" altLang="ko-KR" sz="1200" dirty="0"/>
              <a:t>2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174525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네트워크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468599"/>
            <a:ext cx="8368748" cy="245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로드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밸런서</a:t>
            </a:r>
            <a:r>
              <a:rPr lang="en-US" altLang="ko-KR" sz="2400" dirty="0"/>
              <a:t> </a:t>
            </a:r>
            <a:r>
              <a:rPr lang="ko-KR" altLang="en-US" sz="2400" dirty="0"/>
              <a:t>타입 서비스의 트래픽 흐름</a:t>
            </a:r>
            <a:endParaRPr lang="en-US" altLang="ko-KR" sz="2400" dirty="0"/>
          </a:p>
          <a:p>
            <a:pPr marL="800081" lvl="1" indent="-3429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+mj-lt"/>
              <a:buAutoNum type="arabicPeriod" startAt="3"/>
            </a:pPr>
            <a:r>
              <a:rPr lang="ko-KR" altLang="en-US" sz="1600" dirty="0">
                <a:solidFill>
                  <a:schemeClr val="tx1"/>
                </a:solidFill>
              </a:rPr>
              <a:t>워커 노드로 전달된 요청은 </a:t>
            </a:r>
            <a:r>
              <a:rPr lang="ko-KR" altLang="en-US" sz="1600" dirty="0" err="1">
                <a:solidFill>
                  <a:schemeClr val="tx1"/>
                </a:solidFill>
              </a:rPr>
              <a:t>파드</a:t>
            </a:r>
            <a:r>
              <a:rPr lang="ko-KR" altLang="en-US" sz="1600" dirty="0">
                <a:solidFill>
                  <a:schemeClr val="tx1"/>
                </a:solidFill>
              </a:rPr>
              <a:t> 중 하나로 전달되어 처리된다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E62598EB-F825-B633-27D6-2BC1E6384096}"/>
              </a:ext>
            </a:extLst>
          </p:cNvPr>
          <p:cNvSpPr/>
          <p:nvPr/>
        </p:nvSpPr>
        <p:spPr>
          <a:xfrm>
            <a:off x="683460" y="4504763"/>
            <a:ext cx="3848198" cy="1855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73A53FA-4D8A-A68B-9755-305FDCAF7096}"/>
              </a:ext>
            </a:extLst>
          </p:cNvPr>
          <p:cNvSpPr/>
          <p:nvPr/>
        </p:nvSpPr>
        <p:spPr>
          <a:xfrm>
            <a:off x="6190128" y="4504763"/>
            <a:ext cx="2200835" cy="1855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4E9F61EB-71CD-BBD4-BA6C-1DF79E1D3153}"/>
              </a:ext>
            </a:extLst>
          </p:cNvPr>
          <p:cNvSpPr/>
          <p:nvPr/>
        </p:nvSpPr>
        <p:spPr>
          <a:xfrm>
            <a:off x="6844551" y="5232494"/>
            <a:ext cx="891987" cy="8398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>
                <a:solidFill>
                  <a:sysClr val="windowText" lastClr="000000"/>
                </a:solidFill>
              </a:rPr>
              <a:t>파드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2</a:t>
            </a:r>
            <a:endParaRPr kumimoji="1" lang="ko-Kore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C2C071-70DB-F9AC-FADC-BD73626A6136}"/>
              </a:ext>
            </a:extLst>
          </p:cNvPr>
          <p:cNvSpPr/>
          <p:nvPr/>
        </p:nvSpPr>
        <p:spPr>
          <a:xfrm>
            <a:off x="7014879" y="5230904"/>
            <a:ext cx="55133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>
                <a:solidFill>
                  <a:sysClr val="windowText" lastClr="000000"/>
                </a:solidFill>
              </a:rPr>
              <a:t>8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0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port</a:t>
            </a:r>
            <a:endParaRPr kumimoji="1" lang="ko-Kore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6" name="오각형[P] 5">
            <a:extLst>
              <a:ext uri="{FF2B5EF4-FFF2-40B4-BE49-F238E27FC236}">
                <a16:creationId xmlns:a16="http://schemas.microsoft.com/office/drawing/2014/main" id="{751269A3-84A8-BA31-3102-963B0A029A90}"/>
              </a:ext>
            </a:extLst>
          </p:cNvPr>
          <p:cNvSpPr/>
          <p:nvPr/>
        </p:nvSpPr>
        <p:spPr>
          <a:xfrm>
            <a:off x="7014879" y="5943599"/>
            <a:ext cx="1134037" cy="2420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app :</a:t>
            </a:r>
            <a:r>
              <a:rPr kumimoji="1" lang="ko-KR" altLang="en-US" sz="900" dirty="0"/>
              <a:t> </a:t>
            </a:r>
            <a:r>
              <a:rPr kumimoji="1" lang="en-US" altLang="ko-Kore-KR" sz="900" dirty="0"/>
              <a:t>webserver</a:t>
            </a:r>
            <a:endParaRPr kumimoji="1" lang="ko-Kore-KR" altLang="en-US" sz="900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889F6379-E22B-0D9E-D5DC-E5B7B1134E84}"/>
              </a:ext>
            </a:extLst>
          </p:cNvPr>
          <p:cNvSpPr/>
          <p:nvPr/>
        </p:nvSpPr>
        <p:spPr>
          <a:xfrm>
            <a:off x="3095064" y="5232494"/>
            <a:ext cx="891987" cy="8398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>
                <a:solidFill>
                  <a:sysClr val="windowText" lastClr="000000"/>
                </a:solidFill>
              </a:rPr>
              <a:t>파드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1</a:t>
            </a:r>
            <a:endParaRPr kumimoji="1" lang="ko-Kore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A65FAE-B34B-661D-3228-18909D905D8B}"/>
              </a:ext>
            </a:extLst>
          </p:cNvPr>
          <p:cNvSpPr/>
          <p:nvPr/>
        </p:nvSpPr>
        <p:spPr>
          <a:xfrm>
            <a:off x="3265392" y="5230904"/>
            <a:ext cx="55133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>
                <a:solidFill>
                  <a:sysClr val="windowText" lastClr="000000"/>
                </a:solidFill>
              </a:rPr>
              <a:t>8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0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port</a:t>
            </a:r>
            <a:endParaRPr kumimoji="1" lang="ko-Kore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" name="오각형[P] 8">
            <a:extLst>
              <a:ext uri="{FF2B5EF4-FFF2-40B4-BE49-F238E27FC236}">
                <a16:creationId xmlns:a16="http://schemas.microsoft.com/office/drawing/2014/main" id="{AB05481C-6203-4E2B-0BAE-4263FFB6FAC6}"/>
              </a:ext>
            </a:extLst>
          </p:cNvPr>
          <p:cNvSpPr/>
          <p:nvPr/>
        </p:nvSpPr>
        <p:spPr>
          <a:xfrm>
            <a:off x="3265392" y="5943599"/>
            <a:ext cx="1134037" cy="2420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app :</a:t>
            </a:r>
            <a:r>
              <a:rPr kumimoji="1" lang="ko-KR" altLang="en-US" sz="900" dirty="0"/>
              <a:t> </a:t>
            </a:r>
            <a:r>
              <a:rPr kumimoji="1" lang="en-US" altLang="ko-Kore-KR" sz="900" dirty="0"/>
              <a:t>webserver</a:t>
            </a:r>
            <a:endParaRPr kumimoji="1" lang="ko-Kore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4B6C0E-33B8-8DC4-9AF5-D6AB17210313}"/>
              </a:ext>
            </a:extLst>
          </p:cNvPr>
          <p:cNvSpPr/>
          <p:nvPr/>
        </p:nvSpPr>
        <p:spPr>
          <a:xfrm>
            <a:off x="2384612" y="4276165"/>
            <a:ext cx="891986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ysClr val="windowText" lastClr="000000"/>
                </a:solidFill>
              </a:rPr>
              <a:t>32620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port</a:t>
            </a:r>
            <a:endParaRPr kumimoji="1" lang="ko-Kore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42F70E-875E-72C7-152F-1D700B7305FF}"/>
              </a:ext>
            </a:extLst>
          </p:cNvPr>
          <p:cNvSpPr/>
          <p:nvPr/>
        </p:nvSpPr>
        <p:spPr>
          <a:xfrm>
            <a:off x="6844551" y="4282886"/>
            <a:ext cx="891986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ysClr val="windowText" lastClr="000000"/>
                </a:solidFill>
              </a:rPr>
              <a:t>32620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port</a:t>
            </a:r>
            <a:endParaRPr kumimoji="1" lang="ko-Kore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A75CB2-6C91-799E-C092-D024D0365FD8}"/>
              </a:ext>
            </a:extLst>
          </p:cNvPr>
          <p:cNvSpPr/>
          <p:nvPr/>
        </p:nvSpPr>
        <p:spPr>
          <a:xfrm>
            <a:off x="4424081" y="3576917"/>
            <a:ext cx="1178857" cy="329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>
                <a:solidFill>
                  <a:sysClr val="windowText" lastClr="000000"/>
                </a:solidFill>
              </a:rPr>
              <a:t>로드 </a:t>
            </a:r>
            <a:r>
              <a:rPr kumimoji="1" lang="ko-KR" altLang="en-US" sz="900" dirty="0" err="1">
                <a:solidFill>
                  <a:sysClr val="windowText" lastClr="000000"/>
                </a:solidFill>
              </a:rPr>
              <a:t>밸런서</a:t>
            </a:r>
            <a:endParaRPr kumimoji="1" lang="ko-Kore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5C2036-3721-F0C0-F229-3A4CA53B92FC}"/>
              </a:ext>
            </a:extLst>
          </p:cNvPr>
          <p:cNvSpPr txBox="1"/>
          <p:nvPr/>
        </p:nvSpPr>
        <p:spPr>
          <a:xfrm>
            <a:off x="3649193" y="3106271"/>
            <a:ext cx="27286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로드밸런서의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IP</a:t>
            </a:r>
            <a:r>
              <a:rPr kumimoji="1" lang="ko-KR" altLang="en-US" sz="1100" dirty="0"/>
              <a:t>나 도메인 이름으로 접근</a:t>
            </a:r>
            <a:endParaRPr kumimoji="1" lang="ko-Kore-KR" altLang="en-US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0591169-E1A9-28A0-BC9B-2ECCAF756832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5013509" y="3367881"/>
            <a:ext cx="1" cy="209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1926EE4C-EA74-530E-C373-65F24C7BC1EE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rot="5400000">
            <a:off x="3737161" y="2999815"/>
            <a:ext cx="369795" cy="2182905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56ABAA78-E4A0-AE54-DF8B-55C2DC0B6EE7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rot="16200000" flipH="1">
            <a:off x="5963769" y="2956111"/>
            <a:ext cx="376516" cy="2277034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3B18536-2464-0A5C-F52E-11B6B4F92D1E}"/>
              </a:ext>
            </a:extLst>
          </p:cNvPr>
          <p:cNvSpPr/>
          <p:nvPr/>
        </p:nvSpPr>
        <p:spPr>
          <a:xfrm>
            <a:off x="912155" y="4961963"/>
            <a:ext cx="1026460" cy="29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ClusterIP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AB6956-DF40-7490-D451-B98335ECADF2}"/>
              </a:ext>
            </a:extLst>
          </p:cNvPr>
          <p:cNvSpPr/>
          <p:nvPr/>
        </p:nvSpPr>
        <p:spPr>
          <a:xfrm>
            <a:off x="912156" y="5590130"/>
            <a:ext cx="1026459" cy="411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ysClr val="windowText" lastClr="000000"/>
                </a:solidFill>
              </a:rPr>
              <a:t>테스트 </a:t>
            </a:r>
            <a:r>
              <a:rPr kumimoji="1" lang="ko-KR" altLang="en-US" sz="1100" dirty="0" err="1">
                <a:solidFill>
                  <a:sysClr val="windowText" lastClr="000000"/>
                </a:solidFill>
              </a:rPr>
              <a:t>파드</a:t>
            </a:r>
            <a:endParaRPr kumimoji="1" lang="ko-Kore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7FA11F-B5B2-B72C-3D54-8A8C55AA56E8}"/>
              </a:ext>
            </a:extLst>
          </p:cNvPr>
          <p:cNvSpPr txBox="1"/>
          <p:nvPr/>
        </p:nvSpPr>
        <p:spPr>
          <a:xfrm>
            <a:off x="1600196" y="5301980"/>
            <a:ext cx="14881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서비스</a:t>
            </a:r>
            <a:r>
              <a:rPr kumimoji="1" lang="ko-KR" altLang="en-US" sz="1100" dirty="0"/>
              <a:t> 이름 또는 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IP</a:t>
            </a:r>
            <a:r>
              <a:rPr kumimoji="1" lang="ko-KR" altLang="en-US" sz="1100" dirty="0"/>
              <a:t>로 접근</a:t>
            </a:r>
            <a:endParaRPr kumimoji="1" lang="ko-Kore-KR" altLang="en-US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3F43F39-408C-37B8-60CA-47EB3E6ADB9B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7290544" y="4511486"/>
            <a:ext cx="0" cy="71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555B11C-88B7-C6F8-EAA8-46CC0BC84349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425385" y="5257797"/>
            <a:ext cx="1" cy="3323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E5877960-8DAA-D765-22FE-4DE4C788260D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1899396" y="4030754"/>
            <a:ext cx="457198" cy="1405220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9DD10FCF-B3EB-C54A-2C79-5DC250CBD1EA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4946275" y="2389094"/>
            <a:ext cx="228598" cy="4459939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216C4F3-DA26-B88B-317D-5AC2D0D8618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541057" y="4733363"/>
            <a:ext cx="0" cy="497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65166B-861D-DDD0-E729-F7BB8D1ED4E1}"/>
              </a:ext>
            </a:extLst>
          </p:cNvPr>
          <p:cNvSpPr txBox="1"/>
          <p:nvPr/>
        </p:nvSpPr>
        <p:spPr>
          <a:xfrm>
            <a:off x="768016" y="4491130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Worker 1</a:t>
            </a:r>
            <a:endParaRPr kumimoji="1"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A188DA-C4C1-FBD0-9357-33ED5A4AC259}"/>
              </a:ext>
            </a:extLst>
          </p:cNvPr>
          <p:cNvSpPr txBox="1"/>
          <p:nvPr/>
        </p:nvSpPr>
        <p:spPr>
          <a:xfrm>
            <a:off x="7537483" y="4489440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Worker </a:t>
            </a:r>
            <a:r>
              <a:rPr kumimoji="1" lang="en-US" altLang="ko-KR" sz="1200" dirty="0"/>
              <a:t>2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6840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리소스 관리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468599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네임스페이스 </a:t>
            </a:r>
            <a:r>
              <a:rPr lang="en-US" altLang="ko-KR" sz="2400" dirty="0"/>
              <a:t>(Namespace)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도커에서는</a:t>
            </a:r>
            <a:r>
              <a:rPr lang="ko-KR" altLang="en-US" sz="1600" dirty="0">
                <a:solidFill>
                  <a:schemeClr val="tx1"/>
                </a:solidFill>
              </a:rPr>
              <a:t> 컨테이너를 논리적으로 구분하는 방법이 없다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쿠버네티스에서는</a:t>
            </a:r>
            <a:r>
              <a:rPr lang="ko-KR" altLang="en-US" sz="1600" dirty="0">
                <a:solidFill>
                  <a:schemeClr val="tx1"/>
                </a:solidFill>
              </a:rPr>
              <a:t> 리소스를 논리적으로 구분하기 위해 네임스페이스 </a:t>
            </a:r>
            <a:r>
              <a:rPr lang="en-US" altLang="ko-KR" sz="1600" dirty="0">
                <a:solidFill>
                  <a:schemeClr val="tx1"/>
                </a:solidFill>
              </a:rPr>
              <a:t>(Namespace)</a:t>
            </a:r>
            <a:r>
              <a:rPr lang="ko-KR" altLang="en-US" sz="1600" dirty="0">
                <a:solidFill>
                  <a:schemeClr val="tx1"/>
                </a:solidFill>
              </a:rPr>
              <a:t>라는 오브젝트를 제공한다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네임스페이스는 간단하게 </a:t>
            </a:r>
            <a:r>
              <a:rPr lang="ko-KR" altLang="en-US" sz="1600" dirty="0" err="1">
                <a:solidFill>
                  <a:schemeClr val="tx1"/>
                </a:solidFill>
              </a:rPr>
              <a:t>파드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디플로이먼트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서비스 등과 같은 </a:t>
            </a:r>
            <a:r>
              <a:rPr lang="ko-KR" altLang="en-US" sz="1600" dirty="0" err="1">
                <a:solidFill>
                  <a:schemeClr val="tx1"/>
                </a:solidFill>
              </a:rPr>
              <a:t>쿠버네티스</a:t>
            </a:r>
            <a:r>
              <a:rPr lang="ko-KR" altLang="en-US" sz="1600" dirty="0">
                <a:solidFill>
                  <a:schemeClr val="tx1"/>
                </a:solidFill>
              </a:rPr>
              <a:t> 리소스들이 묶여 있는 하나의 가상 공간 또는 그룹이라고 이해하면 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8129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리소스 관리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468599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네임스페이스 </a:t>
            </a:r>
            <a:r>
              <a:rPr lang="en-US" altLang="ko-KR" sz="2400" dirty="0"/>
              <a:t>(Namespace)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리눅스 네임스페이스와 헷갈리지 않아야 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리눅스 네임스페이스는 컨테이너의 격리된 공간을 생성하기 위해 리눅스 커널의 자체 기능을 활용하는 것으로 네트워크나 마운트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프로세스 네임스페이스 등을 의미한다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각 네임스페이스의 리소스들은 논리적으로만 구분될 뿐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물리적으로 격리된 것이 아니라는 점을 알아 둬야 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2636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리소스 관리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468599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네임스페이스와 라벨의 차이점</a:t>
            </a:r>
            <a:endParaRPr lang="en-US" altLang="ko-KR" sz="24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서비스와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매칭시키기 위해 사용했던 라벨 또한 리소스를 분류하고 구분하기 위한 방법 중 하나이다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네임스페이스는 라벨보다 더 넓은 용도로 사용할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특정 네임스페이스에서 생성되는 </a:t>
            </a:r>
            <a:r>
              <a:rPr lang="ko-KR" altLang="en-US" sz="1600" dirty="0" err="1">
                <a:solidFill>
                  <a:schemeClr val="tx1"/>
                </a:solidFill>
              </a:rPr>
              <a:t>파드의</a:t>
            </a:r>
            <a:r>
              <a:rPr lang="ko-KR" altLang="en-US" sz="1600" dirty="0">
                <a:solidFill>
                  <a:schemeClr val="tx1"/>
                </a:solidFill>
              </a:rPr>
              <a:t> 자원 사용량을 제한하거나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특정 네임스페이스에 생성되는 </a:t>
            </a:r>
            <a:r>
              <a:rPr lang="ko-KR" altLang="en-US" sz="1600" dirty="0" err="1">
                <a:solidFill>
                  <a:schemeClr val="tx1"/>
                </a:solidFill>
              </a:rPr>
              <a:t>파드에는</a:t>
            </a:r>
            <a:r>
              <a:rPr lang="ko-KR" altLang="en-US" sz="1600" dirty="0">
                <a:solidFill>
                  <a:schemeClr val="tx1"/>
                </a:solidFill>
              </a:rPr>
              <a:t> 항상 사이드카 컨테이너를 붙이도록 설정할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네임스페이스는 </a:t>
            </a:r>
            <a:r>
              <a:rPr lang="ko-KR" altLang="en-US" sz="1600" dirty="0" err="1">
                <a:solidFill>
                  <a:schemeClr val="tx1"/>
                </a:solidFill>
              </a:rPr>
              <a:t>쿠버네티스에서의</a:t>
            </a:r>
            <a:r>
              <a:rPr lang="ko-KR" altLang="en-US" sz="1600" dirty="0">
                <a:solidFill>
                  <a:schemeClr val="tx1"/>
                </a:solidFill>
              </a:rPr>
              <a:t> 사용 목적에 따라 </a:t>
            </a:r>
            <a:r>
              <a:rPr lang="ko-KR" altLang="en-US" sz="1600" dirty="0" err="1">
                <a:solidFill>
                  <a:schemeClr val="tx1"/>
                </a:solidFill>
              </a:rPr>
              <a:t>파드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서비스 등의 리소스를 격리함으로써 편리하게 구분할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0486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리소스 관리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468599"/>
            <a:ext cx="8368748" cy="159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네임스페이스 사용하기</a:t>
            </a:r>
            <a:endParaRPr lang="en-US" altLang="ko-KR" sz="24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네임스페이스는 </a:t>
            </a: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파일에 정의해 생성하는 방법과 명령어를 통해 생성하는 방법이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F6F61FC-A465-3E58-DCCC-CE271A8A0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203" y="3686780"/>
            <a:ext cx="2166911" cy="9374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FEA421-C233-2C54-2CBB-60DC2D0E6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39" y="4705261"/>
            <a:ext cx="4533900" cy="266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79BB35-F3B2-9BFE-A1F7-9AB248D56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138" y="4005876"/>
            <a:ext cx="4821417" cy="3321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BD1961-618E-7352-4C62-C35CECD83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2950" y="5829300"/>
            <a:ext cx="5118100" cy="381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E78E17-98B5-4779-4AD6-8FACB3F93272}"/>
              </a:ext>
            </a:extLst>
          </p:cNvPr>
          <p:cNvSpPr txBox="1"/>
          <p:nvPr/>
        </p:nvSpPr>
        <p:spPr>
          <a:xfrm>
            <a:off x="660419" y="3124112"/>
            <a:ext cx="3084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YAML </a:t>
            </a:r>
            <a:r>
              <a:rPr kumimoji="1" lang="ko-KR" altLang="en-US" sz="1200" dirty="0"/>
              <a:t>파일에 정의하여 네임스페이스 생성</a:t>
            </a:r>
            <a:endParaRPr kumimoji="1" lang="ko-Kore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BCE2FB-E30E-5398-8C7B-751151AB5198}"/>
              </a:ext>
            </a:extLst>
          </p:cNvPr>
          <p:cNvSpPr txBox="1"/>
          <p:nvPr/>
        </p:nvSpPr>
        <p:spPr>
          <a:xfrm>
            <a:off x="5251373" y="3124112"/>
            <a:ext cx="2468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명령어를 통해 네임스페이스 생성</a:t>
            </a:r>
            <a:endParaRPr kumimoji="1" lang="ko-Kore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CFD12AE-CA50-A0D9-E97F-47C0C5A3BA7D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2405089" y="4971961"/>
            <a:ext cx="2166911" cy="85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30D2326-51D3-4DAE-E545-079957536C1A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4572000" y="4337993"/>
            <a:ext cx="1913847" cy="149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7766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리소스 관리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468599"/>
            <a:ext cx="8368748" cy="446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네임스페이스 사용하기</a:t>
            </a:r>
            <a:endParaRPr lang="en-US" altLang="ko-KR" sz="24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dirty="0">
                <a:solidFill>
                  <a:schemeClr val="tx1"/>
                </a:solidFill>
              </a:rPr>
              <a:t>production </a:t>
            </a:r>
            <a:r>
              <a:rPr lang="ko-KR" altLang="en-US" sz="1600" dirty="0">
                <a:solidFill>
                  <a:schemeClr val="tx1"/>
                </a:solidFill>
              </a:rPr>
              <a:t>네임스페이스에 </a:t>
            </a:r>
            <a:r>
              <a:rPr lang="ko-KR" altLang="en-US" sz="1600" dirty="0" err="1">
                <a:solidFill>
                  <a:schemeClr val="tx1"/>
                </a:solidFill>
              </a:rPr>
              <a:t>디플로이먼트와</a:t>
            </a:r>
            <a:r>
              <a:rPr lang="ko-KR" altLang="en-US" sz="1600" dirty="0">
                <a:solidFill>
                  <a:schemeClr val="tx1"/>
                </a:solidFill>
              </a:rPr>
              <a:t> 서비스를 생성하려면 </a:t>
            </a:r>
            <a:r>
              <a:rPr lang="en-US" altLang="ko-KR" sz="1600" dirty="0">
                <a:solidFill>
                  <a:schemeClr val="tx1"/>
                </a:solidFill>
              </a:rPr>
              <a:t>YAML</a:t>
            </a:r>
            <a:r>
              <a:rPr lang="ko-KR" altLang="en-US" sz="1600" dirty="0">
                <a:solidFill>
                  <a:schemeClr val="tx1"/>
                </a:solidFill>
              </a:rPr>
              <a:t> 파일에서 </a:t>
            </a:r>
            <a:r>
              <a:rPr lang="en-US" altLang="ko-KR" sz="1600" dirty="0" err="1">
                <a:solidFill>
                  <a:schemeClr val="tx1"/>
                </a:solidFill>
              </a:rPr>
              <a:t>metadata.namespace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항목을 설정하면 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DB3581-7236-0746-8FBD-61897DB72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350" y="3104344"/>
            <a:ext cx="2273300" cy="325706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1B4344-F172-94A5-F525-C7F672604172}"/>
              </a:ext>
            </a:extLst>
          </p:cNvPr>
          <p:cNvSpPr/>
          <p:nvPr/>
        </p:nvSpPr>
        <p:spPr>
          <a:xfrm>
            <a:off x="3453106" y="5513033"/>
            <a:ext cx="1136650" cy="137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A29621-8950-766C-AE27-772954ECE343}"/>
              </a:ext>
            </a:extLst>
          </p:cNvPr>
          <p:cNvSpPr/>
          <p:nvPr/>
        </p:nvSpPr>
        <p:spPr>
          <a:xfrm>
            <a:off x="3453106" y="3464533"/>
            <a:ext cx="1136650" cy="137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ADBD42-0769-1258-D82C-57A97BF191EB}"/>
              </a:ext>
            </a:extLst>
          </p:cNvPr>
          <p:cNvSpPr txBox="1"/>
          <p:nvPr/>
        </p:nvSpPr>
        <p:spPr>
          <a:xfrm>
            <a:off x="3162862" y="6352529"/>
            <a:ext cx="1717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00" dirty="0"/>
              <a:t>hostname-deploy-svc-</a:t>
            </a:r>
            <a:r>
              <a:rPr kumimoji="1" lang="en-US" altLang="ko-Kore-KR" sz="900" dirty="0" err="1"/>
              <a:t>ns.yaml</a:t>
            </a:r>
            <a:endParaRPr kumimoji="1"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0312917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리소스 관리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468599"/>
            <a:ext cx="8368748" cy="446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네임스페이스에 종속되는 </a:t>
            </a:r>
            <a:r>
              <a:rPr lang="ko-KR" altLang="en-US" sz="2400" dirty="0" err="1"/>
              <a:t>쿠버네티스</a:t>
            </a:r>
            <a:r>
              <a:rPr lang="ko-KR" altLang="en-US" sz="2400" dirty="0"/>
              <a:t> 오브젝트</a:t>
            </a:r>
            <a:endParaRPr lang="en-US" altLang="ko-KR" sz="24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모든 오브젝트가 네임스페이스에 의해 구분되는 것은 아니다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아래의 오브젝트들은 네임스페이스 단위로 구분되는 오브젝트이다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이런 경우를 </a:t>
            </a:r>
            <a:r>
              <a:rPr lang="ko-KR" altLang="en-US" sz="1600" dirty="0" err="1">
                <a:solidFill>
                  <a:schemeClr val="tx1"/>
                </a:solidFill>
              </a:rPr>
              <a:t>쿠버네티스에서는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‘</a:t>
            </a:r>
            <a:r>
              <a:rPr lang="ko-KR" altLang="en-US" sz="1600" dirty="0">
                <a:solidFill>
                  <a:schemeClr val="tx1"/>
                </a:solidFill>
              </a:rPr>
              <a:t>오브젝트가 네임스페이스에 속한다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namespaced</a:t>
            </a:r>
            <a:r>
              <a:rPr lang="en-US" altLang="ko-KR" sz="1600" dirty="0">
                <a:solidFill>
                  <a:schemeClr val="tx1"/>
                </a:solidFill>
              </a:rPr>
              <a:t>)’</a:t>
            </a:r>
            <a:r>
              <a:rPr lang="ko-KR" altLang="en-US" sz="1600" dirty="0" err="1">
                <a:solidFill>
                  <a:schemeClr val="tx1"/>
                </a:solidFill>
              </a:rPr>
              <a:t>라고</a:t>
            </a:r>
            <a:r>
              <a:rPr lang="ko-KR" altLang="en-US" sz="1600" dirty="0">
                <a:solidFill>
                  <a:schemeClr val="tx1"/>
                </a:solidFill>
              </a:rPr>
              <a:t> 표현한다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061D9FDA-FB56-7F28-7F93-DB9A6F7FE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3922858"/>
            <a:ext cx="7277100" cy="250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4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853947"/>
            <a:ext cx="8229600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400" dirty="0"/>
              <a:t>YAML </a:t>
            </a:r>
            <a:r>
              <a:rPr lang="ko-KR" altLang="en-US" sz="2400" dirty="0"/>
              <a:t>파일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dirty="0" err="1">
                <a:solidFill>
                  <a:schemeClr val="tx1"/>
                </a:solidFill>
              </a:rPr>
              <a:t>apiVersion</a:t>
            </a:r>
            <a:r>
              <a:rPr lang="en-US" altLang="ko-KR" sz="1600" dirty="0">
                <a:solidFill>
                  <a:schemeClr val="tx1"/>
                </a:solidFill>
              </a:rPr>
              <a:t>: YAML </a:t>
            </a:r>
            <a:r>
              <a:rPr lang="ko-KR" altLang="en-US" sz="1600" dirty="0">
                <a:solidFill>
                  <a:schemeClr val="tx1"/>
                </a:solidFill>
              </a:rPr>
              <a:t>파일에서 정의한 리소스의 </a:t>
            </a:r>
            <a:r>
              <a:rPr lang="en-US" altLang="ko-KR" sz="1600" dirty="0">
                <a:solidFill>
                  <a:schemeClr val="tx1"/>
                </a:solidFill>
              </a:rPr>
              <a:t>API </a:t>
            </a:r>
            <a:r>
              <a:rPr lang="ko-KR" altLang="en-US" sz="1600" dirty="0">
                <a:solidFill>
                  <a:schemeClr val="tx1"/>
                </a:solidFill>
              </a:rPr>
              <a:t>버전을 나타낸다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dirty="0">
                <a:solidFill>
                  <a:schemeClr val="tx1"/>
                </a:solidFill>
              </a:rPr>
              <a:t>kind: </a:t>
            </a:r>
            <a:r>
              <a:rPr lang="ko-KR" altLang="en-US" sz="1600" dirty="0">
                <a:solidFill>
                  <a:schemeClr val="tx1"/>
                </a:solidFill>
              </a:rPr>
              <a:t>리소스의 종류를 나타낸다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아래의 </a:t>
            </a: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파일에서 생성하려는 것이 </a:t>
            </a:r>
            <a:r>
              <a:rPr lang="ko-KR" altLang="en-US" sz="1600" dirty="0" err="1">
                <a:solidFill>
                  <a:schemeClr val="tx1"/>
                </a:solidFill>
              </a:rPr>
              <a:t>파드이기</a:t>
            </a:r>
            <a:r>
              <a:rPr lang="ko-KR" altLang="en-US" sz="1600" dirty="0">
                <a:solidFill>
                  <a:schemeClr val="tx1"/>
                </a:solidFill>
              </a:rPr>
              <a:t> 때문에  </a:t>
            </a:r>
            <a:r>
              <a:rPr lang="en-US" altLang="ko-KR" sz="1600" dirty="0">
                <a:solidFill>
                  <a:schemeClr val="tx1"/>
                </a:solidFill>
              </a:rPr>
              <a:t>Pod</a:t>
            </a:r>
            <a:r>
              <a:rPr lang="ko-KR" altLang="en-US" sz="1600" dirty="0">
                <a:solidFill>
                  <a:schemeClr val="tx1"/>
                </a:solidFill>
              </a:rPr>
              <a:t>를 입력했다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altLang="ko-KR" sz="1600" dirty="0">
                <a:solidFill>
                  <a:schemeClr val="tx1"/>
                </a:solidFill>
              </a:rPr>
              <a:t>metadata: </a:t>
            </a:r>
            <a:r>
              <a:rPr lang="ko-KR" altLang="en-US" sz="1600" dirty="0">
                <a:solidFill>
                  <a:schemeClr val="tx1"/>
                </a:solidFill>
              </a:rPr>
              <a:t>라벨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주석</a:t>
            </a:r>
            <a:r>
              <a:rPr lang="en-US" altLang="ko-KR" sz="1600" dirty="0">
                <a:solidFill>
                  <a:schemeClr val="tx1"/>
                </a:solidFill>
              </a:rPr>
              <a:t>(Annotation), </a:t>
            </a:r>
            <a:r>
              <a:rPr lang="ko-KR" altLang="en-US" sz="1600" dirty="0">
                <a:solidFill>
                  <a:schemeClr val="tx1"/>
                </a:solidFill>
              </a:rPr>
              <a:t>이름 등과 같은 리소스의 부가 정보들을 입력한다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예시에서는 </a:t>
            </a:r>
            <a:r>
              <a:rPr lang="en-US" altLang="ko-KR" sz="1600" dirty="0">
                <a:solidFill>
                  <a:schemeClr val="tx1"/>
                </a:solidFill>
              </a:rPr>
              <a:t>name </a:t>
            </a:r>
            <a:r>
              <a:rPr lang="ko-KR" altLang="en-US" sz="1600" dirty="0">
                <a:solidFill>
                  <a:schemeClr val="tx1"/>
                </a:solidFill>
              </a:rPr>
              <a:t>항목에서 </a:t>
            </a:r>
            <a:r>
              <a:rPr lang="ko-KR" altLang="en-US" sz="1600" dirty="0" err="1">
                <a:solidFill>
                  <a:schemeClr val="tx1"/>
                </a:solidFill>
              </a:rPr>
              <a:t>파드의</a:t>
            </a:r>
            <a:r>
              <a:rPr lang="ko-KR" altLang="en-US" sz="1600" dirty="0">
                <a:solidFill>
                  <a:schemeClr val="tx1"/>
                </a:solidFill>
              </a:rPr>
              <a:t> 고유한 이름을 </a:t>
            </a:r>
            <a:r>
              <a:rPr lang="en-US" altLang="ko-KR" sz="1600" dirty="0">
                <a:solidFill>
                  <a:schemeClr val="tx1"/>
                </a:solidFill>
              </a:rPr>
              <a:t>my-nginx-pod</a:t>
            </a:r>
            <a:r>
              <a:rPr lang="ko-KR" altLang="en-US" sz="1600" dirty="0">
                <a:solidFill>
                  <a:schemeClr val="tx1"/>
                </a:solidFill>
              </a:rPr>
              <a:t>로 설정했다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747122-2127-D715-9A2C-0D6730DD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372" y="3429000"/>
            <a:ext cx="3659256" cy="2718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567E31-7E99-A06D-1B80-CCB02799A706}"/>
              </a:ext>
            </a:extLst>
          </p:cNvPr>
          <p:cNvSpPr txBox="1"/>
          <p:nvPr/>
        </p:nvSpPr>
        <p:spPr>
          <a:xfrm>
            <a:off x="2266122" y="6147304"/>
            <a:ext cx="4611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파드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개에 </a:t>
            </a:r>
            <a:r>
              <a:rPr lang="en-US" altLang="ko-KR" sz="1200" dirty="0">
                <a:solidFill>
                  <a:schemeClr val="tx1"/>
                </a:solidFill>
              </a:rPr>
              <a:t>Nginx </a:t>
            </a:r>
            <a:r>
              <a:rPr lang="ko-KR" altLang="en-US" sz="1200" dirty="0">
                <a:solidFill>
                  <a:schemeClr val="tx1"/>
                </a:solidFill>
              </a:rPr>
              <a:t>컨테이너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개만을</a:t>
            </a:r>
            <a:r>
              <a:rPr lang="ko-KR" altLang="en-US" sz="1200" dirty="0">
                <a:solidFill>
                  <a:schemeClr val="tx1"/>
                </a:solidFill>
              </a:rPr>
              <a:t> 포함해 생성하는 </a:t>
            </a:r>
            <a:r>
              <a:rPr lang="en-US" altLang="ko-KR" sz="1200" dirty="0">
                <a:solidFill>
                  <a:schemeClr val="tx1"/>
                </a:solidFill>
              </a:rPr>
              <a:t>YAML </a:t>
            </a:r>
            <a:r>
              <a:rPr lang="ko-KR" altLang="en-US" sz="1200" dirty="0">
                <a:solidFill>
                  <a:schemeClr val="tx1"/>
                </a:solidFill>
              </a:rPr>
              <a:t>파일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24539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리소스 관리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468599"/>
            <a:ext cx="8502374" cy="2227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네임스페이스에 독립적인 </a:t>
            </a:r>
            <a:r>
              <a:rPr lang="ko-KR" altLang="en-US" sz="2400" dirty="0" err="1"/>
              <a:t>쿠버네티스</a:t>
            </a:r>
            <a:r>
              <a:rPr lang="ko-KR" altLang="en-US" sz="2400" dirty="0"/>
              <a:t> 오브젝트</a:t>
            </a:r>
            <a:endParaRPr lang="en-US" altLang="ko-KR" sz="24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반대로 네임스페이스에 속하지 않는 </a:t>
            </a:r>
            <a:r>
              <a:rPr lang="ko-KR" altLang="en-US" sz="1600" dirty="0" err="1">
                <a:solidFill>
                  <a:schemeClr val="tx1"/>
                </a:solidFill>
              </a:rPr>
              <a:t>쿠버네티스</a:t>
            </a:r>
            <a:r>
              <a:rPr lang="ko-KR" altLang="en-US" sz="1600" dirty="0">
                <a:solidFill>
                  <a:schemeClr val="tx1"/>
                </a:solidFill>
              </a:rPr>
              <a:t> 오브젝트도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대표적으로 노드처럼 네임스페이스에 속하지 않는 오브젝트들은 보통 네임스페이스에서 관리되지 않아야 하는 클러스터 전반에 걸쳐 사용되는 경우가 많다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네임스페이스 자체도 네임스페이스에 종속되지 않는다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911E892-E59B-7344-1C16-2F700A2E4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13" y="3820606"/>
            <a:ext cx="7772400" cy="240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609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리소스 관리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468599"/>
            <a:ext cx="8502374" cy="295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컨피그맵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Configmap</a:t>
            </a:r>
            <a:r>
              <a:rPr lang="en-US" altLang="ko-KR" sz="2400" dirty="0"/>
              <a:t>), </a:t>
            </a:r>
            <a:r>
              <a:rPr lang="ko-KR" altLang="en-US" sz="2400" dirty="0"/>
              <a:t>시크릿 </a:t>
            </a:r>
            <a:r>
              <a:rPr lang="en-US" altLang="ko-KR" sz="2400" dirty="0"/>
              <a:t>(Secret)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쿠버네티스는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파일과 설정 값을 분리할 수 있는 </a:t>
            </a:r>
            <a:r>
              <a:rPr lang="ko-KR" altLang="en-US" sz="1600" dirty="0" err="1">
                <a:solidFill>
                  <a:schemeClr val="tx1"/>
                </a:solidFill>
              </a:rPr>
              <a:t>컨피그맵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Configmap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과 시크릿 </a:t>
            </a:r>
            <a:r>
              <a:rPr lang="en-US" altLang="ko-KR" sz="1600" dirty="0">
                <a:solidFill>
                  <a:schemeClr val="tx1"/>
                </a:solidFill>
              </a:rPr>
              <a:t>(Secret)</a:t>
            </a:r>
            <a:r>
              <a:rPr lang="ko-KR" altLang="en-US" sz="1600" dirty="0">
                <a:solidFill>
                  <a:schemeClr val="tx1"/>
                </a:solidFill>
              </a:rPr>
              <a:t>이라는 오브젝트를 제공한다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컨피그맵에는</a:t>
            </a:r>
            <a:r>
              <a:rPr lang="ko-KR" altLang="en-US" sz="1600" dirty="0">
                <a:solidFill>
                  <a:schemeClr val="tx1"/>
                </a:solidFill>
              </a:rPr>
              <a:t> 설정 값을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시크릿에는 노출되어서는 안 되는 비밀 값을 저장한다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컨피그맵이나</a:t>
            </a:r>
            <a:r>
              <a:rPr lang="ko-KR" altLang="en-US" sz="1600" dirty="0">
                <a:solidFill>
                  <a:schemeClr val="tx1"/>
                </a:solidFill>
              </a:rPr>
              <a:t> 시크릿을 사용할 때와 사용하지 않을 때를 간단히 비교해보자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50687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리소스 관리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468599"/>
            <a:ext cx="8502374" cy="295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컨피그맵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Configmap</a:t>
            </a:r>
            <a:r>
              <a:rPr lang="en-US" altLang="ko-KR" sz="2400" dirty="0"/>
              <a:t>), </a:t>
            </a:r>
            <a:r>
              <a:rPr lang="ko-KR" altLang="en-US" sz="2400" dirty="0"/>
              <a:t>시크릿 </a:t>
            </a:r>
            <a:r>
              <a:rPr lang="en-US" altLang="ko-KR" sz="2400" dirty="0"/>
              <a:t>(Secret)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왼쪽처럼 </a:t>
            </a:r>
            <a:r>
              <a:rPr lang="ko-KR" altLang="en-US" sz="1600" dirty="0" err="1">
                <a:solidFill>
                  <a:schemeClr val="tx1"/>
                </a:solidFill>
              </a:rPr>
              <a:t>파드의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파일에 환경 변수를 각각 정의해 사용한다면 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개의 파일이 존재하겠지만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오른쪽처럼 </a:t>
            </a:r>
            <a:r>
              <a:rPr lang="ko-KR" altLang="en-US" sz="1600" dirty="0" err="1">
                <a:solidFill>
                  <a:schemeClr val="tx1"/>
                </a:solidFill>
              </a:rPr>
              <a:t>컨피그맵을</a:t>
            </a:r>
            <a:r>
              <a:rPr lang="ko-KR" altLang="en-US" sz="1600" dirty="0">
                <a:solidFill>
                  <a:schemeClr val="tx1"/>
                </a:solidFill>
              </a:rPr>
              <a:t> 사용하면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개의  </a:t>
            </a:r>
            <a:r>
              <a:rPr lang="ko-KR" altLang="en-US" sz="1600" dirty="0" err="1">
                <a:solidFill>
                  <a:schemeClr val="tx1"/>
                </a:solidFill>
              </a:rPr>
              <a:t>파드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YAML</a:t>
            </a:r>
            <a:r>
              <a:rPr lang="ko-KR" altLang="en-US" sz="1600" dirty="0">
                <a:solidFill>
                  <a:schemeClr val="tx1"/>
                </a:solidFill>
              </a:rPr>
              <a:t>파일만을 사용하되 환경에 따라 다른 </a:t>
            </a:r>
            <a:r>
              <a:rPr lang="ko-KR" altLang="en-US" sz="1600" dirty="0" err="1">
                <a:solidFill>
                  <a:schemeClr val="tx1"/>
                </a:solidFill>
              </a:rPr>
              <a:t>컨피그맵을</a:t>
            </a:r>
            <a:r>
              <a:rPr lang="ko-KR" altLang="en-US" sz="1600" dirty="0">
                <a:solidFill>
                  <a:schemeClr val="tx1"/>
                </a:solidFill>
              </a:rPr>
              <a:t> 생성해 사용할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7C2525-CE60-DD79-585D-2F815363B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06" y="3359379"/>
            <a:ext cx="7121387" cy="2981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4FF294-7AC6-1FDC-31E2-F64D9E296A55}"/>
              </a:ext>
            </a:extLst>
          </p:cNvPr>
          <p:cNvSpPr txBox="1"/>
          <p:nvPr/>
        </p:nvSpPr>
        <p:spPr>
          <a:xfrm>
            <a:off x="5237911" y="6210037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 err="1"/>
              <a:t>컨피그맵을</a:t>
            </a:r>
            <a:r>
              <a:rPr kumimoji="1" lang="ko-KR" altLang="en-US" sz="1100" dirty="0"/>
              <a:t> 사용할 때</a:t>
            </a:r>
            <a:endParaRPr kumimoji="1" lang="en-US" altLang="ko-KR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3629A9-9856-AA31-244A-587008E9FB47}"/>
              </a:ext>
            </a:extLst>
          </p:cNvPr>
          <p:cNvSpPr txBox="1"/>
          <p:nvPr/>
        </p:nvSpPr>
        <p:spPr>
          <a:xfrm>
            <a:off x="1131755" y="6210037"/>
            <a:ext cx="1992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 err="1"/>
              <a:t>컨피그맵을</a:t>
            </a:r>
            <a:r>
              <a:rPr kumimoji="1" lang="ko-KR" altLang="en-US" sz="1100" dirty="0"/>
              <a:t> 사용하지 않을 </a:t>
            </a:r>
            <a:r>
              <a:rPr kumimoji="1" lang="ko-Kore-KR" altLang="en-US" sz="1100" dirty="0"/>
              <a:t>때</a:t>
            </a:r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9723386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리소스 관리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239999"/>
            <a:ext cx="8502374" cy="295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컨피그맵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Configmap</a:t>
            </a:r>
            <a:r>
              <a:rPr lang="en-US" altLang="ko-KR" sz="2400" dirty="0"/>
              <a:t>), </a:t>
            </a:r>
            <a:r>
              <a:rPr lang="ko-KR" altLang="en-US" sz="2400" dirty="0"/>
              <a:t>시크릿 </a:t>
            </a:r>
            <a:r>
              <a:rPr lang="en-US" altLang="ko-KR" sz="2400" dirty="0"/>
              <a:t>(Secret)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즉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환경 변수나 설정 값까지 </a:t>
            </a:r>
            <a:r>
              <a:rPr lang="ko-KR" altLang="en-US" sz="1600" dirty="0" err="1">
                <a:solidFill>
                  <a:schemeClr val="tx1"/>
                </a:solidFill>
              </a:rPr>
              <a:t>쿠버네티스</a:t>
            </a:r>
            <a:r>
              <a:rPr lang="ko-KR" altLang="en-US" sz="1600" dirty="0">
                <a:solidFill>
                  <a:schemeClr val="tx1"/>
                </a:solidFill>
              </a:rPr>
              <a:t> 오브젝트에서 관리할 수 있으며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이러한 설정 값 또한 </a:t>
            </a:r>
            <a:r>
              <a:rPr lang="en-US" altLang="ko-KR" sz="1600" dirty="0">
                <a:solidFill>
                  <a:schemeClr val="tx1"/>
                </a:solidFill>
              </a:rPr>
              <a:t>YAML</a:t>
            </a:r>
            <a:r>
              <a:rPr lang="ko-KR" altLang="en-US" sz="1600" dirty="0">
                <a:solidFill>
                  <a:schemeClr val="tx1"/>
                </a:solidFill>
              </a:rPr>
              <a:t> 파일로 </a:t>
            </a:r>
            <a:r>
              <a:rPr lang="ko-KR" altLang="en-US" sz="1600" dirty="0" err="1">
                <a:solidFill>
                  <a:schemeClr val="tx1"/>
                </a:solidFill>
              </a:rPr>
              <a:t>파드와</a:t>
            </a:r>
            <a:r>
              <a:rPr lang="ko-KR" altLang="en-US" sz="1600" dirty="0">
                <a:solidFill>
                  <a:schemeClr val="tx1"/>
                </a:solidFill>
              </a:rPr>
              <a:t> 함께 배포할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따라서 </a:t>
            </a:r>
            <a:r>
              <a:rPr lang="ko-KR" altLang="en-US" sz="1600" dirty="0" err="1">
                <a:solidFill>
                  <a:schemeClr val="tx1"/>
                </a:solidFill>
              </a:rPr>
              <a:t>컨피그맵이나</a:t>
            </a:r>
            <a:r>
              <a:rPr lang="ko-KR" altLang="en-US" sz="1600" dirty="0">
                <a:solidFill>
                  <a:schemeClr val="tx1"/>
                </a:solidFill>
              </a:rPr>
              <a:t> 시크릿을 사용하면 애플리케이션과 설정 값을 별도로 분리해 관리할 수 있다는 장점이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7C2525-CE60-DD79-585D-2F815363B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06" y="3359379"/>
            <a:ext cx="7121387" cy="29814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AD8C9-6531-5696-EE4E-F6F095DFE474}"/>
              </a:ext>
            </a:extLst>
          </p:cNvPr>
          <p:cNvSpPr txBox="1"/>
          <p:nvPr/>
        </p:nvSpPr>
        <p:spPr>
          <a:xfrm>
            <a:off x="5237911" y="6210037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 err="1"/>
              <a:t>컨피그맵을</a:t>
            </a:r>
            <a:r>
              <a:rPr kumimoji="1" lang="ko-KR" altLang="en-US" sz="1100" dirty="0"/>
              <a:t> 사용할 때</a:t>
            </a:r>
            <a:endParaRPr kumimoji="1" lang="en-US" altLang="ko-KR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05B29-A996-ED3A-8E30-5DEB7C316F36}"/>
              </a:ext>
            </a:extLst>
          </p:cNvPr>
          <p:cNvSpPr txBox="1"/>
          <p:nvPr/>
        </p:nvSpPr>
        <p:spPr>
          <a:xfrm>
            <a:off x="1131755" y="6210037"/>
            <a:ext cx="1992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 err="1"/>
              <a:t>컨피그맵을</a:t>
            </a:r>
            <a:r>
              <a:rPr kumimoji="1" lang="ko-KR" altLang="en-US" sz="1100" dirty="0"/>
              <a:t> 사용하지 않을 </a:t>
            </a:r>
            <a:r>
              <a:rPr kumimoji="1" lang="ko-Kore-KR" altLang="en-US" sz="1100" dirty="0"/>
              <a:t>때</a:t>
            </a:r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5537243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리소스 관리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239999"/>
            <a:ext cx="8502374" cy="295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컨피그맵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Configmap</a:t>
            </a:r>
            <a:r>
              <a:rPr lang="en-US" altLang="ko-KR" sz="2400" dirty="0"/>
              <a:t>)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컨피그맵은</a:t>
            </a:r>
            <a:r>
              <a:rPr lang="ko-KR" altLang="en-US" sz="1600" dirty="0">
                <a:solidFill>
                  <a:schemeClr val="tx1"/>
                </a:solidFill>
              </a:rPr>
              <a:t> 일반적인 설정 값을 담아 저장할 수 있는 </a:t>
            </a:r>
            <a:r>
              <a:rPr lang="ko-KR" altLang="en-US" sz="1600" dirty="0" err="1">
                <a:solidFill>
                  <a:schemeClr val="tx1"/>
                </a:solidFill>
              </a:rPr>
              <a:t>쿠버네티스</a:t>
            </a:r>
            <a:r>
              <a:rPr lang="ko-KR" altLang="en-US" sz="1600" dirty="0">
                <a:solidFill>
                  <a:schemeClr val="tx1"/>
                </a:solidFill>
              </a:rPr>
              <a:t> 오브젝트이며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네임스페이스에 속하기 때문에 네임스페이스별로 </a:t>
            </a:r>
            <a:r>
              <a:rPr lang="ko-KR" altLang="en-US" sz="1600" dirty="0" err="1">
                <a:solidFill>
                  <a:schemeClr val="tx1"/>
                </a:solidFill>
              </a:rPr>
              <a:t>컨피그맵이</a:t>
            </a:r>
            <a:r>
              <a:rPr lang="ko-KR" altLang="en-US" sz="1600" dirty="0">
                <a:solidFill>
                  <a:schemeClr val="tx1"/>
                </a:solidFill>
              </a:rPr>
              <a:t> 존재한다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파일을 사용해 </a:t>
            </a:r>
            <a:r>
              <a:rPr lang="ko-KR" altLang="en-US" sz="1600" dirty="0" err="1">
                <a:solidFill>
                  <a:schemeClr val="tx1"/>
                </a:solidFill>
              </a:rPr>
              <a:t>컨피그맵을</a:t>
            </a:r>
            <a:r>
              <a:rPr lang="ko-KR" altLang="en-US" sz="1600" dirty="0">
                <a:solidFill>
                  <a:schemeClr val="tx1"/>
                </a:solidFill>
              </a:rPr>
              <a:t> 생성해도 되고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‘$ </a:t>
            </a:r>
            <a:r>
              <a:rPr lang="en-US" altLang="ko-KR" sz="1600" dirty="0" err="1">
                <a:solidFill>
                  <a:schemeClr val="tx1"/>
                </a:solidFill>
              </a:rPr>
              <a:t>kubectl</a:t>
            </a:r>
            <a:r>
              <a:rPr lang="en-US" altLang="ko-KR" sz="1600" dirty="0">
                <a:solidFill>
                  <a:schemeClr val="tx1"/>
                </a:solidFill>
              </a:rPr>
              <a:t> create </a:t>
            </a:r>
            <a:r>
              <a:rPr lang="en-US" altLang="ko-KR" sz="1600" dirty="0" err="1">
                <a:solidFill>
                  <a:schemeClr val="tx1"/>
                </a:solidFill>
              </a:rPr>
              <a:t>configmap</a:t>
            </a:r>
            <a:r>
              <a:rPr lang="en-US" altLang="ko-KR" sz="1600" dirty="0">
                <a:solidFill>
                  <a:schemeClr val="tx1"/>
                </a:solidFill>
              </a:rPr>
              <a:t>’</a:t>
            </a:r>
            <a:r>
              <a:rPr lang="ko-KR" altLang="en-US" sz="1600" dirty="0">
                <a:solidFill>
                  <a:schemeClr val="tx1"/>
                </a:solidFill>
              </a:rPr>
              <a:t> 명령어를 사용하여 </a:t>
            </a:r>
            <a:r>
              <a:rPr lang="ko-KR" altLang="en-US" sz="1600" dirty="0" err="1">
                <a:solidFill>
                  <a:schemeClr val="tx1"/>
                </a:solidFill>
              </a:rPr>
              <a:t>컨피그맵을</a:t>
            </a:r>
            <a:r>
              <a:rPr lang="ko-KR" altLang="en-US" sz="1600" dirty="0">
                <a:solidFill>
                  <a:schemeClr val="tx1"/>
                </a:solidFill>
              </a:rPr>
              <a:t> 생성할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예를 들어 </a:t>
            </a:r>
            <a:r>
              <a:rPr lang="en-US" altLang="ko-KR" sz="1600" dirty="0">
                <a:solidFill>
                  <a:schemeClr val="tx1"/>
                </a:solidFill>
              </a:rPr>
              <a:t>--from-literal</a:t>
            </a:r>
            <a:r>
              <a:rPr lang="ko-KR" altLang="en-US" sz="1600" dirty="0">
                <a:solidFill>
                  <a:schemeClr val="tx1"/>
                </a:solidFill>
              </a:rPr>
              <a:t>이라는 옵션을 이용해 </a:t>
            </a:r>
            <a:r>
              <a:rPr lang="en-US" altLang="ko-KR" sz="1600" dirty="0">
                <a:solidFill>
                  <a:schemeClr val="tx1"/>
                </a:solidFill>
              </a:rPr>
              <a:t>LOG_LEVEL</a:t>
            </a:r>
            <a:r>
              <a:rPr lang="ko-KR" altLang="en-US" sz="1600" dirty="0">
                <a:solidFill>
                  <a:schemeClr val="tx1"/>
                </a:solidFill>
              </a:rPr>
              <a:t> 키의 값이 </a:t>
            </a:r>
            <a:r>
              <a:rPr lang="en-US" altLang="ko-KR" sz="1600" dirty="0">
                <a:solidFill>
                  <a:schemeClr val="tx1"/>
                </a:solidFill>
              </a:rPr>
              <a:t>DEBUG</a:t>
            </a:r>
            <a:r>
              <a:rPr lang="ko-KR" altLang="en-US" sz="1600" dirty="0">
                <a:solidFill>
                  <a:schemeClr val="tx1"/>
                </a:solidFill>
              </a:rPr>
              <a:t>인 </a:t>
            </a:r>
            <a:r>
              <a:rPr lang="ko-KR" altLang="en-US" sz="1600" dirty="0" err="1">
                <a:solidFill>
                  <a:schemeClr val="tx1"/>
                </a:solidFill>
              </a:rPr>
              <a:t>컨피그맵을</a:t>
            </a:r>
            <a:r>
              <a:rPr lang="ko-KR" altLang="en-US" sz="1600" dirty="0">
                <a:solidFill>
                  <a:schemeClr val="tx1"/>
                </a:solidFill>
              </a:rPr>
              <a:t> 생성하며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컨피그맵의</a:t>
            </a:r>
            <a:r>
              <a:rPr lang="ko-KR" altLang="en-US" sz="1600" dirty="0">
                <a:solidFill>
                  <a:schemeClr val="tx1"/>
                </a:solidFill>
              </a:rPr>
              <a:t> 이름은 </a:t>
            </a:r>
            <a:r>
              <a:rPr lang="en-US" altLang="ko-KR" sz="1600" dirty="0">
                <a:solidFill>
                  <a:schemeClr val="tx1"/>
                </a:solidFill>
              </a:rPr>
              <a:t>log-level-</a:t>
            </a:r>
            <a:r>
              <a:rPr lang="en-US" altLang="ko-KR" sz="1600" dirty="0" err="1">
                <a:solidFill>
                  <a:schemeClr val="tx1"/>
                </a:solidFill>
              </a:rPr>
              <a:t>configmap</a:t>
            </a:r>
            <a:r>
              <a:rPr lang="ko-KR" altLang="en-US" sz="1600" dirty="0">
                <a:solidFill>
                  <a:schemeClr val="tx1"/>
                </a:solidFill>
              </a:rPr>
              <a:t>이 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135B2-F451-7B82-B819-98D47D00DC96}"/>
              </a:ext>
            </a:extLst>
          </p:cNvPr>
          <p:cNvSpPr txBox="1"/>
          <p:nvPr/>
        </p:nvSpPr>
        <p:spPr>
          <a:xfrm>
            <a:off x="2000622" y="4635500"/>
            <a:ext cx="5142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$ </a:t>
            </a:r>
            <a:r>
              <a:rPr kumimoji="1" lang="en-US" altLang="ko-Kore-KR" dirty="0" err="1"/>
              <a:t>kubectl</a:t>
            </a:r>
            <a:r>
              <a:rPr kumimoji="1" lang="en-US" altLang="ko-Kore-KR" dirty="0"/>
              <a:t> create </a:t>
            </a:r>
            <a:r>
              <a:rPr kumimoji="1" lang="en-US" altLang="ko-Kore-KR" dirty="0" err="1"/>
              <a:t>configmap</a:t>
            </a:r>
            <a:r>
              <a:rPr kumimoji="1" lang="en-US" altLang="ko-Kore-KR" dirty="0"/>
              <a:t> &lt;</a:t>
            </a:r>
            <a:r>
              <a:rPr kumimoji="1" lang="ko-KR" altLang="en-US" dirty="0" err="1"/>
              <a:t>컨피그맵</a:t>
            </a:r>
            <a:r>
              <a:rPr kumimoji="1" lang="ko-KR" altLang="en-US" dirty="0"/>
              <a:t> 이름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&lt;</a:t>
            </a:r>
            <a:r>
              <a:rPr kumimoji="1" lang="ko-KR" altLang="en-US" dirty="0"/>
              <a:t>각종 설정 값들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6C5784-7361-933E-D41C-E8ABB2F6A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13" y="5044062"/>
            <a:ext cx="7772400" cy="343715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BA0EB93B-51A5-1E4F-DB70-A6C35F136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149" y="5488562"/>
            <a:ext cx="4203700" cy="914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67F129-5E7D-DAA1-D3CA-0DBDF08C6789}"/>
              </a:ext>
            </a:extLst>
          </p:cNvPr>
          <p:cNvSpPr/>
          <p:nvPr/>
        </p:nvSpPr>
        <p:spPr>
          <a:xfrm>
            <a:off x="2373606" y="6007100"/>
            <a:ext cx="3087394" cy="233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2258779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리소스 관리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239999"/>
            <a:ext cx="8502374" cy="295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컨피그맵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Configmap</a:t>
            </a:r>
            <a:r>
              <a:rPr lang="en-US" altLang="ko-KR" sz="2400" dirty="0"/>
              <a:t>)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컨피그맵을</a:t>
            </a:r>
            <a:r>
              <a:rPr lang="ko-KR" altLang="en-US" sz="1600" dirty="0">
                <a:solidFill>
                  <a:schemeClr val="tx1"/>
                </a:solidFill>
              </a:rPr>
              <a:t> 생성했다면 </a:t>
            </a:r>
            <a:r>
              <a:rPr lang="ko-KR" altLang="en-US" sz="1600" dirty="0" err="1">
                <a:solidFill>
                  <a:schemeClr val="tx1"/>
                </a:solidFill>
              </a:rPr>
              <a:t>컨피그맵의</a:t>
            </a:r>
            <a:r>
              <a:rPr lang="ko-KR" altLang="en-US" sz="1600" dirty="0">
                <a:solidFill>
                  <a:schemeClr val="tx1"/>
                </a:solidFill>
              </a:rPr>
              <a:t> 값을 </a:t>
            </a:r>
            <a:r>
              <a:rPr lang="ko-KR" altLang="en-US" sz="1600" dirty="0" err="1">
                <a:solidFill>
                  <a:schemeClr val="tx1"/>
                </a:solidFill>
              </a:rPr>
              <a:t>파드로</a:t>
            </a:r>
            <a:r>
              <a:rPr lang="ko-KR" altLang="en-US" sz="1600" dirty="0">
                <a:solidFill>
                  <a:schemeClr val="tx1"/>
                </a:solidFill>
              </a:rPr>
              <a:t> 가져와 사용해야 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생성된 </a:t>
            </a:r>
            <a:r>
              <a:rPr lang="ko-KR" altLang="en-US" sz="1600" dirty="0" err="1">
                <a:solidFill>
                  <a:schemeClr val="tx1"/>
                </a:solidFill>
              </a:rPr>
              <a:t>컨피그맵을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파드에서</a:t>
            </a:r>
            <a:r>
              <a:rPr lang="ko-KR" altLang="en-US" sz="1600" dirty="0">
                <a:solidFill>
                  <a:schemeClr val="tx1"/>
                </a:solidFill>
              </a:rPr>
              <a:t> 사용하려면 </a:t>
            </a:r>
            <a:r>
              <a:rPr lang="ko-KR" altLang="en-US" sz="1600" dirty="0" err="1">
                <a:solidFill>
                  <a:schemeClr val="tx1"/>
                </a:solidFill>
              </a:rPr>
              <a:t>디플로이먼트</a:t>
            </a:r>
            <a:r>
              <a:rPr lang="ko-KR" altLang="en-US" sz="1600" dirty="0">
                <a:solidFill>
                  <a:schemeClr val="tx1"/>
                </a:solidFill>
              </a:rPr>
              <a:t> 등의 </a:t>
            </a:r>
            <a:r>
              <a:rPr lang="en-US" altLang="ko-KR" sz="1600" dirty="0">
                <a:solidFill>
                  <a:schemeClr val="tx1"/>
                </a:solidFill>
              </a:rPr>
              <a:t>YAML</a:t>
            </a:r>
            <a:r>
              <a:rPr lang="ko-KR" altLang="en-US" sz="1600" dirty="0">
                <a:solidFill>
                  <a:schemeClr val="tx1"/>
                </a:solidFill>
              </a:rPr>
              <a:t> 파일에서 </a:t>
            </a:r>
            <a:r>
              <a:rPr lang="ko-KR" altLang="en-US" sz="1600" dirty="0" err="1">
                <a:solidFill>
                  <a:schemeClr val="tx1"/>
                </a:solidFill>
              </a:rPr>
              <a:t>파드</a:t>
            </a:r>
            <a:r>
              <a:rPr lang="ko-KR" altLang="en-US" sz="1600" dirty="0">
                <a:solidFill>
                  <a:schemeClr val="tx1"/>
                </a:solidFill>
              </a:rPr>
              <a:t> 템플릿 항목에 </a:t>
            </a:r>
            <a:r>
              <a:rPr lang="ko-KR" altLang="en-US" sz="1600" dirty="0" err="1">
                <a:solidFill>
                  <a:schemeClr val="tx1"/>
                </a:solidFill>
              </a:rPr>
              <a:t>컨피그맵을</a:t>
            </a:r>
            <a:r>
              <a:rPr lang="ko-KR" altLang="en-US" sz="1600" dirty="0">
                <a:solidFill>
                  <a:schemeClr val="tx1"/>
                </a:solidFill>
              </a:rPr>
              <a:t> 정의한다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컨피그맵을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파드에서</a:t>
            </a:r>
            <a:r>
              <a:rPr lang="ko-KR" altLang="en-US" sz="1600" dirty="0">
                <a:solidFill>
                  <a:schemeClr val="tx1"/>
                </a:solidFill>
              </a:rPr>
              <a:t> 사용하는 방법은 </a:t>
            </a:r>
            <a:r>
              <a:rPr lang="ko-KR" altLang="en-US" sz="1600" dirty="0" err="1">
                <a:solidFill>
                  <a:schemeClr val="tx1"/>
                </a:solidFill>
              </a:rPr>
              <a:t>컨피그맵의</a:t>
            </a:r>
            <a:r>
              <a:rPr lang="ko-KR" altLang="en-US" sz="1600" dirty="0">
                <a:solidFill>
                  <a:schemeClr val="tx1"/>
                </a:solidFill>
              </a:rPr>
              <a:t> 값을 컨테이너의 환경 변수로 사용하는 방법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컨피그맵의</a:t>
            </a:r>
            <a:r>
              <a:rPr lang="ko-KR" altLang="en-US" sz="1600" dirty="0">
                <a:solidFill>
                  <a:schemeClr val="tx1"/>
                </a:solidFill>
              </a:rPr>
              <a:t> 값을 </a:t>
            </a:r>
            <a:r>
              <a:rPr lang="ko-KR" altLang="en-US" sz="1600" dirty="0" err="1">
                <a:solidFill>
                  <a:schemeClr val="tx1"/>
                </a:solidFill>
              </a:rPr>
              <a:t>파드</a:t>
            </a:r>
            <a:r>
              <a:rPr lang="ko-KR" altLang="en-US" sz="1600" dirty="0">
                <a:solidFill>
                  <a:schemeClr val="tx1"/>
                </a:solidFill>
              </a:rPr>
              <a:t> 내부의 파일로 </a:t>
            </a:r>
            <a:r>
              <a:rPr lang="ko-KR" altLang="en-US" sz="1600" dirty="0" err="1">
                <a:solidFill>
                  <a:schemeClr val="tx1"/>
                </a:solidFill>
              </a:rPr>
              <a:t>마운트해</a:t>
            </a:r>
            <a:r>
              <a:rPr lang="ko-KR" altLang="en-US" sz="1600" dirty="0">
                <a:solidFill>
                  <a:schemeClr val="tx1"/>
                </a:solidFill>
              </a:rPr>
              <a:t> 사용하는 방법 크게 두가지가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23F10778-0404-5EEC-EB4F-21309DD92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4191000"/>
            <a:ext cx="7404100" cy="203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7921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리소스 관리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239999"/>
            <a:ext cx="8502374" cy="295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컨피그맵의</a:t>
            </a:r>
            <a:r>
              <a:rPr lang="ko-KR" altLang="en-US" sz="2400" dirty="0"/>
              <a:t> 값을 컨테이너의 환경 변수로 사용</a:t>
            </a:r>
            <a:endParaRPr lang="en-US" altLang="ko-KR" sz="24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컨피그맵의</a:t>
            </a:r>
            <a:r>
              <a:rPr lang="ko-KR" altLang="en-US" sz="1600" dirty="0">
                <a:solidFill>
                  <a:schemeClr val="tx1"/>
                </a:solidFill>
              </a:rPr>
              <a:t> 값을 </a:t>
            </a:r>
            <a:r>
              <a:rPr lang="ko-KR" altLang="en-US" sz="1600" dirty="0" err="1">
                <a:solidFill>
                  <a:schemeClr val="tx1"/>
                </a:solidFill>
              </a:rPr>
              <a:t>파드의</a:t>
            </a:r>
            <a:r>
              <a:rPr lang="ko-KR" altLang="en-US" sz="1600" dirty="0">
                <a:solidFill>
                  <a:schemeClr val="tx1"/>
                </a:solidFill>
              </a:rPr>
              <a:t> 컨테이너 환경 변수로 가져온다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컨피그맵에</a:t>
            </a:r>
            <a:r>
              <a:rPr lang="ko-KR" altLang="en-US" sz="1600" dirty="0">
                <a:solidFill>
                  <a:schemeClr val="tx1"/>
                </a:solidFill>
              </a:rPr>
              <a:t> 저장된 키</a:t>
            </a:r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ko-KR" altLang="en-US" sz="1600" dirty="0">
                <a:solidFill>
                  <a:schemeClr val="tx1"/>
                </a:solidFill>
              </a:rPr>
              <a:t>값 데이터가 컨테이너의 환경 변수의 키</a:t>
            </a:r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ko-KR" altLang="en-US" sz="1600" dirty="0" err="1">
                <a:solidFill>
                  <a:schemeClr val="tx1"/>
                </a:solidFill>
              </a:rPr>
              <a:t>값으로서</a:t>
            </a:r>
            <a:r>
              <a:rPr lang="ko-KR" altLang="en-US" sz="1600" dirty="0">
                <a:solidFill>
                  <a:schemeClr val="tx1"/>
                </a:solidFill>
              </a:rPr>
              <a:t> 그대로 사용되기 때문에 셸에서 </a:t>
            </a:r>
            <a:r>
              <a:rPr lang="en-US" altLang="ko-KR" sz="1600" dirty="0">
                <a:solidFill>
                  <a:schemeClr val="tx1"/>
                </a:solidFill>
              </a:rPr>
              <a:t>echo $LOG_LEVEL</a:t>
            </a:r>
            <a:r>
              <a:rPr lang="ko-KR" altLang="en-US" sz="1600" dirty="0">
                <a:solidFill>
                  <a:schemeClr val="tx1"/>
                </a:solidFill>
              </a:rPr>
              <a:t>과 같은 방식으로 값을 확인할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애플리케이션이 시스템 환경 변수로부터 설정 값을 가져온다면 이 방법을 사용하는 것이 좋다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23F10778-0404-5EEC-EB4F-21309DD92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4191000"/>
            <a:ext cx="7404100" cy="203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5C02C47-C7B0-123F-DCAB-76A12087FE19}"/>
              </a:ext>
            </a:extLst>
          </p:cNvPr>
          <p:cNvSpPr/>
          <p:nvPr/>
        </p:nvSpPr>
        <p:spPr>
          <a:xfrm>
            <a:off x="5916906" y="5681501"/>
            <a:ext cx="1601494" cy="236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5985F1EB-D235-A557-3276-68F85CD40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4191000"/>
            <a:ext cx="7404100" cy="203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10D30A3-B2F1-B9DE-E4B3-6FE6363C6F00}"/>
              </a:ext>
            </a:extLst>
          </p:cNvPr>
          <p:cNvSpPr/>
          <p:nvPr/>
        </p:nvSpPr>
        <p:spPr>
          <a:xfrm>
            <a:off x="5942306" y="5501131"/>
            <a:ext cx="877594" cy="226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014067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리소스 관리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239999"/>
            <a:ext cx="8502374" cy="295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컨피그맵의</a:t>
            </a:r>
            <a:r>
              <a:rPr lang="ko-KR" altLang="en-US" sz="2400" dirty="0"/>
              <a:t> 값을 </a:t>
            </a:r>
            <a:r>
              <a:rPr lang="ko-KR" altLang="en-US" sz="2400" dirty="0" err="1"/>
              <a:t>파드</a:t>
            </a:r>
            <a:r>
              <a:rPr lang="ko-KR" altLang="en-US" sz="2400" dirty="0"/>
              <a:t> 내부의 파일로 </a:t>
            </a:r>
            <a:r>
              <a:rPr lang="ko-KR" altLang="en-US" sz="2400" dirty="0" err="1"/>
              <a:t>마운트해</a:t>
            </a:r>
            <a:r>
              <a:rPr lang="ko-KR" altLang="en-US" sz="2400" dirty="0"/>
              <a:t> 사용</a:t>
            </a:r>
            <a:endParaRPr lang="en-US" altLang="ko-KR" sz="24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컨피그맵의</a:t>
            </a:r>
            <a:r>
              <a:rPr lang="ko-KR" altLang="en-US" sz="1600" dirty="0">
                <a:solidFill>
                  <a:schemeClr val="tx1"/>
                </a:solidFill>
              </a:rPr>
              <a:t> 값을 </a:t>
            </a:r>
            <a:r>
              <a:rPr lang="ko-KR" altLang="en-US" sz="1600" dirty="0" err="1">
                <a:solidFill>
                  <a:schemeClr val="tx1"/>
                </a:solidFill>
              </a:rPr>
              <a:t>파드</a:t>
            </a:r>
            <a:r>
              <a:rPr lang="ko-KR" altLang="en-US" sz="1600" dirty="0">
                <a:solidFill>
                  <a:schemeClr val="tx1"/>
                </a:solidFill>
              </a:rPr>
              <a:t> 컨테이너 내부의 특정 파일로 </a:t>
            </a:r>
            <a:r>
              <a:rPr lang="ko-KR" altLang="en-US" sz="1600" dirty="0" err="1">
                <a:solidFill>
                  <a:schemeClr val="tx1"/>
                </a:solidFill>
              </a:rPr>
              <a:t>마운트한다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예를 들어 </a:t>
            </a:r>
            <a:r>
              <a:rPr lang="en-US" altLang="ko-KR" sz="1600" dirty="0">
                <a:solidFill>
                  <a:schemeClr val="tx1"/>
                </a:solidFill>
              </a:rPr>
              <a:t>LOG_KEVEL=INFO</a:t>
            </a:r>
            <a:r>
              <a:rPr lang="ko-KR" altLang="en-US" sz="1600" dirty="0">
                <a:solidFill>
                  <a:schemeClr val="tx1"/>
                </a:solidFill>
              </a:rPr>
              <a:t>라는 값을 가지는 </a:t>
            </a:r>
            <a:r>
              <a:rPr lang="ko-KR" altLang="en-US" sz="1600" dirty="0" err="1">
                <a:solidFill>
                  <a:schemeClr val="tx1"/>
                </a:solidFill>
              </a:rPr>
              <a:t>컨피그맵을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en-US" altLang="ko-KR" sz="1600" dirty="0" err="1">
                <a:solidFill>
                  <a:schemeClr val="tx1"/>
                </a:solidFill>
              </a:rPr>
              <a:t>etc</a:t>
            </a:r>
            <a:r>
              <a:rPr lang="en-US" altLang="ko-KR" sz="1600" dirty="0">
                <a:solidFill>
                  <a:schemeClr val="tx1"/>
                </a:solidFill>
              </a:rPr>
              <a:t>/config/</a:t>
            </a:r>
            <a:r>
              <a:rPr lang="en-US" altLang="ko-KR" sz="1600" dirty="0" err="1">
                <a:solidFill>
                  <a:schemeClr val="tx1"/>
                </a:solidFill>
              </a:rPr>
              <a:t>log_level</a:t>
            </a:r>
            <a:r>
              <a:rPr lang="ko-KR" altLang="en-US" sz="1600" dirty="0">
                <a:solidFill>
                  <a:schemeClr val="tx1"/>
                </a:solidFill>
              </a:rPr>
              <a:t>이라는 파일로 </a:t>
            </a:r>
            <a:r>
              <a:rPr lang="ko-KR" altLang="en-US" sz="1600" dirty="0" err="1">
                <a:solidFill>
                  <a:schemeClr val="tx1"/>
                </a:solidFill>
              </a:rPr>
              <a:t>마운트하면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log_level</a:t>
            </a:r>
            <a:r>
              <a:rPr lang="ko-KR" altLang="en-US" sz="1600" dirty="0">
                <a:solidFill>
                  <a:schemeClr val="tx1"/>
                </a:solidFill>
              </a:rPr>
              <a:t> 파일에는 </a:t>
            </a:r>
            <a:r>
              <a:rPr lang="en-US" altLang="ko-KR" sz="1600" dirty="0">
                <a:solidFill>
                  <a:schemeClr val="tx1"/>
                </a:solidFill>
              </a:rPr>
              <a:t>INFO</a:t>
            </a:r>
            <a:r>
              <a:rPr lang="ko-KR" altLang="en-US" sz="1600" dirty="0">
                <a:solidFill>
                  <a:schemeClr val="tx1"/>
                </a:solidFill>
              </a:rPr>
              <a:t>라는 값이 저장된다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애플리케이션이 </a:t>
            </a:r>
            <a:r>
              <a:rPr lang="en-US" altLang="ko-KR" sz="1600" dirty="0" err="1">
                <a:solidFill>
                  <a:schemeClr val="tx1"/>
                </a:solidFill>
              </a:rPr>
              <a:t>nginx.conf</a:t>
            </a:r>
            <a:r>
              <a:rPr lang="ko-KR" altLang="en-US" sz="1600" dirty="0">
                <a:solidFill>
                  <a:schemeClr val="tx1"/>
                </a:solidFill>
              </a:rPr>
              <a:t> 등의 파일을 통해 설정 값을 읽어 들인다면 이 방법을 사용하는 것이 좋다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23F10778-0404-5EEC-EB4F-21309DD92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4191000"/>
            <a:ext cx="7404100" cy="203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4090866-4FD1-A507-1264-91064B18127E}"/>
              </a:ext>
            </a:extLst>
          </p:cNvPr>
          <p:cNvSpPr/>
          <p:nvPr/>
        </p:nvSpPr>
        <p:spPr>
          <a:xfrm>
            <a:off x="5942306" y="5694201"/>
            <a:ext cx="1563394" cy="236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0787194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리소스 관리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239999"/>
            <a:ext cx="8502374" cy="348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시크릿 </a:t>
            </a:r>
            <a:r>
              <a:rPr lang="en-US" altLang="ko-KR" sz="2400" dirty="0"/>
              <a:t>(Secret)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시크릿은 </a:t>
            </a:r>
            <a:r>
              <a:rPr lang="en-US" altLang="ko-KR" sz="1600" dirty="0">
                <a:solidFill>
                  <a:schemeClr val="tx1"/>
                </a:solidFill>
              </a:rPr>
              <a:t>SSH </a:t>
            </a:r>
            <a:r>
              <a:rPr lang="ko-KR" altLang="en-US" sz="1600" dirty="0">
                <a:solidFill>
                  <a:schemeClr val="tx1"/>
                </a:solidFill>
              </a:rPr>
              <a:t>키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비밀번호 등과 같이 민감한 정보를 저장하기 위한 용도로 사용되며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네임스페이스에 종속되는 </a:t>
            </a:r>
            <a:r>
              <a:rPr lang="ko-KR" altLang="en-US" sz="1600" dirty="0" err="1">
                <a:solidFill>
                  <a:schemeClr val="tx1"/>
                </a:solidFill>
              </a:rPr>
              <a:t>쿠버네티스</a:t>
            </a:r>
            <a:r>
              <a:rPr lang="ko-KR" altLang="en-US" sz="1600" dirty="0">
                <a:solidFill>
                  <a:schemeClr val="tx1"/>
                </a:solidFill>
              </a:rPr>
              <a:t> 오브젝트이다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시크릿과 </a:t>
            </a:r>
            <a:r>
              <a:rPr lang="ko-KR" altLang="en-US" sz="1600" dirty="0" err="1">
                <a:solidFill>
                  <a:schemeClr val="tx1"/>
                </a:solidFill>
              </a:rPr>
              <a:t>컨피그맵은</a:t>
            </a:r>
            <a:r>
              <a:rPr lang="ko-KR" altLang="en-US" sz="1600" dirty="0">
                <a:solidFill>
                  <a:schemeClr val="tx1"/>
                </a:solidFill>
              </a:rPr>
              <a:t> 사용법이 유사하다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시크릿은 </a:t>
            </a:r>
            <a:r>
              <a:rPr lang="ko-KR" altLang="en-US" sz="1600" dirty="0" err="1">
                <a:solidFill>
                  <a:schemeClr val="tx1"/>
                </a:solidFill>
              </a:rPr>
              <a:t>컨피그맵에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설정값을</a:t>
            </a:r>
            <a:r>
              <a:rPr lang="ko-KR" altLang="en-US" sz="1600" dirty="0">
                <a:solidFill>
                  <a:schemeClr val="tx1"/>
                </a:solidFill>
              </a:rPr>
              <a:t> 저장했던 것처럼 문자열 값 등을 저장할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시크릿에 저장된 값을 </a:t>
            </a:r>
            <a:r>
              <a:rPr lang="ko-KR" altLang="en-US" sz="1600" dirty="0" err="1">
                <a:solidFill>
                  <a:schemeClr val="tx1"/>
                </a:solidFill>
              </a:rPr>
              <a:t>파드에</a:t>
            </a:r>
            <a:r>
              <a:rPr lang="ko-KR" altLang="en-US" sz="1600" dirty="0">
                <a:solidFill>
                  <a:schemeClr val="tx1"/>
                </a:solidFill>
              </a:rPr>
              <a:t> 제공해 사용하는 것도 가능하다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하지만 시크릿은 민감한 정보를 저장하기 위해 </a:t>
            </a:r>
            <a:r>
              <a:rPr lang="ko-KR" altLang="en-US" sz="1600" dirty="0" err="1">
                <a:solidFill>
                  <a:schemeClr val="tx1"/>
                </a:solidFill>
              </a:rPr>
              <a:t>컨피그맵보다</a:t>
            </a:r>
            <a:r>
              <a:rPr lang="ko-KR" altLang="en-US" sz="1600" dirty="0">
                <a:solidFill>
                  <a:schemeClr val="tx1"/>
                </a:solidFill>
              </a:rPr>
              <a:t> 좀 더 세분화된 사용법을 제공한다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60857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리소스 관리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239999"/>
            <a:ext cx="8603974" cy="293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시크릿 </a:t>
            </a:r>
            <a:r>
              <a:rPr lang="en-US" altLang="ko-KR" sz="2400" dirty="0"/>
              <a:t>(Secret)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아래 명령어는 </a:t>
            </a:r>
            <a:r>
              <a:rPr lang="en-US" altLang="ko-KR" sz="1600" dirty="0">
                <a:solidFill>
                  <a:schemeClr val="tx1"/>
                </a:solidFill>
              </a:rPr>
              <a:t>my-password</a:t>
            </a:r>
            <a:r>
              <a:rPr lang="ko-KR" altLang="en-US" sz="1600" dirty="0">
                <a:solidFill>
                  <a:schemeClr val="tx1"/>
                </a:solidFill>
              </a:rPr>
              <a:t>라는 이름의 시크릿을 생성하며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password=1q2w3e4r</a:t>
            </a:r>
            <a:r>
              <a:rPr lang="ko-KR" altLang="en-US" sz="1600" dirty="0">
                <a:solidFill>
                  <a:schemeClr val="tx1"/>
                </a:solidFill>
              </a:rPr>
              <a:t>이라는 키</a:t>
            </a:r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ko-KR" altLang="en-US" sz="1600" dirty="0">
                <a:solidFill>
                  <a:schemeClr val="tx1"/>
                </a:solidFill>
              </a:rPr>
              <a:t>값 쌍을 저장한다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dirty="0">
                <a:solidFill>
                  <a:schemeClr val="tx1"/>
                </a:solidFill>
              </a:rPr>
              <a:t>generic </a:t>
            </a:r>
            <a:r>
              <a:rPr lang="ko-KR" altLang="en-US" sz="1600" dirty="0">
                <a:solidFill>
                  <a:schemeClr val="tx1"/>
                </a:solidFill>
              </a:rPr>
              <a:t>옵션은 </a:t>
            </a:r>
            <a:r>
              <a:rPr lang="en-US" altLang="ko-KR" sz="1600" dirty="0">
                <a:solidFill>
                  <a:schemeClr val="tx1"/>
                </a:solidFill>
              </a:rPr>
              <a:t>Opaque</a:t>
            </a:r>
            <a:r>
              <a:rPr lang="ko-KR" altLang="en-US" sz="1600" dirty="0">
                <a:solidFill>
                  <a:schemeClr val="tx1"/>
                </a:solidFill>
              </a:rPr>
              <a:t> 타입에 해당하며</a:t>
            </a:r>
            <a:r>
              <a:rPr lang="en-US" altLang="ko-KR" sz="1600" dirty="0">
                <a:solidFill>
                  <a:schemeClr val="tx1"/>
                </a:solidFill>
              </a:rPr>
              <a:t>, Opaque</a:t>
            </a:r>
            <a:r>
              <a:rPr lang="ko-KR" altLang="en-US" sz="1600" dirty="0">
                <a:solidFill>
                  <a:schemeClr val="tx1"/>
                </a:solidFill>
              </a:rPr>
              <a:t> 타입은 내부의 데이터를 들여다 볼 수 없는 데이터를 지칭한다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즉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generic </a:t>
            </a:r>
            <a:r>
              <a:rPr lang="ko-KR" altLang="en-US" sz="1600" dirty="0">
                <a:solidFill>
                  <a:schemeClr val="tx1"/>
                </a:solidFill>
              </a:rPr>
              <a:t>옵션으로 </a:t>
            </a:r>
            <a:r>
              <a:rPr lang="ko-KR" altLang="en-US" sz="1600" dirty="0" err="1">
                <a:solidFill>
                  <a:schemeClr val="tx1"/>
                </a:solidFill>
              </a:rPr>
              <a:t>컨피그맵과</a:t>
            </a:r>
            <a:r>
              <a:rPr lang="ko-KR" altLang="en-US" sz="1600" dirty="0">
                <a:solidFill>
                  <a:schemeClr val="tx1"/>
                </a:solidFill>
              </a:rPr>
              <a:t> 다르게 내부의 데이터를 들여다 볼 수 없는 데이터를 저장하여 사용한다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293E68-39BB-4A3D-DC3B-DFDB5694F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13" y="4378713"/>
            <a:ext cx="7772400" cy="3456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8E7F29-31DB-398B-12BB-873AADA29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913" y="4926311"/>
            <a:ext cx="6375400" cy="7747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B7B8F4-E7F3-C4FF-936D-FDA556F2E0E1}"/>
              </a:ext>
            </a:extLst>
          </p:cNvPr>
          <p:cNvSpPr/>
          <p:nvPr/>
        </p:nvSpPr>
        <p:spPr>
          <a:xfrm>
            <a:off x="3351506" y="5473700"/>
            <a:ext cx="788694" cy="224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86982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9934"/>
            <a:ext cx="8229600" cy="76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160763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400" dirty="0"/>
              <a:t>YAML </a:t>
            </a:r>
            <a:r>
              <a:rPr lang="ko-KR" altLang="en-US" sz="2400" dirty="0"/>
              <a:t>파일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dirty="0">
                <a:solidFill>
                  <a:schemeClr val="tx1"/>
                </a:solidFill>
              </a:rPr>
              <a:t>Spec: </a:t>
            </a:r>
            <a:r>
              <a:rPr lang="ko-KR" altLang="en-US" sz="1600" dirty="0">
                <a:solidFill>
                  <a:schemeClr val="tx1"/>
                </a:solidFill>
              </a:rPr>
              <a:t>리소스를 생성하기 위한 자세한 정보를 입력한다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예시에서는 </a:t>
            </a:r>
            <a:r>
              <a:rPr lang="ko-KR" altLang="en-US" sz="1600" dirty="0" err="1">
                <a:solidFill>
                  <a:schemeClr val="tx1"/>
                </a:solidFill>
              </a:rPr>
              <a:t>파드에서</a:t>
            </a:r>
            <a:r>
              <a:rPr lang="ko-KR" altLang="en-US" sz="1600" dirty="0">
                <a:solidFill>
                  <a:schemeClr val="tx1"/>
                </a:solidFill>
              </a:rPr>
              <a:t> 실행될 컨테이너 정보를 정의하는 </a:t>
            </a:r>
            <a:r>
              <a:rPr lang="en-US" altLang="ko-KR" sz="1600" dirty="0">
                <a:solidFill>
                  <a:schemeClr val="tx1"/>
                </a:solidFill>
              </a:rPr>
              <a:t>containers </a:t>
            </a:r>
            <a:r>
              <a:rPr lang="ko-KR" altLang="en-US" sz="1600" dirty="0">
                <a:solidFill>
                  <a:schemeClr val="tx1"/>
                </a:solidFill>
              </a:rPr>
              <a:t>항목을 작성한 뒤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하위 항목인 </a:t>
            </a:r>
            <a:r>
              <a:rPr lang="en-US" altLang="ko-KR" sz="1600" dirty="0">
                <a:solidFill>
                  <a:schemeClr val="tx1"/>
                </a:solidFill>
              </a:rPr>
              <a:t>image</a:t>
            </a:r>
            <a:r>
              <a:rPr lang="ko-KR" altLang="en-US" sz="1600" dirty="0">
                <a:solidFill>
                  <a:schemeClr val="tx1"/>
                </a:solidFill>
              </a:rPr>
              <a:t>에서 사용할 </a:t>
            </a:r>
            <a:r>
              <a:rPr lang="ko-KR" altLang="en-US" sz="1600" dirty="0" err="1">
                <a:solidFill>
                  <a:schemeClr val="tx1"/>
                </a:solidFill>
              </a:rPr>
              <a:t>도커</a:t>
            </a:r>
            <a:r>
              <a:rPr lang="ko-KR" altLang="en-US" sz="1600" dirty="0">
                <a:solidFill>
                  <a:schemeClr val="tx1"/>
                </a:solidFill>
              </a:rPr>
              <a:t> 이미지를 지정했다</a:t>
            </a:r>
            <a:r>
              <a:rPr lang="en-US" altLang="ko-KR" sz="1600" dirty="0">
                <a:solidFill>
                  <a:schemeClr val="tx1"/>
                </a:solidFill>
              </a:rPr>
              <a:t>. name </a:t>
            </a:r>
            <a:r>
              <a:rPr lang="ko-KR" altLang="en-US" sz="1600" dirty="0">
                <a:solidFill>
                  <a:schemeClr val="tx1"/>
                </a:solidFill>
              </a:rPr>
              <a:t>항목에서는 컨테이너의 이름을 지정하고 </a:t>
            </a:r>
            <a:r>
              <a:rPr lang="en-US" altLang="ko-KR" sz="1600" dirty="0">
                <a:solidFill>
                  <a:schemeClr val="tx1"/>
                </a:solidFill>
              </a:rPr>
              <a:t>ports </a:t>
            </a:r>
            <a:r>
              <a:rPr lang="ko-KR" altLang="en-US" sz="1600" dirty="0">
                <a:solidFill>
                  <a:schemeClr val="tx1"/>
                </a:solidFill>
              </a:rPr>
              <a:t>항목에서는 </a:t>
            </a:r>
            <a:r>
              <a:rPr lang="en-US" altLang="ko-KR" sz="1600" dirty="0">
                <a:solidFill>
                  <a:schemeClr val="tx1"/>
                </a:solidFill>
              </a:rPr>
              <a:t>Nginx </a:t>
            </a:r>
            <a:r>
              <a:rPr lang="ko-KR" altLang="en-US" sz="1600" dirty="0">
                <a:solidFill>
                  <a:schemeClr val="tx1"/>
                </a:solidFill>
              </a:rPr>
              <a:t>컨테이너가 사용할 포트인 </a:t>
            </a:r>
            <a:r>
              <a:rPr lang="en-US" altLang="ko-KR" sz="1600" dirty="0">
                <a:solidFill>
                  <a:schemeClr val="tx1"/>
                </a:solidFill>
              </a:rPr>
              <a:t>80</a:t>
            </a:r>
            <a:r>
              <a:rPr lang="ko-KR" altLang="en-US" sz="1600" dirty="0">
                <a:solidFill>
                  <a:schemeClr val="tx1"/>
                </a:solidFill>
              </a:rPr>
              <a:t>을 입력했다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747122-2127-D715-9A2C-0D6730DD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372" y="3476581"/>
            <a:ext cx="3659256" cy="27183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20DB6A-BB70-82FB-CFD9-20BC82ADB61D}"/>
              </a:ext>
            </a:extLst>
          </p:cNvPr>
          <p:cNvSpPr txBox="1"/>
          <p:nvPr/>
        </p:nvSpPr>
        <p:spPr>
          <a:xfrm>
            <a:off x="2266122" y="6206938"/>
            <a:ext cx="4611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파드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개에 </a:t>
            </a:r>
            <a:r>
              <a:rPr lang="en-US" altLang="ko-KR" sz="1200" dirty="0">
                <a:solidFill>
                  <a:schemeClr val="tx1"/>
                </a:solidFill>
              </a:rPr>
              <a:t>Nginx </a:t>
            </a:r>
            <a:r>
              <a:rPr lang="ko-KR" altLang="en-US" sz="1200" dirty="0">
                <a:solidFill>
                  <a:schemeClr val="tx1"/>
                </a:solidFill>
              </a:rPr>
              <a:t>컨테이너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개만을</a:t>
            </a:r>
            <a:r>
              <a:rPr lang="ko-KR" altLang="en-US" sz="1200" dirty="0">
                <a:solidFill>
                  <a:schemeClr val="tx1"/>
                </a:solidFill>
              </a:rPr>
              <a:t> 포함해 생성하는 </a:t>
            </a:r>
            <a:r>
              <a:rPr lang="en-US" altLang="ko-KR" sz="1200" dirty="0">
                <a:solidFill>
                  <a:schemeClr val="tx1"/>
                </a:solidFill>
              </a:rPr>
              <a:t>YAML </a:t>
            </a:r>
            <a:r>
              <a:rPr lang="ko-KR" altLang="en-US" sz="1200" dirty="0">
                <a:solidFill>
                  <a:schemeClr val="tx1"/>
                </a:solidFill>
              </a:rPr>
              <a:t>파일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0812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8459"/>
            <a:ext cx="8229600" cy="83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160763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400" dirty="0"/>
              <a:t>YAML </a:t>
            </a:r>
            <a:r>
              <a:rPr lang="ko-KR" altLang="en-US" sz="2400" dirty="0"/>
              <a:t>파일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작성한 </a:t>
            </a: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파일은 </a:t>
            </a:r>
            <a:r>
              <a:rPr lang="en-US" altLang="ko-KR" sz="1600" dirty="0">
                <a:solidFill>
                  <a:schemeClr val="tx1"/>
                </a:solidFill>
              </a:rPr>
              <a:t>$ </a:t>
            </a:r>
            <a:r>
              <a:rPr lang="en-US" altLang="ko-KR" sz="1600" dirty="0" err="1">
                <a:solidFill>
                  <a:schemeClr val="tx1"/>
                </a:solidFill>
              </a:rPr>
              <a:t>kubectl</a:t>
            </a:r>
            <a:r>
              <a:rPr lang="en-US" altLang="ko-KR" sz="1600" dirty="0">
                <a:solidFill>
                  <a:schemeClr val="tx1"/>
                </a:solidFill>
              </a:rPr>
              <a:t> apply –f </a:t>
            </a:r>
            <a:r>
              <a:rPr lang="ko-KR" altLang="en-US" sz="1600" dirty="0">
                <a:solidFill>
                  <a:schemeClr val="tx1"/>
                </a:solidFill>
              </a:rPr>
              <a:t>명령어로 </a:t>
            </a:r>
            <a:r>
              <a:rPr lang="ko-KR" altLang="en-US" sz="1600" dirty="0" err="1">
                <a:solidFill>
                  <a:schemeClr val="tx1"/>
                </a:solidFill>
              </a:rPr>
              <a:t>쿠버네티스에</a:t>
            </a:r>
            <a:r>
              <a:rPr lang="ko-KR" altLang="en-US" sz="1600" dirty="0">
                <a:solidFill>
                  <a:schemeClr val="tx1"/>
                </a:solidFill>
              </a:rPr>
              <a:t> 생성한다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다음 명령어로 </a:t>
            </a:r>
            <a:r>
              <a:rPr lang="en-US" altLang="ko-KR" sz="1600" dirty="0">
                <a:solidFill>
                  <a:schemeClr val="tx1"/>
                </a:solidFill>
              </a:rPr>
              <a:t>Nginx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생성한다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457181" lvl="1" indent="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	$ </a:t>
            </a:r>
            <a:r>
              <a:rPr lang="en-US" altLang="ko-KR" sz="1600" dirty="0" err="1">
                <a:solidFill>
                  <a:schemeClr val="tx1"/>
                </a:solidFill>
              </a:rPr>
              <a:t>kubectl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apply –f nginx-</a:t>
            </a:r>
            <a:r>
              <a:rPr lang="en-US" altLang="ko-KR" sz="1600" dirty="0" err="1">
                <a:solidFill>
                  <a:schemeClr val="tx1"/>
                </a:solidFill>
              </a:rPr>
              <a:t>pod.yaml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747122-2127-D715-9A2C-0D6730DD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372" y="3476581"/>
            <a:ext cx="3659256" cy="27183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20DB6A-BB70-82FB-CFD9-20BC82ADB61D}"/>
              </a:ext>
            </a:extLst>
          </p:cNvPr>
          <p:cNvSpPr txBox="1"/>
          <p:nvPr/>
        </p:nvSpPr>
        <p:spPr>
          <a:xfrm>
            <a:off x="3916017" y="6194885"/>
            <a:ext cx="1311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</a:rPr>
              <a:t>nginx-</a:t>
            </a:r>
            <a:r>
              <a:rPr lang="en-US" altLang="ko-KR" sz="1200" dirty="0" err="1">
                <a:solidFill>
                  <a:schemeClr val="tx1"/>
                </a:solidFill>
              </a:rPr>
              <a:t>pod.yaml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5172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7628"/>
            <a:ext cx="8229600" cy="76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325863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레플리카셋</a:t>
            </a:r>
            <a:r>
              <a:rPr lang="ko-KR" altLang="en-US" sz="2400" dirty="0"/>
              <a:t> </a:t>
            </a:r>
            <a:r>
              <a:rPr lang="en-US" altLang="ko-KR" sz="2400" dirty="0"/>
              <a:t>(Replica Set)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레플리카셋은</a:t>
            </a:r>
            <a:r>
              <a:rPr lang="ko-KR" altLang="en-US" sz="1600" dirty="0">
                <a:solidFill>
                  <a:schemeClr val="tx1"/>
                </a:solidFill>
              </a:rPr>
              <a:t> 일정 개수의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유지하는 컨트롤러이다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레플리카셋을</a:t>
            </a:r>
            <a:r>
              <a:rPr lang="ko-KR" altLang="en-US" sz="1600" dirty="0">
                <a:solidFill>
                  <a:schemeClr val="tx1"/>
                </a:solidFill>
              </a:rPr>
              <a:t> 이용하지 않고 동일한 여러 개의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생성해 분배한다면 다른 이름을 가지는 여러 개의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직접 만들어야 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동일한 </a:t>
            </a:r>
            <a:r>
              <a:rPr lang="ko-KR" altLang="en-US" sz="1600" dirty="0" err="1">
                <a:solidFill>
                  <a:schemeClr val="tx1"/>
                </a:solidFill>
              </a:rPr>
              <a:t>파드의</a:t>
            </a:r>
            <a:r>
              <a:rPr lang="ko-KR" altLang="en-US" sz="1600" dirty="0">
                <a:solidFill>
                  <a:schemeClr val="tx1"/>
                </a:solidFill>
              </a:rPr>
              <a:t> 개수가 많아질수록 일일이 정의하는 것은 매우 비효율적이다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또한 </a:t>
            </a:r>
            <a:r>
              <a:rPr lang="ko-KR" altLang="en-US" sz="1600" dirty="0" err="1">
                <a:solidFill>
                  <a:schemeClr val="tx1"/>
                </a:solidFill>
              </a:rPr>
              <a:t>파드가</a:t>
            </a:r>
            <a:r>
              <a:rPr lang="ko-KR" altLang="en-US" sz="1600" dirty="0">
                <a:solidFill>
                  <a:schemeClr val="tx1"/>
                </a:solidFill>
              </a:rPr>
              <a:t> 어떤 이유로 장애가 발생해 더 이상 </a:t>
            </a:r>
            <a:r>
              <a:rPr lang="ko-KR" altLang="en-US" sz="1600" dirty="0" err="1">
                <a:solidFill>
                  <a:schemeClr val="tx1"/>
                </a:solidFill>
              </a:rPr>
              <a:t>파드에</a:t>
            </a:r>
            <a:r>
              <a:rPr lang="ko-KR" altLang="en-US" sz="1600" dirty="0">
                <a:solidFill>
                  <a:schemeClr val="tx1"/>
                </a:solidFill>
              </a:rPr>
              <a:t> 접근하지 못하게 됐을 때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직접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삭제하고 다시 생성하지 않는 한 해당 </a:t>
            </a:r>
            <a:r>
              <a:rPr lang="ko-KR" altLang="en-US" sz="1600" dirty="0" err="1">
                <a:solidFill>
                  <a:schemeClr val="tx1"/>
                </a:solidFill>
              </a:rPr>
              <a:t>파드는</a:t>
            </a:r>
            <a:r>
              <a:rPr lang="ko-KR" altLang="en-US" sz="1600" dirty="0">
                <a:solidFill>
                  <a:schemeClr val="tx1"/>
                </a:solidFill>
              </a:rPr>
              <a:t> 다시 복구되지 않는다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3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6267"/>
            <a:ext cx="8229600" cy="76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529063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레플리카셋</a:t>
            </a:r>
            <a:r>
              <a:rPr lang="ko-KR" altLang="en-US" sz="2400" dirty="0"/>
              <a:t> </a:t>
            </a:r>
            <a:r>
              <a:rPr lang="en-US" altLang="ko-KR" sz="2400" dirty="0"/>
              <a:t>(Replica Set)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이처럼 </a:t>
            </a:r>
            <a:r>
              <a:rPr lang="ko-KR" altLang="en-US" sz="1600" dirty="0" err="1">
                <a:solidFill>
                  <a:schemeClr val="tx1"/>
                </a:solidFill>
              </a:rPr>
              <a:t>파드만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YAML</a:t>
            </a:r>
            <a:r>
              <a:rPr lang="ko-KR" altLang="en-US" sz="1600" dirty="0">
                <a:solidFill>
                  <a:schemeClr val="tx1"/>
                </a:solidFill>
              </a:rPr>
              <a:t> 파일에 정의해 사용하는 방식은 여러 가지 한계점이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이러한 한계점을 해결해주는 게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레플리카셋이</a:t>
            </a:r>
            <a:r>
              <a:rPr lang="ko-KR" altLang="en-US" sz="1600" dirty="0">
                <a:solidFill>
                  <a:schemeClr val="tx1"/>
                </a:solidFill>
              </a:rPr>
              <a:t> 수행하는 역할은 다음과 같다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1200131" lvl="2" indent="-285750">
              <a:lnSpc>
                <a:spcPct val="150000"/>
              </a:lnSpc>
              <a:spcBef>
                <a:spcPts val="320"/>
              </a:spcBef>
              <a:buSzPts val="16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정해진 수의 동일한 </a:t>
            </a:r>
            <a:r>
              <a:rPr lang="ko-KR" altLang="en-US" sz="1400" dirty="0" err="1">
                <a:solidFill>
                  <a:schemeClr val="tx1"/>
                </a:solidFill>
              </a:rPr>
              <a:t>파드가</a:t>
            </a:r>
            <a:r>
              <a:rPr lang="ko-KR" altLang="en-US" sz="1400" dirty="0">
                <a:solidFill>
                  <a:schemeClr val="tx1"/>
                </a:solidFill>
              </a:rPr>
              <a:t> 항상 실행되도록 관리한다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1200131" lvl="2" indent="-285750">
              <a:lnSpc>
                <a:spcPct val="150000"/>
              </a:lnSpc>
              <a:spcBef>
                <a:spcPts val="320"/>
              </a:spcBef>
              <a:buSzPts val="16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노드 장애 등의 이유로 </a:t>
            </a:r>
            <a:r>
              <a:rPr lang="ko-KR" altLang="en-US" sz="1400" dirty="0" err="1">
                <a:solidFill>
                  <a:schemeClr val="tx1"/>
                </a:solidFill>
              </a:rPr>
              <a:t>파드를</a:t>
            </a:r>
            <a:r>
              <a:rPr lang="ko-KR" altLang="en-US" sz="1400" dirty="0">
                <a:solidFill>
                  <a:schemeClr val="tx1"/>
                </a:solidFill>
              </a:rPr>
              <a:t> 사용할 수 없다면 다른 노드에서 </a:t>
            </a:r>
            <a:r>
              <a:rPr lang="ko-KR" altLang="en-US" sz="1400" dirty="0" err="1">
                <a:solidFill>
                  <a:schemeClr val="tx1"/>
                </a:solidFill>
              </a:rPr>
              <a:t>파드를</a:t>
            </a:r>
            <a:r>
              <a:rPr lang="ko-KR" altLang="en-US" sz="1400" dirty="0">
                <a:solidFill>
                  <a:schemeClr val="tx1"/>
                </a:solidFill>
              </a:rPr>
              <a:t> 다시 생성한다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3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14619</TotalTime>
  <Words>3305</Words>
  <Application>Microsoft Macintosh PowerPoint</Application>
  <PresentationFormat>화면 슬라이드 쇼(4:3)</PresentationFormat>
  <Paragraphs>371</Paragraphs>
  <Slides>59</Slides>
  <Notes>59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6" baseType="lpstr">
      <vt:lpstr>Gothic A1</vt:lpstr>
      <vt:lpstr>Noto Sans Symbols</vt:lpstr>
      <vt:lpstr>Arial</vt:lpstr>
      <vt:lpstr>Calibri</vt:lpstr>
      <vt:lpstr>Calibri Light</vt:lpstr>
      <vt:lpstr>Wingdings</vt:lpstr>
      <vt:lpstr>Office 테마</vt:lpstr>
      <vt:lpstr>Kubernetes</vt:lpstr>
      <vt:lpstr>목차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네트워크</vt:lpstr>
      <vt:lpstr>Kubernetes – 쿠버네티스 네트워크</vt:lpstr>
      <vt:lpstr>Kubernetes – 쿠버네티스 네트워크</vt:lpstr>
      <vt:lpstr>Kubernetes – 쿠버네티스 네트워크</vt:lpstr>
      <vt:lpstr>Kubernetes – 쿠버네티스 네트워크</vt:lpstr>
      <vt:lpstr>Kubernetes – 쿠버네티스 네트워크</vt:lpstr>
      <vt:lpstr>Kubernetes – 쿠버네티스 네트워크</vt:lpstr>
      <vt:lpstr>Kubernetes – 쿠버네티스 네트워크</vt:lpstr>
      <vt:lpstr>Kubernetes – 쿠버네티스 네트워크</vt:lpstr>
      <vt:lpstr>Kubernetes – 쿠버네티스 네트워크</vt:lpstr>
      <vt:lpstr>Kubernetes – 쿠버네티스 네트워크</vt:lpstr>
      <vt:lpstr>Kubernetes – 쿠버네티스 네트워크</vt:lpstr>
      <vt:lpstr>Kubernetes – 쿠버네티스 네트워크</vt:lpstr>
      <vt:lpstr>Kubernetes – 쿠버네티스 네트워크</vt:lpstr>
      <vt:lpstr>Kubernetes – 쿠버네티스 네트워크</vt:lpstr>
      <vt:lpstr>Kubernetes – 쿠버네티스 네트워크</vt:lpstr>
      <vt:lpstr>Kubernetes – 쿠버네티스 네트워크</vt:lpstr>
      <vt:lpstr>Kubernetes – 쿠버네티스 네트워크</vt:lpstr>
      <vt:lpstr>Kubernetes – 쿠버네티스 네트워크</vt:lpstr>
      <vt:lpstr>Kubernetes – 쿠버네티스 네트워크</vt:lpstr>
      <vt:lpstr>Kubernetes – 쿠버네티스 네트워크</vt:lpstr>
      <vt:lpstr>Kubernetes – 쿠버네티스 리소스 관리</vt:lpstr>
      <vt:lpstr>Kubernetes – 쿠버네티스 리소스 관리</vt:lpstr>
      <vt:lpstr>Kubernetes – 쿠버네티스 리소스 관리</vt:lpstr>
      <vt:lpstr>Kubernetes – 쿠버네티스 리소스 관리</vt:lpstr>
      <vt:lpstr>Kubernetes – 쿠버네티스 리소스 관리</vt:lpstr>
      <vt:lpstr>Kubernetes – 쿠버네티스 리소스 관리</vt:lpstr>
      <vt:lpstr>Kubernetes – 쿠버네티스 리소스 관리</vt:lpstr>
      <vt:lpstr>Kubernetes – 쿠버네티스 리소스 관리</vt:lpstr>
      <vt:lpstr>Kubernetes – 쿠버네티스 리소스 관리</vt:lpstr>
      <vt:lpstr>Kubernetes – 쿠버네티스 리소스 관리</vt:lpstr>
      <vt:lpstr>Kubernetes – 쿠버네티스 리소스 관리</vt:lpstr>
      <vt:lpstr>Kubernetes – 쿠버네티스 리소스 관리</vt:lpstr>
      <vt:lpstr>Kubernetes – 쿠버네티스 리소스 관리</vt:lpstr>
      <vt:lpstr>Kubernetes – 쿠버네티스 리소스 관리</vt:lpstr>
      <vt:lpstr>Kubernetes – 쿠버네티스 리소스 관리</vt:lpstr>
      <vt:lpstr>Kubernetes – 쿠버네티스 리소스 관리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KimJiBeom</dc:creator>
  <cp:lastModifiedBy>김지범</cp:lastModifiedBy>
  <cp:revision>145</cp:revision>
  <dcterms:modified xsi:type="dcterms:W3CDTF">2022-11-09T01:33:18Z</dcterms:modified>
</cp:coreProperties>
</file>