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0"/>
  </p:notesMasterIdLst>
  <p:sldIdLst>
    <p:sldId id="1146" r:id="rId2"/>
    <p:sldId id="1147" r:id="rId3"/>
    <p:sldId id="1148" r:id="rId4"/>
    <p:sldId id="1149" r:id="rId5"/>
    <p:sldId id="1150" r:id="rId6"/>
    <p:sldId id="1151" r:id="rId7"/>
    <p:sldId id="1152" r:id="rId8"/>
    <p:sldId id="1153" r:id="rId9"/>
    <p:sldId id="1154" r:id="rId10"/>
    <p:sldId id="1155" r:id="rId11"/>
    <p:sldId id="1156" r:id="rId12"/>
    <p:sldId id="1157" r:id="rId13"/>
    <p:sldId id="1158" r:id="rId14"/>
    <p:sldId id="1159" r:id="rId15"/>
    <p:sldId id="1160" r:id="rId16"/>
    <p:sldId id="1181" r:id="rId17"/>
    <p:sldId id="1182" r:id="rId18"/>
    <p:sldId id="1183" r:id="rId19"/>
    <p:sldId id="1184" r:id="rId20"/>
    <p:sldId id="1185" r:id="rId21"/>
    <p:sldId id="1186" r:id="rId22"/>
    <p:sldId id="1187" r:id="rId23"/>
    <p:sldId id="1188" r:id="rId24"/>
    <p:sldId id="1189" r:id="rId25"/>
    <p:sldId id="1190" r:id="rId26"/>
    <p:sldId id="1191" r:id="rId27"/>
    <p:sldId id="1192" r:id="rId28"/>
    <p:sldId id="1193" r:id="rId29"/>
    <p:sldId id="1194" r:id="rId30"/>
    <p:sldId id="1195" r:id="rId31"/>
    <p:sldId id="1196" r:id="rId32"/>
    <p:sldId id="1197" r:id="rId33"/>
    <p:sldId id="1199" r:id="rId34"/>
    <p:sldId id="1200" r:id="rId35"/>
    <p:sldId id="1201" r:id="rId36"/>
    <p:sldId id="1202" r:id="rId37"/>
    <p:sldId id="1203" r:id="rId38"/>
    <p:sldId id="1204" r:id="rId39"/>
    <p:sldId id="1205" r:id="rId40"/>
    <p:sldId id="1206" r:id="rId41"/>
    <p:sldId id="1207" r:id="rId42"/>
    <p:sldId id="1208" r:id="rId43"/>
    <p:sldId id="1210" r:id="rId44"/>
    <p:sldId id="1211" r:id="rId45"/>
    <p:sldId id="1212" r:id="rId46"/>
    <p:sldId id="1213" r:id="rId47"/>
    <p:sldId id="1214" r:id="rId48"/>
    <p:sldId id="1215" r:id="rId49"/>
    <p:sldId id="1216" r:id="rId50"/>
    <p:sldId id="1217" r:id="rId51"/>
    <p:sldId id="1218" r:id="rId52"/>
    <p:sldId id="1219" r:id="rId53"/>
    <p:sldId id="1221" r:id="rId54"/>
    <p:sldId id="1222" r:id="rId55"/>
    <p:sldId id="1223" r:id="rId56"/>
    <p:sldId id="1224" r:id="rId57"/>
    <p:sldId id="1225" r:id="rId58"/>
    <p:sldId id="1226" r:id="rId59"/>
    <p:sldId id="1227" r:id="rId60"/>
    <p:sldId id="1228" r:id="rId61"/>
    <p:sldId id="1229" r:id="rId62"/>
    <p:sldId id="1230" r:id="rId63"/>
    <p:sldId id="1231" r:id="rId64"/>
    <p:sldId id="1237" r:id="rId65"/>
    <p:sldId id="1238" r:id="rId66"/>
    <p:sldId id="1265" r:id="rId67"/>
    <p:sldId id="1266" r:id="rId68"/>
    <p:sldId id="1267" r:id="rId69"/>
    <p:sldId id="1268" r:id="rId70"/>
    <p:sldId id="1269" r:id="rId71"/>
    <p:sldId id="1270" r:id="rId72"/>
    <p:sldId id="1271" r:id="rId73"/>
    <p:sldId id="1272" r:id="rId74"/>
    <p:sldId id="1273" r:id="rId75"/>
    <p:sldId id="1274" r:id="rId76"/>
    <p:sldId id="1275" r:id="rId77"/>
    <p:sldId id="1276" r:id="rId78"/>
    <p:sldId id="1277" r:id="rId79"/>
    <p:sldId id="1254" r:id="rId80"/>
    <p:sldId id="1255" r:id="rId81"/>
    <p:sldId id="1256" r:id="rId82"/>
    <p:sldId id="1257" r:id="rId83"/>
    <p:sldId id="1258" r:id="rId84"/>
    <p:sldId id="1259" r:id="rId85"/>
    <p:sldId id="1260" r:id="rId86"/>
    <p:sldId id="1261" r:id="rId87"/>
    <p:sldId id="1262" r:id="rId88"/>
    <p:sldId id="1263" r:id="rId8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364" autoAdjust="0"/>
    <p:restoredTop sz="91293" autoAdjust="0"/>
  </p:normalViewPr>
  <p:slideViewPr>
    <p:cSldViewPr snapToGrid="0">
      <p:cViewPr varScale="1">
        <p:scale>
          <a:sx n="146" d="100"/>
          <a:sy n="146" d="100"/>
        </p:scale>
        <p:origin x="21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2024-11-17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3232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79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4412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0633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8122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3650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0045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53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6924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66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874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68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5452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69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674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CB67-87C6-4E6B-9ACB-0F79CC264CE4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F74F-7D2B-47DF-974D-B120ED88BB62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B5EA-B55D-4A55-B568-E9F7B1E42640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62A6-DCC9-48F5-BDE4-904DF5DDC8C9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6397-0AA6-40EC-A227-96578CC2B4AF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981E-413C-47A5-9211-B79B84DBFEAB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5E16-6338-4E51-BECC-37C3ED9FABFA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E3CD-C291-4CFA-A873-F71B3E07696C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28D5-7F27-402E-A48D-E751A3DB7F1F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6A14-659C-4B14-9A3A-B81A9496079E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757-B169-4D59-B21B-C93AEA19A5A6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BCFA-228A-4D61-A95D-B168FEA85DD2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CB02-9B2F-42FC-9495-155B640BC70D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7DFE-907F-4854-AAD3-07C5503A7EB2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5B60-D5D8-4606-96D7-63130FDCA074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4847-51CE-4C75-9F01-E427889D8004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1818-6AA6-4870-B872-2C3953AF6487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66CBAE-E8CE-40AB-B53E-F4C47AC78C28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datetime.html?highlight=datetime#module-datetim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모듈의 이해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10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94998" y="4878388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190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스트링 변환하기</a:t>
            </a:r>
            <a:endParaRPr lang="en-US" altLang="ko-KR" dirty="0"/>
          </a:p>
          <a:p>
            <a:pPr lvl="1"/>
            <a:r>
              <a:rPr lang="ko-KR" altLang="en-US" dirty="0"/>
              <a:t>사용자에게</a:t>
            </a:r>
            <a:r>
              <a:rPr lang="en-US" altLang="ko-KR" dirty="0"/>
              <a:t> 20</a:t>
            </a:r>
            <a:r>
              <a:rPr lang="ko-KR" altLang="en-US" dirty="0"/>
              <a:t>글자 이상의 영어문장을 입력 받는다</a:t>
            </a:r>
            <a:endParaRPr lang="en-US" altLang="ko-KR" dirty="0"/>
          </a:p>
          <a:p>
            <a:pPr lvl="1"/>
            <a:r>
              <a:rPr lang="ko-KR" altLang="en-US" dirty="0"/>
              <a:t>대문자는 소문자로</a:t>
            </a:r>
            <a:r>
              <a:rPr lang="en-US" altLang="ko-KR" dirty="0"/>
              <a:t>, </a:t>
            </a:r>
            <a:r>
              <a:rPr lang="ko-KR" altLang="en-US" dirty="0"/>
              <a:t>소문자는 대문자로 변환한다</a:t>
            </a:r>
            <a:endParaRPr lang="en-US" altLang="ko-KR" dirty="0"/>
          </a:p>
          <a:p>
            <a:pPr lvl="1"/>
            <a:r>
              <a:rPr lang="ko-KR" altLang="en-US" dirty="0"/>
              <a:t>또한 공백은 </a:t>
            </a:r>
            <a:r>
              <a:rPr lang="en-US" altLang="ko-KR" dirty="0"/>
              <a:t>‘+’</a:t>
            </a:r>
            <a:r>
              <a:rPr lang="ko-KR" altLang="en-US" dirty="0"/>
              <a:t>로 변환한 후 출력한다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7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코드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49636"/>
            <a:ext cx="7024480" cy="339293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51906" y="1773270"/>
            <a:ext cx="7375351" cy="3145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 err="1">
                <a:latin typeface="+mn-lt"/>
              </a:rPr>
              <a:t>input_str</a:t>
            </a:r>
            <a:r>
              <a:rPr lang="en-US" altLang="ko-KR" dirty="0">
                <a:latin typeface="+mn-lt"/>
              </a:rPr>
              <a:t> = </a:t>
            </a:r>
            <a:r>
              <a:rPr lang="en-US" altLang="ko-KR">
                <a:latin typeface="+mn-lt"/>
              </a:rPr>
              <a:t>input(“20</a:t>
            </a:r>
            <a:r>
              <a:rPr lang="ko-KR" altLang="en-US" dirty="0" err="1">
                <a:latin typeface="+mn-lt"/>
              </a:rPr>
              <a:t>글자이상</a:t>
            </a:r>
            <a:r>
              <a:rPr lang="ko-KR" altLang="en-US" dirty="0">
                <a:latin typeface="+mn-lt"/>
              </a:rPr>
              <a:t> </a:t>
            </a:r>
            <a:r>
              <a:rPr lang="ko-KR" altLang="en-US" dirty="0" err="1">
                <a:latin typeface="+mn-lt"/>
              </a:rPr>
              <a:t>영어문장</a:t>
            </a:r>
            <a:r>
              <a:rPr lang="ko-KR" altLang="en-US" dirty="0">
                <a:latin typeface="+mn-lt"/>
              </a:rPr>
              <a:t> 입력</a:t>
            </a:r>
            <a:r>
              <a:rPr lang="en-US" altLang="ko-KR" dirty="0">
                <a:latin typeface="+mn-lt"/>
              </a:rPr>
              <a:t>: ")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re=''</a:t>
            </a:r>
          </a:p>
          <a:p>
            <a:r>
              <a:rPr lang="en-US" altLang="ko-KR" dirty="0">
                <a:latin typeface="+mn-lt"/>
              </a:rPr>
              <a:t>for letter in </a:t>
            </a:r>
            <a:r>
              <a:rPr lang="en-US" altLang="ko-KR" dirty="0" err="1">
                <a:latin typeface="+mn-lt"/>
              </a:rPr>
              <a:t>input_str</a:t>
            </a:r>
            <a:r>
              <a:rPr lang="en-US" altLang="ko-KR" dirty="0">
                <a:latin typeface="+mn-lt"/>
              </a:rPr>
              <a:t>:</a:t>
            </a:r>
          </a:p>
          <a:p>
            <a:r>
              <a:rPr lang="en-US" altLang="ko-KR" dirty="0">
                <a:latin typeface="+mn-lt"/>
              </a:rPr>
              <a:t>  if </a:t>
            </a:r>
            <a:r>
              <a:rPr lang="en-US" altLang="ko-KR" dirty="0" err="1">
                <a:latin typeface="+mn-lt"/>
              </a:rPr>
              <a:t>letter.isalpha</a:t>
            </a:r>
            <a:r>
              <a:rPr lang="en-US" altLang="ko-KR" dirty="0">
                <a:latin typeface="+mn-lt"/>
              </a:rPr>
              <a:t>():</a:t>
            </a:r>
          </a:p>
          <a:p>
            <a:r>
              <a:rPr lang="en-US" altLang="ko-KR" dirty="0">
                <a:latin typeface="+mn-lt"/>
              </a:rPr>
              <a:t>    re += </a:t>
            </a:r>
            <a:r>
              <a:rPr lang="en-US" altLang="ko-KR" dirty="0" err="1">
                <a:latin typeface="+mn-lt"/>
              </a:rPr>
              <a:t>letter.swapcase</a:t>
            </a:r>
            <a:r>
              <a:rPr lang="en-US" altLang="ko-KR" dirty="0">
                <a:latin typeface="+mn-lt"/>
              </a:rPr>
              <a:t>()</a:t>
            </a:r>
          </a:p>
          <a:p>
            <a:r>
              <a:rPr lang="en-US" altLang="ko-KR" dirty="0">
                <a:latin typeface="+mn-lt"/>
              </a:rPr>
              <a:t>  </a:t>
            </a:r>
            <a:r>
              <a:rPr lang="en-US" altLang="ko-KR" dirty="0" err="1">
                <a:latin typeface="+mn-lt"/>
              </a:rPr>
              <a:t>elif</a:t>
            </a:r>
            <a:r>
              <a:rPr lang="en-US" altLang="ko-KR" dirty="0">
                <a:latin typeface="+mn-lt"/>
              </a:rPr>
              <a:t> letter == ' ':</a:t>
            </a:r>
          </a:p>
          <a:p>
            <a:r>
              <a:rPr lang="en-US" altLang="ko-KR" dirty="0">
                <a:latin typeface="+mn-lt"/>
              </a:rPr>
              <a:t>    re += '+'</a:t>
            </a:r>
          </a:p>
          <a:p>
            <a:r>
              <a:rPr lang="en-US" altLang="ko-KR" dirty="0">
                <a:latin typeface="+mn-lt"/>
              </a:rPr>
              <a:t>  else:</a:t>
            </a:r>
          </a:p>
          <a:p>
            <a:r>
              <a:rPr lang="en-US" altLang="ko-KR" dirty="0">
                <a:latin typeface="+mn-lt"/>
              </a:rPr>
              <a:t>    re += letter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print("</a:t>
            </a:r>
            <a:r>
              <a:rPr lang="ko-KR" altLang="en-US" dirty="0">
                <a:latin typeface="+mn-lt"/>
              </a:rPr>
              <a:t>변환 후 </a:t>
            </a:r>
            <a:r>
              <a:rPr lang="en-US" altLang="ko-KR" dirty="0">
                <a:latin typeface="+mn-lt"/>
              </a:rPr>
              <a:t>: ", re)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40" y="4296245"/>
            <a:ext cx="5368004" cy="101134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59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랜덤 모듈 이용하기</a:t>
            </a:r>
            <a:endParaRPr lang="en-US" altLang="ko-KR" dirty="0"/>
          </a:p>
          <a:p>
            <a:pPr lvl="1"/>
            <a:r>
              <a:rPr lang="ko-KR" altLang="en-US" dirty="0"/>
              <a:t>사용자에게</a:t>
            </a:r>
            <a:r>
              <a:rPr lang="en-US" altLang="ko-KR" dirty="0"/>
              <a:t> 0~100</a:t>
            </a:r>
            <a:r>
              <a:rPr lang="ko-KR" altLang="en-US" dirty="0"/>
              <a:t> 수 중 하나를 </a:t>
            </a:r>
            <a:r>
              <a:rPr lang="ko-KR" altLang="en-US" dirty="0" err="1"/>
              <a:t>입력받는다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랜덤으로 </a:t>
            </a:r>
            <a:r>
              <a:rPr lang="en-US" altLang="ko-KR" dirty="0"/>
              <a:t>0~100</a:t>
            </a:r>
            <a:r>
              <a:rPr lang="ko-KR" altLang="en-US" dirty="0"/>
              <a:t>수 중 하나를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사용자가 입력한 수가 랜덤 수 보다 크거나 같으면 </a:t>
            </a:r>
            <a:r>
              <a:rPr lang="en-US" altLang="ko-KR" dirty="0"/>
              <a:t>“Hello”,</a:t>
            </a:r>
            <a:r>
              <a:rPr lang="ko-KR" altLang="en-US" dirty="0"/>
              <a:t> 작으면 </a:t>
            </a:r>
            <a:r>
              <a:rPr lang="en-US" altLang="ko-KR" dirty="0"/>
              <a:t>“Hi”</a:t>
            </a:r>
            <a:r>
              <a:rPr lang="ko-KR" altLang="en-US" dirty="0" err="1"/>
              <a:t>를</a:t>
            </a:r>
            <a:r>
              <a:rPr lang="ko-KR" altLang="en-US" dirty="0"/>
              <a:t> 출력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65244"/>
            <a:ext cx="7055380" cy="1400530"/>
          </a:xfrm>
        </p:spPr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r>
              <a:rPr lang="ko-KR" altLang="en-US" dirty="0"/>
              <a:t> 코드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49635"/>
            <a:ext cx="5822392" cy="297250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56307" y="1787014"/>
            <a:ext cx="6312186" cy="2632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  <a:latin typeface="+mn-lt"/>
              </a:rPr>
              <a:t>import random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num = int(input("0</a:t>
            </a:r>
            <a:r>
              <a:rPr lang="ko-KR" altLang="en-US" dirty="0">
                <a:latin typeface="+mn-lt"/>
              </a:rPr>
              <a:t>과 </a:t>
            </a:r>
            <a:r>
              <a:rPr lang="en-US" altLang="ko-KR" dirty="0">
                <a:latin typeface="+mn-lt"/>
              </a:rPr>
              <a:t>100</a:t>
            </a:r>
            <a:r>
              <a:rPr lang="ko-KR" altLang="en-US" dirty="0">
                <a:latin typeface="+mn-lt"/>
              </a:rPr>
              <a:t>사이 숫자를 입력하세요</a:t>
            </a:r>
            <a:r>
              <a:rPr lang="en-US" altLang="ko-KR" dirty="0">
                <a:latin typeface="+mn-lt"/>
              </a:rPr>
              <a:t>"))</a:t>
            </a:r>
          </a:p>
          <a:p>
            <a:r>
              <a:rPr lang="en-US" altLang="ko-KR" dirty="0" err="1">
                <a:latin typeface="+mn-lt"/>
              </a:rPr>
              <a:t>rand_num</a:t>
            </a:r>
            <a:r>
              <a:rPr lang="en-US" altLang="ko-KR" dirty="0">
                <a:latin typeface="+mn-lt"/>
              </a:rPr>
              <a:t> = </a:t>
            </a:r>
            <a:r>
              <a:rPr lang="en-US" altLang="ko-KR" dirty="0" err="1">
                <a:latin typeface="+mn-lt"/>
              </a:rPr>
              <a:t>random.randint</a:t>
            </a:r>
            <a:r>
              <a:rPr lang="en-US" altLang="ko-KR" dirty="0">
                <a:latin typeface="+mn-lt"/>
              </a:rPr>
              <a:t>(0, 101)</a:t>
            </a:r>
          </a:p>
          <a:p>
            <a:r>
              <a:rPr lang="en-US" altLang="ko-KR" dirty="0">
                <a:latin typeface="+mn-lt"/>
              </a:rPr>
              <a:t>print("</a:t>
            </a:r>
            <a:r>
              <a:rPr lang="ko-KR" altLang="en-US" dirty="0">
                <a:latin typeface="+mn-lt"/>
              </a:rPr>
              <a:t>랜덤으로 만들어진 수는 </a:t>
            </a:r>
            <a:r>
              <a:rPr lang="en-US" altLang="ko-KR" dirty="0">
                <a:latin typeface="+mn-lt"/>
              </a:rPr>
              <a:t>",</a:t>
            </a:r>
            <a:r>
              <a:rPr lang="en-US" altLang="ko-KR" dirty="0" err="1">
                <a:latin typeface="+mn-lt"/>
              </a:rPr>
              <a:t>rand_num</a:t>
            </a:r>
            <a:r>
              <a:rPr lang="en-US" altLang="ko-KR" dirty="0">
                <a:latin typeface="+mn-lt"/>
              </a:rPr>
              <a:t>,"</a:t>
            </a:r>
            <a:r>
              <a:rPr lang="ko-KR" altLang="en-US" dirty="0">
                <a:latin typeface="+mn-lt"/>
              </a:rPr>
              <a:t>입니다</a:t>
            </a:r>
            <a:r>
              <a:rPr lang="en-US" altLang="ko-KR" dirty="0">
                <a:latin typeface="+mn-lt"/>
              </a:rPr>
              <a:t>")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if num &gt;= </a:t>
            </a:r>
            <a:r>
              <a:rPr lang="en-US" altLang="ko-KR" dirty="0" err="1">
                <a:latin typeface="+mn-lt"/>
              </a:rPr>
              <a:t>rand_num</a:t>
            </a:r>
            <a:r>
              <a:rPr lang="en-US" altLang="ko-KR" dirty="0">
                <a:latin typeface="+mn-lt"/>
              </a:rPr>
              <a:t>:</a:t>
            </a:r>
          </a:p>
          <a:p>
            <a:r>
              <a:rPr lang="en-US" altLang="ko-KR" dirty="0">
                <a:latin typeface="+mn-lt"/>
              </a:rPr>
              <a:t>    print("Hello")</a:t>
            </a:r>
          </a:p>
          <a:p>
            <a:r>
              <a:rPr lang="en-US" altLang="ko-KR" dirty="0">
                <a:latin typeface="+mn-lt"/>
              </a:rPr>
              <a:t>else:</a:t>
            </a:r>
          </a:p>
          <a:p>
            <a:r>
              <a:rPr lang="en-US" altLang="ko-KR" dirty="0">
                <a:latin typeface="+mn-lt"/>
              </a:rPr>
              <a:t>    print("Hi")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8590D7-A5E7-DB49-A3EB-39B6EBCD4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40" y="4721844"/>
            <a:ext cx="4320556" cy="9353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38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r>
              <a:rPr lang="en-US" altLang="ko-KR" dirty="0"/>
              <a:t>(module)</a:t>
            </a:r>
            <a:r>
              <a:rPr lang="ko-KR" altLang="en-US" dirty="0"/>
              <a:t>이란</a:t>
            </a:r>
            <a:endParaRPr lang="en-US" altLang="ko-KR" dirty="0"/>
          </a:p>
          <a:p>
            <a:pPr lvl="1"/>
            <a:r>
              <a:rPr lang="ko-KR" altLang="en-US" dirty="0"/>
              <a:t>표준 라이브러리의 일부분</a:t>
            </a:r>
            <a:endParaRPr lang="en-US" altLang="ko-KR" dirty="0"/>
          </a:p>
          <a:p>
            <a:pPr lvl="1"/>
            <a:r>
              <a:rPr lang="ko-KR" altLang="en-US" dirty="0"/>
              <a:t>파이썬 프로그램에서 사용되기 위한 명령문을 포함하고 있는 파일</a:t>
            </a:r>
            <a:endParaRPr lang="en-US" altLang="ko-KR" dirty="0"/>
          </a:p>
          <a:p>
            <a:r>
              <a:rPr lang="en-US" altLang="ko-KR" dirty="0"/>
              <a:t>string </a:t>
            </a:r>
            <a:r>
              <a:rPr lang="ko-KR" altLang="en-US" dirty="0"/>
              <a:t>모듈 활용해 보기</a:t>
            </a:r>
            <a:endParaRPr lang="en-US" altLang="ko-KR" dirty="0"/>
          </a:p>
          <a:p>
            <a:pPr lvl="1"/>
            <a:r>
              <a:rPr lang="en-US" altLang="ko-KR" dirty="0"/>
              <a:t>.upper(), .lower(), .split() </a:t>
            </a:r>
            <a:r>
              <a:rPr lang="ko-KR" altLang="en-US" dirty="0"/>
              <a:t>등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91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기억나는 </a:t>
            </a:r>
            <a:r>
              <a:rPr lang="ko-KR" altLang="en-US" dirty="0" err="1"/>
              <a:t>모듈명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가지를 기술하시오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526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datetime module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10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72819" y="4917299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67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datetime </a:t>
            </a:r>
            <a:r>
              <a:rPr lang="ko-KR" altLang="en-US" dirty="0"/>
              <a:t>모듈 활용해 보기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9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en-US" altLang="ko-KR" dirty="0"/>
              <a:t> module(1)</a:t>
            </a:r>
            <a:endParaRPr lang="ko-KR" altLang="en-US" dirty="0"/>
          </a:p>
        </p:txBody>
      </p:sp>
      <p:sp>
        <p:nvSpPr>
          <p:cNvPr id="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날짜와 시간 관련 기능을 제공</a:t>
            </a:r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datetime.date</a:t>
            </a:r>
            <a:endParaRPr lang="en-US" altLang="ko-KR" dirty="0"/>
          </a:p>
          <a:p>
            <a:pPr lvl="1"/>
            <a:r>
              <a:rPr lang="en-US" altLang="ko-KR" dirty="0"/>
              <a:t>Gregorian calendar </a:t>
            </a:r>
            <a:r>
              <a:rPr lang="ko-KR" altLang="en-US" dirty="0"/>
              <a:t>기준</a:t>
            </a:r>
            <a:endParaRPr lang="en-US" altLang="ko-KR" dirty="0"/>
          </a:p>
          <a:p>
            <a:pPr lvl="1"/>
            <a:r>
              <a:rPr lang="en-US" altLang="ko-KR" dirty="0"/>
              <a:t>Year, month, day</a:t>
            </a:r>
          </a:p>
          <a:p>
            <a:r>
              <a:rPr lang="en-US" altLang="ko-KR" dirty="0"/>
              <a:t>class </a:t>
            </a:r>
            <a:r>
              <a:rPr lang="en-US" altLang="ko-KR" dirty="0" err="1"/>
              <a:t>datetime.time</a:t>
            </a:r>
            <a:endParaRPr lang="en-US" altLang="ko-KR" dirty="0"/>
          </a:p>
          <a:p>
            <a:pPr lvl="1"/>
            <a:r>
              <a:rPr lang="en-US" altLang="ko-KR" dirty="0"/>
              <a:t>Hour, minute, second, microsecond</a:t>
            </a:r>
          </a:p>
          <a:p>
            <a:r>
              <a:rPr lang="en-US" altLang="ko-KR" dirty="0"/>
              <a:t>class </a:t>
            </a:r>
            <a:r>
              <a:rPr lang="en-US" altLang="ko-KR" dirty="0" err="1"/>
              <a:t>datetime.datetime</a:t>
            </a:r>
            <a:endParaRPr lang="en-US" altLang="ko-KR" dirty="0"/>
          </a:p>
          <a:p>
            <a:pPr lvl="1"/>
            <a:r>
              <a:rPr lang="en-US" altLang="ko-KR" dirty="0"/>
              <a:t>Class date, time</a:t>
            </a:r>
            <a:r>
              <a:rPr lang="ko-KR" altLang="en-US" dirty="0"/>
              <a:t>을 합친 것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97518" y="1699359"/>
            <a:ext cx="6629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2"/>
              </a:rPr>
              <a:t>https://docs.python.org/3/library/datetime.html?highlight=datetime#module-datetime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7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 object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이상적인 달력에서의 날짜</a:t>
            </a:r>
            <a:r>
              <a:rPr lang="en-US" altLang="ko-KR" dirty="0"/>
              <a:t>(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나타냄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F35B952-3F4F-CB41-A022-13EEE5F87CE6}"/>
              </a:ext>
            </a:extLst>
          </p:cNvPr>
          <p:cNvGraphicFramePr>
            <a:graphicFrameLocks noGrp="1"/>
          </p:cNvGraphicFramePr>
          <p:nvPr/>
        </p:nvGraphicFramePr>
        <p:xfrm>
          <a:off x="889348" y="2703354"/>
          <a:ext cx="7626002" cy="329551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3001">
                  <a:extLst>
                    <a:ext uri="{9D8B030D-6E8A-4147-A177-3AD203B41FA5}">
                      <a16:colId xmlns:a16="http://schemas.microsoft.com/office/drawing/2014/main" val="2211949126"/>
                    </a:ext>
                  </a:extLst>
                </a:gridCol>
                <a:gridCol w="3813001">
                  <a:extLst>
                    <a:ext uri="{9D8B030D-6E8A-4147-A177-3AD203B41FA5}">
                      <a16:colId xmlns:a16="http://schemas.microsoft.com/office/drawing/2014/main" val="912365863"/>
                    </a:ext>
                  </a:extLst>
                </a:gridCol>
              </a:tblGrid>
              <a:tr h="44141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Method</a:t>
                      </a:r>
                      <a:endParaRPr lang="ko-Kore-KR" altLang="en-US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설명</a:t>
                      </a:r>
                      <a:endParaRPr lang="ko-Kore-KR" altLang="en-US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96195"/>
                  </a:ext>
                </a:extLst>
              </a:tr>
              <a:tr h="441417">
                <a:tc>
                  <a:txBody>
                    <a:bodyPr/>
                    <a:lstStyle/>
                    <a:p>
                      <a:r>
                        <a:rPr lang="en" altLang="ko-Kore-KR" sz="1600" dirty="0" err="1"/>
                        <a:t>date.today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()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600" dirty="0"/>
                        <a:t>현재</a:t>
                      </a:r>
                      <a:r>
                        <a:rPr lang="ko-KR" altLang="en-US" sz="1600" dirty="0"/>
                        <a:t> 지역 날짜 반환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105202"/>
                  </a:ext>
                </a:extLst>
              </a:tr>
              <a:tr h="441417">
                <a:tc>
                  <a:txBody>
                    <a:bodyPr/>
                    <a:lstStyle/>
                    <a:p>
                      <a:r>
                        <a:rPr lang="en" altLang="ko-Kore-KR" sz="1600" dirty="0" err="1"/>
                        <a:t>date.fromisoformat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(</a:t>
                      </a:r>
                      <a:r>
                        <a:rPr lang="en" altLang="ko-Kore-KR" sz="1600" u="none" strike="noStrike" kern="1200" dirty="0" err="1">
                          <a:effectLst/>
                        </a:rPr>
                        <a:t>date_string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)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ko-Kore-KR" sz="1600" dirty="0">
                          <a:effectLst/>
                        </a:rPr>
                        <a:t>YYYY-MM-DD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 </a:t>
                      </a:r>
                      <a:r>
                        <a:rPr lang="ko-KR" altLang="en-US" sz="1600" u="none" strike="noStrike" kern="1200" dirty="0">
                          <a:effectLst/>
                        </a:rPr>
                        <a:t>형식으로 반환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888312"/>
                  </a:ext>
                </a:extLst>
              </a:tr>
              <a:tr h="1088426">
                <a:tc>
                  <a:txBody>
                    <a:bodyPr/>
                    <a:lstStyle/>
                    <a:p>
                      <a:r>
                        <a:rPr lang="en" altLang="ko-Kore-KR" sz="1600" dirty="0" err="1"/>
                        <a:t>date.replace</a:t>
                      </a:r>
                      <a:r>
                        <a:rPr lang="en" altLang="ko-Kore-KR" sz="1600" dirty="0">
                          <a:effectLst/>
                        </a:rPr>
                        <a:t>(</a:t>
                      </a:r>
                      <a:r>
                        <a:rPr lang="en" altLang="ko-Kore-KR" sz="1600" kern="1200" dirty="0">
                          <a:effectLst/>
                        </a:rPr>
                        <a:t>year=</a:t>
                      </a:r>
                      <a:r>
                        <a:rPr lang="en" altLang="ko-Kore-KR" sz="1600" kern="1200" dirty="0" err="1">
                          <a:effectLst/>
                        </a:rPr>
                        <a:t>self.year</a:t>
                      </a:r>
                      <a:r>
                        <a:rPr lang="en" altLang="ko-Kore-KR" sz="1600" dirty="0"/>
                        <a:t>, </a:t>
                      </a:r>
                      <a:r>
                        <a:rPr lang="en" altLang="ko-Kore-KR" sz="1600" kern="1200" dirty="0">
                          <a:effectLst/>
                        </a:rPr>
                        <a:t>month=</a:t>
                      </a:r>
                      <a:r>
                        <a:rPr lang="en" altLang="ko-Kore-KR" sz="1600" kern="1200" dirty="0" err="1">
                          <a:effectLst/>
                        </a:rPr>
                        <a:t>self.month</a:t>
                      </a:r>
                      <a:r>
                        <a:rPr lang="en" altLang="ko-Kore-KR" sz="1600" dirty="0"/>
                        <a:t>, </a:t>
                      </a:r>
                      <a:r>
                        <a:rPr lang="en" altLang="ko-Kore-KR" sz="1600" kern="1200" dirty="0">
                          <a:effectLst/>
                        </a:rPr>
                        <a:t>day=</a:t>
                      </a:r>
                      <a:r>
                        <a:rPr lang="en" altLang="ko-Kore-KR" sz="1600" kern="1200" dirty="0" err="1">
                          <a:effectLst/>
                        </a:rPr>
                        <a:t>self.day</a:t>
                      </a:r>
                      <a:r>
                        <a:rPr lang="en" altLang="ko-Kore-KR" sz="1600" dirty="0">
                          <a:effectLst/>
                        </a:rPr>
                        <a:t>)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u="none" strike="noStrike" kern="1200" dirty="0">
                          <a:effectLst/>
                        </a:rPr>
                        <a:t>키워드 인자로 새로운 값이 주어진 매개 변수들을 제외하고</a:t>
                      </a:r>
                      <a:r>
                        <a:rPr lang="en-US" altLang="ko-KR" sz="1600" u="none" strike="noStrike" kern="1200" dirty="0">
                          <a:effectLst/>
                        </a:rPr>
                        <a:t>, </a:t>
                      </a:r>
                      <a:r>
                        <a:rPr lang="ko-KR" altLang="en-US" sz="1600" u="none" strike="noStrike" kern="1200" dirty="0">
                          <a:effectLst/>
                        </a:rPr>
                        <a:t>같은 값을 가진 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date</a:t>
                      </a:r>
                      <a:r>
                        <a:rPr lang="ko-KR" altLang="en-US" sz="1600" u="none" strike="noStrike" kern="1200" dirty="0" err="1">
                          <a:effectLst/>
                        </a:rPr>
                        <a:t>를</a:t>
                      </a:r>
                      <a:r>
                        <a:rPr lang="ko-KR" altLang="en-US" sz="1600" u="none" strike="noStrike" kern="1200" dirty="0">
                          <a:effectLst/>
                        </a:rPr>
                        <a:t> 반환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29736"/>
                  </a:ext>
                </a:extLst>
              </a:tr>
              <a:tr h="441417">
                <a:tc>
                  <a:txBody>
                    <a:bodyPr/>
                    <a:lstStyle/>
                    <a:p>
                      <a:r>
                        <a:rPr lang="en" altLang="ko-Kore-KR" sz="1600" dirty="0" err="1"/>
                        <a:t>date.weekday</a:t>
                      </a:r>
                      <a:r>
                        <a:rPr lang="en" altLang="ko-Kore-KR" sz="1600" dirty="0">
                          <a:effectLst/>
                        </a:rPr>
                        <a:t>()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600" dirty="0"/>
                        <a:t>정수로</a:t>
                      </a:r>
                      <a:r>
                        <a:rPr lang="ko-KR" altLang="en-US" sz="1600" dirty="0"/>
                        <a:t> 요일 반환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807604"/>
                  </a:ext>
                </a:extLst>
              </a:tr>
              <a:tr h="441417">
                <a:tc>
                  <a:txBody>
                    <a:bodyPr/>
                    <a:lstStyle/>
                    <a:p>
                      <a:r>
                        <a:rPr lang="en" altLang="ko-Kore-KR" sz="1600" dirty="0" err="1"/>
                        <a:t>date.ctime</a:t>
                      </a:r>
                      <a:r>
                        <a:rPr lang="en" altLang="ko-Kore-KR" sz="1600" dirty="0">
                          <a:effectLst/>
                        </a:rPr>
                        <a:t>()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600" dirty="0"/>
                        <a:t>날짜를</a:t>
                      </a:r>
                      <a:r>
                        <a:rPr lang="ko-KR" altLang="en-US" sz="1600" dirty="0"/>
                        <a:t> 나타내는 문자열 반환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562419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54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모듈 이해하기</a:t>
            </a:r>
            <a:endParaRPr lang="en-US" altLang="ko-KR" dirty="0"/>
          </a:p>
          <a:p>
            <a:r>
              <a:rPr lang="en-US" altLang="ko-KR" dirty="0"/>
              <a:t>string </a:t>
            </a:r>
            <a:r>
              <a:rPr lang="ko-KR" altLang="en-US" dirty="0"/>
              <a:t>모듈 활용하기</a:t>
            </a:r>
            <a:endParaRPr lang="en-US" altLang="ko-KR" dirty="0"/>
          </a:p>
          <a:p>
            <a:r>
              <a:rPr lang="en-US" altLang="ko-KR" dirty="0"/>
              <a:t>random </a:t>
            </a:r>
            <a:r>
              <a:rPr lang="ko-KR" altLang="en-US" dirty="0"/>
              <a:t>모듈 활용하기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56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 object </a:t>
            </a:r>
            <a:r>
              <a:rPr lang="ko-KR" altLang="en-US" dirty="0"/>
              <a:t>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811529" y="1836360"/>
            <a:ext cx="6711654" cy="4195481"/>
          </a:xfrm>
        </p:spPr>
        <p:txBody>
          <a:bodyPr/>
          <a:lstStyle/>
          <a:p>
            <a:r>
              <a:rPr lang="ko-KR" altLang="en-US" dirty="0"/>
              <a:t>날짜를 불러오고</a:t>
            </a:r>
            <a:r>
              <a:rPr lang="en-US" altLang="ko-KR" dirty="0"/>
              <a:t>, </a:t>
            </a:r>
            <a:r>
              <a:rPr lang="ko-KR" altLang="en-US" dirty="0"/>
              <a:t>날짜 간의 마이너스가 가능하다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11529" y="2377593"/>
            <a:ext cx="6116395" cy="317200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9630" y="2477292"/>
            <a:ext cx="5656268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import time</a:t>
            </a:r>
          </a:p>
          <a:p>
            <a:r>
              <a:rPr lang="en-US" altLang="ko-KR" sz="1600" dirty="0">
                <a:latin typeface="+mn-lt"/>
              </a:rPr>
              <a:t>from </a:t>
            </a:r>
            <a:r>
              <a:rPr lang="en-US" altLang="ko-KR" sz="1600" dirty="0" err="1">
                <a:latin typeface="+mn-lt"/>
              </a:rPr>
              <a:t>datetime</a:t>
            </a:r>
            <a:r>
              <a:rPr lang="en-US" altLang="ko-KR" sz="1600" dirty="0">
                <a:latin typeface="+mn-lt"/>
              </a:rPr>
              <a:t> import date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today =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date.today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()</a:t>
            </a:r>
          </a:p>
          <a:p>
            <a:r>
              <a:rPr lang="en-US" altLang="ko-KR" sz="1600" dirty="0">
                <a:latin typeface="+mn-lt"/>
              </a:rPr>
              <a:t>print(today)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Bday</a:t>
            </a:r>
            <a:r>
              <a:rPr lang="en-US" altLang="ko-KR" sz="1600" dirty="0">
                <a:latin typeface="+mn-lt"/>
              </a:rPr>
              <a:t> = date(today.year+1, 2, 24)</a:t>
            </a: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Bday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due =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abs(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Bday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 - today)</a:t>
            </a:r>
          </a:p>
          <a:p>
            <a:r>
              <a:rPr lang="en-US" altLang="ko-KR" sz="1600" dirty="0">
                <a:latin typeface="+mn-lt"/>
              </a:rPr>
              <a:t>print(due)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010" y="4818153"/>
            <a:ext cx="4013016" cy="139583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335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 object </a:t>
            </a:r>
            <a:r>
              <a:rPr lang="ko-KR" altLang="en-US" dirty="0"/>
              <a:t>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B048941D-D094-0E45-875D-35AA9BE8F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965" y="1814561"/>
            <a:ext cx="5251068" cy="299609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DD5A0-8B18-0049-938B-211F601C3D17}"/>
              </a:ext>
            </a:extLst>
          </p:cNvPr>
          <p:cNvSpPr txBox="1"/>
          <p:nvPr/>
        </p:nvSpPr>
        <p:spPr>
          <a:xfrm>
            <a:off x="1184266" y="2074789"/>
            <a:ext cx="5656268" cy="238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import time, datetime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d = </a:t>
            </a:r>
            <a:r>
              <a:rPr lang="en-US" altLang="ko-KR" sz="1600" dirty="0" err="1">
                <a:latin typeface="+mn-lt"/>
              </a:rPr>
              <a:t>datetime.date.today</a:t>
            </a:r>
            <a:r>
              <a:rPr lang="en-US" altLang="ko-KR" sz="1600" dirty="0">
                <a:latin typeface="+mn-lt"/>
              </a:rPr>
              <a:t>()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weekday =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d.weekday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()</a:t>
            </a:r>
          </a:p>
          <a:p>
            <a:r>
              <a:rPr lang="en-US" altLang="ko-KR" sz="1600" dirty="0">
                <a:latin typeface="+mn-lt"/>
              </a:rPr>
              <a:t>print(weekday)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time =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d.ctime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()</a:t>
            </a:r>
          </a:p>
          <a:p>
            <a:r>
              <a:rPr lang="en-US" altLang="ko-KR" sz="1600" dirty="0">
                <a:latin typeface="+mn-lt"/>
              </a:rPr>
              <a:t>print(time)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E831B0-6292-8940-B8B2-0B8203587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364" y="4810654"/>
            <a:ext cx="3990106" cy="70155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035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datetime object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619148"/>
            <a:ext cx="8277355" cy="4351338"/>
          </a:xfrm>
        </p:spPr>
        <p:txBody>
          <a:bodyPr/>
          <a:lstStyle/>
          <a:p>
            <a:r>
              <a:rPr lang="en" altLang="ko-Kore-KR" b="0" dirty="0"/>
              <a:t> </a:t>
            </a:r>
            <a:r>
              <a:rPr lang="en-US" altLang="ko-KR" sz="2400" b="0" dirty="0"/>
              <a:t>date</a:t>
            </a:r>
            <a:r>
              <a:rPr lang="ko-KR" altLang="en-US" sz="2400" b="0" dirty="0"/>
              <a:t> 객체와 </a:t>
            </a:r>
            <a:r>
              <a:rPr lang="en-US" altLang="ko-KR" sz="2400" b="0" dirty="0"/>
              <a:t>time</a:t>
            </a:r>
            <a:r>
              <a:rPr lang="ko-KR" altLang="en-US" sz="2400" b="0" dirty="0"/>
              <a:t> 객체의 모든 정보를 포함하는 단일 객체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F35B952-3F4F-CB41-A022-13EEE5F87CE6}"/>
              </a:ext>
            </a:extLst>
          </p:cNvPr>
          <p:cNvGraphicFramePr>
            <a:graphicFrameLocks noGrp="1"/>
          </p:cNvGraphicFramePr>
          <p:nvPr/>
        </p:nvGraphicFramePr>
        <p:xfrm>
          <a:off x="628649" y="2440309"/>
          <a:ext cx="8016656" cy="37726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08328">
                  <a:extLst>
                    <a:ext uri="{9D8B030D-6E8A-4147-A177-3AD203B41FA5}">
                      <a16:colId xmlns:a16="http://schemas.microsoft.com/office/drawing/2014/main" val="2211949126"/>
                    </a:ext>
                  </a:extLst>
                </a:gridCol>
                <a:gridCol w="4008328">
                  <a:extLst>
                    <a:ext uri="{9D8B030D-6E8A-4147-A177-3AD203B41FA5}">
                      <a16:colId xmlns:a16="http://schemas.microsoft.com/office/drawing/2014/main" val="912365863"/>
                    </a:ext>
                  </a:extLst>
                </a:gridCol>
              </a:tblGrid>
              <a:tr h="403812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Method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설명</a:t>
                      </a:r>
                      <a:endParaRPr lang="ko-Kore-KR" altLang="en-US" sz="14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96195"/>
                  </a:ext>
                </a:extLst>
              </a:tr>
              <a:tr h="403812">
                <a:tc>
                  <a:txBody>
                    <a:bodyPr/>
                    <a:lstStyle/>
                    <a:p>
                      <a:r>
                        <a:rPr lang="en" altLang="ko-Kore-KR" sz="1600" dirty="0" err="1"/>
                        <a:t>datetime.today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()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u="none" strike="noStrike" kern="1200" dirty="0">
                          <a:effectLst/>
                        </a:rPr>
                        <a:t>현재 지역 </a:t>
                      </a:r>
                      <a:r>
                        <a:rPr lang="en" altLang="ko-Kore-KR" sz="1400" u="none" strike="noStrike" kern="1200" dirty="0">
                          <a:effectLst/>
                        </a:rPr>
                        <a:t>datetime</a:t>
                      </a:r>
                      <a:r>
                        <a:rPr lang="ko-KR" altLang="en-US" sz="1400" u="none" strike="noStrike" kern="1200" dirty="0">
                          <a:effectLst/>
                        </a:rPr>
                        <a:t>을 반환</a:t>
                      </a:r>
                      <a:endParaRPr lang="ko-Kore-KR" altLang="en-US" sz="14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961811"/>
                  </a:ext>
                </a:extLst>
              </a:tr>
              <a:tr h="403812">
                <a:tc>
                  <a:txBody>
                    <a:bodyPr/>
                    <a:lstStyle/>
                    <a:p>
                      <a:r>
                        <a:rPr lang="en" altLang="ko-Kore-KR" sz="1600" dirty="0" err="1"/>
                        <a:t>datetime.now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(</a:t>
                      </a:r>
                      <a:r>
                        <a:rPr lang="en" altLang="ko-Kore-KR" sz="1600" u="none" strike="noStrike" kern="1200" dirty="0" err="1">
                          <a:effectLst/>
                        </a:rPr>
                        <a:t>tz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=None)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u="none" strike="noStrike" kern="1200" dirty="0">
                          <a:effectLst/>
                        </a:rPr>
                        <a:t>현재의 지역 날짜와 시간을 반환</a:t>
                      </a:r>
                      <a:endParaRPr lang="ko-Kore-KR" altLang="en-US" sz="14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105202"/>
                  </a:ext>
                </a:extLst>
              </a:tr>
              <a:tr h="630611">
                <a:tc>
                  <a:txBody>
                    <a:bodyPr/>
                    <a:lstStyle/>
                    <a:p>
                      <a:r>
                        <a:rPr lang="en" altLang="ko-Kore-KR" sz="1600" dirty="0" err="1"/>
                        <a:t>datetime.replace</a:t>
                      </a:r>
                      <a:r>
                        <a:rPr lang="en" altLang="ko-Kore-KR" sz="1600" dirty="0"/>
                        <a:t>()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400" u="none" strike="noStrike" kern="1200" dirty="0">
                          <a:effectLst/>
                        </a:rPr>
                        <a:t>입력된</a:t>
                      </a:r>
                      <a:r>
                        <a:rPr lang="ko-KR" altLang="en-US" sz="1400" u="none" strike="noStrike" kern="1200" dirty="0">
                          <a:effectLst/>
                        </a:rPr>
                        <a:t> 값을 변경된 </a:t>
                      </a:r>
                      <a:r>
                        <a:rPr lang="en-US" altLang="ko-KR" sz="1400" u="none" strike="noStrike" kern="1200" dirty="0">
                          <a:effectLst/>
                        </a:rPr>
                        <a:t>datetime </a:t>
                      </a:r>
                      <a:r>
                        <a:rPr lang="ko-KR" altLang="en-US" sz="1400" u="none" strike="noStrike" kern="1200" dirty="0">
                          <a:effectLst/>
                        </a:rPr>
                        <a:t>객체로 반환</a:t>
                      </a:r>
                      <a:endParaRPr lang="ko-Kore-KR" altLang="en-US" sz="14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888312"/>
                  </a:ext>
                </a:extLst>
              </a:tr>
              <a:tr h="403812">
                <a:tc>
                  <a:txBody>
                    <a:bodyPr/>
                    <a:lstStyle/>
                    <a:p>
                      <a:r>
                        <a:rPr lang="en" altLang="ko-Kore-KR" sz="1600" dirty="0" err="1"/>
                        <a:t>datetime.timetuple</a:t>
                      </a:r>
                      <a:r>
                        <a:rPr lang="en" altLang="ko-Kore-KR" sz="1600" dirty="0"/>
                        <a:t>()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400" u="none" strike="noStrike" kern="1200" dirty="0">
                          <a:effectLst/>
                        </a:rPr>
                        <a:t>time.</a:t>
                      </a:r>
                      <a:endParaRPr lang="ko-Kore-KR" altLang="en-US" sz="14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29736"/>
                  </a:ext>
                </a:extLst>
              </a:tr>
              <a:tr h="896132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d</a:t>
                      </a:r>
                      <a:r>
                        <a:rPr lang="en" altLang="ko-Kore-KR" sz="1600" dirty="0" err="1"/>
                        <a:t>atetime.combine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(date, time, </a:t>
                      </a:r>
                      <a:r>
                        <a:rPr lang="en" altLang="ko-Kore-KR" sz="1600" u="none" strike="noStrike" kern="1200" dirty="0" err="1">
                          <a:effectLst/>
                        </a:rPr>
                        <a:t>tzinfo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=</a:t>
                      </a:r>
                      <a:r>
                        <a:rPr lang="en" altLang="ko-Kore-KR" sz="1600" u="none" strike="noStrike" kern="1200" dirty="0" err="1">
                          <a:effectLst/>
                        </a:rPr>
                        <a:t>self.tzinfo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)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u="none" strike="noStrike" kern="1200" dirty="0">
                          <a:effectLst/>
                        </a:rPr>
                        <a:t>지정된 </a:t>
                      </a:r>
                      <a:r>
                        <a:rPr lang="en-US" altLang="ko-KR" sz="1400" u="none" strike="noStrike" kern="1200" dirty="0">
                          <a:effectLst/>
                        </a:rPr>
                        <a:t>date</a:t>
                      </a:r>
                      <a:r>
                        <a:rPr lang="en" altLang="ko-Kore-KR" sz="1400" u="none" strike="noStrike" kern="1200" dirty="0">
                          <a:effectLst/>
                        </a:rPr>
                        <a:t> </a:t>
                      </a:r>
                      <a:r>
                        <a:rPr lang="ko-KR" altLang="en-US" sz="1400" u="none" strike="noStrike" kern="1200" dirty="0">
                          <a:effectLst/>
                        </a:rPr>
                        <a:t>객체와 같은 날짜 구성 요소와 지정된 </a:t>
                      </a:r>
                      <a:r>
                        <a:rPr lang="en-US" altLang="ko-KR" sz="1400" u="none" strike="noStrike" kern="1200" dirty="0">
                          <a:effectLst/>
                        </a:rPr>
                        <a:t>time</a:t>
                      </a:r>
                      <a:r>
                        <a:rPr lang="ko-KR" altLang="en-US" sz="1400" u="none" strike="noStrike" kern="1200" dirty="0">
                          <a:effectLst/>
                        </a:rPr>
                        <a:t> 객체와 같은 시간 구성 요소를 갖는 새 </a:t>
                      </a:r>
                      <a:r>
                        <a:rPr lang="en-US" altLang="ko-KR" sz="1400" u="none" strike="noStrike" kern="1200" dirty="0">
                          <a:effectLst/>
                        </a:rPr>
                        <a:t>datetime</a:t>
                      </a:r>
                      <a:r>
                        <a:rPr lang="ko-KR" altLang="en-US" sz="1400" u="none" strike="noStrike" kern="1200" dirty="0">
                          <a:effectLst/>
                        </a:rPr>
                        <a:t> 객체를 반환</a:t>
                      </a:r>
                      <a:endParaRPr lang="ko-Kore-KR" altLang="en-US" sz="14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36305"/>
                  </a:ext>
                </a:extLst>
              </a:tr>
              <a:tr h="630611">
                <a:tc>
                  <a:txBody>
                    <a:bodyPr/>
                    <a:lstStyle/>
                    <a:p>
                      <a:r>
                        <a:rPr lang="en" altLang="ko-Kore-KR" sz="1600" dirty="0" err="1"/>
                        <a:t>datetime.utcnow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()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u="none" strike="noStrike" kern="1200" dirty="0" err="1">
                          <a:effectLst/>
                        </a:rPr>
                        <a:t>tzinfo</a:t>
                      </a:r>
                      <a:r>
                        <a:rPr lang="ko-KR" altLang="en-US" sz="1400" u="none" strike="noStrike" kern="1200" dirty="0">
                          <a:effectLst/>
                        </a:rPr>
                        <a:t>가 </a:t>
                      </a:r>
                      <a:r>
                        <a:rPr lang="en" altLang="ko-Kore-KR" sz="1400" dirty="0">
                          <a:effectLst/>
                        </a:rPr>
                        <a:t>None</a:t>
                      </a:r>
                      <a:r>
                        <a:rPr lang="ko-KR" altLang="en-US" sz="1400" u="none" strike="noStrike" kern="1200" dirty="0">
                          <a:effectLst/>
                        </a:rPr>
                        <a:t>인 현재 </a:t>
                      </a:r>
                      <a:r>
                        <a:rPr lang="en" altLang="ko-Kore-KR" sz="1400" u="none" strike="noStrike" kern="1200" dirty="0">
                          <a:effectLst/>
                        </a:rPr>
                        <a:t>UTC </a:t>
                      </a:r>
                      <a:r>
                        <a:rPr lang="ko-KR" altLang="en-US" sz="1400" u="none" strike="noStrike" kern="1200" dirty="0">
                          <a:effectLst/>
                        </a:rPr>
                        <a:t>날짜와 시간을 반환</a:t>
                      </a:r>
                      <a:endParaRPr lang="ko-Kore-KR" altLang="en-US" sz="14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04246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034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datetime object</a:t>
            </a:r>
            <a:r>
              <a:rPr lang="ko-KR" altLang="en-US" dirty="0"/>
              <a:t> 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8436" y="1803974"/>
            <a:ext cx="7582034" cy="419548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.combine</a:t>
            </a:r>
          </a:p>
          <a:p>
            <a:pPr marL="0" indent="0">
              <a:buNone/>
            </a:pPr>
            <a:r>
              <a:rPr lang="en-US" altLang="ko-KR" dirty="0"/>
              <a:t>.now</a:t>
            </a:r>
          </a:p>
          <a:p>
            <a:pPr marL="0" indent="0">
              <a:buNone/>
            </a:pPr>
            <a:r>
              <a:rPr lang="en-US" altLang="ko-KR" dirty="0"/>
              <a:t>.</a:t>
            </a:r>
            <a:r>
              <a:rPr lang="en-US" altLang="ko-KR" dirty="0" err="1"/>
              <a:t>utcnow</a:t>
            </a:r>
            <a:r>
              <a:rPr lang="en-US" altLang="ko-KR" dirty="0"/>
              <a:t>, </a:t>
            </a:r>
            <a:r>
              <a:rPr lang="ko-KR" altLang="en-US" dirty="0"/>
              <a:t>협정 </a:t>
            </a:r>
            <a:r>
              <a:rPr lang="ko-KR" altLang="en-US" dirty="0" err="1"/>
              <a:t>세계시</a:t>
            </a:r>
            <a:r>
              <a:rPr lang="en-US" altLang="ko-KR" dirty="0"/>
              <a:t>(Coordinated Universal Time, UTC)</a:t>
            </a:r>
            <a:endParaRPr lang="ko-KR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00771" y="3427508"/>
            <a:ext cx="5764369" cy="262590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06053" y="3598798"/>
            <a:ext cx="56562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from </a:t>
            </a:r>
            <a:r>
              <a:rPr lang="en-US" altLang="ko-KR" sz="1600" dirty="0" err="1">
                <a:latin typeface="+mn-lt"/>
              </a:rPr>
              <a:t>datetime</a:t>
            </a:r>
            <a:r>
              <a:rPr lang="en-US" altLang="ko-KR" sz="1600" dirty="0">
                <a:latin typeface="+mn-lt"/>
              </a:rPr>
              <a:t> import date, time, </a:t>
            </a:r>
            <a:r>
              <a:rPr lang="en-US" altLang="ko-KR" sz="1600" dirty="0" err="1">
                <a:latin typeface="+mn-lt"/>
              </a:rPr>
              <a:t>datetime</a:t>
            </a:r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d=date(1990, 7,5)</a:t>
            </a:r>
          </a:p>
          <a:p>
            <a:r>
              <a:rPr lang="en-US" altLang="ko-KR" sz="1600" dirty="0">
                <a:latin typeface="+mn-lt"/>
              </a:rPr>
              <a:t>t=time(12,30)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print(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datetime.combine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(d, t))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print(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datetime.now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())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print(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datetime.utcnow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())</a:t>
            </a:r>
          </a:p>
          <a:p>
            <a:endParaRPr lang="en-US" altLang="ko-KR" sz="16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92" y="4616337"/>
            <a:ext cx="3836694" cy="152583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149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datetime object</a:t>
            </a:r>
            <a:r>
              <a:rPr lang="ko-KR" altLang="en-US" dirty="0"/>
              <a:t> 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09855554-2E84-3A4A-9916-0CD0B3AA9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31" y="1853248"/>
            <a:ext cx="5834707" cy="340941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4B39A-C8E1-5544-B022-27EA7F003679}"/>
              </a:ext>
            </a:extLst>
          </p:cNvPr>
          <p:cNvSpPr txBox="1"/>
          <p:nvPr/>
        </p:nvSpPr>
        <p:spPr>
          <a:xfrm>
            <a:off x="904270" y="1965872"/>
            <a:ext cx="5656268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from datetime import datetime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d = </a:t>
            </a:r>
            <a:r>
              <a:rPr lang="en-US" altLang="ko-KR" sz="1600" dirty="0" err="1">
                <a:latin typeface="+mn-lt"/>
              </a:rPr>
              <a:t>datetime.now</a:t>
            </a:r>
            <a:r>
              <a:rPr lang="en-US" altLang="ko-KR" sz="1600" dirty="0">
                <a:latin typeface="+mn-lt"/>
              </a:rPr>
              <a:t>()</a:t>
            </a:r>
          </a:p>
          <a:p>
            <a:r>
              <a:rPr lang="en-US" altLang="ko-KR" sz="1600" dirty="0">
                <a:latin typeface="+mn-lt"/>
              </a:rPr>
              <a:t>print(d)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d1 = </a:t>
            </a:r>
            <a:r>
              <a:rPr lang="en-US" altLang="ko-KR" sz="1600" dirty="0" err="1">
                <a:latin typeface="+mn-lt"/>
              </a:rPr>
              <a:t>d.replace</a:t>
            </a:r>
            <a:r>
              <a:rPr lang="en-US" altLang="ko-KR" sz="1600" dirty="0">
                <a:latin typeface="+mn-lt"/>
              </a:rPr>
              <a:t>(hour=15, minute=30)</a:t>
            </a:r>
          </a:p>
          <a:p>
            <a:r>
              <a:rPr lang="en-US" altLang="ko-KR" sz="1600" dirty="0">
                <a:latin typeface="+mn-lt"/>
              </a:rPr>
              <a:t>print(d1)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d2 = </a:t>
            </a:r>
            <a:r>
              <a:rPr lang="en-US" altLang="ko-KR" sz="1600" dirty="0" err="1">
                <a:latin typeface="+mn-lt"/>
              </a:rPr>
              <a:t>d.timetuple</a:t>
            </a:r>
            <a:r>
              <a:rPr lang="en-US" altLang="ko-KR" sz="1600" dirty="0">
                <a:latin typeface="+mn-lt"/>
              </a:rPr>
              <a:t>()</a:t>
            </a:r>
          </a:p>
          <a:p>
            <a:r>
              <a:rPr lang="en-US" altLang="ko-KR" sz="1600" dirty="0">
                <a:latin typeface="+mn-lt"/>
              </a:rPr>
              <a:t>print(d2)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4839"/>
            <a:ext cx="9144000" cy="150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0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 object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특정 날짜와 관계없는 </a:t>
            </a:r>
            <a:r>
              <a:rPr lang="en-US" altLang="ko-KR" b="0" dirty="0"/>
              <a:t>(</a:t>
            </a:r>
            <a:r>
              <a:rPr lang="ko-KR" altLang="en-US" b="0" dirty="0"/>
              <a:t>지역</a:t>
            </a:r>
            <a:r>
              <a:rPr lang="en-US" altLang="ko-KR" b="0" dirty="0"/>
              <a:t>) </a:t>
            </a:r>
            <a:r>
              <a:rPr lang="ko-KR" altLang="en-US" b="0" dirty="0"/>
              <a:t>시간을 나타냄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F35B952-3F4F-CB41-A022-13EEE5F87CE6}"/>
              </a:ext>
            </a:extLst>
          </p:cNvPr>
          <p:cNvGraphicFramePr>
            <a:graphicFrameLocks noGrp="1"/>
          </p:cNvGraphicFramePr>
          <p:nvPr/>
        </p:nvGraphicFramePr>
        <p:xfrm>
          <a:off x="628369" y="2545099"/>
          <a:ext cx="7886699" cy="35451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56580">
                  <a:extLst>
                    <a:ext uri="{9D8B030D-6E8A-4147-A177-3AD203B41FA5}">
                      <a16:colId xmlns:a16="http://schemas.microsoft.com/office/drawing/2014/main" val="2211949126"/>
                    </a:ext>
                  </a:extLst>
                </a:gridCol>
                <a:gridCol w="3330119">
                  <a:extLst>
                    <a:ext uri="{9D8B030D-6E8A-4147-A177-3AD203B41FA5}">
                      <a16:colId xmlns:a16="http://schemas.microsoft.com/office/drawing/2014/main" val="912365863"/>
                    </a:ext>
                  </a:extLst>
                </a:gridCol>
              </a:tblGrid>
              <a:tr h="334691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Method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96195"/>
                  </a:ext>
                </a:extLst>
              </a:tr>
              <a:tr h="1195358">
                <a:tc>
                  <a:txBody>
                    <a:bodyPr/>
                    <a:lstStyle/>
                    <a:p>
                      <a:r>
                        <a:rPr lang="en-US" altLang="ko-KR" sz="1600" dirty="0" err="1"/>
                        <a:t>time.replace</a:t>
                      </a:r>
                      <a:r>
                        <a:rPr lang="en-US" altLang="ko-KR" sz="1600" dirty="0"/>
                        <a:t>(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[hour[, minute[</a:t>
                      </a:r>
                    </a:p>
                    <a:p>
                      <a:r>
                        <a:rPr lang="en" altLang="ko-Kore-KR" sz="1600" u="none" strike="noStrike" kern="1200" dirty="0">
                          <a:effectLst/>
                        </a:rPr>
                        <a:t>, second[, microsecond[, </a:t>
                      </a:r>
                      <a:r>
                        <a:rPr lang="en" altLang="ko-Kore-KR" sz="1600" u="none" strike="noStrike" kern="1200" dirty="0" err="1">
                          <a:effectLst/>
                        </a:rPr>
                        <a:t>tzinfo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]]]]]</a:t>
                      </a:r>
                      <a:r>
                        <a:rPr lang="en-US" altLang="ko-KR" sz="1600" dirty="0"/>
                        <a:t>)</a:t>
                      </a:r>
                      <a:endParaRPr lang="ko-Kore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u="none" strike="noStrike" kern="1200" dirty="0">
                          <a:effectLst/>
                        </a:rPr>
                        <a:t>입력된 값으로 수정된 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time </a:t>
                      </a:r>
                      <a:r>
                        <a:rPr lang="ko-KR" altLang="en-US" sz="1600" u="none" strike="noStrike" kern="1200" dirty="0">
                          <a:effectLst/>
                        </a:rPr>
                        <a:t>객체를 반환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29736"/>
                  </a:ext>
                </a:extLst>
              </a:tr>
              <a:tr h="8235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600" dirty="0" err="1"/>
                        <a:t>time.isoformat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ko-Kore-KR" sz="1600" u="none" strike="noStrike" kern="1200" dirty="0">
                          <a:effectLst/>
                        </a:rPr>
                        <a:t>'</a:t>
                      </a:r>
                      <a:r>
                        <a:rPr lang="en" altLang="ko-Kore-KR" sz="1600" u="none" strike="noStrike" kern="1200" dirty="0" err="1">
                          <a:effectLst/>
                        </a:rPr>
                        <a:t>HH:MM:SS.mmmmmm</a:t>
                      </a:r>
                      <a:r>
                        <a:rPr lang="en-US" altLang="ko-KR" sz="1600" u="none" strike="noStrike" kern="1200" dirty="0">
                          <a:effectLst/>
                        </a:rPr>
                        <a:t>’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 </a:t>
                      </a:r>
                      <a:r>
                        <a:rPr lang="ko-KR" altLang="en-US" sz="1600" u="none" strike="noStrike" kern="1200" dirty="0">
                          <a:effectLst/>
                        </a:rPr>
                        <a:t>형식으로 반환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36305"/>
                  </a:ext>
                </a:extLst>
              </a:tr>
              <a:tr h="1160473">
                <a:tc>
                  <a:txBody>
                    <a:bodyPr/>
                    <a:lstStyle/>
                    <a:p>
                      <a:r>
                        <a:rPr lang="en" altLang="ko-Kore-KR" sz="1600" u="none" strike="noStrike" kern="1200" dirty="0" err="1">
                          <a:effectLst/>
                        </a:rPr>
                        <a:t>time.strftime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(format)</a:t>
                      </a:r>
                      <a:endParaRPr lang="ko-Kore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u="none" strike="noStrike" kern="1200" dirty="0">
                          <a:effectLst/>
                        </a:rPr>
                        <a:t>지정된 포맷에 맞춰 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time </a:t>
                      </a:r>
                      <a:r>
                        <a:rPr lang="ko-KR" altLang="en-US" sz="1600" u="none" strike="noStrike" kern="1200" dirty="0">
                          <a:effectLst/>
                        </a:rPr>
                        <a:t>객체의 정보를 문자열로 반환</a:t>
                      </a:r>
                      <a:r>
                        <a:rPr lang="en-US" altLang="ko-KR" sz="1600" u="none" strike="noStrike" kern="1200" dirty="0">
                          <a:effectLst/>
                        </a:rPr>
                        <a:t>.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04246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71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 object</a:t>
            </a:r>
            <a:r>
              <a:rPr lang="ko-KR" altLang="en-US" dirty="0"/>
              <a:t> 예제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09855554-2E84-3A4A-9916-0CD0B3AA9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1" y="2054268"/>
            <a:ext cx="4882802" cy="341659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4B39A-C8E1-5544-B022-27EA7F003679}"/>
              </a:ext>
            </a:extLst>
          </p:cNvPr>
          <p:cNvSpPr txBox="1"/>
          <p:nvPr/>
        </p:nvSpPr>
        <p:spPr>
          <a:xfrm>
            <a:off x="884037" y="2370240"/>
            <a:ext cx="5656268" cy="2894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from datetime import time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t = time(4,32,50)</a:t>
            </a:r>
          </a:p>
          <a:p>
            <a:r>
              <a:rPr lang="en-US" altLang="ko-KR" sz="1600" dirty="0">
                <a:latin typeface="+mn-lt"/>
              </a:rPr>
              <a:t>print(t)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t1 = </a:t>
            </a:r>
            <a:r>
              <a:rPr lang="en-US" altLang="ko-KR" sz="1600" dirty="0" err="1">
                <a:latin typeface="+mn-lt"/>
              </a:rPr>
              <a:t>t.replace</a:t>
            </a:r>
            <a:r>
              <a:rPr lang="en-US" altLang="ko-KR" sz="1600" dirty="0">
                <a:latin typeface="+mn-lt"/>
              </a:rPr>
              <a:t>(hour=7,second=43)</a:t>
            </a:r>
          </a:p>
          <a:p>
            <a:r>
              <a:rPr lang="en-US" altLang="ko-KR" sz="1600" dirty="0">
                <a:latin typeface="+mn-lt"/>
              </a:rPr>
              <a:t>print(t1)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t2 = t1.strftime("%H</a:t>
            </a:r>
            <a:r>
              <a:rPr lang="ko-KR" altLang="en-US" sz="1600" dirty="0">
                <a:latin typeface="+mn-lt"/>
              </a:rPr>
              <a:t>시 </a:t>
            </a:r>
            <a:r>
              <a:rPr lang="en-US" altLang="ko-KR" sz="1600" dirty="0">
                <a:latin typeface="+mn-lt"/>
              </a:rPr>
              <a:t>%M</a:t>
            </a:r>
            <a:r>
              <a:rPr lang="ko-KR" altLang="en-US" sz="1600" dirty="0">
                <a:latin typeface="+mn-lt"/>
              </a:rPr>
              <a:t>분 </a:t>
            </a:r>
            <a:r>
              <a:rPr lang="en-US" altLang="ko-KR" sz="1600" dirty="0">
                <a:latin typeface="+mn-lt"/>
              </a:rPr>
              <a:t>%S</a:t>
            </a:r>
            <a:r>
              <a:rPr lang="ko-KR" altLang="en-US" sz="1600" dirty="0">
                <a:latin typeface="+mn-lt"/>
              </a:rPr>
              <a:t>초</a:t>
            </a:r>
            <a:r>
              <a:rPr lang="en-US" altLang="ko-KR" sz="1600" dirty="0">
                <a:latin typeface="+mn-lt"/>
              </a:rPr>
              <a:t>")</a:t>
            </a:r>
          </a:p>
          <a:p>
            <a:r>
              <a:rPr lang="en-US" altLang="ko-KR" sz="1600" dirty="0">
                <a:latin typeface="+mn-lt"/>
              </a:rPr>
              <a:t>print(t2)</a:t>
            </a:r>
          </a:p>
          <a:p>
            <a:endParaRPr lang="en-US" altLang="ko-KR" sz="1600" dirty="0">
              <a:latin typeface="+mn-lt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3BBDA0B-E8B0-8C4E-ABD4-7123B9431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144" y="4408154"/>
            <a:ext cx="2692205" cy="106271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06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부모님 생일이 며칠 남았는지 계산하려고 한다</a:t>
            </a:r>
            <a:endParaRPr lang="en-US" altLang="ko-KR"/>
          </a:p>
          <a:p>
            <a:pPr lvl="1"/>
            <a:r>
              <a:rPr lang="ko-KR" altLang="en-US"/>
              <a:t>사용자에게 생일을 입력 받는다</a:t>
            </a:r>
            <a:endParaRPr lang="en-US" altLang="ko-KR"/>
          </a:p>
          <a:p>
            <a:pPr lvl="1"/>
            <a:r>
              <a:rPr lang="ko-KR" altLang="en-US"/>
              <a:t>오늘부터 생일까지 며칠 남았는지 계산하여 출력한다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531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코드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49" y="1609368"/>
            <a:ext cx="7342533" cy="416666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9215" y="1709066"/>
            <a:ext cx="7052515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ea typeface="+mj-ea"/>
              </a:rPr>
              <a:t>from </a:t>
            </a:r>
            <a:r>
              <a:rPr lang="en-US" altLang="ko-KR" sz="1600" dirty="0" err="1">
                <a:latin typeface="+mn-lt"/>
                <a:ea typeface="+mj-ea"/>
              </a:rPr>
              <a:t>datetime</a:t>
            </a:r>
            <a:r>
              <a:rPr lang="en-US" altLang="ko-KR" sz="1600" dirty="0">
                <a:latin typeface="+mn-lt"/>
                <a:ea typeface="+mj-ea"/>
              </a:rPr>
              <a:t> import date</a:t>
            </a:r>
          </a:p>
          <a:p>
            <a:endParaRPr lang="en-US" altLang="ko-KR" sz="1600" dirty="0">
              <a:latin typeface="+mn-lt"/>
              <a:ea typeface="+mj-ea"/>
            </a:endParaRPr>
          </a:p>
          <a:p>
            <a:r>
              <a:rPr lang="en-US" altLang="ko-KR" sz="1600" dirty="0">
                <a:latin typeface="+mn-lt"/>
                <a:ea typeface="+mj-ea"/>
              </a:rPr>
              <a:t>birthday = input("</a:t>
            </a:r>
            <a:r>
              <a:rPr lang="ko-KR" altLang="en-US" sz="1600" dirty="0">
                <a:latin typeface="+mn-lt"/>
                <a:ea typeface="+mj-ea"/>
              </a:rPr>
              <a:t>생일을 입력하세요 </a:t>
            </a:r>
            <a:r>
              <a:rPr lang="en-US" altLang="ko-KR" sz="1600" dirty="0">
                <a:latin typeface="+mn-lt"/>
                <a:ea typeface="+mj-ea"/>
              </a:rPr>
              <a:t>[ex)3</a:t>
            </a:r>
            <a:r>
              <a:rPr lang="ko-KR" altLang="en-US" sz="1600" dirty="0">
                <a:latin typeface="+mn-lt"/>
                <a:ea typeface="+mj-ea"/>
              </a:rPr>
              <a:t>월</a:t>
            </a:r>
            <a:r>
              <a:rPr lang="en-US" altLang="ko-KR" sz="1600" dirty="0">
                <a:latin typeface="+mn-lt"/>
                <a:ea typeface="+mj-ea"/>
              </a:rPr>
              <a:t>15</a:t>
            </a:r>
            <a:r>
              <a:rPr lang="ko-KR" altLang="en-US" sz="1600" dirty="0">
                <a:latin typeface="+mn-lt"/>
                <a:ea typeface="+mj-ea"/>
              </a:rPr>
              <a:t>일 </a:t>
            </a:r>
            <a:r>
              <a:rPr lang="en-US" altLang="ko-KR" sz="1600" dirty="0">
                <a:latin typeface="+mn-lt"/>
                <a:ea typeface="+mj-ea"/>
              </a:rPr>
              <a:t>= 3 15] : ")</a:t>
            </a:r>
          </a:p>
          <a:p>
            <a:r>
              <a:rPr lang="en-US" altLang="ko-KR" sz="1600" dirty="0">
                <a:latin typeface="+mn-lt"/>
                <a:ea typeface="+mj-ea"/>
              </a:rPr>
              <a:t>birthday = </a:t>
            </a:r>
            <a:r>
              <a:rPr lang="en-US" altLang="ko-KR" sz="1600" dirty="0" err="1">
                <a:latin typeface="+mn-lt"/>
                <a:ea typeface="+mj-ea"/>
              </a:rPr>
              <a:t>birthday.split</a:t>
            </a:r>
            <a:r>
              <a:rPr lang="en-US" altLang="ko-KR" sz="1600" dirty="0">
                <a:latin typeface="+mn-lt"/>
                <a:ea typeface="+mj-ea"/>
              </a:rPr>
              <a:t>()</a:t>
            </a:r>
          </a:p>
          <a:p>
            <a:r>
              <a:rPr lang="en-US" altLang="ko-KR" sz="1600" dirty="0">
                <a:latin typeface="+mn-lt"/>
                <a:ea typeface="+mj-ea"/>
              </a:rPr>
              <a:t>today =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  <a:ea typeface="+mj-ea"/>
              </a:rPr>
              <a:t>date.today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</a:rPr>
              <a:t>()</a:t>
            </a:r>
          </a:p>
          <a:p>
            <a:r>
              <a:rPr lang="en-US" altLang="ko-KR" sz="1600" dirty="0">
                <a:latin typeface="+mn-lt"/>
                <a:ea typeface="+mj-ea"/>
              </a:rPr>
              <a:t>birthday = date(</a:t>
            </a:r>
            <a:r>
              <a:rPr lang="en-US" altLang="ko-KR" sz="1600" dirty="0" err="1">
                <a:latin typeface="+mn-lt"/>
                <a:ea typeface="+mj-ea"/>
              </a:rPr>
              <a:t>today.year</a:t>
            </a:r>
            <a:r>
              <a:rPr lang="en-US" altLang="ko-KR" sz="1600" dirty="0">
                <a:latin typeface="+mn-lt"/>
                <a:ea typeface="+mj-ea"/>
              </a:rPr>
              <a:t>, </a:t>
            </a:r>
            <a:r>
              <a:rPr lang="en-US" altLang="ko-KR" sz="1600" dirty="0" err="1">
                <a:latin typeface="+mn-lt"/>
                <a:ea typeface="+mj-ea"/>
              </a:rPr>
              <a:t>int</a:t>
            </a:r>
            <a:r>
              <a:rPr lang="en-US" altLang="ko-KR" sz="1600" dirty="0">
                <a:latin typeface="+mn-lt"/>
                <a:ea typeface="+mj-ea"/>
              </a:rPr>
              <a:t>(birthday[0]), </a:t>
            </a:r>
            <a:r>
              <a:rPr lang="en-US" altLang="ko-KR" sz="1600" dirty="0" err="1">
                <a:latin typeface="+mn-lt"/>
                <a:ea typeface="+mj-ea"/>
              </a:rPr>
              <a:t>int</a:t>
            </a:r>
            <a:r>
              <a:rPr lang="en-US" altLang="ko-KR" sz="1600" dirty="0">
                <a:latin typeface="+mn-lt"/>
                <a:ea typeface="+mj-ea"/>
              </a:rPr>
              <a:t>(birthday[1]))</a:t>
            </a:r>
          </a:p>
          <a:p>
            <a:endParaRPr lang="en-US" altLang="ko-KR" sz="1600" dirty="0">
              <a:latin typeface="+mn-lt"/>
              <a:ea typeface="+mj-ea"/>
            </a:endParaRPr>
          </a:p>
          <a:p>
            <a:r>
              <a:rPr lang="en-US" altLang="ko-KR" sz="1600" dirty="0">
                <a:latin typeface="+mn-lt"/>
                <a:ea typeface="+mj-ea"/>
              </a:rPr>
              <a:t>due = birthday - today</a:t>
            </a:r>
          </a:p>
          <a:p>
            <a:r>
              <a:rPr lang="en-US" altLang="ko-KR" sz="1600" dirty="0">
                <a:latin typeface="+mn-lt"/>
                <a:ea typeface="+mj-ea"/>
              </a:rPr>
              <a:t>if </a:t>
            </a:r>
            <a:r>
              <a:rPr lang="en-US" altLang="ko-KR" sz="1600" dirty="0" err="1">
                <a:latin typeface="+mn-lt"/>
                <a:ea typeface="+mj-ea"/>
              </a:rPr>
              <a:t>due.days</a:t>
            </a:r>
            <a:r>
              <a:rPr lang="en-US" altLang="ko-KR" sz="1600" dirty="0">
                <a:latin typeface="+mn-lt"/>
                <a:ea typeface="+mj-ea"/>
              </a:rPr>
              <a:t> &lt; 0:</a:t>
            </a:r>
          </a:p>
          <a:p>
            <a:r>
              <a:rPr lang="en-US" altLang="ko-KR" sz="1600" dirty="0">
                <a:latin typeface="+mn-lt"/>
                <a:ea typeface="+mj-ea"/>
              </a:rPr>
              <a:t>    </a:t>
            </a:r>
            <a:r>
              <a:rPr lang="en-US" altLang="ko-KR" sz="1600" dirty="0" err="1">
                <a:latin typeface="+mn-lt"/>
                <a:ea typeface="+mj-ea"/>
              </a:rPr>
              <a:t>next_birthday</a:t>
            </a:r>
            <a:r>
              <a:rPr lang="en-US" altLang="ko-KR" sz="1600" dirty="0">
                <a:latin typeface="+mn-lt"/>
                <a:ea typeface="+mj-ea"/>
              </a:rPr>
              <a:t> = date(</a:t>
            </a:r>
            <a:r>
              <a:rPr lang="en-US" altLang="ko-KR" sz="1600" dirty="0" err="1">
                <a:latin typeface="+mn-lt"/>
                <a:ea typeface="+mj-ea"/>
              </a:rPr>
              <a:t>today.year</a:t>
            </a:r>
            <a:r>
              <a:rPr lang="en-US" altLang="ko-KR" sz="1600" dirty="0">
                <a:latin typeface="+mn-lt"/>
                <a:ea typeface="+mj-ea"/>
              </a:rPr>
              <a:t> + 1, </a:t>
            </a:r>
            <a:r>
              <a:rPr lang="en-US" altLang="ko-KR" sz="1600" dirty="0" err="1">
                <a:latin typeface="+mn-lt"/>
                <a:ea typeface="+mj-ea"/>
              </a:rPr>
              <a:t>birthday.month</a:t>
            </a:r>
            <a:r>
              <a:rPr lang="en-US" altLang="ko-KR" sz="1600" dirty="0">
                <a:latin typeface="+mn-lt"/>
                <a:ea typeface="+mj-ea"/>
              </a:rPr>
              <a:t>, </a:t>
            </a:r>
            <a:r>
              <a:rPr lang="en-US" altLang="ko-KR" sz="1600" dirty="0" err="1">
                <a:latin typeface="+mn-lt"/>
                <a:ea typeface="+mj-ea"/>
              </a:rPr>
              <a:t>birthday.day</a:t>
            </a:r>
            <a:r>
              <a:rPr lang="en-US" altLang="ko-KR" sz="1600" dirty="0">
                <a:latin typeface="+mn-lt"/>
                <a:ea typeface="+mj-ea"/>
              </a:rPr>
              <a:t>)</a:t>
            </a:r>
          </a:p>
          <a:p>
            <a:r>
              <a:rPr lang="en-US" altLang="ko-KR" sz="1600" dirty="0">
                <a:latin typeface="+mn-lt"/>
                <a:ea typeface="+mj-ea"/>
              </a:rPr>
              <a:t>    due = </a:t>
            </a:r>
            <a:r>
              <a:rPr lang="en-US" altLang="ko-KR" sz="1600" dirty="0" err="1">
                <a:latin typeface="+mn-lt"/>
                <a:ea typeface="+mj-ea"/>
              </a:rPr>
              <a:t>next_birthday</a:t>
            </a:r>
            <a:r>
              <a:rPr lang="en-US" altLang="ko-KR" sz="1600" dirty="0">
                <a:latin typeface="+mn-lt"/>
                <a:ea typeface="+mj-ea"/>
              </a:rPr>
              <a:t> – today</a:t>
            </a:r>
          </a:p>
          <a:p>
            <a:endParaRPr lang="en-US" altLang="ko-KR" sz="1600" dirty="0">
              <a:latin typeface="+mn-lt"/>
              <a:ea typeface="+mj-ea"/>
            </a:endParaRPr>
          </a:p>
          <a:p>
            <a:r>
              <a:rPr lang="en-US" altLang="ko-KR" sz="1600" dirty="0">
                <a:latin typeface="+mn-lt"/>
                <a:ea typeface="+mj-ea"/>
              </a:rPr>
              <a:t>print("</a:t>
            </a:r>
            <a:r>
              <a:rPr lang="ko-KR" altLang="en-US" sz="1600" dirty="0">
                <a:latin typeface="+mn-lt"/>
                <a:ea typeface="+mj-ea"/>
              </a:rPr>
              <a:t>생일까지 남은 날짜는</a:t>
            </a:r>
            <a:r>
              <a:rPr lang="en-US" altLang="ko-KR" sz="1600" dirty="0">
                <a:latin typeface="+mn-lt"/>
                <a:ea typeface="+mj-ea"/>
              </a:rPr>
              <a:t>: ", </a:t>
            </a:r>
            <a:r>
              <a:rPr lang="en-US" altLang="ko-KR" sz="1600" dirty="0" err="1">
                <a:latin typeface="+mn-lt"/>
                <a:ea typeface="+mj-ea"/>
              </a:rPr>
              <a:t>due.days</a:t>
            </a:r>
            <a:r>
              <a:rPr lang="en-US" altLang="ko-KR" sz="1600" dirty="0">
                <a:latin typeface="+mn-lt"/>
                <a:ea typeface="+mj-ea"/>
              </a:rPr>
              <a:t>)</a:t>
            </a:r>
          </a:p>
          <a:p>
            <a:endParaRPr lang="en-US" altLang="ko-KR" sz="1600" dirty="0">
              <a:latin typeface="+mn-lt"/>
              <a:ea typeface="+mj-ea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868" y="5148934"/>
            <a:ext cx="4456917" cy="107991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193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날짜를 입력하면 해당 날짜의 요일을 출력하려고 한다</a:t>
            </a:r>
            <a:endParaRPr lang="en-US" altLang="ko-KR" dirty="0"/>
          </a:p>
          <a:p>
            <a:pPr lvl="1"/>
            <a:r>
              <a:rPr lang="en-US" altLang="ko-KR" dirty="0" err="1"/>
              <a:t>datetime.date</a:t>
            </a:r>
            <a:r>
              <a:rPr lang="en-US" altLang="ko-KR" dirty="0"/>
              <a:t>(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).weekday() </a:t>
            </a:r>
            <a:r>
              <a:rPr lang="ko-KR" altLang="en-US" dirty="0"/>
              <a:t>함수 사용한다</a:t>
            </a:r>
            <a:endParaRPr lang="en-US" altLang="ko-KR" dirty="0"/>
          </a:p>
          <a:p>
            <a:pPr lvl="1"/>
            <a:r>
              <a:rPr lang="en-US" altLang="ko-KR" dirty="0"/>
              <a:t>Weekday() </a:t>
            </a:r>
            <a:r>
              <a:rPr lang="ko-KR" altLang="en-US" dirty="0"/>
              <a:t>는 </a:t>
            </a:r>
            <a:r>
              <a:rPr lang="en-US" altLang="ko-KR" dirty="0"/>
              <a:t>return </a:t>
            </a:r>
            <a:r>
              <a:rPr lang="ko-KR" altLang="en-US" dirty="0"/>
              <a:t>값이 숫자이므로</a:t>
            </a:r>
            <a:endParaRPr lang="en-US" altLang="ko-KR" dirty="0"/>
          </a:p>
          <a:p>
            <a:pPr lvl="1"/>
            <a:r>
              <a:rPr lang="ko-KR" altLang="en-US" dirty="0"/>
              <a:t>요일 리스트를 만들어 변환하는 과정을 추가한다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99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r>
              <a:rPr lang="en-US" altLang="ko-KR" dirty="0"/>
              <a:t>(Modules)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표준라이브러리</a:t>
            </a:r>
            <a:r>
              <a:rPr lang="en-US" altLang="ko-KR" dirty="0"/>
              <a:t>(standard library)</a:t>
            </a:r>
            <a:r>
              <a:rPr lang="ko-KR" altLang="en-US" dirty="0"/>
              <a:t>의 일부분 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프로그램에서 사용되기 위한 명령문을 포함하고 있는 파일</a:t>
            </a:r>
            <a:endParaRPr lang="en-US" altLang="ko-KR" dirty="0"/>
          </a:p>
          <a:p>
            <a:pPr lvl="1"/>
            <a:r>
              <a:rPr lang="ko-KR" altLang="en-US" dirty="0"/>
              <a:t>프로그래밍에 앞서 구현하려는 기능이 </a:t>
            </a:r>
            <a:r>
              <a:rPr lang="ko-KR" altLang="en-US" dirty="0" err="1"/>
              <a:t>파이썬</a:t>
            </a:r>
            <a:r>
              <a:rPr lang="ko-KR" altLang="en-US" dirty="0"/>
              <a:t> 라이브러리 모듈에 있는지 여부 확인 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Turtle, random</a:t>
            </a:r>
            <a:r>
              <a:rPr lang="ko-KR" altLang="en-US" dirty="0"/>
              <a:t> 모듈을 이미 사용해</a:t>
            </a:r>
            <a:r>
              <a:rPr lang="en-US" altLang="ko-KR" dirty="0"/>
              <a:t> </a:t>
            </a:r>
            <a:r>
              <a:rPr lang="ko-KR" altLang="en-US" dirty="0"/>
              <a:t>봄</a:t>
            </a:r>
            <a:endParaRPr lang="en-US" altLang="ko-KR" dirty="0"/>
          </a:p>
          <a:p>
            <a:r>
              <a:rPr lang="en-US" altLang="ko-KR" dirty="0"/>
              <a:t>random, </a:t>
            </a:r>
            <a:r>
              <a:rPr lang="en-US" altLang="ko-KR" dirty="0" err="1"/>
              <a:t>datetime</a:t>
            </a:r>
            <a:r>
              <a:rPr lang="en-US" altLang="ko-KR" dirty="0"/>
              <a:t>, math, string, turtle, </a:t>
            </a:r>
            <a:r>
              <a:rPr lang="en-US" altLang="ko-KR" dirty="0" err="1"/>
              <a:t>tkinter</a:t>
            </a:r>
            <a:r>
              <a:rPr lang="en-US" altLang="ko-KR" dirty="0"/>
              <a:t>, file </a:t>
            </a:r>
            <a:r>
              <a:rPr lang="ko-KR" altLang="en-US" dirty="0"/>
              <a:t>등 </a:t>
            </a:r>
            <a:r>
              <a:rPr lang="en-US" altLang="ko-KR" dirty="0"/>
              <a:t>200</a:t>
            </a:r>
            <a:r>
              <a:rPr lang="ko-KR" altLang="en-US" dirty="0"/>
              <a:t>여개 모듈 존재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136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코드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49" y="1609368"/>
            <a:ext cx="7342533" cy="325036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9215" y="1709066"/>
            <a:ext cx="7052515" cy="3150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import datetime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yy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(input("</a:t>
            </a:r>
            <a:r>
              <a:rPr lang="ko-KR" altLang="en-US" sz="1600" dirty="0">
                <a:latin typeface="+mn-lt"/>
              </a:rPr>
              <a:t>연도를 입력하세요</a:t>
            </a:r>
            <a:r>
              <a:rPr lang="en-US" altLang="ko-KR" sz="1600" dirty="0">
                <a:latin typeface="+mn-lt"/>
              </a:rPr>
              <a:t>: "))</a:t>
            </a:r>
          </a:p>
          <a:p>
            <a:r>
              <a:rPr lang="en-US" altLang="ko-KR" sz="1600" dirty="0">
                <a:latin typeface="+mn-lt"/>
              </a:rPr>
              <a:t>mm = </a:t>
            </a:r>
            <a:r>
              <a:rPr lang="en-US" altLang="ko-KR" sz="1600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(input("</a:t>
            </a:r>
            <a:r>
              <a:rPr lang="ko-KR" altLang="en-US" sz="1600" dirty="0">
                <a:latin typeface="+mn-lt"/>
              </a:rPr>
              <a:t>월을 입력하세요</a:t>
            </a:r>
            <a:r>
              <a:rPr lang="en-US" altLang="ko-KR" sz="1600" dirty="0">
                <a:latin typeface="+mn-lt"/>
              </a:rPr>
              <a:t>: "))</a:t>
            </a:r>
          </a:p>
          <a:p>
            <a:r>
              <a:rPr lang="en-US" altLang="ko-KR" sz="1600" dirty="0" err="1">
                <a:latin typeface="+mn-lt"/>
              </a:rPr>
              <a:t>dd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(input("</a:t>
            </a:r>
            <a:r>
              <a:rPr lang="ko-KR" altLang="en-US" sz="1600" dirty="0">
                <a:latin typeface="+mn-lt"/>
              </a:rPr>
              <a:t>일을 입력하세요</a:t>
            </a:r>
            <a:r>
              <a:rPr lang="en-US" altLang="ko-KR" sz="1600" dirty="0">
                <a:latin typeface="+mn-lt"/>
              </a:rPr>
              <a:t>: "))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dayString</a:t>
            </a:r>
            <a:r>
              <a:rPr lang="en-US" altLang="ko-KR" sz="1600" dirty="0">
                <a:latin typeface="+mn-lt"/>
              </a:rPr>
              <a:t> = ["</a:t>
            </a:r>
            <a:r>
              <a:rPr lang="ko-KR" altLang="en-US" sz="1600" dirty="0">
                <a:latin typeface="+mn-lt"/>
              </a:rPr>
              <a:t>월</a:t>
            </a:r>
            <a:r>
              <a:rPr lang="en-US" altLang="ko-KR" sz="1600" dirty="0">
                <a:latin typeface="+mn-lt"/>
              </a:rPr>
              <a:t>", "</a:t>
            </a:r>
            <a:r>
              <a:rPr lang="ko-KR" altLang="en-US" sz="1600" dirty="0">
                <a:latin typeface="+mn-lt"/>
              </a:rPr>
              <a:t>화</a:t>
            </a:r>
            <a:r>
              <a:rPr lang="en-US" altLang="ko-KR" sz="1600" dirty="0">
                <a:latin typeface="+mn-lt"/>
              </a:rPr>
              <a:t>", "</a:t>
            </a:r>
            <a:r>
              <a:rPr lang="ko-KR" altLang="en-US" sz="1600" dirty="0">
                <a:latin typeface="+mn-lt"/>
              </a:rPr>
              <a:t>수</a:t>
            </a:r>
            <a:r>
              <a:rPr lang="en-US" altLang="ko-KR" sz="1600" dirty="0">
                <a:latin typeface="+mn-lt"/>
              </a:rPr>
              <a:t>", "</a:t>
            </a:r>
            <a:r>
              <a:rPr lang="ko-KR" altLang="en-US" sz="1600" dirty="0">
                <a:latin typeface="+mn-lt"/>
              </a:rPr>
              <a:t>목</a:t>
            </a:r>
            <a:r>
              <a:rPr lang="en-US" altLang="ko-KR" sz="1600" dirty="0">
                <a:latin typeface="+mn-lt"/>
              </a:rPr>
              <a:t>", "</a:t>
            </a:r>
            <a:r>
              <a:rPr lang="ko-KR" altLang="en-US" sz="1600" dirty="0">
                <a:latin typeface="+mn-lt"/>
              </a:rPr>
              <a:t>금</a:t>
            </a:r>
            <a:r>
              <a:rPr lang="en-US" altLang="ko-KR" sz="1600" dirty="0">
                <a:latin typeface="+mn-lt"/>
              </a:rPr>
              <a:t>", "</a:t>
            </a:r>
            <a:r>
              <a:rPr lang="ko-KR" altLang="en-US" sz="1600" dirty="0">
                <a:latin typeface="+mn-lt"/>
              </a:rPr>
              <a:t>토</a:t>
            </a:r>
            <a:r>
              <a:rPr lang="en-US" altLang="ko-KR" sz="1600" dirty="0">
                <a:latin typeface="+mn-lt"/>
              </a:rPr>
              <a:t>", "</a:t>
            </a:r>
            <a:r>
              <a:rPr lang="ko-KR" altLang="en-US" sz="1600" dirty="0">
                <a:latin typeface="+mn-lt"/>
              </a:rPr>
              <a:t>일</a:t>
            </a:r>
            <a:r>
              <a:rPr lang="en-US" altLang="ko-KR" sz="1600" dirty="0">
                <a:latin typeface="+mn-lt"/>
              </a:rPr>
              <a:t>"]</a:t>
            </a:r>
          </a:p>
          <a:p>
            <a:r>
              <a:rPr lang="en-US" altLang="ko-KR" sz="1600" dirty="0">
                <a:latin typeface="+mn-lt"/>
              </a:rPr>
              <a:t>day = </a:t>
            </a:r>
            <a:r>
              <a:rPr lang="en-US" altLang="ko-KR" sz="1600" dirty="0" err="1">
                <a:latin typeface="+mn-lt"/>
              </a:rPr>
              <a:t>datetime.date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yy,mm,dd</a:t>
            </a:r>
            <a:r>
              <a:rPr lang="en-US" altLang="ko-KR" sz="1600" dirty="0">
                <a:latin typeface="+mn-lt"/>
              </a:rPr>
              <a:t>).weekday()</a:t>
            </a:r>
          </a:p>
          <a:p>
            <a:r>
              <a:rPr lang="en-US" altLang="ko-KR" sz="1600" dirty="0">
                <a:latin typeface="+mn-lt"/>
              </a:rPr>
              <a:t>day = </a:t>
            </a:r>
            <a:r>
              <a:rPr lang="en-US" altLang="ko-KR" sz="1600" dirty="0" err="1">
                <a:latin typeface="+mn-lt"/>
              </a:rPr>
              <a:t>dayString</a:t>
            </a:r>
            <a:r>
              <a:rPr lang="en-US" altLang="ko-KR" sz="1600" dirty="0">
                <a:latin typeface="+mn-lt"/>
              </a:rPr>
              <a:t>[day]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yy</a:t>
            </a:r>
            <a:r>
              <a:rPr lang="en-US" altLang="ko-KR" sz="1600" dirty="0">
                <a:latin typeface="+mn-lt"/>
              </a:rPr>
              <a:t>,"</a:t>
            </a:r>
            <a:r>
              <a:rPr lang="ko-KR" altLang="en-US" sz="1600" dirty="0">
                <a:latin typeface="+mn-lt"/>
              </a:rPr>
              <a:t>년</a:t>
            </a:r>
            <a:r>
              <a:rPr lang="en-US" altLang="ko-KR" sz="1600" dirty="0">
                <a:latin typeface="+mn-lt"/>
              </a:rPr>
              <a:t>", mm, "</a:t>
            </a:r>
            <a:r>
              <a:rPr lang="ko-KR" altLang="en-US" sz="1600" dirty="0">
                <a:latin typeface="+mn-lt"/>
              </a:rPr>
              <a:t>월</a:t>
            </a:r>
            <a:r>
              <a:rPr lang="en-US" altLang="ko-KR" sz="1600" dirty="0">
                <a:latin typeface="+mn-lt"/>
              </a:rPr>
              <a:t>", </a:t>
            </a:r>
            <a:r>
              <a:rPr lang="en-US" altLang="ko-KR" sz="1600" dirty="0" err="1">
                <a:latin typeface="+mn-lt"/>
              </a:rPr>
              <a:t>dd</a:t>
            </a:r>
            <a:r>
              <a:rPr lang="en-US" altLang="ko-KR" sz="1600" dirty="0">
                <a:latin typeface="+mn-lt"/>
              </a:rPr>
              <a:t>, "</a:t>
            </a:r>
            <a:r>
              <a:rPr lang="ko-KR" altLang="en-US" sz="1600" dirty="0">
                <a:latin typeface="+mn-lt"/>
              </a:rPr>
              <a:t>일은</a:t>
            </a:r>
            <a:r>
              <a:rPr lang="en-US" altLang="ko-KR" sz="1600" dirty="0">
                <a:latin typeface="+mn-lt"/>
              </a:rPr>
              <a:t>", day, "</a:t>
            </a:r>
            <a:r>
              <a:rPr lang="ko-KR" altLang="en-US" sz="1600" dirty="0">
                <a:latin typeface="+mn-lt"/>
              </a:rPr>
              <a:t>요일 입니다</a:t>
            </a:r>
            <a:r>
              <a:rPr lang="en-US" altLang="ko-KR" sz="1600" dirty="0">
                <a:latin typeface="+mn-lt"/>
              </a:rPr>
              <a:t>")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13" y="4724125"/>
            <a:ext cx="4651212" cy="159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96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datetime </a:t>
            </a:r>
            <a:r>
              <a:rPr lang="ko-KR" altLang="en-US" dirty="0"/>
              <a:t>모듈 활용해 보기</a:t>
            </a:r>
            <a:endParaRPr lang="en-US" altLang="ko-KR" dirty="0"/>
          </a:p>
          <a:p>
            <a:pPr lvl="1"/>
            <a:r>
              <a:rPr lang="en-US" altLang="ko-KR" dirty="0"/>
              <a:t>.today(), .year(), .month(), .day() </a:t>
            </a:r>
            <a:r>
              <a:rPr lang="ko-KR" altLang="en-US" dirty="0"/>
              <a:t>등</a:t>
            </a: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05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날짜와 관련된 </a:t>
            </a:r>
            <a:r>
              <a:rPr lang="ko-KR" altLang="en-US"/>
              <a:t>함수를 지원하는 </a:t>
            </a:r>
            <a:r>
              <a:rPr lang="ko-KR" altLang="en-US" dirty="0" err="1"/>
              <a:t>모듈명을</a:t>
            </a:r>
            <a:r>
              <a:rPr lang="ko-KR" altLang="en-US" dirty="0"/>
              <a:t> 기술하시오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283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 err="1">
                <a:solidFill>
                  <a:schemeClr val="bg1"/>
                </a:solidFill>
              </a:rPr>
              <a:t>tkinter</a:t>
            </a:r>
            <a:r>
              <a:rPr lang="en-US" altLang="ko-KR" sz="4400" b="1" dirty="0">
                <a:solidFill>
                  <a:schemeClr val="bg1"/>
                </a:solidFill>
              </a:rPr>
              <a:t> module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10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82548" y="4878388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068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모듈 활용하기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346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 처리 </a:t>
            </a:r>
            <a:r>
              <a:rPr lang="en-US" altLang="ko-KR" dirty="0" err="1"/>
              <a:t>Tkinter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웹 프로그래밍을 할 수 있도록 </a:t>
            </a:r>
            <a:r>
              <a:rPr lang="en-US" altLang="ko-KR" dirty="0"/>
              <a:t>GUI</a:t>
            </a:r>
            <a:r>
              <a:rPr lang="ko-KR" altLang="en-US" dirty="0"/>
              <a:t>를 제공</a:t>
            </a:r>
            <a:endParaRPr lang="en-US" altLang="ko-KR" dirty="0"/>
          </a:p>
          <a:p>
            <a:r>
              <a:rPr lang="en-US" altLang="ko-KR" dirty="0"/>
              <a:t>Tool Kit for interactive programming</a:t>
            </a:r>
          </a:p>
          <a:p>
            <a:r>
              <a:rPr lang="en-US" altLang="ko-KR" dirty="0" err="1"/>
              <a:t>ttk</a:t>
            </a:r>
            <a:r>
              <a:rPr lang="en-US" altLang="ko-KR" dirty="0"/>
              <a:t> library</a:t>
            </a:r>
            <a:r>
              <a:rPr lang="ko-KR" altLang="en-US" dirty="0"/>
              <a:t>를 같이 활용</a:t>
            </a:r>
            <a:endParaRPr lang="en-US" altLang="ko-KR" dirty="0"/>
          </a:p>
          <a:p>
            <a:r>
              <a:rPr lang="en-US" altLang="ko-KR" dirty="0" err="1"/>
              <a:t>Tkinter</a:t>
            </a:r>
            <a:r>
              <a:rPr lang="en-US" altLang="ko-KR" dirty="0"/>
              <a:t> widgets</a:t>
            </a:r>
          </a:p>
          <a:p>
            <a:pPr lvl="2"/>
            <a:r>
              <a:rPr lang="en-US" altLang="ko-KR" dirty="0"/>
              <a:t>Button</a:t>
            </a:r>
          </a:p>
          <a:p>
            <a:pPr lvl="2"/>
            <a:r>
              <a:rPr lang="en-US" altLang="ko-KR" dirty="0" err="1"/>
              <a:t>Checkbutton</a:t>
            </a:r>
            <a:endParaRPr lang="en-US" altLang="ko-KR" dirty="0"/>
          </a:p>
          <a:p>
            <a:pPr lvl="2"/>
            <a:r>
              <a:rPr lang="en-US" altLang="ko-KR" dirty="0"/>
              <a:t>Entry </a:t>
            </a:r>
          </a:p>
          <a:p>
            <a:pPr lvl="2"/>
            <a:r>
              <a:rPr lang="en-US" altLang="ko-KR" dirty="0"/>
              <a:t>Frame </a:t>
            </a:r>
          </a:p>
          <a:p>
            <a:pPr lvl="2"/>
            <a:r>
              <a:rPr lang="en-US" altLang="ko-KR" dirty="0"/>
              <a:t>Label</a:t>
            </a:r>
          </a:p>
          <a:p>
            <a:pPr lvl="2"/>
            <a:r>
              <a:rPr lang="en-US" altLang="ko-KR" dirty="0" err="1"/>
              <a:t>Menubutton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41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Checkbutton</a:t>
            </a:r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88625" y="1634293"/>
            <a:ext cx="7530353" cy="430204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628650" y="1840667"/>
            <a:ext cx="76673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tkinter</a:t>
            </a:r>
            <a:r>
              <a:rPr lang="en-US" altLang="ko-KR" dirty="0">
                <a:latin typeface="+mn-lt"/>
              </a:rPr>
              <a:t> import *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top = </a:t>
            </a:r>
            <a:r>
              <a:rPr lang="en-US" altLang="ko-KR" dirty="0" err="1">
                <a:latin typeface="+mn-lt"/>
              </a:rPr>
              <a:t>Tk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CheckVar1 = </a:t>
            </a:r>
            <a:r>
              <a:rPr lang="en-US" altLang="ko-KR" dirty="0" err="1">
                <a:latin typeface="+mn-lt"/>
              </a:rPr>
              <a:t>IntVar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CheckVar2 = </a:t>
            </a:r>
            <a:r>
              <a:rPr lang="en-US" altLang="ko-KR" dirty="0" err="1">
                <a:latin typeface="+mn-lt"/>
              </a:rPr>
              <a:t>IntVar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C1 = </a:t>
            </a:r>
            <a:r>
              <a:rPr lang="en-US" altLang="ko-KR" dirty="0" err="1">
                <a:latin typeface="+mn-lt"/>
              </a:rPr>
              <a:t>Checkbutton</a:t>
            </a:r>
            <a:r>
              <a:rPr lang="en-US" altLang="ko-KR" dirty="0">
                <a:latin typeface="+mn-lt"/>
              </a:rPr>
              <a:t>(top, text = "Music", variable = CheckVar1, </a:t>
            </a:r>
            <a:r>
              <a:rPr lang="en-US" altLang="ko-KR" dirty="0" err="1">
                <a:latin typeface="+mn-lt"/>
              </a:rPr>
              <a:t>onvalue</a:t>
            </a:r>
            <a:r>
              <a:rPr lang="en-US" altLang="ko-KR" dirty="0">
                <a:latin typeface="+mn-lt"/>
              </a:rPr>
              <a:t> = 1, </a:t>
            </a:r>
            <a:br>
              <a:rPr lang="en-US" altLang="ko-KR" dirty="0">
                <a:latin typeface="+mn-lt"/>
              </a:rPr>
            </a:br>
            <a:r>
              <a:rPr lang="en-US" altLang="ko-KR" dirty="0">
                <a:latin typeface="+mn-lt"/>
              </a:rPr>
              <a:t>                         </a:t>
            </a:r>
            <a:r>
              <a:rPr lang="en-US" altLang="ko-KR" dirty="0" err="1">
                <a:latin typeface="+mn-lt"/>
              </a:rPr>
              <a:t>offvalue</a:t>
            </a:r>
            <a:r>
              <a:rPr lang="en-US" altLang="ko-KR" dirty="0">
                <a:latin typeface="+mn-lt"/>
              </a:rPr>
              <a:t> = 0, height=5, width = 20)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C2 = </a:t>
            </a:r>
            <a:r>
              <a:rPr lang="en-US" altLang="ko-KR" dirty="0" err="1">
                <a:latin typeface="+mn-lt"/>
              </a:rPr>
              <a:t>Checkbutton</a:t>
            </a:r>
            <a:r>
              <a:rPr lang="en-US" altLang="ko-KR" dirty="0">
                <a:latin typeface="+mn-lt"/>
              </a:rPr>
              <a:t>(top, text = "Video", variable = CheckVar2, </a:t>
            </a:r>
            <a:r>
              <a:rPr lang="en-US" altLang="ko-KR" dirty="0" err="1">
                <a:latin typeface="+mn-lt"/>
              </a:rPr>
              <a:t>onvalue</a:t>
            </a:r>
            <a:r>
              <a:rPr lang="en-US" altLang="ko-KR" dirty="0">
                <a:latin typeface="+mn-lt"/>
              </a:rPr>
              <a:t> = 1, </a:t>
            </a:r>
            <a:br>
              <a:rPr lang="en-US" altLang="ko-KR" dirty="0">
                <a:latin typeface="+mn-lt"/>
              </a:rPr>
            </a:br>
            <a:r>
              <a:rPr lang="en-US" altLang="ko-KR" dirty="0">
                <a:latin typeface="+mn-lt"/>
              </a:rPr>
              <a:t>                        </a:t>
            </a:r>
            <a:r>
              <a:rPr lang="en-US" altLang="ko-KR" dirty="0" err="1">
                <a:latin typeface="+mn-lt"/>
              </a:rPr>
              <a:t>offvalue</a:t>
            </a:r>
            <a:r>
              <a:rPr lang="en-US" altLang="ko-KR" dirty="0">
                <a:latin typeface="+mn-lt"/>
              </a:rPr>
              <a:t> = 0, height=5, width = 20)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C1.pack()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C2.pack()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top.mainloop</a:t>
            </a:r>
            <a:r>
              <a:rPr lang="en-US" altLang="ko-KR" dirty="0">
                <a:latin typeface="+mn-lt"/>
              </a:rPr>
              <a:t>()</a:t>
            </a: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107" y="828650"/>
            <a:ext cx="1928896" cy="21740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938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Entry widget, </a:t>
            </a:r>
            <a:r>
              <a:rPr lang="ko-KR" altLang="en-US"/>
              <a:t>입력 받기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0974" y="32905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28650" y="1948393"/>
            <a:ext cx="4526118" cy="427704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864291" y="2091742"/>
            <a:ext cx="550879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from </a:t>
            </a:r>
            <a:r>
              <a:rPr lang="en-US" altLang="ko-KR" sz="1600" dirty="0" err="1">
                <a:latin typeface="+mn-lt"/>
              </a:rPr>
              <a:t>tkinter</a:t>
            </a:r>
            <a:r>
              <a:rPr lang="en-US" altLang="ko-KR" sz="1600" dirty="0">
                <a:latin typeface="+mn-lt"/>
              </a:rPr>
              <a:t> import *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top = Tk()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L1 = Label(top, text="User Name")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L1.pack(side = LEFT)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E1 = Entry(top, bd =5)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E1.pack(side = RIGHT)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L2 = Label(top, text="Student ID")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L2.pack(side = LEFT)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E2 = Entry(top, bd =5)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E2.pack(side = RIGHT)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top.mainloop</a:t>
            </a:r>
            <a:r>
              <a:rPr lang="en-US" altLang="ko-KR" sz="1600" dirty="0">
                <a:latin typeface="+mn-lt"/>
              </a:rPr>
              <a:t>()</a:t>
            </a:r>
          </a:p>
        </p:txBody>
      </p:sp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413" y="1603196"/>
            <a:ext cx="5525311" cy="97709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994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Displaying Images</a:t>
            </a:r>
            <a:endParaRPr lang="ko-KR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21093" y="1639796"/>
            <a:ext cx="4460906" cy="469645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938661" y="1771273"/>
            <a:ext cx="422577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from </a:t>
            </a:r>
            <a:r>
              <a:rPr lang="en-US" altLang="ko-KR" sz="1600" dirty="0" err="1">
                <a:latin typeface="+mn-lt"/>
              </a:rPr>
              <a:t>tkinter</a:t>
            </a:r>
            <a:r>
              <a:rPr lang="en-US" altLang="ko-KR" sz="1600" dirty="0">
                <a:latin typeface="+mn-lt"/>
              </a:rPr>
              <a:t> import *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from </a:t>
            </a:r>
            <a:r>
              <a:rPr lang="en-US" altLang="ko-KR" sz="1600" dirty="0" err="1">
                <a:latin typeface="+mn-lt"/>
              </a:rPr>
              <a:t>tkinter</a:t>
            </a:r>
            <a:r>
              <a:rPr lang="en-US" altLang="ko-KR" sz="1600" dirty="0">
                <a:latin typeface="+mn-lt"/>
              </a:rPr>
              <a:t> import </a:t>
            </a:r>
            <a:r>
              <a:rPr lang="en-US" altLang="ko-KR" sz="1600" dirty="0" err="1">
                <a:latin typeface="+mn-lt"/>
              </a:rPr>
              <a:t>ttk</a:t>
            </a: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frame = </a:t>
            </a:r>
            <a:r>
              <a:rPr lang="en-US" altLang="ko-KR" sz="1600" dirty="0" err="1">
                <a:latin typeface="+mn-lt"/>
              </a:rPr>
              <a:t>ttk.Frame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frame['padding'] = (5,10)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frame['</a:t>
            </a:r>
            <a:r>
              <a:rPr lang="en-US" altLang="ko-KR" sz="1600" dirty="0" err="1">
                <a:latin typeface="+mn-lt"/>
              </a:rPr>
              <a:t>borderwidth</a:t>
            </a:r>
            <a:r>
              <a:rPr lang="en-US" altLang="ko-KR" sz="1600" dirty="0">
                <a:latin typeface="+mn-lt"/>
              </a:rPr>
              <a:t>'] = 2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frame['relief']='sunken'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frame.grid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label = </a:t>
            </a:r>
            <a:r>
              <a:rPr lang="en-US" altLang="ko-KR" sz="1600" dirty="0" err="1">
                <a:latin typeface="+mn-lt"/>
              </a:rPr>
              <a:t>ttk.Label</a:t>
            </a:r>
            <a:r>
              <a:rPr lang="en-US" altLang="ko-KR" sz="1600" dirty="0">
                <a:latin typeface="+mn-lt"/>
              </a:rPr>
              <a:t>(text='Full name;')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image = </a:t>
            </a:r>
            <a:r>
              <a:rPr lang="en-US" altLang="ko-KR" sz="1600" dirty="0" err="1">
                <a:latin typeface="+mn-lt"/>
              </a:rPr>
              <a:t>PhotoImage</a:t>
            </a:r>
            <a:r>
              <a:rPr lang="en-US" altLang="ko-KR" sz="1600" dirty="0">
                <a:latin typeface="+mn-lt"/>
              </a:rPr>
              <a:t>(file='cat_dog.gif')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label['image'] = image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label.grid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67" y="1719996"/>
            <a:ext cx="3586197" cy="257683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88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국어</a:t>
            </a:r>
            <a:r>
              <a:rPr lang="en-US" altLang="ko-KR" dirty="0"/>
              <a:t>,</a:t>
            </a:r>
            <a:r>
              <a:rPr lang="ko-KR" altLang="en-US" dirty="0"/>
              <a:t> 수학</a:t>
            </a:r>
            <a:r>
              <a:rPr lang="en-US" altLang="ko-KR" dirty="0"/>
              <a:t>,</a:t>
            </a:r>
            <a:r>
              <a:rPr lang="ko-KR" altLang="en-US" dirty="0"/>
              <a:t> 영어 중 가장 높은 성적의 과목을 체크하고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개 과목 점수를 입력 받는다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43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내장형 모듈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28786" y="1605433"/>
            <a:ext cx="4982978" cy="437911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84936" y="1657909"/>
            <a:ext cx="5328828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# </a:t>
            </a:r>
            <a:r>
              <a:rPr lang="en-US" altLang="ko-KR" sz="1600" dirty="0" err="1">
                <a:latin typeface="+mn-lt"/>
              </a:rPr>
              <a:t>eval</a:t>
            </a:r>
            <a:r>
              <a:rPr lang="en-US" altLang="ko-KR" sz="1600" dirty="0">
                <a:latin typeface="+mn-lt"/>
              </a:rPr>
              <a:t>()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dump(expression) :</a:t>
            </a:r>
          </a:p>
          <a:p>
            <a:r>
              <a:rPr lang="en-US" altLang="ko-KR" sz="1600" dirty="0">
                <a:latin typeface="+mn-lt"/>
              </a:rPr>
              <a:t>    result =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eval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(expression)</a:t>
            </a:r>
          </a:p>
          <a:p>
            <a:r>
              <a:rPr lang="en-US" altLang="ko-KR" sz="1600" dirty="0">
                <a:latin typeface="+mn-lt"/>
              </a:rPr>
              <a:t>    print(expression, "=&gt;", result,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type(result)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>
                <a:latin typeface="+mn-lt"/>
              </a:rPr>
              <a:t> </a:t>
            </a:r>
          </a:p>
          <a:p>
            <a:r>
              <a:rPr lang="en-US" altLang="ko-KR" sz="1600" dirty="0">
                <a:latin typeface="+mn-lt"/>
              </a:rPr>
              <a:t>dump("1")</a:t>
            </a:r>
          </a:p>
          <a:p>
            <a:r>
              <a:rPr lang="en-US" altLang="ko-KR" sz="1600" dirty="0">
                <a:latin typeface="+mn-lt"/>
              </a:rPr>
              <a:t>dump("1.0")</a:t>
            </a:r>
          </a:p>
          <a:p>
            <a:r>
              <a:rPr lang="en-US" altLang="ko-KR" sz="1600" dirty="0">
                <a:latin typeface="+mn-lt"/>
              </a:rPr>
              <a:t>dump("'string'")</a:t>
            </a:r>
          </a:p>
          <a:p>
            <a:r>
              <a:rPr lang="en-US" altLang="ko-KR" sz="1600" dirty="0">
                <a:latin typeface="+mn-lt"/>
              </a:rPr>
              <a:t>dump("1.0 + 2.0")</a:t>
            </a:r>
          </a:p>
          <a:p>
            <a:r>
              <a:rPr lang="en-US" altLang="ko-KR" sz="1600" dirty="0">
                <a:latin typeface="+mn-lt"/>
              </a:rPr>
              <a:t>dump("'*' * 10")</a:t>
            </a:r>
          </a:p>
          <a:p>
            <a:r>
              <a:rPr lang="en-US" altLang="ko-KR" sz="1600" dirty="0">
                <a:latin typeface="+mn-lt"/>
              </a:rPr>
              <a:t>dump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("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len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('world')")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148" y="3794989"/>
            <a:ext cx="4283636" cy="207168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909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답안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75112970-B56E-0249-A0AF-DF638FE00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54" y="1540836"/>
            <a:ext cx="7605089" cy="452176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55F2E-58CE-524C-8CA0-C97135B60A9B}"/>
              </a:ext>
            </a:extLst>
          </p:cNvPr>
          <p:cNvSpPr txBox="1"/>
          <p:nvPr/>
        </p:nvSpPr>
        <p:spPr>
          <a:xfrm>
            <a:off x="708809" y="1584468"/>
            <a:ext cx="695273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200" dirty="0">
                <a:latin typeface="+mn-lt"/>
              </a:rPr>
              <a:t>from </a:t>
            </a:r>
            <a:r>
              <a:rPr lang="en-US" altLang="ko-KR" sz="1200" dirty="0" err="1">
                <a:latin typeface="+mn-lt"/>
              </a:rPr>
              <a:t>tkinter</a:t>
            </a:r>
            <a:r>
              <a:rPr lang="en-US" altLang="ko-KR" sz="1200" dirty="0">
                <a:latin typeface="+mn-lt"/>
              </a:rPr>
              <a:t> import *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atin typeface="+mn-lt"/>
              </a:rPr>
              <a:t>top = Tk()</a:t>
            </a:r>
          </a:p>
          <a:p>
            <a:pPr>
              <a:lnSpc>
                <a:spcPct val="100000"/>
              </a:lnSpc>
            </a:pPr>
            <a:endParaRPr lang="en-US" altLang="ko-KR" sz="12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200" dirty="0">
                <a:latin typeface="+mn-lt"/>
              </a:rPr>
              <a:t>CheckVar1 = </a:t>
            </a:r>
            <a:r>
              <a:rPr lang="en-US" altLang="ko-KR" sz="1200" dirty="0" err="1">
                <a:latin typeface="+mn-lt"/>
              </a:rPr>
              <a:t>IntVar</a:t>
            </a:r>
            <a:r>
              <a:rPr lang="en-US" altLang="ko-KR" sz="12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atin typeface="+mn-lt"/>
              </a:rPr>
              <a:t>CheckVar2 = </a:t>
            </a:r>
            <a:r>
              <a:rPr lang="en-US" altLang="ko-KR" sz="1200" dirty="0" err="1">
                <a:latin typeface="+mn-lt"/>
              </a:rPr>
              <a:t>IntVar</a:t>
            </a:r>
            <a:r>
              <a:rPr lang="en-US" altLang="ko-KR" sz="12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atin typeface="+mn-lt"/>
              </a:rPr>
              <a:t>CheckVar3 = </a:t>
            </a:r>
            <a:r>
              <a:rPr lang="en-US" altLang="ko-KR" sz="1200" dirty="0" err="1">
                <a:latin typeface="+mn-lt"/>
              </a:rPr>
              <a:t>IntVar</a:t>
            </a:r>
            <a:r>
              <a:rPr lang="en-US" altLang="ko-KR" sz="12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2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200" dirty="0" err="1">
                <a:latin typeface="+mn-lt"/>
              </a:rPr>
              <a:t>korean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dirty="0" err="1">
                <a:latin typeface="+mn-lt"/>
              </a:rPr>
              <a:t>Checkbutton</a:t>
            </a:r>
            <a:r>
              <a:rPr lang="en-US" altLang="ko-KR" sz="1200" dirty="0">
                <a:latin typeface="+mn-lt"/>
              </a:rPr>
              <a:t>(top, text = "Korean", variable = CheckVar1, </a:t>
            </a:r>
            <a:r>
              <a:rPr lang="en-US" altLang="ko-KR" sz="1200" dirty="0" err="1">
                <a:latin typeface="+mn-lt"/>
              </a:rPr>
              <a:t>onvalue</a:t>
            </a:r>
            <a:r>
              <a:rPr lang="en-US" altLang="ko-KR" sz="1200" dirty="0">
                <a:latin typeface="+mn-lt"/>
              </a:rPr>
              <a:t> = 1, </a:t>
            </a:r>
            <a:r>
              <a:rPr lang="en-US" altLang="ko-KR" sz="1200" dirty="0" err="1">
                <a:latin typeface="+mn-lt"/>
              </a:rPr>
              <a:t>offvalue</a:t>
            </a:r>
            <a:r>
              <a:rPr lang="en-US" altLang="ko-KR" sz="1200" dirty="0">
                <a:latin typeface="+mn-lt"/>
              </a:rPr>
              <a:t> = 0, height=5, width = 20)</a:t>
            </a:r>
          </a:p>
          <a:p>
            <a:pPr>
              <a:lnSpc>
                <a:spcPct val="100000"/>
              </a:lnSpc>
            </a:pPr>
            <a:r>
              <a:rPr lang="en-US" altLang="ko-KR" sz="1200" dirty="0" err="1">
                <a:latin typeface="+mn-lt"/>
              </a:rPr>
              <a:t>english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dirty="0" err="1">
                <a:latin typeface="+mn-lt"/>
              </a:rPr>
              <a:t>Checkbutton</a:t>
            </a:r>
            <a:r>
              <a:rPr lang="en-US" altLang="ko-KR" sz="1200" dirty="0">
                <a:latin typeface="+mn-lt"/>
              </a:rPr>
              <a:t>(top, text = "English", variable = CheckVar2, </a:t>
            </a:r>
            <a:r>
              <a:rPr lang="en-US" altLang="ko-KR" sz="1200" dirty="0" err="1">
                <a:latin typeface="+mn-lt"/>
              </a:rPr>
              <a:t>onvalue</a:t>
            </a:r>
            <a:r>
              <a:rPr lang="en-US" altLang="ko-KR" sz="1200" dirty="0">
                <a:latin typeface="+mn-lt"/>
              </a:rPr>
              <a:t> = 1, </a:t>
            </a:r>
            <a:r>
              <a:rPr lang="en-US" altLang="ko-KR" sz="1200" dirty="0" err="1">
                <a:latin typeface="+mn-lt"/>
              </a:rPr>
              <a:t>offvalue</a:t>
            </a:r>
            <a:r>
              <a:rPr lang="en-US" altLang="ko-KR" sz="1200" dirty="0">
                <a:latin typeface="+mn-lt"/>
              </a:rPr>
              <a:t> = 0, height=5, width = 20)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atin typeface="+mn-lt"/>
              </a:rPr>
              <a:t>math = </a:t>
            </a:r>
            <a:r>
              <a:rPr lang="en-US" altLang="ko-KR" sz="1200" dirty="0" err="1">
                <a:latin typeface="+mn-lt"/>
              </a:rPr>
              <a:t>Checkbutton</a:t>
            </a:r>
            <a:r>
              <a:rPr lang="en-US" altLang="ko-KR" sz="1200" dirty="0">
                <a:latin typeface="+mn-lt"/>
              </a:rPr>
              <a:t>(top, text = "Math", variable = CheckVar3, </a:t>
            </a:r>
            <a:r>
              <a:rPr lang="en-US" altLang="ko-KR" sz="1200" dirty="0" err="1">
                <a:latin typeface="+mn-lt"/>
              </a:rPr>
              <a:t>onvalue</a:t>
            </a:r>
            <a:r>
              <a:rPr lang="en-US" altLang="ko-KR" sz="1200" dirty="0">
                <a:latin typeface="+mn-lt"/>
              </a:rPr>
              <a:t> = 1, </a:t>
            </a:r>
            <a:r>
              <a:rPr lang="en-US" altLang="ko-KR" sz="1200" dirty="0" err="1">
                <a:latin typeface="+mn-lt"/>
              </a:rPr>
              <a:t>offvalue</a:t>
            </a:r>
            <a:r>
              <a:rPr lang="en-US" altLang="ko-KR" sz="1200" dirty="0">
                <a:latin typeface="+mn-lt"/>
              </a:rPr>
              <a:t> = 0,height=5, width = 20)</a:t>
            </a:r>
          </a:p>
          <a:p>
            <a:pPr>
              <a:lnSpc>
                <a:spcPct val="100000"/>
              </a:lnSpc>
            </a:pPr>
            <a:endParaRPr lang="en-US" altLang="ko-KR" sz="12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200" dirty="0" err="1">
                <a:latin typeface="+mn-lt"/>
              </a:rPr>
              <a:t>korean.pack</a:t>
            </a:r>
            <a:r>
              <a:rPr lang="en-US" altLang="ko-KR" sz="12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200" dirty="0" err="1">
                <a:latin typeface="+mn-lt"/>
              </a:rPr>
              <a:t>english.pack</a:t>
            </a:r>
            <a:r>
              <a:rPr lang="en-US" altLang="ko-KR" sz="12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200" dirty="0" err="1">
                <a:latin typeface="+mn-lt"/>
              </a:rPr>
              <a:t>math.pack</a:t>
            </a:r>
            <a:r>
              <a:rPr lang="en-US" altLang="ko-KR" sz="12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2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200" dirty="0">
                <a:latin typeface="+mn-lt"/>
              </a:rPr>
              <a:t>score = Label(top, text="</a:t>
            </a:r>
            <a:r>
              <a:rPr lang="ko-KR" altLang="en-US" sz="1200" dirty="0">
                <a:latin typeface="+mn-lt"/>
              </a:rPr>
              <a:t>해당 과목의 점수는</a:t>
            </a:r>
            <a:r>
              <a:rPr lang="en-US" altLang="ko-KR" sz="1200" dirty="0">
                <a:latin typeface="+mn-lt"/>
              </a:rPr>
              <a:t>? ")</a:t>
            </a:r>
          </a:p>
          <a:p>
            <a:pPr>
              <a:lnSpc>
                <a:spcPct val="100000"/>
              </a:lnSpc>
            </a:pPr>
            <a:r>
              <a:rPr lang="en-US" altLang="ko-KR" sz="1200" dirty="0" err="1">
                <a:latin typeface="+mn-lt"/>
              </a:rPr>
              <a:t>score.pack</a:t>
            </a:r>
            <a:r>
              <a:rPr lang="en-US" altLang="ko-KR" sz="1200" dirty="0">
                <a:latin typeface="+mn-lt"/>
              </a:rPr>
              <a:t>(side = LEFT)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atin typeface="+mn-lt"/>
              </a:rPr>
              <a:t>E1 = Entry(top, bd =5)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atin typeface="+mn-lt"/>
              </a:rPr>
              <a:t>E1.pack(side = RIGHT)</a:t>
            </a:r>
          </a:p>
          <a:p>
            <a:pPr>
              <a:lnSpc>
                <a:spcPct val="100000"/>
              </a:lnSpc>
            </a:pPr>
            <a:r>
              <a:rPr lang="en-US" altLang="ko-KR" sz="1200" dirty="0" err="1">
                <a:latin typeface="+mn-lt"/>
              </a:rPr>
              <a:t>top.mainloop</a:t>
            </a:r>
            <a:r>
              <a:rPr lang="en-US" altLang="ko-KR" sz="12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34C4C3-5FBD-024B-9871-F226DE89FA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468" y="3908181"/>
            <a:ext cx="2285723" cy="203563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54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en-US" altLang="ko-KR" dirty="0"/>
              <a:t> module</a:t>
            </a:r>
            <a:r>
              <a:rPr lang="ko-KR" altLang="en-US" dirty="0"/>
              <a:t> 활용하기</a:t>
            </a:r>
            <a:endParaRPr lang="en-US" altLang="ko-KR" dirty="0"/>
          </a:p>
          <a:p>
            <a:pPr lvl="1"/>
            <a:r>
              <a:rPr lang="en-US" altLang="ko-KR" dirty="0" err="1"/>
              <a:t>tkinter</a:t>
            </a:r>
            <a:r>
              <a:rPr lang="en-US" altLang="ko-KR" dirty="0"/>
              <a:t> module: </a:t>
            </a:r>
            <a:r>
              <a:rPr lang="ko-KR" altLang="en-US" dirty="0"/>
              <a:t>그래픽 처리 기능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GUI </a:t>
            </a:r>
            <a:r>
              <a:rPr lang="ko-KR" altLang="en-US" dirty="0"/>
              <a:t>제공</a:t>
            </a:r>
            <a:endParaRPr lang="en-US" altLang="ko-KR" dirty="0"/>
          </a:p>
          <a:p>
            <a:pPr lvl="1"/>
            <a:r>
              <a:rPr lang="en-US" altLang="ko-KR" dirty="0" err="1"/>
              <a:t>ttk</a:t>
            </a:r>
            <a:r>
              <a:rPr lang="en-US" altLang="ko-KR" dirty="0"/>
              <a:t> library</a:t>
            </a:r>
            <a:r>
              <a:rPr lang="ko-KR" altLang="en-US" dirty="0"/>
              <a:t>를 같이 활용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33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ko-KR" altLang="en-US" dirty="0"/>
              <a:t>를 사용하면</a:t>
            </a:r>
            <a:r>
              <a:rPr lang="en-US" altLang="ko-KR" dirty="0"/>
              <a:t>, </a:t>
            </a:r>
            <a:r>
              <a:rPr lang="ko-KR" altLang="en-US" dirty="0"/>
              <a:t>결과가 어떤 형태로 나타나는가</a:t>
            </a:r>
            <a:r>
              <a:rPr lang="en-US" altLang="ko-KR" dirty="0"/>
              <a:t>?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553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 err="1">
                <a:solidFill>
                  <a:schemeClr val="bg1"/>
                </a:solidFill>
              </a:rPr>
              <a:t>os</a:t>
            </a:r>
            <a:r>
              <a:rPr lang="en-US" altLang="ko-KR" sz="4400" b="1" dirty="0">
                <a:solidFill>
                  <a:schemeClr val="bg1"/>
                </a:solidFill>
              </a:rPr>
              <a:t> module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10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56087" y="481029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74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 활용하기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0491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다양한 모듈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06933" y="1868007"/>
          <a:ext cx="7265298" cy="305617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22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14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다양한 모듈</a:t>
                      </a:r>
                      <a:endParaRPr lang="ko-KR" altLang="en-US" sz="18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7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sys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프로그램 실행 환경과 관련한 정보를 제공</a:t>
                      </a:r>
                      <a:endParaRPr lang="en-US" altLang="ko-KR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latinLnBrk="1"/>
                      <a:endParaRPr lang="ko-KR" altLang="en-US" sz="11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7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os</a:t>
                      </a:r>
                      <a:endParaRPr lang="ko-KR" altLang="en-US" sz="1600" kern="1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algn="l" rtl="0" eaLnBrk="1" latinLnBrk="1" hangingPunct="1"/>
                      <a:endParaRPr kumimoji="0" lang="ko-KR" altLang="en-US" sz="1100" kern="1200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파일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프로세스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디렉토리 등 다양한 운영체제 기능 제공</a:t>
                      </a:r>
                      <a:endParaRPr lang="en-US" altLang="ko-KR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htmllib</a:t>
                      </a:r>
                      <a:endParaRPr lang="en-US" altLang="ko-KR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HTML</a:t>
                      </a: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분석 모듈</a:t>
                      </a:r>
                      <a:endParaRPr lang="en-US" altLang="ko-KR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2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cgi</a:t>
                      </a:r>
                      <a:endParaRPr lang="en-US" altLang="ko-KR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cgi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-bin</a:t>
                      </a: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에서 파이썬으로 웹 응용 작성을 도움</a:t>
                      </a:r>
                      <a:endParaRPr lang="en-US" altLang="ko-KR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9067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0372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Operating System Modules (1)</a:t>
            </a:r>
            <a:endParaRPr lang="ko-KR" altLang="en-US" sz="3600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os</a:t>
            </a:r>
            <a:r>
              <a:rPr lang="en-US" altLang="ko-KR" dirty="0"/>
              <a:t> module</a:t>
            </a:r>
          </a:p>
          <a:p>
            <a:pPr lvl="1"/>
            <a:r>
              <a:rPr lang="ko-KR" altLang="en-US" dirty="0"/>
              <a:t>다수의 운영체제 함수들에 통일된 인터페이스를 제공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347518" y="3453756"/>
            <a:ext cx="4332519" cy="1923313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36871" y="3551364"/>
            <a:ext cx="3787182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from</a:t>
            </a:r>
            <a:r>
              <a:rPr lang="ko-KR" altLang="en-US" sz="16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os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 import *</a:t>
            </a:r>
          </a:p>
          <a:p>
            <a:r>
              <a:rPr lang="en-US" altLang="ko-KR" sz="1600" dirty="0">
                <a:latin typeface="+mn-lt"/>
              </a:rPr>
              <a:t>&gt;&gt;&gt; system(‘</a:t>
            </a:r>
            <a:r>
              <a:rPr lang="en-US" altLang="ko-KR" sz="1600" dirty="0" err="1">
                <a:latin typeface="+mn-lt"/>
              </a:rPr>
              <a:t>calc</a:t>
            </a:r>
            <a:r>
              <a:rPr lang="en-US" altLang="ko-KR" sz="1600" dirty="0">
                <a:latin typeface="+mn-lt"/>
              </a:rPr>
              <a:t>’)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system(‘notepad’)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700" y="3751041"/>
            <a:ext cx="1753082" cy="2454314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273" y="3751041"/>
            <a:ext cx="2134153" cy="242592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4823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Operating System Modules (2)</a:t>
            </a:r>
            <a:endParaRPr lang="ko-KR" altLang="en-US" sz="36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33711" y="1631835"/>
            <a:ext cx="8501727" cy="473978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9930" y="1852795"/>
            <a:ext cx="8300584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latin typeface="+mn-lt"/>
              </a:rPr>
              <a:t># Using the </a:t>
            </a:r>
            <a:r>
              <a:rPr lang="en-US" altLang="ko-KR" dirty="0" err="1">
                <a:latin typeface="+mn-lt"/>
              </a:rPr>
              <a:t>os.path</a:t>
            </a:r>
            <a:r>
              <a:rPr lang="en-US" altLang="ko-KR" dirty="0">
                <a:latin typeface="+mn-lt"/>
              </a:rPr>
              <a:t> module to handle filename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solidFill>
                  <a:schemeClr val="accent2"/>
                </a:solidFill>
                <a:latin typeface="+mn-lt"/>
              </a:rPr>
              <a:t>import </a:t>
            </a:r>
            <a:r>
              <a:rPr lang="en-US" altLang="ko-KR" dirty="0" err="1">
                <a:solidFill>
                  <a:schemeClr val="accent2"/>
                </a:solidFill>
                <a:latin typeface="+mn-lt"/>
              </a:rPr>
              <a:t>os</a:t>
            </a:r>
            <a:endParaRPr lang="en-US" altLang="ko-KR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dirty="0">
                <a:latin typeface="+mn-lt"/>
              </a:rPr>
              <a:t>filename = "my/little/pony"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print("using", os.name, "...")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print("split", "=&gt;", </a:t>
            </a:r>
            <a:r>
              <a:rPr lang="en-US" altLang="ko-KR" dirty="0" err="1">
                <a:latin typeface="+mn-lt"/>
              </a:rPr>
              <a:t>os.path.split</a:t>
            </a:r>
            <a:r>
              <a:rPr lang="en-US" altLang="ko-KR" dirty="0">
                <a:latin typeface="+mn-lt"/>
              </a:rPr>
              <a:t>(filename))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print("</a:t>
            </a:r>
            <a:r>
              <a:rPr lang="en-US" altLang="ko-KR" dirty="0" err="1">
                <a:latin typeface="+mn-lt"/>
              </a:rPr>
              <a:t>splitext</a:t>
            </a:r>
            <a:r>
              <a:rPr lang="en-US" altLang="ko-KR" dirty="0">
                <a:latin typeface="+mn-lt"/>
              </a:rPr>
              <a:t>", "=&gt;", </a:t>
            </a:r>
            <a:r>
              <a:rPr lang="en-US" altLang="ko-KR" dirty="0" err="1">
                <a:latin typeface="+mn-lt"/>
              </a:rPr>
              <a:t>os.path.splitext</a:t>
            </a:r>
            <a:r>
              <a:rPr lang="en-US" altLang="ko-KR" dirty="0">
                <a:latin typeface="+mn-lt"/>
              </a:rPr>
              <a:t>(filename))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print("</a:t>
            </a:r>
            <a:r>
              <a:rPr lang="en-US" altLang="ko-KR" dirty="0" err="1">
                <a:latin typeface="+mn-lt"/>
              </a:rPr>
              <a:t>dirname</a:t>
            </a:r>
            <a:r>
              <a:rPr lang="en-US" altLang="ko-KR" dirty="0">
                <a:latin typeface="+mn-lt"/>
              </a:rPr>
              <a:t>", "=&gt;", </a:t>
            </a:r>
            <a:r>
              <a:rPr lang="en-US" altLang="ko-KR" dirty="0" err="1">
                <a:latin typeface="+mn-lt"/>
              </a:rPr>
              <a:t>os.path.dirname</a:t>
            </a:r>
            <a:r>
              <a:rPr lang="en-US" altLang="ko-KR" dirty="0">
                <a:latin typeface="+mn-lt"/>
              </a:rPr>
              <a:t>(filename))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print("</a:t>
            </a:r>
            <a:r>
              <a:rPr lang="en-US" altLang="ko-KR" dirty="0" err="1">
                <a:latin typeface="+mn-lt"/>
              </a:rPr>
              <a:t>basename</a:t>
            </a:r>
            <a:r>
              <a:rPr lang="en-US" altLang="ko-KR" dirty="0">
                <a:latin typeface="+mn-lt"/>
              </a:rPr>
              <a:t>", "=&gt;", </a:t>
            </a:r>
            <a:r>
              <a:rPr lang="en-US" altLang="ko-KR" dirty="0" err="1">
                <a:latin typeface="+mn-lt"/>
              </a:rPr>
              <a:t>os.path.basename</a:t>
            </a:r>
            <a:r>
              <a:rPr lang="en-US" altLang="ko-KR" dirty="0">
                <a:latin typeface="+mn-lt"/>
              </a:rPr>
              <a:t>(filename))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print("join", "=&gt;", </a:t>
            </a:r>
            <a:r>
              <a:rPr lang="en-US" altLang="ko-KR" dirty="0" err="1">
                <a:latin typeface="+mn-lt"/>
              </a:rPr>
              <a:t>os.path.join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os.path.dirname</a:t>
            </a:r>
            <a:r>
              <a:rPr lang="en-US" altLang="ko-KR" dirty="0">
                <a:latin typeface="+mn-lt"/>
              </a:rPr>
              <a:t>(filename), </a:t>
            </a:r>
            <a:r>
              <a:rPr lang="en-US" altLang="ko-KR" dirty="0" err="1">
                <a:latin typeface="+mn-lt"/>
              </a:rPr>
              <a:t>os.path.basename</a:t>
            </a:r>
            <a:r>
              <a:rPr lang="en-US" altLang="ko-KR" dirty="0">
                <a:latin typeface="+mn-lt"/>
              </a:rPr>
              <a:t>(filename)))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525" y="2221410"/>
            <a:ext cx="4591691" cy="185763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8788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Operating System Modules (3)</a:t>
            </a:r>
            <a:endParaRPr lang="ko-KR" altLang="en-US" sz="36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33711" y="1631834"/>
            <a:ext cx="8541989" cy="5001151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9705" y="1692531"/>
            <a:ext cx="83005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latin typeface="+mn-lt"/>
              </a:rPr>
              <a:t>&gt;&gt;&gt; </a:t>
            </a:r>
            <a:r>
              <a:rPr lang="en-US" altLang="ko-KR" dirty="0">
                <a:solidFill>
                  <a:schemeClr val="accent2"/>
                </a:solidFill>
                <a:latin typeface="+mn-lt"/>
              </a:rPr>
              <a:t>import sys</a:t>
            </a:r>
          </a:p>
          <a:p>
            <a:endParaRPr lang="en-US" altLang="ko-KR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dirty="0">
                <a:latin typeface="+mn-lt"/>
              </a:rPr>
              <a:t>&gt;&gt;&gt; </a:t>
            </a:r>
            <a:r>
              <a:rPr lang="en-US" altLang="ko-KR" dirty="0" err="1">
                <a:latin typeface="+mn-lt"/>
              </a:rPr>
              <a:t>sys.path</a:t>
            </a:r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['', '/Users/hyerm2/Documents', '/Library/Frameworks/</a:t>
            </a:r>
            <a:r>
              <a:rPr lang="en-US" altLang="ko-KR" dirty="0" err="1">
                <a:latin typeface="+mn-lt"/>
              </a:rPr>
              <a:t>Python.framework</a:t>
            </a:r>
            <a:r>
              <a:rPr lang="en-US" altLang="ko-KR" dirty="0">
                <a:latin typeface="+mn-lt"/>
              </a:rPr>
              <a:t>/Versions/3.9/lib/python39.zip', '/Library/Frameworks/</a:t>
            </a:r>
            <a:r>
              <a:rPr lang="en-US" altLang="ko-KR" dirty="0" err="1">
                <a:latin typeface="+mn-lt"/>
              </a:rPr>
              <a:t>Python.framework</a:t>
            </a:r>
            <a:r>
              <a:rPr lang="en-US" altLang="ko-KR" dirty="0">
                <a:latin typeface="+mn-lt"/>
              </a:rPr>
              <a:t>/Versions/3.9/lib/python3.9', '/Library/Frameworks/</a:t>
            </a:r>
            <a:r>
              <a:rPr lang="en-US" altLang="ko-KR" dirty="0" err="1">
                <a:latin typeface="+mn-lt"/>
              </a:rPr>
              <a:t>Python.framework</a:t>
            </a:r>
            <a:r>
              <a:rPr lang="en-US" altLang="ko-KR" dirty="0">
                <a:latin typeface="+mn-lt"/>
              </a:rPr>
              <a:t>/Versions/3.9/lib/python3.9/lib-</a:t>
            </a:r>
            <a:r>
              <a:rPr lang="en-US" altLang="ko-KR" dirty="0" err="1">
                <a:latin typeface="+mn-lt"/>
              </a:rPr>
              <a:t>dynload</a:t>
            </a:r>
            <a:r>
              <a:rPr lang="en-US" altLang="ko-KR" dirty="0">
                <a:latin typeface="+mn-lt"/>
              </a:rPr>
              <a:t>', '/Library/Frameworks/</a:t>
            </a:r>
            <a:r>
              <a:rPr lang="en-US" altLang="ko-KR" dirty="0" err="1">
                <a:latin typeface="+mn-lt"/>
              </a:rPr>
              <a:t>Python.framework</a:t>
            </a:r>
            <a:r>
              <a:rPr lang="en-US" altLang="ko-KR" dirty="0">
                <a:latin typeface="+mn-lt"/>
              </a:rPr>
              <a:t>/Versions/3.9/lib/python3.9/site-packages’]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&gt;&gt;&gt; </a:t>
            </a:r>
            <a:r>
              <a:rPr lang="en-US" altLang="ko-KR" dirty="0" err="1">
                <a:latin typeface="+mn-lt"/>
              </a:rPr>
              <a:t>sys.path.append</a:t>
            </a:r>
            <a:r>
              <a:rPr lang="en-US" altLang="ko-KR" dirty="0">
                <a:latin typeface="+mn-lt"/>
              </a:rPr>
              <a:t>("C:/python/</a:t>
            </a:r>
            <a:r>
              <a:rPr lang="en-US" altLang="ko-KR" dirty="0" err="1">
                <a:latin typeface="+mn-lt"/>
              </a:rPr>
              <a:t>mymod</a:t>
            </a:r>
            <a:r>
              <a:rPr lang="en-US" altLang="ko-KR" dirty="0">
                <a:latin typeface="+mn-lt"/>
              </a:rPr>
              <a:t>")</a:t>
            </a:r>
          </a:p>
          <a:p>
            <a:r>
              <a:rPr lang="en-US" altLang="ko-KR" dirty="0">
                <a:latin typeface="+mn-lt"/>
              </a:rPr>
              <a:t>&gt;&gt;&gt; </a:t>
            </a:r>
            <a:r>
              <a:rPr lang="en-US" altLang="ko-KR" dirty="0" err="1">
                <a:latin typeface="+mn-lt"/>
              </a:rPr>
              <a:t>sys.path</a:t>
            </a:r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['', '/Users/hyerm2/Documents', '/Library/Frameworks/</a:t>
            </a:r>
            <a:r>
              <a:rPr lang="en-US" altLang="ko-KR" dirty="0" err="1">
                <a:latin typeface="+mn-lt"/>
              </a:rPr>
              <a:t>Python.framework</a:t>
            </a:r>
            <a:r>
              <a:rPr lang="en-US" altLang="ko-KR" dirty="0">
                <a:latin typeface="+mn-lt"/>
              </a:rPr>
              <a:t>/Versions/3.9/lib/python39.zip', '/Library/Frameworks/</a:t>
            </a:r>
            <a:r>
              <a:rPr lang="en-US" altLang="ko-KR" dirty="0" err="1">
                <a:latin typeface="+mn-lt"/>
              </a:rPr>
              <a:t>Python.framework</a:t>
            </a:r>
            <a:r>
              <a:rPr lang="en-US" altLang="ko-KR" dirty="0">
                <a:latin typeface="+mn-lt"/>
              </a:rPr>
              <a:t>/Versions/3.9/lib/python3.9', '/Library/Frameworks/</a:t>
            </a:r>
            <a:r>
              <a:rPr lang="en-US" altLang="ko-KR" dirty="0" err="1">
                <a:latin typeface="+mn-lt"/>
              </a:rPr>
              <a:t>Python.framework</a:t>
            </a:r>
            <a:r>
              <a:rPr lang="en-US" altLang="ko-KR" dirty="0">
                <a:latin typeface="+mn-lt"/>
              </a:rPr>
              <a:t>/Versions/3.9/lib/python3.9/lib-</a:t>
            </a:r>
            <a:r>
              <a:rPr lang="en-US" altLang="ko-KR" dirty="0" err="1">
                <a:latin typeface="+mn-lt"/>
              </a:rPr>
              <a:t>dynload</a:t>
            </a:r>
            <a:r>
              <a:rPr lang="en-US" altLang="ko-KR" dirty="0">
                <a:latin typeface="+mn-lt"/>
              </a:rPr>
              <a:t>', '/Library/Frameworks/</a:t>
            </a:r>
            <a:r>
              <a:rPr lang="en-US" altLang="ko-KR" dirty="0" err="1">
                <a:latin typeface="+mn-lt"/>
              </a:rPr>
              <a:t>Python.framework</a:t>
            </a:r>
            <a:r>
              <a:rPr lang="en-US" altLang="ko-KR" dirty="0">
                <a:latin typeface="+mn-lt"/>
              </a:rPr>
              <a:t>/Versions/3.9/lib/python3.9/site-packages', 'C:/python/</a:t>
            </a:r>
            <a:r>
              <a:rPr lang="en-US" altLang="ko-KR" dirty="0" err="1">
                <a:latin typeface="+mn-lt"/>
              </a:rPr>
              <a:t>mymod</a:t>
            </a:r>
            <a:r>
              <a:rPr lang="en-US" altLang="ko-KR" dirty="0">
                <a:latin typeface="+mn-lt"/>
              </a:rPr>
              <a:t>']</a:t>
            </a:r>
          </a:p>
          <a:p>
            <a:r>
              <a:rPr lang="en-US" altLang="ko-KR" dirty="0">
                <a:latin typeface="+mn-lt"/>
              </a:rPr>
              <a:t>&gt;&gt;&gt; </a:t>
            </a:r>
            <a:r>
              <a:rPr lang="en-US" altLang="ko-KR" dirty="0" err="1">
                <a:latin typeface="+mn-lt"/>
              </a:rPr>
              <a:t>sys.exit</a:t>
            </a:r>
            <a:r>
              <a:rPr lang="en-US" altLang="ko-KR" dirty="0">
                <a:latin typeface="+mn-lt"/>
              </a:rPr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1037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경로의 파일</a:t>
            </a:r>
            <a:r>
              <a:rPr lang="en-US" altLang="ko-KR" dirty="0"/>
              <a:t>/</a:t>
            </a:r>
            <a:r>
              <a:rPr lang="ko-KR" altLang="en-US" dirty="0"/>
              <a:t>디렉토리 경로를 출력하고</a:t>
            </a:r>
            <a:r>
              <a:rPr lang="en-US" altLang="ko-KR" dirty="0"/>
              <a:t>,</a:t>
            </a:r>
          </a:p>
          <a:p>
            <a:r>
              <a:rPr lang="en" altLang="ko-Kore-KR" dirty="0"/>
              <a:t>path</a:t>
            </a:r>
            <a:r>
              <a:rPr lang="ko-KR" altLang="en-US" dirty="0" err="1"/>
              <a:t>를</a:t>
            </a:r>
            <a:r>
              <a:rPr lang="ko-KR" altLang="en-US" dirty="0"/>
              <a:t> 디렉토리와 파일로 분리하여 출력하라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0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내장형 모듈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0849" y="1646422"/>
            <a:ext cx="4982978" cy="1996430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49560" y="1853248"/>
            <a:ext cx="4100019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def f1(a):</a:t>
            </a:r>
          </a:p>
          <a:p>
            <a:r>
              <a:rPr lang="en-US" altLang="ko-KR" sz="1600" dirty="0">
                <a:latin typeface="+mn-lt"/>
              </a:rPr>
              <a:t>          print(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type(a), </a:t>
            </a:r>
            <a:r>
              <a:rPr lang="en-US" altLang="ko-KR" sz="1600" dirty="0">
                <a:latin typeface="+mn-lt"/>
              </a:rPr>
              <a:t>a)</a:t>
            </a:r>
          </a:p>
          <a:p>
            <a:r>
              <a:rPr lang="en-US" altLang="ko-KR" sz="1600" dirty="0">
                <a:latin typeface="+mn-lt"/>
              </a:rPr>
              <a:t>&gt;&gt;&gt; f1(1)</a:t>
            </a:r>
          </a:p>
          <a:p>
            <a:r>
              <a:rPr lang="en-US" altLang="ko-KR" sz="1600" dirty="0">
                <a:latin typeface="+mn-lt"/>
              </a:rPr>
              <a:t>&gt;&gt;&gt; apply(f1, (1, 2 + 3))</a:t>
            </a:r>
          </a:p>
        </p:txBody>
      </p:sp>
      <p:pic>
        <p:nvPicPr>
          <p:cNvPr id="7" name="그림 6" descr="화면 캡처">
            <a:extLst>
              <a:ext uri="{FF2B5EF4-FFF2-40B4-BE49-F238E27FC236}">
                <a16:creationId xmlns:a16="http://schemas.microsoft.com/office/drawing/2014/main" id="{458832E7-A645-4329-9155-83252AA9D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23" y="3105917"/>
            <a:ext cx="4585086" cy="2705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7939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1, </a:t>
            </a:r>
            <a:r>
              <a:rPr lang="ko-KR" altLang="en-US" dirty="0"/>
              <a:t>답안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EDEBD290-E30C-E94C-9C46-99A7995DE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452" y="1993371"/>
            <a:ext cx="5215111" cy="268057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07694-1B96-3745-8325-EFDA6DB58987}"/>
              </a:ext>
            </a:extLst>
          </p:cNvPr>
          <p:cNvSpPr txBox="1"/>
          <p:nvPr/>
        </p:nvSpPr>
        <p:spPr>
          <a:xfrm>
            <a:off x="832350" y="2277997"/>
            <a:ext cx="6025649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import </a:t>
            </a:r>
            <a:r>
              <a:rPr lang="en-US" altLang="ko-KR" sz="1600" dirty="0" err="1">
                <a:latin typeface="+mn-lt"/>
              </a:rPr>
              <a:t>os.path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paths = input("</a:t>
            </a:r>
            <a:r>
              <a:rPr lang="ko-KR" altLang="en-US" sz="1600" dirty="0">
                <a:latin typeface="+mn-lt"/>
              </a:rPr>
              <a:t>경로를 입력하세요</a:t>
            </a:r>
            <a:r>
              <a:rPr lang="en-US" altLang="ko-KR" sz="1600" dirty="0">
                <a:latin typeface="+mn-lt"/>
              </a:rPr>
              <a:t>: ")</a:t>
            </a:r>
          </a:p>
          <a:p>
            <a:br>
              <a:rPr lang="en-US" altLang="ko-KR" sz="1600" dirty="0">
                <a:latin typeface="+mn-lt"/>
              </a:rPr>
            </a:br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os.path.dirname</a:t>
            </a:r>
            <a:r>
              <a:rPr lang="en-US" altLang="ko-KR" sz="1600" dirty="0">
                <a:latin typeface="+mn-lt"/>
              </a:rPr>
              <a:t>(paths))</a:t>
            </a: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os.path.split</a:t>
            </a:r>
            <a:r>
              <a:rPr lang="en-US" altLang="ko-KR" sz="1600" dirty="0">
                <a:latin typeface="+mn-lt"/>
              </a:rPr>
              <a:t>(paths))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88EAC1-DE98-DB4A-BB6F-50A64D89E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62" y="4330401"/>
            <a:ext cx="4997189" cy="133179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335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 활용하기</a:t>
            </a:r>
            <a:endParaRPr lang="en-US" altLang="ko-KR" dirty="0"/>
          </a:p>
          <a:p>
            <a:pPr lvl="1"/>
            <a:r>
              <a:rPr lang="ko-KR" altLang="en-US" dirty="0"/>
              <a:t>다수의 운영체제 함수들에 통일된 인터페이스 제공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1872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os</a:t>
            </a:r>
            <a:r>
              <a:rPr lang="en-US" altLang="ko-KR" dirty="0"/>
              <a:t> module </a:t>
            </a:r>
            <a:r>
              <a:rPr lang="ko-KR" altLang="en-US" dirty="0"/>
              <a:t>활용하면 </a:t>
            </a:r>
            <a:r>
              <a:rPr lang="en-US" altLang="ko-KR" dirty="0"/>
              <a:t>path </a:t>
            </a:r>
            <a:r>
              <a:rPr lang="ko-KR" altLang="en-US" dirty="0"/>
              <a:t>추가 할수 있나요</a:t>
            </a:r>
            <a:r>
              <a:rPr lang="en-US" altLang="ko-KR" dirty="0"/>
              <a:t>?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6302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사용자 정의 모듈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10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72819" y="4858933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923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</a:t>
            </a:r>
            <a:r>
              <a:rPr lang="en-US" altLang="ko-KR" dirty="0"/>
              <a:t> </a:t>
            </a:r>
            <a:r>
              <a:rPr lang="ko-KR" altLang="en-US" dirty="0"/>
              <a:t>만드는 모듈 정의하고 이해하기</a:t>
            </a:r>
            <a:endParaRPr lang="en-US" altLang="ko-KR" dirty="0"/>
          </a:p>
          <a:p>
            <a:r>
              <a:rPr lang="ko-KR" altLang="en-US" dirty="0"/>
              <a:t>다양한 모듈 소개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074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사용자가</a:t>
            </a:r>
            <a:r>
              <a:rPr lang="en-US" altLang="ko-KR" dirty="0"/>
              <a:t> </a:t>
            </a:r>
            <a:r>
              <a:rPr lang="ko-KR" altLang="en-US" dirty="0"/>
              <a:t>만드는 모듈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자주</a:t>
            </a:r>
            <a:r>
              <a:rPr lang="en-US" altLang="ko-KR" dirty="0"/>
              <a:t> </a:t>
            </a:r>
            <a:r>
              <a:rPr lang="ko-KR" altLang="en-US" dirty="0"/>
              <a:t>사용하는 함수들을 모아서 모듈로 사용 가능</a:t>
            </a:r>
            <a:endParaRPr lang="en-US" altLang="ko-KR" dirty="0"/>
          </a:p>
          <a:p>
            <a:r>
              <a:rPr lang="ko-KR" altLang="en-US" dirty="0"/>
              <a:t>관련 있는 함수들은 모아서</a:t>
            </a:r>
            <a:r>
              <a:rPr lang="en-US" altLang="ko-KR" dirty="0"/>
              <a:t>, </a:t>
            </a:r>
            <a:r>
              <a:rPr lang="ko-KR" altLang="en-US" dirty="0"/>
              <a:t>몇 개의 사용자 정의 모듈을 만들면</a:t>
            </a:r>
            <a:endParaRPr lang="en-US" altLang="ko-KR" dirty="0"/>
          </a:p>
          <a:p>
            <a:pPr lvl="1"/>
            <a:r>
              <a:rPr lang="ko-KR" altLang="en-US" dirty="0"/>
              <a:t>코딩 소요 시간 감소</a:t>
            </a:r>
            <a:endParaRPr lang="en-US" altLang="ko-KR" dirty="0"/>
          </a:p>
          <a:p>
            <a:pPr lvl="1"/>
            <a:r>
              <a:rPr lang="ko-KR" altLang="en-US" dirty="0"/>
              <a:t>다른 사람과 같이 작업할 때</a:t>
            </a:r>
            <a:r>
              <a:rPr lang="en-US" altLang="ko-KR" dirty="0"/>
              <a:t>, </a:t>
            </a:r>
            <a:r>
              <a:rPr lang="ko-KR" altLang="en-US" dirty="0"/>
              <a:t>공유해야 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사용 방법</a:t>
            </a:r>
            <a:endParaRPr lang="en-US" altLang="ko-KR" dirty="0"/>
          </a:p>
          <a:p>
            <a:pPr lvl="1"/>
            <a:r>
              <a:rPr lang="ko-KR" altLang="en-US" dirty="0"/>
              <a:t>사용하고 싶은 함수들이 있는 파일 이름을 </a:t>
            </a:r>
            <a:r>
              <a:rPr lang="en-US" altLang="ko-KR" dirty="0"/>
              <a:t>import</a:t>
            </a:r>
          </a:p>
          <a:p>
            <a:pPr lvl="1"/>
            <a:r>
              <a:rPr lang="en-US" altLang="ko-KR" dirty="0"/>
              <a:t>import </a:t>
            </a:r>
            <a:r>
              <a:rPr lang="ko-KR" altLang="en-US" dirty="0"/>
              <a:t>한 모듈을 하나의 객체로 받음</a:t>
            </a:r>
            <a:endParaRPr lang="en-US" altLang="ko-KR" dirty="0"/>
          </a:p>
          <a:p>
            <a:pPr lvl="1"/>
            <a:r>
              <a:rPr lang="ko-KR" altLang="en-US" dirty="0"/>
              <a:t>객체</a:t>
            </a:r>
            <a:r>
              <a:rPr lang="en-US" altLang="ko-KR" dirty="0"/>
              <a:t>.</a:t>
            </a:r>
            <a:r>
              <a:rPr lang="ko-KR" altLang="en-US" dirty="0" err="1"/>
              <a:t>함수이름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3242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사용자가</a:t>
            </a:r>
            <a:r>
              <a:rPr lang="en-US" altLang="ko-KR"/>
              <a:t> </a:t>
            </a:r>
            <a:r>
              <a:rPr lang="ko-KR" altLang="en-US"/>
              <a:t>만드는 모듈 </a:t>
            </a:r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12648" y="1564710"/>
            <a:ext cx="3648751" cy="493336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81759" y="1564710"/>
            <a:ext cx="33796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latin typeface="+mn-lt"/>
              </a:rPr>
              <a:t># filename; </a:t>
            </a:r>
            <a:r>
              <a:rPr lang="en-US" altLang="ko-KR" dirty="0">
                <a:solidFill>
                  <a:srgbClr val="FF6600"/>
                </a:solidFill>
                <a:latin typeface="+mn-lt"/>
              </a:rPr>
              <a:t>fibo.py</a:t>
            </a:r>
          </a:p>
          <a:p>
            <a:r>
              <a:rPr lang="en-US" altLang="ko-KR" dirty="0">
                <a:latin typeface="+mn-lt"/>
              </a:rPr>
              <a:t># Fibonacci numbers module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 err="1">
                <a:latin typeface="+mn-lt"/>
              </a:rPr>
              <a:t>def</a:t>
            </a:r>
            <a:r>
              <a:rPr lang="en-US" altLang="ko-KR" dirty="0">
                <a:latin typeface="+mn-lt"/>
              </a:rPr>
              <a:t> fib(n) :</a:t>
            </a:r>
          </a:p>
          <a:p>
            <a:r>
              <a:rPr lang="en-US" altLang="ko-KR" dirty="0">
                <a:latin typeface="+mn-lt"/>
              </a:rPr>
              <a:t>    if n == 0 :</a:t>
            </a:r>
          </a:p>
          <a:p>
            <a:r>
              <a:rPr lang="en-US" altLang="ko-KR" dirty="0">
                <a:latin typeface="+mn-lt"/>
              </a:rPr>
              <a:t>        return 0</a:t>
            </a:r>
          </a:p>
          <a:p>
            <a:r>
              <a:rPr lang="en-US" altLang="ko-KR" dirty="0">
                <a:latin typeface="+mn-lt"/>
              </a:rPr>
              <a:t>    </a:t>
            </a:r>
            <a:r>
              <a:rPr lang="en-US" altLang="ko-KR" dirty="0" err="1">
                <a:latin typeface="+mn-lt"/>
              </a:rPr>
              <a:t>elif</a:t>
            </a:r>
            <a:r>
              <a:rPr lang="en-US" altLang="ko-KR" dirty="0">
                <a:latin typeface="+mn-lt"/>
              </a:rPr>
              <a:t> n == 1 :</a:t>
            </a:r>
          </a:p>
          <a:p>
            <a:r>
              <a:rPr lang="en-US" altLang="ko-KR" dirty="0">
                <a:latin typeface="+mn-lt"/>
              </a:rPr>
              <a:t>        return 1</a:t>
            </a:r>
          </a:p>
          <a:p>
            <a:r>
              <a:rPr lang="en-US" altLang="ko-KR" dirty="0">
                <a:latin typeface="+mn-lt"/>
              </a:rPr>
              <a:t>    else :</a:t>
            </a:r>
          </a:p>
          <a:p>
            <a:r>
              <a:rPr lang="en-US" altLang="ko-KR" dirty="0">
                <a:latin typeface="+mn-lt"/>
              </a:rPr>
              <a:t>        return fib(n-1) + fib(n-2)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 err="1">
                <a:latin typeface="+mn-lt"/>
              </a:rPr>
              <a:t>def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ifib</a:t>
            </a:r>
            <a:r>
              <a:rPr lang="en-US" altLang="ko-KR" dirty="0">
                <a:latin typeface="+mn-lt"/>
              </a:rPr>
              <a:t>(n) :</a:t>
            </a:r>
          </a:p>
          <a:p>
            <a:r>
              <a:rPr lang="en-US" altLang="ko-KR" dirty="0">
                <a:latin typeface="+mn-lt"/>
              </a:rPr>
              <a:t>    a = 0</a:t>
            </a:r>
          </a:p>
          <a:p>
            <a:r>
              <a:rPr lang="en-US" altLang="ko-KR" dirty="0">
                <a:latin typeface="+mn-lt"/>
              </a:rPr>
              <a:t>    b = 1</a:t>
            </a:r>
          </a:p>
          <a:p>
            <a:r>
              <a:rPr lang="en-US" altLang="ko-KR" dirty="0">
                <a:latin typeface="+mn-lt"/>
              </a:rPr>
              <a:t>    for </a:t>
            </a:r>
            <a:r>
              <a:rPr lang="en-US" altLang="ko-KR" dirty="0" err="1">
                <a:latin typeface="+mn-lt"/>
              </a:rPr>
              <a:t>i</a:t>
            </a:r>
            <a:r>
              <a:rPr lang="en-US" altLang="ko-KR" dirty="0">
                <a:latin typeface="+mn-lt"/>
              </a:rPr>
              <a:t> in range(n) :</a:t>
            </a:r>
          </a:p>
          <a:p>
            <a:r>
              <a:rPr lang="en-US" altLang="ko-KR" dirty="0">
                <a:latin typeface="+mn-lt"/>
              </a:rPr>
              <a:t>        a = b</a:t>
            </a:r>
          </a:p>
          <a:p>
            <a:r>
              <a:rPr lang="en-US" altLang="ko-KR" dirty="0">
                <a:latin typeface="+mn-lt"/>
              </a:rPr>
              <a:t>        b = a + b</a:t>
            </a:r>
          </a:p>
          <a:p>
            <a:r>
              <a:rPr lang="en-US" altLang="ko-KR" dirty="0">
                <a:latin typeface="+mn-lt"/>
              </a:rPr>
              <a:t>    return a</a:t>
            </a:r>
          </a:p>
        </p:txBody>
      </p:sp>
      <p:sp>
        <p:nvSpPr>
          <p:cNvPr id="11" name="사각형 설명선 2"/>
          <p:cNvSpPr/>
          <p:nvPr/>
        </p:nvSpPr>
        <p:spPr>
          <a:xfrm>
            <a:off x="4117460" y="1905000"/>
            <a:ext cx="3816866" cy="1009650"/>
          </a:xfrm>
          <a:prstGeom prst="wedgeRectCallout">
            <a:avLst>
              <a:gd name="adj1" fmla="val -94768"/>
              <a:gd name="adj2" fmla="val -48611"/>
            </a:avLst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17459" y="1880741"/>
            <a:ext cx="37501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alibri Light" panose="020F0302020204030204" pitchFamily="34" charset="0"/>
              </a:rPr>
              <a:t>Fibo.py</a:t>
            </a:r>
            <a:r>
              <a:rPr lang="ko-KR" altLang="en-US" sz="1400" dirty="0">
                <a:latin typeface="Calibri Light" panose="020F0302020204030204" pitchFamily="34" charset="0"/>
              </a:rPr>
              <a:t>안에 함수 </a:t>
            </a:r>
            <a:r>
              <a:rPr lang="en-US" altLang="ko-KR" sz="1400" dirty="0">
                <a:latin typeface="Calibri Light" panose="020F0302020204030204" pitchFamily="34" charset="0"/>
              </a:rPr>
              <a:t>2</a:t>
            </a:r>
            <a:r>
              <a:rPr lang="ko-KR" altLang="en-US" sz="1400" dirty="0">
                <a:latin typeface="Calibri Light" panose="020F0302020204030204" pitchFamily="34" charset="0"/>
              </a:rPr>
              <a:t>개를 선언한다</a:t>
            </a:r>
            <a:endParaRPr lang="en-US" altLang="ko-KR" sz="1400" dirty="0">
              <a:latin typeface="Calibri Light" panose="020F0302020204030204" pitchFamily="34" charset="0"/>
            </a:endParaRPr>
          </a:p>
          <a:p>
            <a:r>
              <a:rPr lang="ko-KR" altLang="en-US" sz="1400" dirty="0">
                <a:latin typeface="Calibri Light" panose="020F0302020204030204" pitchFamily="34" charset="0"/>
              </a:rPr>
              <a:t>이 함수들을 사용하고 싶은 곳에서</a:t>
            </a:r>
            <a:r>
              <a:rPr lang="en-US" altLang="ko-KR" sz="1400" dirty="0">
                <a:latin typeface="Calibri Light" panose="020F0302020204030204" pitchFamily="34" charset="0"/>
              </a:rPr>
              <a:t>, </a:t>
            </a:r>
            <a:br>
              <a:rPr lang="en-US" altLang="ko-KR" sz="1400" dirty="0">
                <a:latin typeface="Calibri Light" panose="020F0302020204030204" pitchFamily="34" charset="0"/>
              </a:rPr>
            </a:br>
            <a:r>
              <a:rPr lang="en-US" altLang="ko-KR" sz="1400" dirty="0">
                <a:solidFill>
                  <a:srgbClr val="FF6600"/>
                </a:solidFill>
                <a:latin typeface="Calibri Light" panose="020F0302020204030204" pitchFamily="34" charset="0"/>
              </a:rPr>
              <a:t>import </a:t>
            </a:r>
            <a:r>
              <a:rPr lang="en-US" altLang="ko-KR" sz="1400" dirty="0" err="1">
                <a:solidFill>
                  <a:srgbClr val="FF6600"/>
                </a:solidFill>
                <a:latin typeface="Calibri Light" panose="020F0302020204030204" pitchFamily="34" charset="0"/>
              </a:rPr>
              <a:t>fibo</a:t>
            </a:r>
            <a:endParaRPr lang="en-US" altLang="ko-KR" sz="1400" dirty="0">
              <a:solidFill>
                <a:srgbClr val="FF6600"/>
              </a:solidFill>
              <a:latin typeface="Calibri Light" panose="020F0302020204030204" pitchFamily="34" charset="0"/>
            </a:endParaRPr>
          </a:p>
          <a:p>
            <a:r>
              <a:rPr lang="ko-KR" altLang="en-US" sz="1400" dirty="0">
                <a:latin typeface="Calibri Light" panose="020F0302020204030204" pitchFamily="34" charset="0"/>
              </a:rPr>
              <a:t>쓰면</a:t>
            </a:r>
            <a:r>
              <a:rPr lang="en-US" altLang="ko-KR" sz="1400" dirty="0">
                <a:latin typeface="Calibri Light" panose="020F0302020204030204" pitchFamily="34" charset="0"/>
              </a:rPr>
              <a:t>, </a:t>
            </a:r>
            <a:r>
              <a:rPr lang="ko-KR" altLang="en-US" sz="1400" dirty="0">
                <a:latin typeface="Calibri Light" panose="020F0302020204030204" pitchFamily="34" charset="0"/>
              </a:rPr>
              <a:t>저장되어 있는 함수 </a:t>
            </a:r>
            <a:r>
              <a:rPr lang="en-US" altLang="ko-KR" sz="1400" dirty="0">
                <a:latin typeface="Calibri Light" panose="020F0302020204030204" pitchFamily="34" charset="0"/>
              </a:rPr>
              <a:t>2</a:t>
            </a:r>
            <a:r>
              <a:rPr lang="ko-KR" altLang="en-US" sz="1400" dirty="0">
                <a:latin typeface="Calibri Light" panose="020F0302020204030204" pitchFamily="34" charset="0"/>
              </a:rPr>
              <a:t>개 사용 가능하다</a:t>
            </a:r>
          </a:p>
        </p:txBody>
      </p:sp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461" y="3539007"/>
            <a:ext cx="2670163" cy="174986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1583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사용자가</a:t>
            </a:r>
            <a:r>
              <a:rPr lang="en-US" altLang="ko-KR" dirty="0"/>
              <a:t> </a:t>
            </a:r>
            <a:r>
              <a:rPr lang="ko-KR" altLang="en-US" dirty="0"/>
              <a:t>만드는 모듈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87F81CD0-890B-814E-BBEE-0C15BA96B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1564709"/>
            <a:ext cx="3520813" cy="380896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7A884-ADC6-7443-814F-8D2E20430392}"/>
              </a:ext>
            </a:extLst>
          </p:cNvPr>
          <p:cNvSpPr txBox="1"/>
          <p:nvPr/>
        </p:nvSpPr>
        <p:spPr>
          <a:xfrm>
            <a:off x="820885" y="1721066"/>
            <a:ext cx="3379640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latin typeface="+mn-lt"/>
              </a:rPr>
              <a:t># filename; </a:t>
            </a:r>
            <a:r>
              <a:rPr lang="en-US" altLang="ko-KR" dirty="0" err="1">
                <a:solidFill>
                  <a:schemeClr val="accent2"/>
                </a:solidFill>
                <a:latin typeface="+mn-lt"/>
              </a:rPr>
              <a:t>calculator.py</a:t>
            </a:r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# </a:t>
            </a:r>
            <a:r>
              <a:rPr lang="en-US" altLang="ko-KR" dirty="0" err="1">
                <a:latin typeface="+mn-lt"/>
              </a:rPr>
              <a:t>add,subtract</a:t>
            </a:r>
            <a:r>
              <a:rPr lang="en-US" altLang="ko-KR" dirty="0">
                <a:latin typeface="+mn-lt"/>
              </a:rPr>
              <a:t> numbers module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def add(</a:t>
            </a:r>
            <a:r>
              <a:rPr lang="en-US" altLang="ko-KR" dirty="0" err="1">
                <a:latin typeface="+mn-lt"/>
              </a:rPr>
              <a:t>a,b</a:t>
            </a:r>
            <a:r>
              <a:rPr lang="en-US" altLang="ko-KR" dirty="0">
                <a:latin typeface="+mn-lt"/>
              </a:rPr>
              <a:t>) :</a:t>
            </a:r>
          </a:p>
          <a:p>
            <a:r>
              <a:rPr lang="en-US" altLang="ko-KR" dirty="0">
                <a:latin typeface="+mn-lt"/>
              </a:rPr>
              <a:t>    result = </a:t>
            </a:r>
            <a:r>
              <a:rPr lang="en-US" altLang="ko-KR" dirty="0" err="1">
                <a:latin typeface="+mn-lt"/>
              </a:rPr>
              <a:t>a+b</a:t>
            </a:r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    return result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def subtract(</a:t>
            </a:r>
            <a:r>
              <a:rPr lang="en-US" altLang="ko-KR" dirty="0" err="1">
                <a:latin typeface="+mn-lt"/>
              </a:rPr>
              <a:t>a,b</a:t>
            </a:r>
            <a:r>
              <a:rPr lang="en-US" altLang="ko-KR" dirty="0">
                <a:latin typeface="+mn-lt"/>
              </a:rPr>
              <a:t>) :</a:t>
            </a:r>
          </a:p>
          <a:p>
            <a:r>
              <a:rPr lang="en-US" altLang="ko-KR" dirty="0">
                <a:latin typeface="+mn-lt"/>
              </a:rPr>
              <a:t>    result = a-b</a:t>
            </a:r>
          </a:p>
          <a:p>
            <a:r>
              <a:rPr lang="en-US" altLang="ko-KR" dirty="0">
                <a:latin typeface="+mn-lt"/>
              </a:rPr>
              <a:t>    return result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3ED2DCC-ECFD-C146-A302-88658F5FA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7" y="2603503"/>
            <a:ext cx="2986754" cy="167022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313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사용자가</a:t>
            </a:r>
            <a:r>
              <a:rPr lang="en-US" altLang="ko-KR" dirty="0"/>
              <a:t> </a:t>
            </a:r>
            <a:r>
              <a:rPr lang="ko-KR" altLang="en-US" dirty="0"/>
              <a:t>만드는 모듈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12648" y="1564710"/>
            <a:ext cx="3520813" cy="454798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B1A51-3835-D04A-ADAA-CA6CE38C62CE}"/>
              </a:ext>
            </a:extLst>
          </p:cNvPr>
          <p:cNvSpPr txBox="1"/>
          <p:nvPr/>
        </p:nvSpPr>
        <p:spPr>
          <a:xfrm>
            <a:off x="820885" y="1721066"/>
            <a:ext cx="3379640" cy="392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 filename; </a:t>
            </a:r>
            <a:r>
              <a:rPr lang="en-US" altLang="ko-KR" sz="1600" dirty="0" err="1">
                <a:solidFill>
                  <a:schemeClr val="accent2"/>
                </a:solidFill>
                <a:latin typeface="+mn-lt"/>
              </a:rPr>
              <a:t>List_index.py</a:t>
            </a:r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# </a:t>
            </a:r>
            <a:r>
              <a:rPr lang="en-US" altLang="ko-KR" sz="1600" dirty="0" err="1">
                <a:latin typeface="+mn-lt"/>
              </a:rPr>
              <a:t>mid,end</a:t>
            </a:r>
            <a:r>
              <a:rPr lang="en-US" altLang="ko-KR" sz="1600" dirty="0">
                <a:latin typeface="+mn-lt"/>
              </a:rPr>
              <a:t> list module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def </a:t>
            </a:r>
            <a:r>
              <a:rPr lang="en-US" altLang="ko-KR" sz="1600" dirty="0" err="1">
                <a:latin typeface="+mn-lt"/>
              </a:rPr>
              <a:t>mid_list</a:t>
            </a:r>
            <a:r>
              <a:rPr lang="en-US" altLang="ko-KR" sz="1600" dirty="0">
                <a:latin typeface="+mn-lt"/>
              </a:rPr>
              <a:t>(a) :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len_list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len</a:t>
            </a:r>
            <a:r>
              <a:rPr lang="en-US" altLang="ko-KR" sz="1600" dirty="0">
                <a:latin typeface="+mn-lt"/>
              </a:rPr>
              <a:t>(a)</a:t>
            </a:r>
          </a:p>
          <a:p>
            <a:r>
              <a:rPr lang="en-US" altLang="ko-KR" sz="1600" dirty="0">
                <a:latin typeface="+mn-lt"/>
              </a:rPr>
              <a:t>    if len_list%2!=0:</a:t>
            </a:r>
          </a:p>
          <a:p>
            <a:r>
              <a:rPr lang="en-US" altLang="ko-KR" sz="1600" dirty="0">
                <a:latin typeface="+mn-lt"/>
              </a:rPr>
              <a:t>        </a:t>
            </a:r>
            <a:r>
              <a:rPr lang="en-US" altLang="ko-KR" sz="1600" dirty="0" err="1">
                <a:latin typeface="+mn-lt"/>
              </a:rPr>
              <a:t>len_list</a:t>
            </a:r>
            <a:r>
              <a:rPr lang="en-US" altLang="ko-KR" sz="1600" dirty="0">
                <a:latin typeface="+mn-lt"/>
              </a:rPr>
              <a:t> = len_list-1</a:t>
            </a:r>
          </a:p>
          <a:p>
            <a:r>
              <a:rPr lang="en-US" altLang="ko-KR" sz="1600" dirty="0">
                <a:latin typeface="+mn-lt"/>
              </a:rPr>
              <a:t>    mid = </a:t>
            </a:r>
            <a:r>
              <a:rPr lang="en-US" altLang="ko-KR" sz="1600" dirty="0" err="1">
                <a:latin typeface="+mn-lt"/>
              </a:rPr>
              <a:t>len_list</a:t>
            </a:r>
            <a:r>
              <a:rPr lang="en-US" altLang="ko-KR" sz="1600" dirty="0">
                <a:latin typeface="+mn-lt"/>
              </a:rPr>
              <a:t>//2</a:t>
            </a:r>
          </a:p>
          <a:p>
            <a:r>
              <a:rPr lang="en-US" altLang="ko-KR" sz="1600" dirty="0">
                <a:latin typeface="+mn-lt"/>
              </a:rPr>
              <a:t>    return a[mid]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def </a:t>
            </a:r>
            <a:r>
              <a:rPr lang="en-US" altLang="ko-KR" sz="1600" dirty="0" err="1">
                <a:latin typeface="+mn-lt"/>
              </a:rPr>
              <a:t>end_list</a:t>
            </a:r>
            <a:r>
              <a:rPr lang="en-US" altLang="ko-KR" sz="1600" dirty="0">
                <a:latin typeface="+mn-lt"/>
              </a:rPr>
              <a:t>(a) :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len_list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len</a:t>
            </a:r>
            <a:r>
              <a:rPr lang="en-US" altLang="ko-KR" sz="1600" dirty="0">
                <a:latin typeface="+mn-lt"/>
              </a:rPr>
              <a:t>(a)</a:t>
            </a:r>
          </a:p>
          <a:p>
            <a:r>
              <a:rPr lang="en-US" altLang="ko-KR" sz="1600" dirty="0">
                <a:latin typeface="+mn-lt"/>
              </a:rPr>
              <a:t>    return a[len_list-1]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DFFE3F7-9A83-1846-9305-E82A9B36E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7" y="2839257"/>
            <a:ext cx="2985697" cy="168379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5224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자주 사용하는 함수 </a:t>
            </a:r>
            <a:r>
              <a:rPr lang="en-US" altLang="ko-KR"/>
              <a:t>3</a:t>
            </a:r>
            <a:r>
              <a:rPr lang="ko-KR" altLang="en-US"/>
              <a:t>개를 저장하여 </a:t>
            </a:r>
            <a:r>
              <a:rPr lang="en-US" altLang="ko-KR"/>
              <a:t>‘freq.py’</a:t>
            </a:r>
            <a:r>
              <a:rPr lang="ko-KR" altLang="en-US"/>
              <a:t>에저장한다</a:t>
            </a:r>
            <a:endParaRPr lang="en-US" altLang="ko-KR"/>
          </a:p>
          <a:p>
            <a:r>
              <a:rPr lang="en-US" altLang="ko-KR"/>
              <a:t>import freq </a:t>
            </a:r>
            <a:r>
              <a:rPr lang="ko-KR" altLang="en-US"/>
              <a:t>사용하여 저장 된 함수 </a:t>
            </a:r>
            <a:r>
              <a:rPr lang="en-US" altLang="ko-KR"/>
              <a:t>3</a:t>
            </a:r>
            <a:r>
              <a:rPr lang="ko-KR" altLang="en-US"/>
              <a:t>개를 사용해 본다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42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</a:t>
            </a:r>
            <a:r>
              <a:rPr lang="en-US" altLang="ko-KR" dirty="0"/>
              <a:t>String </a:t>
            </a:r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00848" y="1646421"/>
            <a:ext cx="6276422" cy="361137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0005" y="1817155"/>
            <a:ext cx="5490429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import string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text = "All that I need you"</a:t>
            </a:r>
          </a:p>
          <a:p>
            <a:r>
              <a:rPr lang="en-US" altLang="ko-KR" sz="1600" dirty="0">
                <a:latin typeface="+mn-lt"/>
              </a:rPr>
              <a:t>print("</a:t>
            </a:r>
            <a:r>
              <a:rPr lang="en-US" altLang="ko-KR" sz="1600" dirty="0" err="1">
                <a:latin typeface="+mn-lt"/>
              </a:rPr>
              <a:t>capword</a:t>
            </a:r>
            <a:r>
              <a:rPr lang="en-US" altLang="ko-KR" sz="1600" dirty="0">
                <a:latin typeface="+mn-lt"/>
              </a:rPr>
              <a:t>", "=&gt;", </a:t>
            </a:r>
            <a:r>
              <a:rPr lang="en-US" altLang="ko-KR" sz="1600" dirty="0" err="1">
                <a:latin typeface="+mn-lt"/>
              </a:rPr>
              <a:t>string.capwords</a:t>
            </a:r>
            <a:r>
              <a:rPr lang="en-US" altLang="ko-KR" sz="1600" dirty="0">
                <a:latin typeface="+mn-lt"/>
              </a:rPr>
              <a:t>(text))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print("upper", "=&gt;", </a:t>
            </a:r>
            <a:r>
              <a:rPr lang="en-US" altLang="ko-KR" sz="1600" dirty="0" err="1">
                <a:latin typeface="+mn-lt"/>
              </a:rPr>
              <a:t>text.upper</a:t>
            </a:r>
            <a:r>
              <a:rPr lang="en-US" altLang="ko-KR" sz="1600" dirty="0">
                <a:latin typeface="+mn-lt"/>
              </a:rPr>
              <a:t>())</a:t>
            </a:r>
          </a:p>
          <a:p>
            <a:r>
              <a:rPr lang="en-US" altLang="ko-KR" sz="1600" dirty="0">
                <a:latin typeface="+mn-lt"/>
              </a:rPr>
              <a:t>print("lower", "=&gt;", </a:t>
            </a:r>
            <a:r>
              <a:rPr lang="en-US" altLang="ko-KR" sz="1600" dirty="0" err="1">
                <a:latin typeface="+mn-lt"/>
              </a:rPr>
              <a:t>text.lower</a:t>
            </a:r>
            <a:r>
              <a:rPr lang="en-US" altLang="ko-KR" sz="1600" dirty="0">
                <a:latin typeface="+mn-lt"/>
              </a:rPr>
              <a:t>())</a:t>
            </a:r>
          </a:p>
          <a:p>
            <a:r>
              <a:rPr lang="en-US" altLang="ko-KR" sz="1600" dirty="0">
                <a:latin typeface="+mn-lt"/>
              </a:rPr>
              <a:t>print("split", "=&gt;", </a:t>
            </a:r>
            <a:r>
              <a:rPr lang="en-US" altLang="ko-KR" sz="1600" dirty="0" err="1">
                <a:latin typeface="+mn-lt"/>
              </a:rPr>
              <a:t>text.split</a:t>
            </a:r>
            <a:r>
              <a:rPr lang="en-US" altLang="ko-KR" sz="1600" dirty="0">
                <a:latin typeface="+mn-lt"/>
              </a:rPr>
              <a:t>(" "))</a:t>
            </a:r>
          </a:p>
          <a:p>
            <a:r>
              <a:rPr lang="en-US" altLang="ko-KR" sz="1600" dirty="0">
                <a:latin typeface="+mn-lt"/>
              </a:rPr>
              <a:t>print("replace", "=&gt;", </a:t>
            </a:r>
            <a:r>
              <a:rPr lang="en-US" altLang="ko-KR" sz="1600" dirty="0" err="1">
                <a:latin typeface="+mn-lt"/>
              </a:rPr>
              <a:t>text.replace</a:t>
            </a:r>
            <a:r>
              <a:rPr lang="en-US" altLang="ko-KR" sz="1600" dirty="0">
                <a:latin typeface="+mn-lt"/>
              </a:rPr>
              <a:t>("you", "him"))</a:t>
            </a:r>
          </a:p>
          <a:p>
            <a:r>
              <a:rPr lang="en-US" altLang="ko-KR" sz="1600" dirty="0">
                <a:latin typeface="+mn-lt"/>
              </a:rPr>
              <a:t>print("find", "=&gt;", </a:t>
            </a:r>
            <a:r>
              <a:rPr lang="en-US" altLang="ko-KR" sz="1600" dirty="0" err="1">
                <a:latin typeface="+mn-lt"/>
              </a:rPr>
              <a:t>text.find</a:t>
            </a:r>
            <a:r>
              <a:rPr lang="en-US" altLang="ko-KR" sz="1600" dirty="0">
                <a:latin typeface="+mn-lt"/>
              </a:rPr>
              <a:t>("All"))</a:t>
            </a:r>
          </a:p>
          <a:p>
            <a:r>
              <a:rPr lang="en-US" altLang="ko-KR" sz="1600" dirty="0">
                <a:latin typeface="+mn-lt"/>
              </a:rPr>
              <a:t>print("count", "=&gt;", </a:t>
            </a:r>
            <a:r>
              <a:rPr lang="en-US" altLang="ko-KR" sz="1600" dirty="0" err="1">
                <a:latin typeface="+mn-lt"/>
              </a:rPr>
              <a:t>text.count</a:t>
            </a:r>
            <a:r>
              <a:rPr lang="en-US" altLang="ko-KR" sz="1600" dirty="0">
                <a:latin typeface="+mn-lt"/>
              </a:rPr>
              <a:t>("e")) 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64" y="4238403"/>
            <a:ext cx="4024750" cy="178688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605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코드 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44942" y="1465122"/>
            <a:ext cx="7759961" cy="496782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844260" y="1559884"/>
            <a:ext cx="7460643" cy="494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datetime</a:t>
            </a:r>
            <a:r>
              <a:rPr lang="en-US" altLang="ko-KR" dirty="0">
                <a:latin typeface="+mn-lt"/>
              </a:rPr>
              <a:t> import date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 err="1">
                <a:latin typeface="+mn-lt"/>
              </a:rPr>
              <a:t>def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cal_birthday</a:t>
            </a:r>
            <a:r>
              <a:rPr lang="en-US" altLang="ko-KR" dirty="0">
                <a:latin typeface="+mn-lt"/>
              </a:rPr>
              <a:t>(month, day):</a:t>
            </a:r>
          </a:p>
          <a:p>
            <a:r>
              <a:rPr lang="en-US" altLang="ko-KR" dirty="0">
                <a:latin typeface="+mn-lt"/>
              </a:rPr>
              <a:t>    today = </a:t>
            </a:r>
            <a:r>
              <a:rPr lang="en-US" altLang="ko-KR" dirty="0" err="1">
                <a:latin typeface="+mn-lt"/>
              </a:rPr>
              <a:t>date.today</a:t>
            </a:r>
            <a:r>
              <a:rPr lang="en-US" altLang="ko-KR" dirty="0">
                <a:latin typeface="+mn-lt"/>
              </a:rPr>
              <a:t>()</a:t>
            </a:r>
          </a:p>
          <a:p>
            <a:r>
              <a:rPr lang="en-US" altLang="ko-KR" dirty="0">
                <a:latin typeface="+mn-lt"/>
              </a:rPr>
              <a:t>    birthday = date(</a:t>
            </a:r>
            <a:r>
              <a:rPr lang="en-US" altLang="ko-KR" dirty="0" err="1">
                <a:latin typeface="+mn-lt"/>
              </a:rPr>
              <a:t>today.year</a:t>
            </a:r>
            <a:r>
              <a:rPr lang="en-US" altLang="ko-KR" dirty="0">
                <a:latin typeface="+mn-lt"/>
              </a:rPr>
              <a:t>, month, day)</a:t>
            </a:r>
          </a:p>
          <a:p>
            <a:r>
              <a:rPr lang="en-US" altLang="ko-KR" dirty="0">
                <a:latin typeface="+mn-lt"/>
              </a:rPr>
              <a:t>    due = birthday - today</a:t>
            </a:r>
          </a:p>
          <a:p>
            <a:r>
              <a:rPr lang="en-US" altLang="ko-KR" dirty="0">
                <a:latin typeface="+mn-lt"/>
              </a:rPr>
              <a:t>    if </a:t>
            </a:r>
            <a:r>
              <a:rPr lang="en-US" altLang="ko-KR" dirty="0" err="1">
                <a:latin typeface="+mn-lt"/>
              </a:rPr>
              <a:t>due.days</a:t>
            </a:r>
            <a:r>
              <a:rPr lang="en-US" altLang="ko-KR" dirty="0">
                <a:latin typeface="+mn-lt"/>
              </a:rPr>
              <a:t> &lt; 0 :</a:t>
            </a:r>
          </a:p>
          <a:p>
            <a:r>
              <a:rPr lang="en-US" altLang="ko-KR" dirty="0">
                <a:latin typeface="+mn-lt"/>
              </a:rPr>
              <a:t>        </a:t>
            </a:r>
            <a:r>
              <a:rPr lang="en-US" altLang="ko-KR" dirty="0" err="1">
                <a:latin typeface="+mn-lt"/>
              </a:rPr>
              <a:t>next_birthday</a:t>
            </a:r>
            <a:r>
              <a:rPr lang="en-US" altLang="ko-KR" dirty="0">
                <a:latin typeface="+mn-lt"/>
              </a:rPr>
              <a:t> = date(</a:t>
            </a:r>
            <a:r>
              <a:rPr lang="en-US" altLang="ko-KR" dirty="0" err="1">
                <a:latin typeface="+mn-lt"/>
              </a:rPr>
              <a:t>today.year</a:t>
            </a:r>
            <a:r>
              <a:rPr lang="en-US" altLang="ko-KR" dirty="0">
                <a:latin typeface="+mn-lt"/>
              </a:rPr>
              <a:t> + 1, </a:t>
            </a:r>
            <a:r>
              <a:rPr lang="en-US" altLang="ko-KR" dirty="0" err="1">
                <a:latin typeface="+mn-lt"/>
              </a:rPr>
              <a:t>birthday.month</a:t>
            </a:r>
            <a:r>
              <a:rPr lang="en-US" altLang="ko-KR" dirty="0">
                <a:latin typeface="+mn-lt"/>
              </a:rPr>
              <a:t>, </a:t>
            </a:r>
            <a:r>
              <a:rPr lang="en-US" altLang="ko-KR" dirty="0" err="1">
                <a:latin typeface="+mn-lt"/>
              </a:rPr>
              <a:t>birthday.day</a:t>
            </a:r>
            <a:r>
              <a:rPr lang="en-US" altLang="ko-KR" dirty="0">
                <a:latin typeface="+mn-lt"/>
              </a:rPr>
              <a:t>)</a:t>
            </a:r>
          </a:p>
          <a:p>
            <a:r>
              <a:rPr lang="en-US" altLang="ko-KR" dirty="0">
                <a:latin typeface="+mn-lt"/>
              </a:rPr>
              <a:t>        due = </a:t>
            </a:r>
            <a:r>
              <a:rPr lang="en-US" altLang="ko-KR" dirty="0" err="1">
                <a:latin typeface="+mn-lt"/>
              </a:rPr>
              <a:t>next_birthday</a:t>
            </a:r>
            <a:r>
              <a:rPr lang="en-US" altLang="ko-KR" dirty="0">
                <a:latin typeface="+mn-lt"/>
              </a:rPr>
              <a:t> - today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    print("</a:t>
            </a:r>
            <a:r>
              <a:rPr lang="ko-KR" altLang="en-US" dirty="0">
                <a:latin typeface="+mn-lt"/>
              </a:rPr>
              <a:t>생일까지 남은 날짜는</a:t>
            </a:r>
            <a:r>
              <a:rPr lang="en-US" altLang="ko-KR" dirty="0">
                <a:latin typeface="+mn-lt"/>
              </a:rPr>
              <a:t>: ", </a:t>
            </a:r>
            <a:r>
              <a:rPr lang="en-US" altLang="ko-KR" dirty="0" err="1">
                <a:latin typeface="+mn-lt"/>
              </a:rPr>
              <a:t>due.days</a:t>
            </a:r>
            <a:r>
              <a:rPr lang="en-US" altLang="ko-KR" dirty="0">
                <a:latin typeface="+mn-lt"/>
              </a:rPr>
              <a:t>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import math</a:t>
            </a:r>
          </a:p>
          <a:p>
            <a:r>
              <a:rPr lang="en-US" altLang="ko-KR" dirty="0">
                <a:latin typeface="+mn-lt"/>
              </a:rPr>
              <a:t>import </a:t>
            </a:r>
            <a:r>
              <a:rPr lang="en-US" altLang="ko-KR" dirty="0" err="1">
                <a:latin typeface="+mn-lt"/>
              </a:rPr>
              <a:t>cmath</a:t>
            </a:r>
            <a:endParaRPr lang="en-US" altLang="ko-KR" dirty="0">
              <a:latin typeface="+mn-lt"/>
            </a:endParaRP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 err="1">
                <a:latin typeface="+mn-lt"/>
              </a:rPr>
              <a:t>def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deter</a:t>
            </a:r>
            <a:r>
              <a:rPr lang="en-US" altLang="ko-KR" dirty="0">
                <a:latin typeface="+mn-lt"/>
              </a:rPr>
              <a:t>(a, b, c):</a:t>
            </a:r>
          </a:p>
          <a:p>
            <a:r>
              <a:rPr lang="en-US" altLang="ko-KR" dirty="0">
                <a:latin typeface="+mn-lt"/>
              </a:rPr>
              <a:t>    return </a:t>
            </a:r>
            <a:r>
              <a:rPr lang="en-US" altLang="ko-KR" dirty="0" err="1">
                <a:latin typeface="+mn-lt"/>
              </a:rPr>
              <a:t>math.pow</a:t>
            </a:r>
            <a:r>
              <a:rPr lang="en-US" altLang="ko-KR" dirty="0">
                <a:latin typeface="+mn-lt"/>
              </a:rPr>
              <a:t>(b, 2) - 4*a*c</a:t>
            </a:r>
          </a:p>
          <a:p>
            <a:r>
              <a:rPr lang="en-US" altLang="ko-KR" dirty="0">
                <a:latin typeface="+mn-lt"/>
              </a:rPr>
              <a:t># continue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to..</a:t>
            </a:r>
          </a:p>
          <a:p>
            <a:endParaRPr lang="en-US" altLang="ko-KR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9680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코드 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12217"/>
            <a:ext cx="6622922" cy="370965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2447" y="1725849"/>
            <a:ext cx="6880188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 err="1">
                <a:latin typeface="+mn-lt"/>
              </a:rPr>
              <a:t>def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roots_formula</a:t>
            </a:r>
            <a:r>
              <a:rPr lang="en-US" altLang="ko-KR" dirty="0">
                <a:latin typeface="+mn-lt"/>
              </a:rPr>
              <a:t>(a, b, c):</a:t>
            </a:r>
          </a:p>
          <a:p>
            <a:r>
              <a:rPr lang="en-US" altLang="ko-KR" dirty="0">
                <a:latin typeface="+mn-lt"/>
              </a:rPr>
              <a:t>    if deter(</a:t>
            </a:r>
            <a:r>
              <a:rPr lang="en-US" altLang="ko-KR" dirty="0" err="1">
                <a:latin typeface="+mn-lt"/>
              </a:rPr>
              <a:t>a,b,c</a:t>
            </a:r>
            <a:r>
              <a:rPr lang="en-US" altLang="ko-KR" dirty="0">
                <a:latin typeface="+mn-lt"/>
              </a:rPr>
              <a:t>) &gt;= 0: </a:t>
            </a:r>
          </a:p>
          <a:p>
            <a:r>
              <a:rPr lang="en-US" altLang="ko-KR" dirty="0">
                <a:latin typeface="+mn-lt"/>
              </a:rPr>
              <a:t>        root01 = (-b + </a:t>
            </a:r>
            <a:r>
              <a:rPr lang="en-US" altLang="ko-KR" dirty="0" err="1">
                <a:latin typeface="+mn-lt"/>
              </a:rPr>
              <a:t>math.sqrt</a:t>
            </a:r>
            <a:r>
              <a:rPr lang="en-US" altLang="ko-KR" dirty="0">
                <a:latin typeface="+mn-lt"/>
              </a:rPr>
              <a:t>(deter(</a:t>
            </a:r>
            <a:r>
              <a:rPr lang="en-US" altLang="ko-KR" dirty="0" err="1">
                <a:latin typeface="+mn-lt"/>
              </a:rPr>
              <a:t>a,b,c</a:t>
            </a:r>
            <a:r>
              <a:rPr lang="en-US" altLang="ko-KR" dirty="0">
                <a:latin typeface="+mn-lt"/>
              </a:rPr>
              <a:t>)))/ (2*a)</a:t>
            </a:r>
          </a:p>
          <a:p>
            <a:r>
              <a:rPr lang="en-US" altLang="ko-KR" dirty="0">
                <a:latin typeface="+mn-lt"/>
              </a:rPr>
              <a:t>        root02 = (-b - </a:t>
            </a:r>
            <a:r>
              <a:rPr lang="en-US" altLang="ko-KR" dirty="0" err="1">
                <a:latin typeface="+mn-lt"/>
              </a:rPr>
              <a:t>math.sqrt</a:t>
            </a:r>
            <a:r>
              <a:rPr lang="en-US" altLang="ko-KR" dirty="0">
                <a:latin typeface="+mn-lt"/>
              </a:rPr>
              <a:t>(deter(</a:t>
            </a:r>
            <a:r>
              <a:rPr lang="en-US" altLang="ko-KR" dirty="0" err="1">
                <a:latin typeface="+mn-lt"/>
              </a:rPr>
              <a:t>a,b,c</a:t>
            </a:r>
            <a:r>
              <a:rPr lang="en-US" altLang="ko-KR" dirty="0">
                <a:latin typeface="+mn-lt"/>
              </a:rPr>
              <a:t>)))/ (2*a)</a:t>
            </a:r>
          </a:p>
          <a:p>
            <a:r>
              <a:rPr lang="en-US" altLang="ko-KR" dirty="0">
                <a:latin typeface="+mn-lt"/>
              </a:rPr>
              <a:t>    else:</a:t>
            </a:r>
          </a:p>
          <a:p>
            <a:r>
              <a:rPr lang="en-US" altLang="ko-KR" dirty="0">
                <a:latin typeface="+mn-lt"/>
              </a:rPr>
              <a:t>        root01_real = -b/(2*a)</a:t>
            </a:r>
          </a:p>
          <a:p>
            <a:r>
              <a:rPr lang="en-US" altLang="ko-KR" dirty="0">
                <a:latin typeface="+mn-lt"/>
              </a:rPr>
              <a:t>        root01_imag = (</a:t>
            </a:r>
            <a:r>
              <a:rPr lang="en-US" altLang="ko-KR" dirty="0" err="1">
                <a:latin typeface="+mn-lt"/>
              </a:rPr>
              <a:t>math.sqrt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math.fabs</a:t>
            </a:r>
            <a:r>
              <a:rPr lang="en-US" altLang="ko-KR" dirty="0">
                <a:latin typeface="+mn-lt"/>
              </a:rPr>
              <a:t>(deter(</a:t>
            </a:r>
            <a:r>
              <a:rPr lang="en-US" altLang="ko-KR" dirty="0" err="1">
                <a:latin typeface="+mn-lt"/>
              </a:rPr>
              <a:t>a,b,c</a:t>
            </a:r>
            <a:r>
              <a:rPr lang="en-US" altLang="ko-KR" dirty="0">
                <a:latin typeface="+mn-lt"/>
              </a:rPr>
              <a:t>))))/ (2*a)</a:t>
            </a:r>
          </a:p>
          <a:p>
            <a:r>
              <a:rPr lang="en-US" altLang="ko-KR" dirty="0">
                <a:latin typeface="+mn-lt"/>
              </a:rPr>
              <a:t>        root02_real = -b/(2*a)</a:t>
            </a:r>
          </a:p>
          <a:p>
            <a:r>
              <a:rPr lang="en-US" altLang="ko-KR" dirty="0">
                <a:latin typeface="+mn-lt"/>
              </a:rPr>
              <a:t>        root02_imag = (</a:t>
            </a:r>
            <a:r>
              <a:rPr lang="en-US" altLang="ko-KR" dirty="0" err="1">
                <a:latin typeface="+mn-lt"/>
              </a:rPr>
              <a:t>math.sqrt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math.fabs</a:t>
            </a:r>
            <a:r>
              <a:rPr lang="en-US" altLang="ko-KR" dirty="0">
                <a:latin typeface="+mn-lt"/>
              </a:rPr>
              <a:t>(deter(</a:t>
            </a:r>
            <a:r>
              <a:rPr lang="en-US" altLang="ko-KR" dirty="0" err="1">
                <a:latin typeface="+mn-lt"/>
              </a:rPr>
              <a:t>a,b,c</a:t>
            </a:r>
            <a:r>
              <a:rPr lang="en-US" altLang="ko-KR" dirty="0">
                <a:latin typeface="+mn-lt"/>
              </a:rPr>
              <a:t>))))/ (2*a)</a:t>
            </a:r>
          </a:p>
          <a:p>
            <a:r>
              <a:rPr lang="en-US" altLang="ko-KR" dirty="0">
                <a:latin typeface="+mn-lt"/>
              </a:rPr>
              <a:t>        root01 = root01_real + root01_imag * 1j</a:t>
            </a:r>
          </a:p>
          <a:p>
            <a:r>
              <a:rPr lang="en-US" altLang="ko-KR" dirty="0">
                <a:latin typeface="+mn-lt"/>
              </a:rPr>
              <a:t>        root02 = root02_real - root02_imag * 1j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    return [root01, root02]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919" y="4823342"/>
            <a:ext cx="5057477" cy="125285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8769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‘operators.py’</a:t>
            </a:r>
            <a:r>
              <a:rPr lang="ko-KR" altLang="en-US" dirty="0"/>
              <a:t>에 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 과정과 결과를 함께 출력하는 함수 </a:t>
            </a:r>
            <a:r>
              <a:rPr lang="en-US" altLang="ko-KR" dirty="0"/>
              <a:t>3</a:t>
            </a:r>
            <a:r>
              <a:rPr lang="ko-KR" altLang="en-US" dirty="0"/>
              <a:t>개를 만든다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ko-KR" altLang="en-US" dirty="0"/>
              <a:t>하여 사용해본다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4099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코드 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12217"/>
            <a:ext cx="6622922" cy="370965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2447" y="1725849"/>
            <a:ext cx="6880188" cy="2894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#operators.py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def add(a, b):</a:t>
            </a:r>
          </a:p>
          <a:p>
            <a:r>
              <a:rPr lang="en-US" altLang="ko-KR" sz="1600" dirty="0">
                <a:latin typeface="+mn-lt"/>
              </a:rPr>
              <a:t>    print(a, '+', b, '=', </a:t>
            </a:r>
            <a:r>
              <a:rPr lang="en-US" altLang="ko-KR" sz="1600" dirty="0" err="1">
                <a:latin typeface="+mn-lt"/>
              </a:rPr>
              <a:t>a+b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def </a:t>
            </a:r>
            <a:r>
              <a:rPr lang="en-US" altLang="ko-KR" sz="1600" dirty="0" err="1">
                <a:latin typeface="+mn-lt"/>
              </a:rPr>
              <a:t>mul</a:t>
            </a:r>
            <a:r>
              <a:rPr lang="en-US" altLang="ko-KR" sz="1600" dirty="0">
                <a:latin typeface="+mn-lt"/>
              </a:rPr>
              <a:t>(a, b):</a:t>
            </a:r>
          </a:p>
          <a:p>
            <a:r>
              <a:rPr lang="en-US" altLang="ko-KR" sz="1600" dirty="0">
                <a:latin typeface="+mn-lt"/>
              </a:rPr>
              <a:t>    print(a, '*', b, '=', a*b)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def min(a, b):</a:t>
            </a:r>
          </a:p>
          <a:p>
            <a:r>
              <a:rPr lang="en-US" altLang="ko-KR" sz="1600" dirty="0">
                <a:latin typeface="+mn-lt"/>
              </a:rPr>
              <a:t>    print(a, '-', b, '=', a-b)</a:t>
            </a:r>
          </a:p>
          <a:p>
            <a:endParaRPr lang="en-US" altLang="ko-KR" sz="1600" dirty="0"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2C1BDA-CF53-4BD2-A7A2-A3350EF3D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259" y="3463956"/>
            <a:ext cx="3527369" cy="225875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8573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만드는 모듈 정의하기</a:t>
            </a:r>
            <a:endParaRPr lang="en-US" altLang="ko-KR" dirty="0"/>
          </a:p>
          <a:p>
            <a:pPr lvl="1"/>
            <a:r>
              <a:rPr lang="ko-KR" altLang="en-US" dirty="0"/>
              <a:t>자주 사용하는 함수들을 모아서 모듈로 정의</a:t>
            </a:r>
            <a:endParaRPr lang="en-US" altLang="ko-KR" dirty="0"/>
          </a:p>
          <a:p>
            <a:pPr lvl="1"/>
            <a:r>
              <a:rPr lang="ko-KR" altLang="en-US" dirty="0"/>
              <a:t>관련 함수들을 모아 공동 작업자와 공유 가능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636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정의하는 모듈을 만들 때</a:t>
            </a:r>
            <a:r>
              <a:rPr lang="en-US" altLang="ko-KR" dirty="0"/>
              <a:t>, </a:t>
            </a:r>
            <a:r>
              <a:rPr lang="ko-KR" altLang="en-US" dirty="0"/>
              <a:t>해당 파일의 </a:t>
            </a:r>
            <a:r>
              <a:rPr lang="ko-KR" altLang="en-US" dirty="0" err="1"/>
              <a:t>확장자는</a:t>
            </a:r>
            <a:r>
              <a:rPr lang="ko-KR" altLang="en-US" dirty="0"/>
              <a:t> 무엇으로 해야 하는가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378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재귀함수</a:t>
            </a:r>
            <a:r>
              <a:rPr lang="ko-KR" altLang="en-US" sz="4400" b="1" dirty="0">
                <a:solidFill>
                  <a:schemeClr val="bg1"/>
                </a:solidFill>
              </a:rPr>
              <a:t> 개요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10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14453" y="4878388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202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재귀 함수가 무엇인지 이해하기</a:t>
            </a:r>
            <a:endParaRPr lang="en-US" altLang="ko-KR" dirty="0"/>
          </a:p>
          <a:p>
            <a:r>
              <a:rPr lang="ko-KR" altLang="en-US" dirty="0"/>
              <a:t>재귀 함수를 반복문으로 변경해보기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320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/>
              <a:t>재귀함수</a:t>
            </a:r>
            <a:r>
              <a:rPr lang="en-US" altLang="ko-KR" sz="4000" dirty="0"/>
              <a:t>(Recursive function)</a:t>
            </a:r>
            <a:endParaRPr lang="ko-KR" altLang="en-US" sz="4000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084029" cy="4351338"/>
          </a:xfrm>
        </p:spPr>
        <p:txBody>
          <a:bodyPr/>
          <a:lstStyle/>
          <a:p>
            <a:r>
              <a:rPr lang="ko-KR" altLang="en-US" dirty="0"/>
              <a:t>재귀</a:t>
            </a:r>
            <a:r>
              <a:rPr lang="en-US" altLang="ko-KR" dirty="0"/>
              <a:t>(Recursion)</a:t>
            </a:r>
          </a:p>
          <a:p>
            <a:pPr lvl="1"/>
            <a:r>
              <a:rPr lang="ko-KR" altLang="en-US" dirty="0"/>
              <a:t>함수가 바디에서 자기 자신을 호출하는 프로그래밍의 </a:t>
            </a:r>
            <a:r>
              <a:rPr lang="ko-KR" altLang="en-US" dirty="0" err="1"/>
              <a:t>메소드</a:t>
            </a:r>
            <a:r>
              <a:rPr lang="ko-KR" altLang="en-US" dirty="0"/>
              <a:t> 혹은 함수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재귀함수</a:t>
            </a:r>
            <a:endParaRPr lang="en-US" altLang="ko-KR" dirty="0"/>
          </a:p>
          <a:p>
            <a:pPr lvl="1"/>
            <a:r>
              <a:rPr lang="ko-KR" altLang="en-US" dirty="0"/>
              <a:t>재귀로 정의된 함수를 지칭</a:t>
            </a:r>
            <a:r>
              <a:rPr lang="en-US" altLang="ko-KR" dirty="0"/>
              <a:t>(</a:t>
            </a:r>
            <a:r>
              <a:rPr lang="ko-KR" altLang="en-US" dirty="0"/>
              <a:t>비공식적으로 종종 사용됨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재귀 함수에는 </a:t>
            </a:r>
            <a:r>
              <a:rPr lang="ko-KR" altLang="en-US" dirty="0">
                <a:solidFill>
                  <a:srgbClr val="C00000"/>
                </a:solidFill>
              </a:rPr>
              <a:t>종료 조건을 반드시 명시해야 함</a:t>
            </a:r>
            <a:endParaRPr lang="en-US" altLang="ko-KR" dirty="0">
              <a:solidFill>
                <a:srgbClr val="C00000"/>
              </a:solidFill>
            </a:endParaRPr>
          </a:p>
          <a:p>
            <a:pPr lvl="2"/>
            <a:r>
              <a:rPr lang="ko-KR" altLang="en-US" dirty="0"/>
              <a:t>그렇지 않은 경우에 무한 루프로 빠질 수 있음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778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/>
              <a:t>재귀함수</a:t>
            </a:r>
            <a:r>
              <a:rPr lang="en-US" altLang="ko-KR" sz="4000" dirty="0"/>
              <a:t>(Recursive function)</a:t>
            </a:r>
            <a:endParaRPr lang="ko-KR" altLang="en-US" sz="4000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084029" cy="4351338"/>
          </a:xfrm>
        </p:spPr>
        <p:txBody>
          <a:bodyPr/>
          <a:lstStyle/>
          <a:p>
            <a:r>
              <a:rPr lang="ko-KR" altLang="en-US" dirty="0"/>
              <a:t>재귀 함수 조건</a:t>
            </a:r>
            <a:endParaRPr lang="en-US" altLang="ko-KR" dirty="0"/>
          </a:p>
          <a:p>
            <a:pPr lvl="1"/>
            <a:r>
              <a:rPr lang="en-US" altLang="ko-KR" dirty="0"/>
              <a:t>Recursive Step : </a:t>
            </a:r>
            <a:r>
              <a:rPr lang="ko-KR" altLang="en-US" dirty="0"/>
              <a:t>자기자신을 호출하는 단계</a:t>
            </a:r>
            <a:endParaRPr lang="en-US" altLang="ko-KR" dirty="0"/>
          </a:p>
          <a:p>
            <a:pPr lvl="1"/>
            <a:r>
              <a:rPr lang="en-US" altLang="ko-KR" dirty="0"/>
              <a:t>Termination Step : </a:t>
            </a:r>
            <a:r>
              <a:rPr lang="ko-KR" altLang="en-US" dirty="0"/>
              <a:t>종료 단계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65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086A0-4483-4D18-8EBA-9F44AE9B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  <a:r>
              <a:rPr lang="ko-KR" altLang="en-US" dirty="0"/>
              <a:t>을 숫자로 변환하기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27894F0-791F-43AD-9B4A-B7C8E1B29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49" y="1646422"/>
            <a:ext cx="3986482" cy="215946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CA2F1-0606-4CB4-89F7-E7C01C479EC1}"/>
              </a:ext>
            </a:extLst>
          </p:cNvPr>
          <p:cNvSpPr txBox="1"/>
          <p:nvPr/>
        </p:nvSpPr>
        <p:spPr>
          <a:xfrm>
            <a:off x="779081" y="1853248"/>
            <a:ext cx="5334630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 to convert strings to numbers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("4711"))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print(float("4711"))</a:t>
            </a:r>
          </a:p>
        </p:txBody>
      </p:sp>
      <p:pic>
        <p:nvPicPr>
          <p:cNvPr id="6" name="그림 5" descr="화면 캡처">
            <a:extLst>
              <a:ext uri="{FF2B5EF4-FFF2-40B4-BE49-F238E27FC236}">
                <a16:creationId xmlns:a16="http://schemas.microsoft.com/office/drawing/2014/main" id="{1121481B-7D06-4090-A7EF-38D9E9BFE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246" y="2854972"/>
            <a:ext cx="4902544" cy="2518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313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스스로 부르는 함수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28649" y="1690689"/>
            <a:ext cx="4685629" cy="288131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817177" y="1821842"/>
            <a:ext cx="53899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countdown</a:t>
            </a:r>
            <a:r>
              <a:rPr lang="en-US" altLang="ko-KR" sz="1600" dirty="0">
                <a:latin typeface="+mn-lt"/>
              </a:rPr>
              <a:t>(n) :</a:t>
            </a:r>
          </a:p>
          <a:p>
            <a:r>
              <a:rPr lang="en-US" altLang="ko-KR" sz="1600" dirty="0">
                <a:latin typeface="+mn-lt"/>
              </a:rPr>
              <a:t>    print(n)</a:t>
            </a:r>
          </a:p>
          <a:p>
            <a:r>
              <a:rPr lang="en-US" altLang="ko-KR" sz="1600" dirty="0">
                <a:latin typeface="+mn-lt"/>
              </a:rPr>
              <a:t>    if n &gt; 1 :</a:t>
            </a:r>
          </a:p>
          <a:p>
            <a:r>
              <a:rPr lang="en-US" altLang="ko-KR" sz="1600" dirty="0">
                <a:latin typeface="+mn-lt"/>
              </a:rPr>
              <a:t>       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countdown</a:t>
            </a:r>
            <a:r>
              <a:rPr lang="en-US" altLang="ko-KR" sz="1600" dirty="0">
                <a:latin typeface="+mn-lt"/>
              </a:rPr>
              <a:t>(n-1)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countdown(5)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39" y="3337398"/>
            <a:ext cx="3240342" cy="171869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1612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, pow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741981" y="1690689"/>
            <a:ext cx="4959571" cy="339767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933946" y="1910657"/>
            <a:ext cx="4320368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pow</a:t>
            </a:r>
            <a:r>
              <a:rPr lang="en-US" altLang="ko-KR" sz="1600" dirty="0">
                <a:latin typeface="+mn-lt"/>
              </a:rPr>
              <a:t>(n1, n2) :</a:t>
            </a:r>
          </a:p>
          <a:p>
            <a:r>
              <a:rPr lang="en-US" altLang="ko-KR" sz="1600" dirty="0">
                <a:latin typeface="+mn-lt"/>
              </a:rPr>
              <a:t>    if n2 == 0 :</a:t>
            </a:r>
          </a:p>
          <a:p>
            <a:r>
              <a:rPr lang="en-US" altLang="ko-KR" sz="1600" dirty="0">
                <a:latin typeface="+mn-lt"/>
              </a:rPr>
              <a:t>        return 1 </a:t>
            </a:r>
          </a:p>
          <a:p>
            <a:r>
              <a:rPr lang="en-US" altLang="ko-KR" sz="1600" dirty="0">
                <a:latin typeface="+mn-lt"/>
              </a:rPr>
              <a:t>    else:</a:t>
            </a:r>
          </a:p>
          <a:p>
            <a:r>
              <a:rPr lang="en-US" altLang="ko-KR" sz="1600" dirty="0">
                <a:latin typeface="+mn-lt"/>
              </a:rPr>
              <a:t>        return( n1 *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pow</a:t>
            </a:r>
            <a:r>
              <a:rPr lang="en-US" altLang="ko-KR" sz="1600" dirty="0">
                <a:latin typeface="+mn-lt"/>
              </a:rPr>
              <a:t>(n1, n2-1) 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print(pow(3, 8))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20" y="3474716"/>
            <a:ext cx="2673359" cy="117857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776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  <a:r>
              <a:rPr lang="en-US" altLang="ko-KR" dirty="0"/>
              <a:t>, f(n) = 3 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</a:t>
            </a:r>
          </a:p>
        </p:txBody>
      </p:sp>
      <p:sp>
        <p:nvSpPr>
          <p:cNvPr id="10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f(n) = 3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</a:t>
            </a:r>
            <a:r>
              <a:rPr lang="en-US" altLang="ko-KR" dirty="0"/>
              <a:t>, </a:t>
            </a:r>
            <a:r>
              <a:rPr lang="ko-KR" altLang="en-US" dirty="0"/>
              <a:t>재귀 함수 버전을 생각해보자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989408" y="2765829"/>
            <a:ext cx="4905784" cy="288193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1122292" y="2708071"/>
            <a:ext cx="43203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mult3(n) :  </a:t>
            </a:r>
          </a:p>
          <a:p>
            <a:r>
              <a:rPr lang="en-US" altLang="ko-KR" sz="1600" dirty="0">
                <a:latin typeface="+mn-lt"/>
              </a:rPr>
              <a:t>   if n &gt;=1 :    </a:t>
            </a:r>
          </a:p>
          <a:p>
            <a:r>
              <a:rPr lang="en-US" altLang="ko-KR" sz="1600" dirty="0">
                <a:latin typeface="+mn-lt"/>
              </a:rPr>
              <a:t>      return 3*mult3(n-1)  </a:t>
            </a:r>
          </a:p>
          <a:p>
            <a:r>
              <a:rPr lang="en-US" altLang="ko-KR" sz="1600" dirty="0">
                <a:latin typeface="+mn-lt"/>
              </a:rPr>
              <a:t>   else:   </a:t>
            </a:r>
          </a:p>
          <a:p>
            <a:r>
              <a:rPr lang="en-US" altLang="ko-KR" sz="1600" dirty="0">
                <a:latin typeface="+mn-lt"/>
              </a:rPr>
              <a:t>      return 1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range(1,10) :   </a:t>
            </a:r>
          </a:p>
          <a:p>
            <a:r>
              <a:rPr lang="en-US" altLang="ko-KR" sz="1600" dirty="0">
                <a:latin typeface="+mn-lt"/>
              </a:rPr>
              <a:t>    print(mult3(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))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72</a:t>
            </a:fld>
            <a:endParaRPr lang="ko-KR" altLang="en-US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07" y="2990766"/>
            <a:ext cx="1915873" cy="355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286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</a:t>
            </a:r>
            <a:r>
              <a:rPr lang="ko-KR" altLang="en-US" dirty="0"/>
              <a:t> 문제와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바로 이전 슬라이드 코드를 </a:t>
            </a:r>
            <a:r>
              <a:rPr lang="ko-KR" altLang="en-US" dirty="0" err="1"/>
              <a:t>재귀함수</a:t>
            </a:r>
            <a:r>
              <a:rPr lang="ko-KR" altLang="en-US" dirty="0"/>
              <a:t> 아닌 문장으로 수정해 보시오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38871" y="409997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1350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000166" y="2916434"/>
            <a:ext cx="4066686" cy="280663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187548" y="3049690"/>
            <a:ext cx="2815559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  <a:ea typeface="나눔명조 ExtraBold" panose="02020603020101020101" pitchFamily="18" charset="-127"/>
              </a:rPr>
              <a:t>def</a:t>
            </a:r>
            <a:r>
              <a:rPr lang="en-US" altLang="ko-KR" sz="1600" dirty="0">
                <a:latin typeface="+mn-lt"/>
                <a:ea typeface="나눔명조 ExtraBold" panose="02020603020101020101" pitchFamily="18" charset="-127"/>
              </a:rPr>
              <a:t> mult3(n) :</a:t>
            </a:r>
          </a:p>
          <a:p>
            <a:r>
              <a:rPr lang="en-US" altLang="ko-KR" sz="1600" dirty="0">
                <a:latin typeface="+mn-lt"/>
                <a:ea typeface="나눔명조 ExtraBold" panose="02020603020101020101" pitchFamily="18" charset="-127"/>
              </a:rPr>
              <a:t>    if n == 1 :</a:t>
            </a:r>
          </a:p>
          <a:p>
            <a:r>
              <a:rPr lang="en-US" altLang="ko-KR" sz="1600" dirty="0">
                <a:latin typeface="+mn-lt"/>
                <a:ea typeface="나눔명조 ExtraBold" panose="02020603020101020101" pitchFamily="18" charset="-127"/>
              </a:rPr>
              <a:t>        return 3</a:t>
            </a:r>
          </a:p>
          <a:p>
            <a:r>
              <a:rPr lang="en-US" altLang="ko-KR" sz="1600" dirty="0">
                <a:latin typeface="+mn-lt"/>
                <a:ea typeface="나눔명조 ExtraBold" panose="02020603020101020101" pitchFamily="18" charset="-127"/>
              </a:rPr>
              <a:t>    else:</a:t>
            </a:r>
          </a:p>
          <a:p>
            <a:r>
              <a:rPr lang="en-US" altLang="ko-KR" sz="1600" dirty="0">
                <a:latin typeface="+mn-lt"/>
                <a:ea typeface="나눔명조 ExtraBold" panose="02020603020101020101" pitchFamily="18" charset="-127"/>
              </a:rPr>
              <a:t>        return 3*</a:t>
            </a:r>
            <a:r>
              <a:rPr lang="ko-KR" altLang="en-US" sz="1600" dirty="0">
                <a:latin typeface="+mn-lt"/>
                <a:ea typeface="나눔명조 ExtraBold" panose="02020603020101020101" pitchFamily="18" charset="-127"/>
              </a:rPr>
              <a:t>*</a:t>
            </a:r>
            <a:r>
              <a:rPr lang="en-US" altLang="ko-KR" sz="1600" dirty="0">
                <a:latin typeface="+mn-lt"/>
                <a:ea typeface="나눔명조 ExtraBold" panose="02020603020101020101" pitchFamily="18" charset="-127"/>
              </a:rPr>
              <a:t>n</a:t>
            </a:r>
          </a:p>
          <a:p>
            <a:endParaRPr lang="en-US" altLang="ko-KR" sz="1600" dirty="0">
              <a:latin typeface="+mn-lt"/>
              <a:ea typeface="나눔명조 ExtraBold" panose="02020603020101020101" pitchFamily="18" charset="-127"/>
            </a:endParaRPr>
          </a:p>
          <a:p>
            <a:r>
              <a:rPr lang="en-US" altLang="ko-KR" sz="1600" dirty="0">
                <a:latin typeface="+mn-lt"/>
                <a:ea typeface="나눔명조 ExtraBold" panose="02020603020101020101" pitchFamily="18" charset="-127"/>
              </a:rPr>
              <a:t>for </a:t>
            </a:r>
            <a:r>
              <a:rPr lang="en-US" altLang="ko-KR" sz="1600" dirty="0" err="1">
                <a:latin typeface="+mn-lt"/>
                <a:ea typeface="나눔명조 ExtraBold" panose="02020603020101020101" pitchFamily="18" charset="-127"/>
              </a:rPr>
              <a:t>i</a:t>
            </a:r>
            <a:r>
              <a:rPr lang="en-US" altLang="ko-KR" sz="1600" dirty="0">
                <a:latin typeface="+mn-lt"/>
                <a:ea typeface="나눔명조 ExtraBold" panose="02020603020101020101" pitchFamily="18" charset="-127"/>
              </a:rPr>
              <a:t> in range(1,10) :</a:t>
            </a:r>
          </a:p>
          <a:p>
            <a:r>
              <a:rPr lang="en-US" altLang="ko-KR" sz="1600" dirty="0">
                <a:latin typeface="+mn-lt"/>
                <a:ea typeface="나눔명조 ExtraBold" panose="02020603020101020101" pitchFamily="18" charset="-127"/>
              </a:rPr>
              <a:t>    print(mult3(</a:t>
            </a:r>
            <a:r>
              <a:rPr lang="en-US" altLang="ko-KR" sz="1600" dirty="0" err="1">
                <a:latin typeface="+mn-lt"/>
                <a:ea typeface="나눔명조 ExtraBold" panose="02020603020101020101" pitchFamily="18" charset="-127"/>
              </a:rPr>
              <a:t>i</a:t>
            </a:r>
            <a:r>
              <a:rPr lang="en-US" altLang="ko-KR" sz="1600" dirty="0">
                <a:latin typeface="+mn-lt"/>
                <a:ea typeface="나눔명조 ExtraBold" panose="02020603020101020101" pitchFamily="18" charset="-127"/>
              </a:rPr>
              <a:t>))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05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  <a:r>
              <a:rPr lang="en-US" altLang="ko-KR" dirty="0"/>
              <a:t>, pattern()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741981" y="1690689"/>
            <a:ext cx="4959571" cy="339767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950879" y="1783657"/>
            <a:ext cx="43203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pattern</a:t>
            </a:r>
            <a:r>
              <a:rPr lang="en-US" altLang="ko-KR" sz="1600" dirty="0">
                <a:latin typeface="+mn-lt"/>
              </a:rPr>
              <a:t>(n) :</a:t>
            </a:r>
          </a:p>
          <a:p>
            <a:r>
              <a:rPr lang="en-US" altLang="ko-KR" sz="1600" dirty="0">
                <a:latin typeface="+mn-lt"/>
              </a:rPr>
              <a:t>    if n == 0 :</a:t>
            </a:r>
          </a:p>
          <a:p>
            <a:r>
              <a:rPr lang="en-US" altLang="ko-KR" sz="1600" dirty="0">
                <a:latin typeface="+mn-lt"/>
              </a:rPr>
              <a:t>        print(0, end=‘ ') </a:t>
            </a:r>
          </a:p>
          <a:p>
            <a:r>
              <a:rPr lang="en-US" altLang="ko-KR" sz="1600" dirty="0">
                <a:latin typeface="+mn-lt"/>
              </a:rPr>
              <a:t>    else:</a:t>
            </a:r>
          </a:p>
          <a:p>
            <a:r>
              <a:rPr lang="en-US" altLang="ko-KR" sz="1600" dirty="0">
                <a:latin typeface="+mn-lt"/>
              </a:rPr>
              <a:t>       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pattern</a:t>
            </a:r>
            <a:r>
              <a:rPr lang="en-US" altLang="ko-KR" sz="1600" dirty="0">
                <a:latin typeface="+mn-lt"/>
              </a:rPr>
              <a:t>(n-1)</a:t>
            </a:r>
          </a:p>
          <a:p>
            <a:r>
              <a:rPr lang="en-US" altLang="ko-KR" sz="1600" dirty="0">
                <a:latin typeface="+mn-lt"/>
              </a:rPr>
              <a:t>        print(n, end=' ')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pattern(5)</a:t>
            </a:r>
          </a:p>
          <a:p>
            <a:r>
              <a:rPr lang="en-US" altLang="ko-KR" sz="1600" dirty="0">
                <a:latin typeface="+mn-lt"/>
              </a:rPr>
              <a:t>print()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pattern(11)</a:t>
            </a:r>
          </a:p>
          <a:p>
            <a:endParaRPr lang="en-US" altLang="ko-KR" sz="1600" dirty="0">
              <a:latin typeface="+mn-lt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702" y="3990006"/>
            <a:ext cx="4923984" cy="157315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9325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  <a:r>
              <a:rPr lang="en-US" altLang="ko-KR" dirty="0"/>
              <a:t>, factorial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66750" y="1529324"/>
            <a:ext cx="6890945" cy="330125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817178" y="1660477"/>
            <a:ext cx="70896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factorial</a:t>
            </a:r>
            <a:r>
              <a:rPr lang="en-US" altLang="ko-KR" sz="1600" dirty="0">
                <a:latin typeface="+mn-lt"/>
              </a:rPr>
              <a:t>(n) :</a:t>
            </a:r>
          </a:p>
          <a:p>
            <a:r>
              <a:rPr lang="en-US" altLang="ko-KR" sz="1600" dirty="0">
                <a:latin typeface="+mn-lt"/>
              </a:rPr>
              <a:t>    print("factorial has been called with n = " + </a:t>
            </a:r>
            <a:r>
              <a:rPr lang="en-US" altLang="ko-KR" sz="1600" dirty="0" err="1">
                <a:latin typeface="+mn-lt"/>
              </a:rPr>
              <a:t>str</a:t>
            </a:r>
            <a:r>
              <a:rPr lang="en-US" altLang="ko-KR" sz="1600" dirty="0">
                <a:latin typeface="+mn-lt"/>
              </a:rPr>
              <a:t>(n))</a:t>
            </a:r>
          </a:p>
          <a:p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if n == 1 :                        			 </a:t>
            </a:r>
            <a:r>
              <a:rPr lang="en-US" altLang="ko-KR" sz="1600" dirty="0">
                <a:latin typeface="+mn-lt"/>
              </a:rPr>
              <a:t># terminate condition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        return 1</a:t>
            </a:r>
          </a:p>
          <a:p>
            <a:r>
              <a:rPr lang="pt-BR" altLang="ko-KR" sz="1600" dirty="0">
                <a:latin typeface="+mn-lt"/>
              </a:rPr>
              <a:t>    else :</a:t>
            </a:r>
          </a:p>
          <a:p>
            <a:r>
              <a:rPr lang="pt-BR" altLang="ko-KR" sz="1600" dirty="0">
                <a:latin typeface="+mn-lt"/>
              </a:rPr>
              <a:t>        res = n * </a:t>
            </a:r>
            <a:r>
              <a:rPr lang="pt-BR" altLang="ko-KR" sz="1600" dirty="0">
                <a:solidFill>
                  <a:srgbClr val="C00000"/>
                </a:solidFill>
                <a:latin typeface="+mn-lt"/>
              </a:rPr>
              <a:t>factorial</a:t>
            </a:r>
            <a:r>
              <a:rPr lang="pt-BR" altLang="ko-KR" sz="1600" dirty="0">
                <a:latin typeface="+mn-lt"/>
              </a:rPr>
              <a:t>(n-1)</a:t>
            </a:r>
          </a:p>
          <a:p>
            <a:r>
              <a:rPr lang="pt-BR" altLang="ko-KR" sz="1600" dirty="0">
                <a:latin typeface="+mn-lt"/>
              </a:rPr>
              <a:t>        print("intermediate result for ", n, " * factorial(" ,n-1, "): ",res)</a:t>
            </a:r>
          </a:p>
          <a:p>
            <a:r>
              <a:rPr lang="pt-BR" altLang="ko-KR" sz="1600" dirty="0">
                <a:latin typeface="+mn-lt"/>
              </a:rPr>
              <a:t>        return res	</a:t>
            </a:r>
          </a:p>
          <a:p>
            <a:endParaRPr lang="pt-BR" altLang="ko-KR" sz="1600" dirty="0">
              <a:latin typeface="+mn-lt"/>
            </a:endParaRPr>
          </a:p>
          <a:p>
            <a:r>
              <a:rPr lang="pt-BR" altLang="ko-KR" sz="1600" dirty="0">
                <a:latin typeface="+mn-lt"/>
              </a:rPr>
              <a:t>i = int(input("input an integer : "))</a:t>
            </a:r>
          </a:p>
          <a:p>
            <a:r>
              <a:rPr lang="pt-BR" altLang="ko-KR" sz="1600" dirty="0">
                <a:latin typeface="+mn-lt"/>
              </a:rPr>
              <a:t>print(factorial(i))</a:t>
            </a:r>
          </a:p>
          <a:p>
            <a:endParaRPr lang="en-US" altLang="ko-KR" sz="1600" dirty="0">
              <a:latin typeface="+mn-lt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24" y="4002401"/>
            <a:ext cx="4183330" cy="190478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8970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/>
              <a:t>2,</a:t>
            </a:r>
            <a:r>
              <a:rPr lang="ko-KR" altLang="en-US"/>
              <a:t> </a:t>
            </a:r>
            <a:r>
              <a:rPr lang="ko-KR" altLang="en-US" dirty="0"/>
              <a:t>문제와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/>
              <a:t>개의 양의 정수 값을 파라미터로 </a:t>
            </a:r>
            <a:r>
              <a:rPr lang="en-US" altLang="ko-KR" dirty="0"/>
              <a:t>power </a:t>
            </a:r>
            <a:r>
              <a:rPr lang="ko-KR" altLang="en-US"/>
              <a:t>함수를 재귀함수로 만드시오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38871" y="409997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1350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000166" y="2916434"/>
            <a:ext cx="4066686" cy="280663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187548" y="3049690"/>
            <a:ext cx="3879304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  <a:ea typeface="나눔명조 ExtraBold" panose="02020603020101020101" pitchFamily="18" charset="-127"/>
              </a:rPr>
              <a:t>def</a:t>
            </a:r>
            <a:r>
              <a:rPr lang="en-US" altLang="ko-KR" sz="1600" dirty="0">
                <a:latin typeface="+mn-lt"/>
                <a:ea typeface="나눔명조 ExtraBold" panose="02020603020101020101" pitchFamily="18" charset="-127"/>
              </a:rPr>
              <a:t> pow(n1, n2) :</a:t>
            </a:r>
          </a:p>
          <a:p>
            <a:r>
              <a:rPr lang="en-US" altLang="ko-KR" sz="1600" dirty="0">
                <a:latin typeface="+mn-lt"/>
                <a:ea typeface="나눔명조 ExtraBold" panose="02020603020101020101" pitchFamily="18" charset="-127"/>
              </a:rPr>
              <a:t>  if n2 == 0 :</a:t>
            </a:r>
          </a:p>
          <a:p>
            <a:r>
              <a:rPr lang="en-US" altLang="ko-KR" sz="1600" dirty="0">
                <a:latin typeface="+mn-lt"/>
                <a:ea typeface="나눔명조 ExtraBold" panose="02020603020101020101" pitchFamily="18" charset="-127"/>
              </a:rPr>
              <a:t>    return 1 </a:t>
            </a:r>
          </a:p>
          <a:p>
            <a:r>
              <a:rPr lang="en-US" altLang="ko-KR" sz="1600" dirty="0">
                <a:latin typeface="+mn-lt"/>
                <a:ea typeface="나눔명조 ExtraBold" panose="02020603020101020101" pitchFamily="18" charset="-127"/>
              </a:rPr>
              <a:t>  else:</a:t>
            </a:r>
          </a:p>
          <a:p>
            <a:r>
              <a:rPr lang="en-US" altLang="ko-KR" sz="1600" dirty="0">
                <a:latin typeface="+mn-lt"/>
                <a:ea typeface="나눔명조 ExtraBold" panose="02020603020101020101" pitchFamily="18" charset="-127"/>
              </a:rPr>
              <a:t>    return( n1 * pow(n1, n2-1) )</a:t>
            </a:r>
          </a:p>
          <a:p>
            <a:endParaRPr lang="en-US" altLang="ko-KR" sz="1600" dirty="0">
              <a:latin typeface="+mn-lt"/>
              <a:ea typeface="나눔명조 ExtraBold" panose="02020603020101020101" pitchFamily="18" charset="-127"/>
            </a:endParaRPr>
          </a:p>
          <a:p>
            <a:r>
              <a:rPr lang="en-US" altLang="ko-KR" sz="1600" dirty="0">
                <a:latin typeface="+mn-lt"/>
                <a:ea typeface="나눔명조 ExtraBold" panose="02020603020101020101" pitchFamily="18" charset="-127"/>
              </a:rPr>
              <a:t>print(pow(3</a:t>
            </a:r>
            <a:r>
              <a:rPr lang="en-US" altLang="ko-KR" sz="1600">
                <a:latin typeface="+mn-lt"/>
                <a:ea typeface="나눔명조 ExtraBold" panose="02020603020101020101" pitchFamily="18" charset="-127"/>
              </a:rPr>
              <a:t>, 4))</a:t>
            </a:r>
            <a:endParaRPr lang="en-US" altLang="ko-KR" sz="1600" dirty="0">
              <a:latin typeface="+mn-lt"/>
              <a:ea typeface="나눔명조 ExtraBold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2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재귀 함수가 무엇인지 이해하기</a:t>
            </a:r>
            <a:endParaRPr lang="en-US" altLang="ko-KR" dirty="0"/>
          </a:p>
          <a:p>
            <a:pPr lvl="1"/>
            <a:r>
              <a:rPr lang="ko-KR" altLang="en-US" dirty="0"/>
              <a:t>함수가 </a:t>
            </a:r>
            <a:r>
              <a:rPr lang="en-US" altLang="ko-KR" dirty="0"/>
              <a:t>body</a:t>
            </a:r>
            <a:r>
              <a:rPr lang="ko-KR" altLang="en-US" dirty="0"/>
              <a:t>에서 자기 자신을 호출하는 프로그래밍의 메소드 혹은 함수</a:t>
            </a:r>
            <a:endParaRPr lang="en-US" altLang="ko-KR" dirty="0"/>
          </a:p>
          <a:p>
            <a:pPr lvl="1"/>
            <a:r>
              <a:rPr lang="ko-KR" altLang="en-US" dirty="0"/>
              <a:t>반드시 종료조건을 명시해야 함</a:t>
            </a:r>
            <a:endParaRPr lang="en-US" altLang="ko-KR" dirty="0"/>
          </a:p>
          <a:p>
            <a:r>
              <a:rPr lang="ko-KR" altLang="en-US" dirty="0"/>
              <a:t>재귀 함수를 반복문으로 변경해보기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723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재귀함수가</a:t>
            </a:r>
            <a:r>
              <a:rPr lang="en-US" altLang="ko-KR" dirty="0"/>
              <a:t> </a:t>
            </a:r>
            <a:r>
              <a:rPr lang="ko-KR" altLang="en-US" dirty="0"/>
              <a:t>무엇인지 설명하시오</a:t>
            </a:r>
            <a:endParaRPr lang="en-US" altLang="ko-KR" dirty="0"/>
          </a:p>
          <a:p>
            <a:r>
              <a:rPr lang="ko-KR" altLang="en-US" dirty="0" err="1"/>
              <a:t>재귀함수로</a:t>
            </a:r>
            <a:r>
              <a:rPr lang="ko-KR" altLang="en-US" dirty="0"/>
              <a:t> 만들어진 코드를 </a:t>
            </a:r>
            <a:r>
              <a:rPr lang="ko-KR" altLang="en-US" dirty="0" err="1"/>
              <a:t>반복문으로</a:t>
            </a:r>
            <a:r>
              <a:rPr lang="ko-KR" altLang="en-US" dirty="0"/>
              <a:t> 바꿔서 코딩 가능할까요</a:t>
            </a:r>
            <a:r>
              <a:rPr lang="en-US" altLang="ko-KR"/>
              <a:t>?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2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87676" y="2689665"/>
            <a:ext cx="6157970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재귀함수</a:t>
            </a:r>
            <a:r>
              <a:rPr lang="ko-KR" altLang="en-US" sz="4400" b="1" dirty="0">
                <a:solidFill>
                  <a:schemeClr val="bg1"/>
                </a:solidFill>
              </a:rPr>
              <a:t> 연습문제 풀기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10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70294" y="4829750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02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스트링 변환하기</a:t>
            </a:r>
            <a:endParaRPr lang="en-US" altLang="ko-KR" dirty="0"/>
          </a:p>
          <a:p>
            <a:pPr lvl="1"/>
            <a:r>
              <a:rPr lang="ko-KR" altLang="en-US" dirty="0"/>
              <a:t>사용자에게</a:t>
            </a:r>
            <a:r>
              <a:rPr lang="en-US" altLang="ko-KR" dirty="0"/>
              <a:t> 20</a:t>
            </a:r>
            <a:r>
              <a:rPr lang="ko-KR" altLang="en-US" dirty="0"/>
              <a:t>글자 이상의 영어문장을 입력 받는다</a:t>
            </a:r>
            <a:endParaRPr lang="en-US" altLang="ko-KR" dirty="0"/>
          </a:p>
          <a:p>
            <a:pPr lvl="1"/>
            <a:r>
              <a:rPr lang="ko-KR" altLang="en-US" dirty="0"/>
              <a:t>알파벳이 몇 개로 구성되었는지 출력한다</a:t>
            </a:r>
            <a:endParaRPr lang="en-US" altLang="ko-KR" dirty="0"/>
          </a:p>
          <a:p>
            <a:pPr lvl="1"/>
            <a:r>
              <a:rPr lang="ko-KR" altLang="en-US" dirty="0"/>
              <a:t>대문자</a:t>
            </a:r>
            <a:r>
              <a:rPr lang="en-US" altLang="ko-KR" dirty="0"/>
              <a:t>, </a:t>
            </a:r>
            <a:r>
              <a:rPr lang="ko-KR" altLang="en-US" dirty="0"/>
              <a:t>소문자 각각 몇 개로 구성되었는지 출력한다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3816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재귀함수</a:t>
            </a:r>
            <a:r>
              <a:rPr lang="ko-KR" altLang="en-US" dirty="0"/>
              <a:t> 관련 연습문제 풀기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783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재귀함수</a:t>
            </a:r>
            <a:r>
              <a:rPr lang="ko-KR" altLang="en-US" dirty="0"/>
              <a:t>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5E1542C2-588F-D140-8598-7EC266D2A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032922"/>
            <a:ext cx="4969962" cy="279215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2721F-B0DE-0D4D-A833-387716CD55AC}"/>
              </a:ext>
            </a:extLst>
          </p:cNvPr>
          <p:cNvSpPr txBox="1"/>
          <p:nvPr/>
        </p:nvSpPr>
        <p:spPr>
          <a:xfrm>
            <a:off x="791603" y="2233577"/>
            <a:ext cx="7089693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def </a:t>
            </a:r>
            <a:r>
              <a:rPr lang="en-US" altLang="ko-KR" sz="1600" dirty="0" err="1">
                <a:latin typeface="+mn-lt"/>
              </a:rPr>
              <a:t>sum_num</a:t>
            </a:r>
            <a:r>
              <a:rPr lang="en-US" altLang="ko-KR" sz="1600" dirty="0">
                <a:latin typeface="+mn-lt"/>
              </a:rPr>
              <a:t>(n): </a:t>
            </a:r>
          </a:p>
          <a:p>
            <a:r>
              <a:rPr lang="en-US" altLang="ko-KR" sz="1600" dirty="0">
                <a:latin typeface="+mn-lt"/>
              </a:rPr>
              <a:t>    if n == 0: </a:t>
            </a:r>
          </a:p>
          <a:p>
            <a:r>
              <a:rPr lang="en-US" altLang="ko-KR" sz="1600" dirty="0">
                <a:latin typeface="+mn-lt"/>
              </a:rPr>
              <a:t>        return 0</a:t>
            </a:r>
          </a:p>
          <a:p>
            <a:r>
              <a:rPr lang="en-US" altLang="ko-KR" sz="1600" dirty="0">
                <a:latin typeface="+mn-lt"/>
              </a:rPr>
              <a:t>    return n + </a:t>
            </a:r>
            <a:r>
              <a:rPr lang="en-US" altLang="ko-KR" sz="1600" dirty="0" err="1">
                <a:latin typeface="+mn-lt"/>
              </a:rPr>
              <a:t>sum_num</a:t>
            </a:r>
            <a:r>
              <a:rPr lang="en-US" altLang="ko-KR" sz="1600" dirty="0">
                <a:latin typeface="+mn-lt"/>
              </a:rPr>
              <a:t>(n-1) 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num = int(input("</a:t>
            </a:r>
            <a:r>
              <a:rPr lang="ko-KR" altLang="en-US" sz="1600" dirty="0">
                <a:latin typeface="+mn-lt"/>
              </a:rPr>
              <a:t>정수를 </a:t>
            </a:r>
            <a:r>
              <a:rPr lang="ko-KR" altLang="en-US" sz="1600" dirty="0" err="1">
                <a:latin typeface="+mn-lt"/>
              </a:rPr>
              <a:t>입력하시오</a:t>
            </a:r>
            <a:r>
              <a:rPr lang="en-US" altLang="ko-KR" sz="1600" dirty="0">
                <a:latin typeface="+mn-lt"/>
              </a:rPr>
              <a:t>: "))</a:t>
            </a:r>
          </a:p>
          <a:p>
            <a:r>
              <a:rPr lang="en-US" altLang="ko-KR" sz="1600" dirty="0">
                <a:latin typeface="+mn-lt"/>
              </a:rPr>
              <a:t>print(num,"</a:t>
            </a:r>
            <a:r>
              <a:rPr lang="ko-KR" altLang="en-US" sz="1600" dirty="0" err="1">
                <a:latin typeface="+mn-lt"/>
              </a:rPr>
              <a:t>까지의</a:t>
            </a:r>
            <a:r>
              <a:rPr lang="ko-KR" altLang="en-US" sz="1600" dirty="0">
                <a:latin typeface="+mn-lt"/>
              </a:rPr>
              <a:t> 정수 </a:t>
            </a:r>
            <a:r>
              <a:rPr lang="ko-KR" altLang="en-US" sz="1600">
                <a:latin typeface="+mn-lt"/>
              </a:rPr>
              <a:t>합은</a:t>
            </a:r>
            <a:r>
              <a:rPr lang="en-US" altLang="ko-KR" sz="1600">
                <a:latin typeface="+mn-lt"/>
              </a:rPr>
              <a:t>", sum_num(num</a:t>
            </a:r>
            <a:r>
              <a:rPr lang="en-US" altLang="ko-KR" sz="1600" dirty="0">
                <a:latin typeface="+mn-lt"/>
              </a:rPr>
              <a:t>))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A99A057-2DDA-A248-8966-4DB277B7D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892" y="4636628"/>
            <a:ext cx="3436411" cy="83880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8460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65244"/>
            <a:ext cx="7055380" cy="1400530"/>
          </a:xfrm>
        </p:spPr>
        <p:txBody>
          <a:bodyPr/>
          <a:lstStyle/>
          <a:p>
            <a:r>
              <a:rPr lang="ko-KR" altLang="en-US" dirty="0" err="1"/>
              <a:t>재귀함수</a:t>
            </a:r>
            <a:r>
              <a:rPr lang="ko-KR" altLang="en-US" dirty="0"/>
              <a:t>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24DA62A6-5448-B04A-956B-97552C88B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49" y="2032922"/>
            <a:ext cx="6085301" cy="279215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02151-9770-0B49-9F45-3389A05C31E9}"/>
              </a:ext>
            </a:extLst>
          </p:cNvPr>
          <p:cNvSpPr txBox="1"/>
          <p:nvPr/>
        </p:nvSpPr>
        <p:spPr>
          <a:xfrm>
            <a:off x="871990" y="2187828"/>
            <a:ext cx="7089693" cy="212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def </a:t>
            </a:r>
            <a:r>
              <a:rPr lang="en-US" altLang="ko-KR" sz="1600" dirty="0" err="1">
                <a:latin typeface="+mn-lt"/>
              </a:rPr>
              <a:t>sum_list</a:t>
            </a:r>
            <a:r>
              <a:rPr lang="en-US" altLang="ko-KR" sz="1600" dirty="0">
                <a:latin typeface="+mn-lt"/>
              </a:rPr>
              <a:t>(n, li):</a:t>
            </a:r>
          </a:p>
          <a:p>
            <a:r>
              <a:rPr lang="en-US" altLang="ko-KR" sz="1600" dirty="0">
                <a:latin typeface="+mn-lt"/>
              </a:rPr>
              <a:t>    if n&lt;=0 or n &gt;= </a:t>
            </a:r>
            <a:r>
              <a:rPr lang="en-US" altLang="ko-KR" sz="1600" dirty="0" err="1">
                <a:latin typeface="+mn-lt"/>
              </a:rPr>
              <a:t>len</a:t>
            </a:r>
            <a:r>
              <a:rPr lang="en-US" altLang="ko-KR" sz="1600" dirty="0">
                <a:latin typeface="+mn-lt"/>
              </a:rPr>
              <a:t>(li):</a:t>
            </a:r>
          </a:p>
          <a:p>
            <a:r>
              <a:rPr lang="en-US" altLang="ko-KR" sz="1600" dirty="0">
                <a:latin typeface="+mn-lt"/>
              </a:rPr>
              <a:t>        return 0</a:t>
            </a:r>
          </a:p>
          <a:p>
            <a:r>
              <a:rPr lang="en-US" altLang="ko-KR" sz="1600" dirty="0">
                <a:latin typeface="+mn-lt"/>
              </a:rPr>
              <a:t>    return li[n-1] + </a:t>
            </a:r>
            <a:r>
              <a:rPr lang="en-US" altLang="ko-KR" sz="1600" dirty="0" err="1">
                <a:latin typeface="+mn-lt"/>
              </a:rPr>
              <a:t>sum_list</a:t>
            </a:r>
            <a:r>
              <a:rPr lang="en-US" altLang="ko-KR" sz="1600" dirty="0">
                <a:latin typeface="+mn-lt"/>
              </a:rPr>
              <a:t>(n-1, li) 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list1 = [3,1,5,7,2]</a:t>
            </a:r>
          </a:p>
          <a:p>
            <a:r>
              <a:rPr lang="en-US" altLang="ko-KR" sz="1600" dirty="0">
                <a:latin typeface="+mn-lt"/>
              </a:rPr>
              <a:t>result = </a:t>
            </a:r>
            <a:r>
              <a:rPr lang="en-US" altLang="ko-KR" sz="1600" dirty="0" err="1">
                <a:latin typeface="+mn-lt"/>
              </a:rPr>
              <a:t>sum_list</a:t>
            </a:r>
            <a:r>
              <a:rPr lang="en-US" altLang="ko-KR" sz="1600" dirty="0">
                <a:latin typeface="+mn-lt"/>
              </a:rPr>
              <a:t>(4,list1)</a:t>
            </a:r>
          </a:p>
          <a:p>
            <a:r>
              <a:rPr lang="en-US" altLang="ko-KR" sz="1600" dirty="0">
                <a:latin typeface="+mn-lt"/>
              </a:rPr>
              <a:t>print("</a:t>
            </a:r>
            <a:r>
              <a:rPr lang="ko-KR" altLang="en-US" sz="1600" dirty="0">
                <a:latin typeface="+mn-lt"/>
              </a:rPr>
              <a:t>첫번째 </a:t>
            </a:r>
            <a:r>
              <a:rPr lang="ko-KR" altLang="en-US" sz="1600" dirty="0" err="1">
                <a:latin typeface="+mn-lt"/>
              </a:rPr>
              <a:t>부터</a:t>
            </a:r>
            <a:r>
              <a:rPr lang="ko-KR" altLang="en-US" sz="1600" dirty="0">
                <a:latin typeface="+mn-lt"/>
              </a:rPr>
              <a:t> 네번째까지의 </a:t>
            </a:r>
            <a:r>
              <a:rPr lang="en-US" altLang="ko-KR" sz="1600" dirty="0">
                <a:latin typeface="+mn-lt"/>
              </a:rPr>
              <a:t>list1</a:t>
            </a:r>
            <a:r>
              <a:rPr lang="ko-KR" altLang="en-US" sz="1600" dirty="0">
                <a:latin typeface="+mn-lt"/>
              </a:rPr>
              <a:t>의 정수 합은</a:t>
            </a:r>
            <a:r>
              <a:rPr lang="en-US" altLang="ko-KR" sz="1600" dirty="0">
                <a:latin typeface="+mn-lt"/>
              </a:rPr>
              <a:t>",result)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3F857F-E96F-B743-8623-60AFA6F07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550" y="4769859"/>
            <a:ext cx="5703647" cy="51243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501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피보나치</a:t>
            </a:r>
            <a:r>
              <a:rPr lang="en-US" altLang="ko-KR" dirty="0"/>
              <a:t> </a:t>
            </a:r>
            <a:r>
              <a:rPr lang="ko-KR" altLang="en-US" dirty="0"/>
              <a:t>수열을 재귀 함수로 만드시오</a:t>
            </a:r>
            <a:endParaRPr lang="en-US" altLang="ko-KR" dirty="0"/>
          </a:p>
          <a:p>
            <a:r>
              <a:rPr lang="ko-KR" altLang="en-US" dirty="0"/>
              <a:t>다음과 같이 항이 생성되는 수열</a:t>
            </a: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f1 = 1</a:t>
            </a:r>
          </a:p>
          <a:p>
            <a:pPr marL="457200" lvl="1" indent="0">
              <a:buNone/>
            </a:pPr>
            <a:r>
              <a:rPr lang="en-US" altLang="ko-KR" dirty="0"/>
              <a:t>f2 = 1</a:t>
            </a:r>
          </a:p>
          <a:p>
            <a:pPr marL="457200" lvl="1" indent="0">
              <a:buNone/>
            </a:pPr>
            <a:r>
              <a:rPr lang="en-US" altLang="ko-KR" dirty="0"/>
              <a:t>f3 = f1 + f2</a:t>
            </a:r>
          </a:p>
          <a:p>
            <a:pPr marL="457200" lvl="1" indent="0">
              <a:buNone/>
            </a:pPr>
            <a:r>
              <a:rPr lang="en-US" altLang="ko-KR" dirty="0"/>
              <a:t>f4 = f2 + f3</a:t>
            </a:r>
          </a:p>
          <a:p>
            <a:pPr marL="457200" lvl="1" indent="0">
              <a:buNone/>
            </a:pPr>
            <a:r>
              <a:rPr lang="en-US" altLang="ko-KR" dirty="0"/>
              <a:t>…</a:t>
            </a:r>
          </a:p>
          <a:p>
            <a:pPr marL="457200" lvl="1" indent="0">
              <a:buNone/>
            </a:pPr>
            <a:r>
              <a:rPr lang="en-US" altLang="ko-KR" dirty="0" err="1"/>
              <a:t>fn</a:t>
            </a:r>
            <a:r>
              <a:rPr lang="en-US" altLang="ko-KR" dirty="0"/>
              <a:t> = fn-1 + fn-2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8153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코드 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28650" y="1583089"/>
            <a:ext cx="5523212" cy="375011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200"/>
          </a:p>
        </p:txBody>
      </p:sp>
      <p:sp>
        <p:nvSpPr>
          <p:cNvPr id="3" name="직사각형 2"/>
          <p:cNvSpPr/>
          <p:nvPr/>
        </p:nvSpPr>
        <p:spPr>
          <a:xfrm>
            <a:off x="919779" y="1690689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 err="1">
                <a:ea typeface="맑은 고딕" panose="020B0503020000020004" pitchFamily="50" charset="-127"/>
              </a:rPr>
              <a:t>def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ea typeface="맑은 고딕" panose="020B0503020000020004" pitchFamily="50" charset="-127"/>
              </a:rPr>
              <a:t>fibo</a:t>
            </a:r>
            <a:r>
              <a:rPr lang="ko-KR" altLang="en-US" sz="1600" dirty="0"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ea typeface="맑은 고딕" panose="020B0503020000020004" pitchFamily="50" charset="-127"/>
              </a:rPr>
              <a:t>n</a:t>
            </a:r>
            <a:r>
              <a:rPr lang="ko-KR" altLang="en-US" sz="1600" dirty="0">
                <a:ea typeface="맑은 고딕" panose="020B0503020000020004" pitchFamily="50" charset="-127"/>
              </a:rPr>
              <a:t>) :</a:t>
            </a:r>
          </a:p>
          <a:p>
            <a:r>
              <a:rPr lang="ko-KR" altLang="en-US" sz="1600" dirty="0">
                <a:solidFill>
                  <a:srgbClr val="C00000"/>
                </a:solidFill>
                <a:ea typeface="맑은 고딕" panose="020B0503020000020004" pitchFamily="50" charset="-127"/>
              </a:rPr>
              <a:t>    </a:t>
            </a:r>
            <a:r>
              <a:rPr lang="ko-KR" altLang="en-US" sz="1600" dirty="0" err="1">
                <a:solidFill>
                  <a:srgbClr val="C00000"/>
                </a:solidFill>
                <a:ea typeface="맑은 고딕" panose="020B0503020000020004" pitchFamily="50" charset="-127"/>
              </a:rPr>
              <a:t>if</a:t>
            </a:r>
            <a:r>
              <a:rPr lang="ko-KR" altLang="en-US" sz="1600" dirty="0">
                <a:solidFill>
                  <a:srgbClr val="C0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solidFill>
                  <a:srgbClr val="C00000"/>
                </a:solidFill>
                <a:ea typeface="맑은 고딕" panose="020B0503020000020004" pitchFamily="50" charset="-127"/>
              </a:rPr>
              <a:t>n</a:t>
            </a:r>
            <a:r>
              <a:rPr lang="ko-KR" altLang="en-US" sz="1600" dirty="0">
                <a:solidFill>
                  <a:srgbClr val="C00000"/>
                </a:solidFill>
                <a:ea typeface="맑은 고딕" panose="020B0503020000020004" pitchFamily="50" charset="-127"/>
              </a:rPr>
              <a:t> == 1 </a:t>
            </a:r>
            <a:r>
              <a:rPr lang="ko-KR" altLang="en-US" sz="1600" dirty="0" err="1">
                <a:solidFill>
                  <a:srgbClr val="C00000"/>
                </a:solidFill>
                <a:ea typeface="맑은 고딕" panose="020B0503020000020004" pitchFamily="50" charset="-127"/>
              </a:rPr>
              <a:t>or</a:t>
            </a:r>
            <a:r>
              <a:rPr lang="ko-KR" altLang="en-US" sz="1600" dirty="0">
                <a:solidFill>
                  <a:srgbClr val="C0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solidFill>
                  <a:srgbClr val="C00000"/>
                </a:solidFill>
                <a:ea typeface="맑은 고딕" panose="020B0503020000020004" pitchFamily="50" charset="-127"/>
              </a:rPr>
              <a:t>n</a:t>
            </a:r>
            <a:r>
              <a:rPr lang="ko-KR" altLang="en-US" sz="1600" dirty="0">
                <a:solidFill>
                  <a:srgbClr val="C00000"/>
                </a:solidFill>
                <a:ea typeface="맑은 고딕" panose="020B0503020000020004" pitchFamily="50" charset="-127"/>
              </a:rPr>
              <a:t> == 2   :</a:t>
            </a:r>
          </a:p>
          <a:p>
            <a:r>
              <a:rPr lang="ko-KR" altLang="en-US" sz="1600" dirty="0">
                <a:ea typeface="맑은 고딕" panose="020B0503020000020004" pitchFamily="50" charset="-127"/>
              </a:rPr>
              <a:t>        </a:t>
            </a:r>
            <a:r>
              <a:rPr lang="ko-KR" altLang="en-US" sz="1600" dirty="0" err="1">
                <a:ea typeface="맑은 고딕" panose="020B0503020000020004" pitchFamily="50" charset="-127"/>
              </a:rPr>
              <a:t>return</a:t>
            </a:r>
            <a:r>
              <a:rPr lang="ko-KR" altLang="en-US" sz="1600" dirty="0">
                <a:ea typeface="맑은 고딕" panose="020B0503020000020004" pitchFamily="50" charset="-127"/>
              </a:rPr>
              <a:t> 1</a:t>
            </a:r>
          </a:p>
          <a:p>
            <a:r>
              <a:rPr lang="ko-KR" altLang="en-US" sz="1600" dirty="0">
                <a:ea typeface="맑은 고딕" panose="020B0503020000020004" pitchFamily="50" charset="-127"/>
              </a:rPr>
              <a:t>    </a:t>
            </a:r>
            <a:r>
              <a:rPr lang="ko-KR" altLang="en-US" sz="1600" dirty="0" err="1">
                <a:ea typeface="맑은 고딕" panose="020B0503020000020004" pitchFamily="50" charset="-127"/>
              </a:rPr>
              <a:t>else</a:t>
            </a:r>
            <a:r>
              <a:rPr lang="ko-KR" altLang="en-US" sz="1600" dirty="0">
                <a:ea typeface="맑은 고딕" panose="020B0503020000020004" pitchFamily="50" charset="-127"/>
              </a:rPr>
              <a:t> :</a:t>
            </a:r>
          </a:p>
          <a:p>
            <a:r>
              <a:rPr lang="ko-KR" altLang="en-US" sz="1600" dirty="0">
                <a:ea typeface="맑은 고딕" panose="020B0503020000020004" pitchFamily="50" charset="-127"/>
              </a:rPr>
              <a:t>        </a:t>
            </a:r>
            <a:r>
              <a:rPr lang="ko-KR" altLang="en-US" sz="1600" dirty="0" err="1">
                <a:ea typeface="맑은 고딕" panose="020B0503020000020004" pitchFamily="50" charset="-127"/>
              </a:rPr>
              <a:t>return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ea typeface="맑은 고딕" panose="020B0503020000020004" pitchFamily="50" charset="-127"/>
              </a:rPr>
              <a:t>fibo</a:t>
            </a:r>
            <a:r>
              <a:rPr lang="ko-KR" altLang="en-US" sz="1600" dirty="0">
                <a:ea typeface="맑은 고딕" panose="020B0503020000020004" pitchFamily="50" charset="-127"/>
              </a:rPr>
              <a:t>(n-1) + </a:t>
            </a:r>
            <a:r>
              <a:rPr lang="ko-KR" altLang="en-US" sz="1600" dirty="0" err="1">
                <a:ea typeface="맑은 고딕" panose="020B0503020000020004" pitchFamily="50" charset="-127"/>
              </a:rPr>
              <a:t>fibo</a:t>
            </a:r>
            <a:r>
              <a:rPr lang="ko-KR" altLang="en-US" sz="1600" dirty="0">
                <a:ea typeface="맑은 고딕" panose="020B0503020000020004" pitchFamily="50" charset="-127"/>
              </a:rPr>
              <a:t>(n-2)</a:t>
            </a:r>
          </a:p>
          <a:p>
            <a:endParaRPr lang="ko-KR" altLang="en-US" sz="1600" dirty="0">
              <a:ea typeface="맑은 고딕" panose="020B0503020000020004" pitchFamily="50" charset="-127"/>
            </a:endParaRPr>
          </a:p>
          <a:p>
            <a:endParaRPr lang="ko-KR" altLang="en-US" sz="1600" dirty="0">
              <a:ea typeface="맑은 고딕" panose="020B0503020000020004" pitchFamily="50" charset="-127"/>
            </a:endParaRPr>
          </a:p>
          <a:p>
            <a:r>
              <a:rPr lang="ko-KR" altLang="en-US" sz="1600" dirty="0" err="1">
                <a:ea typeface="맑은 고딕" panose="020B0503020000020004" pitchFamily="50" charset="-127"/>
              </a:rPr>
              <a:t>for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ea typeface="맑은 고딕" panose="020B0503020000020004" pitchFamily="50" charset="-127"/>
              </a:rPr>
              <a:t>in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ea typeface="맑은 고딕" panose="020B0503020000020004" pitchFamily="50" charset="-127"/>
              </a:rPr>
              <a:t>range</a:t>
            </a:r>
            <a:r>
              <a:rPr lang="ko-KR" altLang="en-US" sz="1600" dirty="0">
                <a:ea typeface="맑은 고딕" panose="020B0503020000020004" pitchFamily="50" charset="-127"/>
              </a:rPr>
              <a:t>(1,15) :</a:t>
            </a:r>
          </a:p>
          <a:p>
            <a:r>
              <a:rPr lang="ko-KR" altLang="en-US" sz="1600" dirty="0">
                <a:ea typeface="맑은 고딕" panose="020B0503020000020004" pitchFamily="50" charset="-127"/>
              </a:rPr>
              <a:t>    </a:t>
            </a:r>
            <a:r>
              <a:rPr lang="ko-KR" altLang="en-US" sz="1600" dirty="0" err="1">
                <a:ea typeface="맑은 고딕" panose="020B0503020000020004" pitchFamily="50" charset="-127"/>
              </a:rPr>
              <a:t>print</a:t>
            </a:r>
            <a:r>
              <a:rPr lang="ko-KR" altLang="en-US" sz="1600" dirty="0"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ea typeface="맑은 고딕" panose="020B0503020000020004" pitchFamily="50" charset="-127"/>
              </a:rPr>
              <a:t>fibo</a:t>
            </a:r>
            <a:r>
              <a:rPr lang="ko-KR" altLang="en-US" sz="1600" dirty="0"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ea typeface="맑은 고딕" panose="020B0503020000020004" pitchFamily="50" charset="-127"/>
              </a:rPr>
              <a:t>))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ko-KR" altLang="en-US" sz="1600" dirty="0">
              <a:ea typeface="맑은 고딕" panose="020B0503020000020004" pitchFamily="50" charset="-127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64" y="2198375"/>
            <a:ext cx="2514600" cy="422288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608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정수를 입력 받아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부터 입력 받은 정수까지의 합을 구하는 함수를 작성한다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5133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코드 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28649" y="1583089"/>
            <a:ext cx="5660183" cy="293292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200"/>
          </a:p>
        </p:txBody>
      </p:sp>
      <p:sp>
        <p:nvSpPr>
          <p:cNvPr id="3" name="직사각형 2"/>
          <p:cNvSpPr/>
          <p:nvPr/>
        </p:nvSpPr>
        <p:spPr>
          <a:xfrm>
            <a:off x="919779" y="1690690"/>
            <a:ext cx="53690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def sum(n):</a:t>
            </a:r>
          </a:p>
          <a:p>
            <a:r>
              <a:rPr lang="en-US" altLang="ko-KR" sz="1600" dirty="0"/>
              <a:t>    if n&lt;=0 :</a:t>
            </a:r>
          </a:p>
          <a:p>
            <a:r>
              <a:rPr lang="en-US" altLang="ko-KR" sz="1600" dirty="0"/>
              <a:t>        return 0</a:t>
            </a:r>
          </a:p>
          <a:p>
            <a:r>
              <a:rPr lang="en-US" altLang="ko-KR" sz="1600" dirty="0"/>
              <a:t>    else :</a:t>
            </a:r>
          </a:p>
          <a:p>
            <a:r>
              <a:rPr lang="en-US" altLang="ko-KR" sz="1600" dirty="0"/>
              <a:t>        return n + sum(n-1)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num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(input("</a:t>
            </a:r>
            <a:r>
              <a:rPr lang="ko-KR" altLang="en-US" sz="1600" dirty="0"/>
              <a:t>숫자를 입력하세요</a:t>
            </a:r>
            <a:r>
              <a:rPr lang="en-US" altLang="ko-KR" sz="1600" dirty="0"/>
              <a:t>: "))</a:t>
            </a:r>
          </a:p>
          <a:p>
            <a:r>
              <a:rPr lang="en-US" altLang="ko-KR" sz="1600" dirty="0"/>
              <a:t>sum = sum(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print("1</a:t>
            </a:r>
            <a:r>
              <a:rPr lang="ko-KR" altLang="en-US" sz="1600" dirty="0"/>
              <a:t>부터 </a:t>
            </a:r>
            <a:r>
              <a:rPr lang="en-US" altLang="ko-KR" sz="1600" dirty="0"/>
              <a:t>",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, " </a:t>
            </a:r>
            <a:r>
              <a:rPr lang="ko-KR" altLang="en-US" sz="1600" dirty="0"/>
              <a:t>까지의 합은 </a:t>
            </a:r>
            <a:r>
              <a:rPr lang="en-US" altLang="ko-KR" sz="1600" dirty="0"/>
              <a:t>", sum, " 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.")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EF25B3-BF86-4D87-AE8E-2219B63AA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922" y="4237731"/>
            <a:ext cx="4703168" cy="18224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301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재귀함수</a:t>
            </a:r>
            <a:r>
              <a:rPr lang="ko-KR" altLang="en-US" dirty="0"/>
              <a:t> 관련 연습문제 풀기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4865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factorial </a:t>
            </a:r>
            <a:r>
              <a:rPr lang="ko-KR" altLang="en-US" dirty="0"/>
              <a:t>값을 출력하는 </a:t>
            </a:r>
            <a:r>
              <a:rPr lang="ko-KR" altLang="en-US" dirty="0" err="1"/>
              <a:t>재귀함수를</a:t>
            </a:r>
            <a:r>
              <a:rPr lang="ko-KR" altLang="en-US"/>
              <a:t> 기술하시오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5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코드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49636"/>
            <a:ext cx="7024480" cy="339293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63813" y="1749335"/>
            <a:ext cx="7375351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 err="1">
                <a:latin typeface="+mn-lt"/>
              </a:rPr>
              <a:t>input_str</a:t>
            </a:r>
            <a:r>
              <a:rPr lang="en-US" altLang="ko-KR" dirty="0">
                <a:latin typeface="+mn-lt"/>
              </a:rPr>
              <a:t> = input(“20</a:t>
            </a:r>
            <a:r>
              <a:rPr lang="ko-KR" altLang="en-US" dirty="0">
                <a:latin typeface="+mn-lt"/>
              </a:rPr>
              <a:t>글자이상 영어문장 입력</a:t>
            </a:r>
            <a:r>
              <a:rPr lang="en-US" altLang="ko-KR" dirty="0">
                <a:latin typeface="+mn-lt"/>
              </a:rPr>
              <a:t>: ")</a:t>
            </a:r>
          </a:p>
          <a:p>
            <a:r>
              <a:rPr lang="en-US" altLang="ko-KR" dirty="0">
                <a:latin typeface="+mn-lt"/>
              </a:rPr>
              <a:t>alpha = 0</a:t>
            </a:r>
          </a:p>
          <a:p>
            <a:r>
              <a:rPr lang="en-US" altLang="ko-KR" dirty="0">
                <a:latin typeface="+mn-lt"/>
              </a:rPr>
              <a:t>upper = 0</a:t>
            </a:r>
          </a:p>
          <a:p>
            <a:r>
              <a:rPr lang="en-US" altLang="ko-KR" dirty="0">
                <a:latin typeface="+mn-lt"/>
              </a:rPr>
              <a:t>lower = 0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for letter in </a:t>
            </a:r>
            <a:r>
              <a:rPr lang="en-US" altLang="ko-KR" dirty="0" err="1">
                <a:latin typeface="+mn-lt"/>
              </a:rPr>
              <a:t>input_str</a:t>
            </a:r>
            <a:r>
              <a:rPr lang="en-US" altLang="ko-KR" dirty="0">
                <a:latin typeface="+mn-lt"/>
              </a:rPr>
              <a:t>:</a:t>
            </a:r>
          </a:p>
          <a:p>
            <a:r>
              <a:rPr lang="en-US" altLang="ko-KR" dirty="0">
                <a:latin typeface="+mn-lt"/>
              </a:rPr>
              <a:t>        alpha = alpha + </a:t>
            </a:r>
            <a:r>
              <a:rPr lang="en-US" altLang="ko-KR" dirty="0" err="1">
                <a:solidFill>
                  <a:srgbClr val="C00000"/>
                </a:solidFill>
                <a:latin typeface="+mn-lt"/>
              </a:rPr>
              <a:t>letter.isalpha</a:t>
            </a:r>
            <a:r>
              <a:rPr lang="en-US" altLang="ko-KR" dirty="0">
                <a:solidFill>
                  <a:srgbClr val="C00000"/>
                </a:solidFill>
                <a:latin typeface="+mn-lt"/>
              </a:rPr>
              <a:t>()</a:t>
            </a:r>
          </a:p>
          <a:p>
            <a:r>
              <a:rPr lang="en-US" altLang="ko-KR" dirty="0">
                <a:latin typeface="+mn-lt"/>
              </a:rPr>
              <a:t>        upper = upper + </a:t>
            </a:r>
            <a:r>
              <a:rPr lang="en-US" altLang="ko-KR" dirty="0" err="1">
                <a:solidFill>
                  <a:srgbClr val="C00000"/>
                </a:solidFill>
                <a:latin typeface="+mn-lt"/>
              </a:rPr>
              <a:t>letter.isupper</a:t>
            </a:r>
            <a:r>
              <a:rPr lang="en-US" altLang="ko-KR" dirty="0">
                <a:solidFill>
                  <a:srgbClr val="C00000"/>
                </a:solidFill>
                <a:latin typeface="+mn-lt"/>
              </a:rPr>
              <a:t>()</a:t>
            </a:r>
          </a:p>
          <a:p>
            <a:r>
              <a:rPr lang="en-US" altLang="ko-KR" dirty="0">
                <a:latin typeface="+mn-lt"/>
              </a:rPr>
              <a:t>        lower = lower + </a:t>
            </a:r>
            <a:r>
              <a:rPr lang="en-US" altLang="ko-KR" dirty="0" err="1">
                <a:solidFill>
                  <a:srgbClr val="C00000"/>
                </a:solidFill>
                <a:latin typeface="+mn-lt"/>
              </a:rPr>
              <a:t>letter.islower</a:t>
            </a:r>
            <a:r>
              <a:rPr lang="en-US" altLang="ko-KR" dirty="0">
                <a:solidFill>
                  <a:srgbClr val="C00000"/>
                </a:solidFill>
                <a:latin typeface="+mn-lt"/>
              </a:rPr>
              <a:t>()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print("</a:t>
            </a:r>
            <a:r>
              <a:rPr lang="ko-KR" altLang="en-US" dirty="0">
                <a:latin typeface="+mn-lt"/>
              </a:rPr>
              <a:t>알파벳 개수</a:t>
            </a:r>
            <a:r>
              <a:rPr lang="en-US" altLang="ko-KR" dirty="0">
                <a:latin typeface="+mn-lt"/>
              </a:rPr>
              <a:t>: ", alpha, “, </a:t>
            </a:r>
            <a:r>
              <a:rPr lang="ko-KR" altLang="en-US" dirty="0">
                <a:latin typeface="+mn-lt"/>
              </a:rPr>
              <a:t>대문자 개수</a:t>
            </a:r>
            <a:r>
              <a:rPr lang="en-US" altLang="ko-KR" dirty="0">
                <a:latin typeface="+mn-lt"/>
              </a:rPr>
              <a:t>: ", upper, “, </a:t>
            </a:r>
            <a:r>
              <a:rPr lang="ko-KR" altLang="en-US" dirty="0">
                <a:latin typeface="+mn-lt"/>
              </a:rPr>
              <a:t>소문자 개수</a:t>
            </a:r>
            <a:r>
              <a:rPr lang="en-US" altLang="ko-KR" dirty="0">
                <a:latin typeface="+mn-lt"/>
              </a:rPr>
              <a:t>: ", lower)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24" y="4775051"/>
            <a:ext cx="6232647" cy="91466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10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9219</TotalTime>
  <Words>4221</Words>
  <Application>Microsoft Office PowerPoint</Application>
  <PresentationFormat>화면 슬라이드 쇼(4:3)</PresentationFormat>
  <Paragraphs>786</Paragraphs>
  <Slides>88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94" baseType="lpstr">
      <vt:lpstr>맑은 고딕</vt:lpstr>
      <vt:lpstr>함초롬바탕</vt:lpstr>
      <vt:lpstr>Calibri Light</vt:lpstr>
      <vt:lpstr>Century Gothic</vt:lpstr>
      <vt:lpstr>Wingdings 3</vt:lpstr>
      <vt:lpstr>이온</vt:lpstr>
      <vt:lpstr>모듈의 이해 10주차_01_01</vt:lpstr>
      <vt:lpstr>학습목표</vt:lpstr>
      <vt:lpstr>모듈(Modules)</vt:lpstr>
      <vt:lpstr>내장형 모듈 1</vt:lpstr>
      <vt:lpstr>내장형 모듈 2</vt:lpstr>
      <vt:lpstr>모듈 String </vt:lpstr>
      <vt:lpstr>String을 숫자로 변환하기</vt:lpstr>
      <vt:lpstr>연습문제 1</vt:lpstr>
      <vt:lpstr>연습문제 1 코드</vt:lpstr>
      <vt:lpstr>연습문제 2</vt:lpstr>
      <vt:lpstr>연습문제 2 코드</vt:lpstr>
      <vt:lpstr>연습문제 3</vt:lpstr>
      <vt:lpstr>연습문제 3 코드</vt:lpstr>
      <vt:lpstr>강의 요약</vt:lpstr>
      <vt:lpstr>목표 달성 질문</vt:lpstr>
      <vt:lpstr>datetime module 10주차_01_02</vt:lpstr>
      <vt:lpstr>학습목표</vt:lpstr>
      <vt:lpstr>Datetime module(1)</vt:lpstr>
      <vt:lpstr>date object</vt:lpstr>
      <vt:lpstr>date object 예제 1</vt:lpstr>
      <vt:lpstr>date object 예제 2</vt:lpstr>
      <vt:lpstr>datetime object</vt:lpstr>
      <vt:lpstr>datetime object 예제1</vt:lpstr>
      <vt:lpstr>datetime object 예제2</vt:lpstr>
      <vt:lpstr>time object</vt:lpstr>
      <vt:lpstr>time object 예제</vt:lpstr>
      <vt:lpstr>연습문제 1</vt:lpstr>
      <vt:lpstr>연습문제 1 코드</vt:lpstr>
      <vt:lpstr>연습문제 2</vt:lpstr>
      <vt:lpstr>연습문제 2 코드</vt:lpstr>
      <vt:lpstr>강의 요약</vt:lpstr>
      <vt:lpstr>목표 달성 질문</vt:lpstr>
      <vt:lpstr>tkinter module 10주차_02_01</vt:lpstr>
      <vt:lpstr>학습목표</vt:lpstr>
      <vt:lpstr>그래픽 처리 Tkinter module</vt:lpstr>
      <vt:lpstr>Checkbutton</vt:lpstr>
      <vt:lpstr>Entry widget, 입력 받기</vt:lpstr>
      <vt:lpstr>Displaying Images</vt:lpstr>
      <vt:lpstr>연습문제 1</vt:lpstr>
      <vt:lpstr>연습문제 1, 답안</vt:lpstr>
      <vt:lpstr>강의 요약</vt:lpstr>
      <vt:lpstr>목표 달성 질문</vt:lpstr>
      <vt:lpstr>os module 10주차_02_02</vt:lpstr>
      <vt:lpstr>학습목표</vt:lpstr>
      <vt:lpstr>다양한 모듈</vt:lpstr>
      <vt:lpstr>Operating System Modules (1)</vt:lpstr>
      <vt:lpstr>Operating System Modules (2)</vt:lpstr>
      <vt:lpstr>Operating System Modules (3)</vt:lpstr>
      <vt:lpstr>연습문제 1</vt:lpstr>
      <vt:lpstr>연습문제 1, 답안</vt:lpstr>
      <vt:lpstr>강의 요약</vt:lpstr>
      <vt:lpstr>목표 달성 질문</vt:lpstr>
      <vt:lpstr>사용자 정의 모듈 10주차_02_03</vt:lpstr>
      <vt:lpstr>학습목표</vt:lpstr>
      <vt:lpstr>사용자가 만드는 모듈 </vt:lpstr>
      <vt:lpstr>사용자가 만드는 모듈 1</vt:lpstr>
      <vt:lpstr>사용자가 만드는 모듈 2</vt:lpstr>
      <vt:lpstr>사용자가 만드는 모듈 3</vt:lpstr>
      <vt:lpstr>연습문제 1</vt:lpstr>
      <vt:lpstr>연습문제 1 코드 </vt:lpstr>
      <vt:lpstr>연습문제 1 코드 </vt:lpstr>
      <vt:lpstr>연습문제 2</vt:lpstr>
      <vt:lpstr>연습문제 2 코드 </vt:lpstr>
      <vt:lpstr>강의 요약</vt:lpstr>
      <vt:lpstr>목표 달성 질문</vt:lpstr>
      <vt:lpstr>재귀함수 개요 10주차_03_01</vt:lpstr>
      <vt:lpstr>학습목표</vt:lpstr>
      <vt:lpstr>재귀함수(Recursive function)</vt:lpstr>
      <vt:lpstr>재귀함수(Recursive function)</vt:lpstr>
      <vt:lpstr>스스로 부르는 함수</vt:lpstr>
      <vt:lpstr>재귀 함수, pow</vt:lpstr>
      <vt:lpstr>재귀 함수, f(n) = 3 의 n승</vt:lpstr>
      <vt:lpstr>연습문제 1, 문제와 코드</vt:lpstr>
      <vt:lpstr>재귀 함수, pattern()</vt:lpstr>
      <vt:lpstr>재귀 함수, factorial</vt:lpstr>
      <vt:lpstr>연습문제 2, 문제와 코드</vt:lpstr>
      <vt:lpstr>강의 요약</vt:lpstr>
      <vt:lpstr>목표 달성 질문</vt:lpstr>
      <vt:lpstr>재귀함수 연습문제 풀기 10주차_03_02</vt:lpstr>
      <vt:lpstr>학습목표</vt:lpstr>
      <vt:lpstr>재귀함수 예제 1</vt:lpstr>
      <vt:lpstr>재귀함수 예제 2</vt:lpstr>
      <vt:lpstr>연습문제 1</vt:lpstr>
      <vt:lpstr>연습문제 1 코드 </vt:lpstr>
      <vt:lpstr>연습문제 2</vt:lpstr>
      <vt:lpstr>연습문제 2 코드 </vt:lpstr>
      <vt:lpstr>강의 요약</vt:lpstr>
      <vt:lpstr>목표 달성 질문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Sang Hoon Lee</cp:lastModifiedBy>
  <cp:revision>533</cp:revision>
  <dcterms:created xsi:type="dcterms:W3CDTF">2015-11-07T02:06:58Z</dcterms:created>
  <dcterms:modified xsi:type="dcterms:W3CDTF">2024-11-17T11:57:18Z</dcterms:modified>
</cp:coreProperties>
</file>