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1146" r:id="rId2"/>
    <p:sldId id="1147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160" r:id="rId16"/>
    <p:sldId id="11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323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CB67-87C6-4E6B-9ACB-0F79CC264CE4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F74F-7D2B-47DF-974D-B120ED88BB6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B5EA-B55D-4A55-B568-E9F7B1E4264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62A6-DCC9-48F5-BDE4-904DF5DDC8C9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6397-0AA6-40EC-A227-96578CC2B4A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81E-413C-47A5-9211-B79B84DBFEA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5E16-6338-4E51-BECC-37C3ED9FABF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E3CD-C291-4CFA-A873-F71B3E07696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28D5-7F27-402E-A48D-E751A3DB7F1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A14-659C-4B14-9A3A-B81A9496079E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757-B169-4D59-B21B-C93AEA19A5A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FA-228A-4D61-A95D-B168FEA85DD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CB02-9B2F-42FC-9495-155B640BC70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DFE-907F-4854-AAD3-07C5503A7EB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5B60-D5D8-4606-96D7-63130FDCA074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4847-51CE-4C75-9F01-E427889D8004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1818-6AA6-4870-B872-2C3953AF648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66CBAE-E8CE-40AB-B53E-F4C47AC78C2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모듈의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9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스트링 변환하기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20</a:t>
            </a:r>
            <a:r>
              <a:rPr lang="ko-KR" altLang="en-US" dirty="0"/>
              <a:t>글자 이상의 영어문장을 입력 받는다</a:t>
            </a:r>
            <a:endParaRPr lang="en-US" altLang="ko-KR" dirty="0"/>
          </a:p>
          <a:p>
            <a:pPr lvl="1"/>
            <a:r>
              <a:rPr lang="ko-KR" altLang="en-US" dirty="0"/>
              <a:t>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변환한다</a:t>
            </a:r>
            <a:endParaRPr lang="en-US" altLang="ko-KR" dirty="0"/>
          </a:p>
          <a:p>
            <a:pPr lvl="1"/>
            <a:r>
              <a:rPr lang="ko-KR" altLang="en-US" dirty="0"/>
              <a:t>또한 공백은 </a:t>
            </a:r>
            <a:r>
              <a:rPr lang="en-US" altLang="ko-KR" dirty="0"/>
              <a:t>‘+’</a:t>
            </a:r>
            <a:r>
              <a:rPr lang="ko-KR" altLang="en-US" dirty="0"/>
              <a:t>로 변환한 후 출력한다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6"/>
            <a:ext cx="7024480" cy="33929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1906" y="1773270"/>
            <a:ext cx="7375351" cy="314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>
                <a:latin typeface="+mn-lt"/>
              </a:rPr>
              <a:t>input</a:t>
            </a:r>
            <a:r>
              <a:rPr lang="en-US" altLang="ko-KR" smtClean="0">
                <a:latin typeface="+mn-lt"/>
              </a:rPr>
              <a:t>(“20</a:t>
            </a:r>
            <a:r>
              <a:rPr lang="ko-KR" altLang="en-US" dirty="0" err="1">
                <a:latin typeface="+mn-lt"/>
              </a:rPr>
              <a:t>글자이상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영어문장</a:t>
            </a:r>
            <a:r>
              <a:rPr lang="ko-KR" altLang="en-US" dirty="0">
                <a:latin typeface="+mn-lt"/>
              </a:rPr>
              <a:t> 입력</a:t>
            </a:r>
            <a:r>
              <a:rPr lang="en-US" altLang="ko-KR" dirty="0">
                <a:latin typeface="+mn-lt"/>
              </a:rPr>
              <a:t>: ")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re=''</a:t>
            </a:r>
          </a:p>
          <a:p>
            <a:r>
              <a:rPr lang="en-US" altLang="ko-KR" dirty="0">
                <a:latin typeface="+mn-lt"/>
              </a:rPr>
              <a:t>for letter in </a:t>
            </a:r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 if </a:t>
            </a:r>
            <a:r>
              <a:rPr lang="en-US" altLang="ko-KR" dirty="0" err="1">
                <a:latin typeface="+mn-lt"/>
              </a:rPr>
              <a:t>letter.isalpha</a:t>
            </a:r>
            <a:r>
              <a:rPr lang="en-US" altLang="ko-KR" dirty="0">
                <a:latin typeface="+mn-lt"/>
              </a:rPr>
              <a:t>():</a:t>
            </a:r>
          </a:p>
          <a:p>
            <a:r>
              <a:rPr lang="en-US" altLang="ko-KR" dirty="0">
                <a:latin typeface="+mn-lt"/>
              </a:rPr>
              <a:t>    re += </a:t>
            </a:r>
            <a:r>
              <a:rPr lang="en-US" altLang="ko-KR" dirty="0" err="1">
                <a:latin typeface="+mn-lt"/>
              </a:rPr>
              <a:t>letter.swapcase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</a:t>
            </a:r>
            <a:r>
              <a:rPr lang="en-US" altLang="ko-KR" dirty="0" err="1">
                <a:latin typeface="+mn-lt"/>
              </a:rPr>
              <a:t>elif</a:t>
            </a:r>
            <a:r>
              <a:rPr lang="en-US" altLang="ko-KR" dirty="0">
                <a:latin typeface="+mn-lt"/>
              </a:rPr>
              <a:t> letter == ' ':</a:t>
            </a:r>
          </a:p>
          <a:p>
            <a:r>
              <a:rPr lang="en-US" altLang="ko-KR" dirty="0">
                <a:latin typeface="+mn-lt"/>
              </a:rPr>
              <a:t>    re += '+'</a:t>
            </a:r>
          </a:p>
          <a:p>
            <a:r>
              <a:rPr lang="en-US" altLang="ko-KR" dirty="0">
                <a:latin typeface="+mn-lt"/>
              </a:rPr>
              <a:t>  else:</a:t>
            </a:r>
          </a:p>
          <a:p>
            <a:r>
              <a:rPr lang="en-US" altLang="ko-KR" dirty="0">
                <a:latin typeface="+mn-lt"/>
              </a:rPr>
              <a:t>    re += letter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변환 후 </a:t>
            </a:r>
            <a:r>
              <a:rPr lang="en-US" altLang="ko-KR" dirty="0">
                <a:latin typeface="+mn-lt"/>
              </a:rPr>
              <a:t>: ", re)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40" y="4296245"/>
            <a:ext cx="5368004" cy="10113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모듈 이용하기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0~100</a:t>
            </a:r>
            <a:r>
              <a:rPr lang="ko-KR" altLang="en-US" dirty="0"/>
              <a:t> 수 중 하나를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랜덤으로 </a:t>
            </a:r>
            <a:r>
              <a:rPr lang="en-US" altLang="ko-KR" dirty="0"/>
              <a:t>0~100</a:t>
            </a:r>
            <a:r>
              <a:rPr lang="ko-KR" altLang="en-US" dirty="0"/>
              <a:t>수 중 하나를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사용자가 입력한 수가 랜덤 수 보다 크거나 같으면 </a:t>
            </a:r>
            <a:r>
              <a:rPr lang="en-US" altLang="ko-KR" dirty="0"/>
              <a:t>“Hello”,</a:t>
            </a:r>
            <a:r>
              <a:rPr lang="ko-KR" altLang="en-US" dirty="0"/>
              <a:t> 작으면 </a:t>
            </a:r>
            <a:r>
              <a:rPr lang="en-US" altLang="ko-KR" dirty="0"/>
              <a:t>“Hi”</a:t>
            </a:r>
            <a:r>
              <a:rPr lang="ko-KR" altLang="en-US" dirty="0" err="1"/>
              <a:t>를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65244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5"/>
            <a:ext cx="5822392" cy="29725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6307" y="1787014"/>
            <a:ext cx="6312186" cy="2632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import random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num = int(input("0</a:t>
            </a:r>
            <a:r>
              <a:rPr lang="ko-KR" altLang="en-US" dirty="0">
                <a:latin typeface="+mn-lt"/>
              </a:rPr>
              <a:t>과 </a:t>
            </a:r>
            <a:r>
              <a:rPr lang="en-US" altLang="ko-KR" dirty="0">
                <a:latin typeface="+mn-lt"/>
              </a:rPr>
              <a:t>100</a:t>
            </a:r>
            <a:r>
              <a:rPr lang="ko-KR" altLang="en-US" dirty="0">
                <a:latin typeface="+mn-lt"/>
              </a:rPr>
              <a:t>사이 숫자를 입력하세요</a:t>
            </a:r>
            <a:r>
              <a:rPr lang="en-US" altLang="ko-KR" dirty="0">
                <a:latin typeface="+mn-lt"/>
              </a:rPr>
              <a:t>"))</a:t>
            </a:r>
          </a:p>
          <a:p>
            <a:r>
              <a:rPr lang="en-US" altLang="ko-KR" dirty="0" err="1">
                <a:latin typeface="+mn-lt"/>
              </a:rPr>
              <a:t>rand_num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random.randint</a:t>
            </a:r>
            <a:r>
              <a:rPr lang="en-US" altLang="ko-KR" dirty="0">
                <a:latin typeface="+mn-lt"/>
              </a:rPr>
              <a:t>(0, 101)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랜덤으로 만들어진 수는 </a:t>
            </a:r>
            <a:r>
              <a:rPr lang="en-US" altLang="ko-KR" dirty="0">
                <a:latin typeface="+mn-lt"/>
              </a:rPr>
              <a:t>",</a:t>
            </a:r>
            <a:r>
              <a:rPr lang="en-US" altLang="ko-KR" dirty="0" err="1">
                <a:latin typeface="+mn-lt"/>
              </a:rPr>
              <a:t>rand_num</a:t>
            </a:r>
            <a:r>
              <a:rPr lang="en-US" altLang="ko-KR" dirty="0">
                <a:latin typeface="+mn-lt"/>
              </a:rPr>
              <a:t>,"</a:t>
            </a:r>
            <a:r>
              <a:rPr lang="ko-KR" altLang="en-US" dirty="0">
                <a:latin typeface="+mn-lt"/>
              </a:rPr>
              <a:t>입니다</a:t>
            </a:r>
            <a:r>
              <a:rPr lang="en-US" altLang="ko-KR" dirty="0">
                <a:latin typeface="+mn-lt"/>
              </a:rPr>
              <a:t>")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if num &gt;= </a:t>
            </a:r>
            <a:r>
              <a:rPr lang="en-US" altLang="ko-KR" dirty="0" err="1">
                <a:latin typeface="+mn-lt"/>
              </a:rPr>
              <a:t>rand_num</a:t>
            </a:r>
            <a:r>
              <a:rPr lang="en-US" altLang="ko-KR" dirty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   print("Hello")</a:t>
            </a:r>
          </a:p>
          <a:p>
            <a:r>
              <a:rPr lang="en-US" altLang="ko-KR" dirty="0">
                <a:latin typeface="+mn-lt"/>
              </a:rPr>
              <a:t>else:</a:t>
            </a:r>
          </a:p>
          <a:p>
            <a:r>
              <a:rPr lang="en-US" altLang="ko-KR" dirty="0">
                <a:latin typeface="+mn-lt"/>
              </a:rPr>
              <a:t>    print("Hi")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590D7-A5E7-DB49-A3EB-39B6EBCD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40" y="4721844"/>
            <a:ext cx="4320556" cy="9353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/>
            <a:r>
              <a:rPr lang="ko-KR" altLang="en-US" dirty="0"/>
              <a:t>표준 라이브러리의 일부분</a:t>
            </a:r>
            <a:endParaRPr lang="en-US" altLang="ko-KR" dirty="0"/>
          </a:p>
          <a:p>
            <a:pPr lvl="1"/>
            <a:r>
              <a:rPr lang="ko-KR" altLang="en-US" dirty="0"/>
              <a:t>파이썬 프로그램에서 사용되기 위한 명령문을 포함하고 있는 파일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.upper(), .lower(), .split()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9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기억나는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가지를 기술하시오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_01_01 </a:t>
            </a:r>
            <a:r>
              <a:rPr lang="ko-KR" altLang="en-US" dirty="0"/>
              <a:t>모듈의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7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이해하기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r>
              <a:rPr lang="en-US" altLang="ko-KR" dirty="0"/>
              <a:t>random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(Modules)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표준라이브러리</a:t>
            </a:r>
            <a:r>
              <a:rPr lang="en-US" altLang="ko-KR" dirty="0"/>
              <a:t>(standard library)</a:t>
            </a:r>
            <a:r>
              <a:rPr lang="ko-KR" altLang="en-US" dirty="0"/>
              <a:t>의 일부분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프로그램에서 사용되기 위한 명령문을 포함하고 있는 파일</a:t>
            </a:r>
            <a:endParaRPr lang="en-US" altLang="ko-KR" dirty="0"/>
          </a:p>
          <a:p>
            <a:pPr lvl="1"/>
            <a:r>
              <a:rPr lang="ko-KR" altLang="en-US" dirty="0"/>
              <a:t>프로그래밍에 앞서 구현하려는 기능이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모듈에 있는지 여부 확인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Turtle, random</a:t>
            </a:r>
            <a:r>
              <a:rPr lang="ko-KR" altLang="en-US" dirty="0"/>
              <a:t> 모듈을 이미 사용해</a:t>
            </a:r>
            <a:r>
              <a:rPr lang="en-US" altLang="ko-KR" dirty="0"/>
              <a:t> </a:t>
            </a:r>
            <a:r>
              <a:rPr lang="ko-KR" altLang="en-US" dirty="0"/>
              <a:t>봄</a:t>
            </a:r>
            <a:endParaRPr lang="en-US" altLang="ko-KR" dirty="0"/>
          </a:p>
          <a:p>
            <a:r>
              <a:rPr lang="en-US" altLang="ko-KR" dirty="0"/>
              <a:t>random, </a:t>
            </a:r>
            <a:r>
              <a:rPr lang="en-US" altLang="ko-KR" dirty="0" err="1"/>
              <a:t>datetime</a:t>
            </a:r>
            <a:r>
              <a:rPr lang="en-US" altLang="ko-KR" dirty="0"/>
              <a:t>, math, string, turtle, </a:t>
            </a:r>
            <a:r>
              <a:rPr lang="en-US" altLang="ko-KR" dirty="0" err="1"/>
              <a:t>tkinter</a:t>
            </a:r>
            <a:r>
              <a:rPr lang="en-US" altLang="ko-KR" dirty="0"/>
              <a:t>, file </a:t>
            </a:r>
            <a:r>
              <a:rPr lang="ko-KR" altLang="en-US" dirty="0"/>
              <a:t>등 </a:t>
            </a:r>
            <a:r>
              <a:rPr lang="en-US" altLang="ko-KR" dirty="0"/>
              <a:t>200</a:t>
            </a:r>
            <a:r>
              <a:rPr lang="ko-KR" altLang="en-US" dirty="0"/>
              <a:t>여개 모듈 존재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3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내장형 모듈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8786" y="1605433"/>
            <a:ext cx="4982978" cy="43791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4936" y="1657909"/>
            <a:ext cx="532882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</a:t>
            </a:r>
            <a:r>
              <a:rPr lang="en-US" altLang="ko-KR" sz="1600" dirty="0" err="1">
                <a:latin typeface="+mn-lt"/>
              </a:rPr>
              <a:t>eval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dump(expression) :</a:t>
            </a:r>
          </a:p>
          <a:p>
            <a:r>
              <a:rPr lang="en-US" altLang="ko-KR" sz="1600" dirty="0">
                <a:latin typeface="+mn-lt"/>
              </a:rPr>
              <a:t>    result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eval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(expression)</a:t>
            </a:r>
          </a:p>
          <a:p>
            <a:r>
              <a:rPr lang="en-US" altLang="ko-KR" sz="1600" dirty="0">
                <a:latin typeface="+mn-lt"/>
              </a:rPr>
              <a:t>    print(expression, "=&gt;", result,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type(result)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dump("1")</a:t>
            </a:r>
          </a:p>
          <a:p>
            <a:r>
              <a:rPr lang="en-US" altLang="ko-KR" sz="1600" dirty="0">
                <a:latin typeface="+mn-lt"/>
              </a:rPr>
              <a:t>dump("1.0")</a:t>
            </a:r>
          </a:p>
          <a:p>
            <a:r>
              <a:rPr lang="en-US" altLang="ko-KR" sz="1600" dirty="0">
                <a:latin typeface="+mn-lt"/>
              </a:rPr>
              <a:t>dump("'string'")</a:t>
            </a:r>
          </a:p>
          <a:p>
            <a:r>
              <a:rPr lang="en-US" altLang="ko-KR" sz="1600" dirty="0">
                <a:latin typeface="+mn-lt"/>
              </a:rPr>
              <a:t>dump("1.0 + 2.0")</a:t>
            </a:r>
          </a:p>
          <a:p>
            <a:r>
              <a:rPr lang="en-US" altLang="ko-KR" sz="1600" dirty="0">
                <a:latin typeface="+mn-lt"/>
              </a:rPr>
              <a:t>dump("'*' * 10")</a:t>
            </a:r>
          </a:p>
          <a:p>
            <a:r>
              <a:rPr lang="en-US" altLang="ko-KR" sz="1600" dirty="0">
                <a:latin typeface="+mn-lt"/>
              </a:rPr>
              <a:t>dump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len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('world')")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48" y="3794989"/>
            <a:ext cx="4283636" cy="20716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내장형 모듈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49" y="1646422"/>
            <a:ext cx="4982978" cy="199643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560" y="1853248"/>
            <a:ext cx="410001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def f1(a):</a:t>
            </a:r>
          </a:p>
          <a:p>
            <a:r>
              <a:rPr lang="en-US" altLang="ko-KR" sz="1600" dirty="0">
                <a:latin typeface="+mn-lt"/>
              </a:rPr>
              <a:t>          print(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type(a), </a:t>
            </a:r>
            <a:r>
              <a:rPr lang="en-US" altLang="ko-KR" sz="1600" dirty="0">
                <a:latin typeface="+mn-lt"/>
              </a:rPr>
              <a:t>a)</a:t>
            </a:r>
          </a:p>
          <a:p>
            <a:r>
              <a:rPr lang="en-US" altLang="ko-KR" sz="1600" dirty="0">
                <a:latin typeface="+mn-lt"/>
              </a:rPr>
              <a:t>&gt;&gt;&gt; f1(1)</a:t>
            </a:r>
          </a:p>
          <a:p>
            <a:r>
              <a:rPr lang="en-US" altLang="ko-KR" sz="1600" dirty="0">
                <a:latin typeface="+mn-lt"/>
              </a:rPr>
              <a:t>&gt;&gt;&gt; apply(f1, (1, 2 + 3))</a:t>
            </a:r>
          </a:p>
        </p:txBody>
      </p:sp>
      <p:pic>
        <p:nvPicPr>
          <p:cNvPr id="7" name="그림 6" descr="화면 캡처">
            <a:extLst>
              <a:ext uri="{FF2B5EF4-FFF2-40B4-BE49-F238E27FC236}">
                <a16:creationId xmlns:a16="http://schemas.microsoft.com/office/drawing/2014/main" id="{458832E7-A645-4329-9155-83252AA9D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23" y="3105917"/>
            <a:ext cx="4585086" cy="270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String 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48" y="1646421"/>
            <a:ext cx="6276422" cy="36113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0005" y="1817155"/>
            <a:ext cx="5490429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import string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text = "All that I need you"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capword</a:t>
            </a:r>
            <a:r>
              <a:rPr lang="en-US" altLang="ko-KR" sz="1600" dirty="0">
                <a:latin typeface="+mn-lt"/>
              </a:rPr>
              <a:t>", "=&gt;", </a:t>
            </a:r>
            <a:r>
              <a:rPr lang="en-US" altLang="ko-KR" sz="1600" dirty="0" err="1">
                <a:latin typeface="+mn-lt"/>
              </a:rPr>
              <a:t>string.capwords</a:t>
            </a:r>
            <a:r>
              <a:rPr lang="en-US" altLang="ko-KR" sz="1600" dirty="0">
                <a:latin typeface="+mn-lt"/>
              </a:rPr>
              <a:t>(text))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print("upper", "=&gt;", </a:t>
            </a:r>
            <a:r>
              <a:rPr lang="en-US" altLang="ko-KR" sz="1600" dirty="0" err="1">
                <a:latin typeface="+mn-lt"/>
              </a:rPr>
              <a:t>text.upper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print("lower", "=&gt;", </a:t>
            </a:r>
            <a:r>
              <a:rPr lang="en-US" altLang="ko-KR" sz="1600" dirty="0" err="1">
                <a:latin typeface="+mn-lt"/>
              </a:rPr>
              <a:t>text.lower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print("split", "=&gt;", </a:t>
            </a:r>
            <a:r>
              <a:rPr lang="en-US" altLang="ko-KR" sz="1600" dirty="0" err="1">
                <a:latin typeface="+mn-lt"/>
              </a:rPr>
              <a:t>text.split</a:t>
            </a:r>
            <a:r>
              <a:rPr lang="en-US" altLang="ko-KR" sz="1600" dirty="0">
                <a:latin typeface="+mn-lt"/>
              </a:rPr>
              <a:t>(" "))</a:t>
            </a:r>
          </a:p>
          <a:p>
            <a:r>
              <a:rPr lang="en-US" altLang="ko-KR" sz="1600" dirty="0">
                <a:latin typeface="+mn-lt"/>
              </a:rPr>
              <a:t>print("replace", "=&gt;", </a:t>
            </a:r>
            <a:r>
              <a:rPr lang="en-US" altLang="ko-KR" sz="1600" dirty="0" err="1">
                <a:latin typeface="+mn-lt"/>
              </a:rPr>
              <a:t>text.replace</a:t>
            </a:r>
            <a:r>
              <a:rPr lang="en-US" altLang="ko-KR" sz="1600" dirty="0">
                <a:latin typeface="+mn-lt"/>
              </a:rPr>
              <a:t>("you", "him"))</a:t>
            </a:r>
          </a:p>
          <a:p>
            <a:r>
              <a:rPr lang="en-US" altLang="ko-KR" sz="1600" dirty="0">
                <a:latin typeface="+mn-lt"/>
              </a:rPr>
              <a:t>print("find", "=&gt;", </a:t>
            </a:r>
            <a:r>
              <a:rPr lang="en-US" altLang="ko-KR" sz="1600" dirty="0" err="1">
                <a:latin typeface="+mn-lt"/>
              </a:rPr>
              <a:t>text.find</a:t>
            </a:r>
            <a:r>
              <a:rPr lang="en-US" altLang="ko-KR" sz="1600" dirty="0">
                <a:latin typeface="+mn-lt"/>
              </a:rPr>
              <a:t>("All"))</a:t>
            </a:r>
          </a:p>
          <a:p>
            <a:r>
              <a:rPr lang="en-US" altLang="ko-KR" sz="1600" dirty="0">
                <a:latin typeface="+mn-lt"/>
              </a:rPr>
              <a:t>print("count", "=&gt;", </a:t>
            </a:r>
            <a:r>
              <a:rPr lang="en-US" altLang="ko-KR" sz="1600" dirty="0" err="1">
                <a:latin typeface="+mn-lt"/>
              </a:rPr>
              <a:t>text.count</a:t>
            </a:r>
            <a:r>
              <a:rPr lang="en-US" altLang="ko-KR" sz="1600" dirty="0">
                <a:latin typeface="+mn-lt"/>
              </a:rPr>
              <a:t>("e")) 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64" y="4238403"/>
            <a:ext cx="4024750" cy="178688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86A0-4483-4D18-8EBA-9F44AE9B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을 숫자로 변환하기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27894F0-791F-43AD-9B4A-B7C8E1B2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49" y="1646422"/>
            <a:ext cx="3986482" cy="21594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CA2F1-0606-4CB4-89F7-E7C01C479EC1}"/>
              </a:ext>
            </a:extLst>
          </p:cNvPr>
          <p:cNvSpPr txBox="1"/>
          <p:nvPr/>
        </p:nvSpPr>
        <p:spPr>
          <a:xfrm>
            <a:off x="779081" y="1853248"/>
            <a:ext cx="533463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to convert strings to numbers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("4711"))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print(float("4711"))</a:t>
            </a:r>
          </a:p>
        </p:txBody>
      </p:sp>
      <p:pic>
        <p:nvPicPr>
          <p:cNvPr id="6" name="그림 5" descr="화면 캡처">
            <a:extLst>
              <a:ext uri="{FF2B5EF4-FFF2-40B4-BE49-F238E27FC236}">
                <a16:creationId xmlns:a16="http://schemas.microsoft.com/office/drawing/2014/main" id="{1121481B-7D06-4090-A7EF-38D9E9BF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46" y="2854972"/>
            <a:ext cx="4902544" cy="251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스트링 변환하기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20</a:t>
            </a:r>
            <a:r>
              <a:rPr lang="ko-KR" altLang="en-US" dirty="0"/>
              <a:t>글자 이상의 영어문장을 입력 받는다</a:t>
            </a:r>
            <a:endParaRPr lang="en-US" altLang="ko-KR" dirty="0"/>
          </a:p>
          <a:p>
            <a:pPr lvl="1"/>
            <a:r>
              <a:rPr lang="ko-KR" altLang="en-US" dirty="0"/>
              <a:t>알파벳이 몇 개로 구성되었는지 출력한다</a:t>
            </a:r>
            <a:endParaRPr lang="en-US" altLang="ko-KR" dirty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 각각 몇 개로 구성되었는지 출력한다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8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6"/>
            <a:ext cx="7024480" cy="33929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3813" y="1749335"/>
            <a:ext cx="737535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 = input(“20</a:t>
            </a:r>
            <a:r>
              <a:rPr lang="ko-KR" altLang="en-US" dirty="0">
                <a:latin typeface="+mn-lt"/>
              </a:rPr>
              <a:t>글자이상 영어문장 입력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>
                <a:latin typeface="+mn-lt"/>
              </a:rPr>
              <a:t>alpha = 0</a:t>
            </a:r>
          </a:p>
          <a:p>
            <a:r>
              <a:rPr lang="en-US" altLang="ko-KR" dirty="0">
                <a:latin typeface="+mn-lt"/>
              </a:rPr>
              <a:t>upper = 0</a:t>
            </a:r>
          </a:p>
          <a:p>
            <a:r>
              <a:rPr lang="en-US" altLang="ko-KR" dirty="0">
                <a:latin typeface="+mn-lt"/>
              </a:rPr>
              <a:t>lower = 0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for letter in </a:t>
            </a:r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       alpha = alpha + </a:t>
            </a:r>
            <a:r>
              <a:rPr lang="en-US" altLang="ko-KR" dirty="0" err="1">
                <a:solidFill>
                  <a:srgbClr val="C00000"/>
                </a:solidFill>
                <a:latin typeface="+mn-lt"/>
              </a:rPr>
              <a:t>letter.isalpha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      upper = upper + </a:t>
            </a:r>
            <a:r>
              <a:rPr lang="en-US" altLang="ko-KR" dirty="0" err="1">
                <a:solidFill>
                  <a:srgbClr val="C00000"/>
                </a:solidFill>
                <a:latin typeface="+mn-lt"/>
              </a:rPr>
              <a:t>letter.isupper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      lower = lower + </a:t>
            </a:r>
            <a:r>
              <a:rPr lang="en-US" altLang="ko-KR" dirty="0" err="1">
                <a:solidFill>
                  <a:srgbClr val="C00000"/>
                </a:solidFill>
                <a:latin typeface="+mn-lt"/>
              </a:rPr>
              <a:t>letter.islower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알파벳 개수</a:t>
            </a:r>
            <a:r>
              <a:rPr lang="en-US" altLang="ko-KR" dirty="0">
                <a:latin typeface="+mn-lt"/>
              </a:rPr>
              <a:t>: ", alpha, “, </a:t>
            </a:r>
            <a:r>
              <a:rPr lang="ko-KR" altLang="en-US" dirty="0">
                <a:latin typeface="+mn-lt"/>
              </a:rPr>
              <a:t>대문자 개수</a:t>
            </a:r>
            <a:r>
              <a:rPr lang="en-US" altLang="ko-KR" dirty="0">
                <a:latin typeface="+mn-lt"/>
              </a:rPr>
              <a:t>: ", upper, “, </a:t>
            </a:r>
            <a:r>
              <a:rPr lang="ko-KR" altLang="en-US" dirty="0">
                <a:latin typeface="+mn-lt"/>
              </a:rPr>
              <a:t>소문자 개수</a:t>
            </a:r>
            <a:r>
              <a:rPr lang="en-US" altLang="ko-KR" dirty="0">
                <a:latin typeface="+mn-lt"/>
              </a:rPr>
              <a:t>: ", lower)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4" y="4775051"/>
            <a:ext cx="6232647" cy="9146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1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9216</TotalTime>
  <Words>561</Words>
  <Application>Microsoft Office PowerPoint</Application>
  <PresentationFormat>화면 슬라이드 쇼(4:3)</PresentationFormat>
  <Paragraphs>132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모듈의 이해 10주차_01_01</vt:lpstr>
      <vt:lpstr>학습목표</vt:lpstr>
      <vt:lpstr>모듈(Modules)</vt:lpstr>
      <vt:lpstr>내장형 모듈 1</vt:lpstr>
      <vt:lpstr>내장형 모듈 2</vt:lpstr>
      <vt:lpstr>모듈 String </vt:lpstr>
      <vt:lpstr>String을 숫자로 변환하기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532</cp:revision>
  <dcterms:created xsi:type="dcterms:W3CDTF">2015-11-07T02:06:58Z</dcterms:created>
  <dcterms:modified xsi:type="dcterms:W3CDTF">2023-01-29T09:15:11Z</dcterms:modified>
</cp:coreProperties>
</file>