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1181" r:id="rId2"/>
    <p:sldId id="1182" r:id="rId3"/>
    <p:sldId id="1183" r:id="rId4"/>
    <p:sldId id="1184" r:id="rId5"/>
    <p:sldId id="1185" r:id="rId6"/>
    <p:sldId id="1186" r:id="rId7"/>
    <p:sldId id="1187" r:id="rId8"/>
    <p:sldId id="1188" r:id="rId9"/>
    <p:sldId id="1189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197" r:id="rId18"/>
    <p:sldId id="11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63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65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6E92-9261-4D31-A0FC-C77B10F3D80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AE6C-1BE9-4C24-8E5A-0679C60AD05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B504-1B56-4C49-9EEE-4C1F2B78FB8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574D-B0C8-4FB5-952B-8320828966F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5F48-1D33-4F55-AA15-7296FA323E3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BC3F-C6BF-4C32-924F-30A407184D3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FA41-005C-45D5-B2E7-CE9E8C7320D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E93-12AE-4EEF-9196-161EC405991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C774-D5F1-4CBF-9030-68D7FC686B8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349D-9E0B-4689-A9F5-3D5338D0920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D160-8080-4A21-A737-96B10A73A59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5BA2-4DEC-4B73-98ED-11CBC6A2F25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84B6-C18F-4D3D-8338-06245006CC59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B74E-53D2-487E-B596-0A8FCD52B16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2FFD-DDD9-4896-B406-52E02AF93BC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35AD-6071-44BA-8B8A-95A11183334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231C-BF40-4B44-9F6A-A91B627A37E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B3917-C139-4749-8929-ABDF1F755B04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?highlight=datetime#module-datet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datetime module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19" y="491729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6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특정 날짜와 관계없는 </a:t>
            </a:r>
            <a:r>
              <a:rPr lang="en-US" altLang="ko-KR" b="0" dirty="0"/>
              <a:t>(</a:t>
            </a:r>
            <a:r>
              <a:rPr lang="ko-KR" altLang="en-US" b="0" dirty="0"/>
              <a:t>지역</a:t>
            </a:r>
            <a:r>
              <a:rPr lang="en-US" altLang="ko-KR" b="0" dirty="0"/>
              <a:t>) </a:t>
            </a:r>
            <a:r>
              <a:rPr lang="ko-KR" altLang="en-US" b="0" dirty="0"/>
              <a:t>시간을 나타냄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38716"/>
              </p:ext>
            </p:extLst>
          </p:nvPr>
        </p:nvGraphicFramePr>
        <p:xfrm>
          <a:off x="628369" y="2545099"/>
          <a:ext cx="7886699" cy="3545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6580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3330119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334691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1195358">
                <a:tc>
                  <a:txBody>
                    <a:bodyPr/>
                    <a:lstStyle/>
                    <a:p>
                      <a:r>
                        <a:rPr lang="en-US" altLang="ko-KR" sz="1600" dirty="0" err="1"/>
                        <a:t>time.replace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[hour[, minute[</a:t>
                      </a:r>
                    </a:p>
                    <a:p>
                      <a:r>
                        <a:rPr lang="en" altLang="ko-Kore-KR" sz="1600" u="none" strike="noStrike" kern="1200" dirty="0">
                          <a:effectLst/>
                        </a:rPr>
                        <a:t>, second[, microsecond[, 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]]]]]</a:t>
                      </a:r>
                      <a:r>
                        <a:rPr lang="en-US" altLang="ko-KR" sz="1600" dirty="0"/>
                        <a:t>)</a:t>
                      </a:r>
                      <a:endParaRPr lang="ko-Kore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입력된 값으로 수정된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time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객체를 반환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823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dirty="0" err="1"/>
                        <a:t>time.isoformat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600" u="none" strike="noStrike" kern="1200" dirty="0">
                          <a:effectLst/>
                        </a:rPr>
                        <a:t>'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HH:MM:SS.mmmmmm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’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형식으로 반환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6305"/>
                  </a:ext>
                </a:extLst>
              </a:tr>
              <a:tr h="1160473">
                <a:tc>
                  <a:txBody>
                    <a:bodyPr/>
                    <a:lstStyle/>
                    <a:p>
                      <a:r>
                        <a:rPr lang="en" altLang="ko-Kore-KR" sz="1600" u="none" strike="noStrike" kern="1200" dirty="0" err="1">
                          <a:effectLst/>
                        </a:rPr>
                        <a:t>time.strftime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(format)</a:t>
                      </a:r>
                      <a:endParaRPr lang="ko-Kore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지정된 포맷에 맞춰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time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객체의 정보를 문자열로 반환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.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0424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7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 object</a:t>
            </a:r>
            <a:r>
              <a:rPr lang="ko-KR" altLang="en-US" dirty="0"/>
              <a:t> 예제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9855554-2E84-3A4A-9916-0CD0B3A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054268"/>
            <a:ext cx="4882802" cy="341659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B39A-C8E1-5544-B022-27EA7F003679}"/>
              </a:ext>
            </a:extLst>
          </p:cNvPr>
          <p:cNvSpPr txBox="1"/>
          <p:nvPr/>
        </p:nvSpPr>
        <p:spPr>
          <a:xfrm>
            <a:off x="884037" y="2370240"/>
            <a:ext cx="5656268" cy="28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datetime import 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 = time(4,32,50)</a:t>
            </a:r>
          </a:p>
          <a:p>
            <a:r>
              <a:rPr lang="en-US" altLang="ko-KR" sz="1600" dirty="0">
                <a:latin typeface="+mn-lt"/>
              </a:rPr>
              <a:t>print(t)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t1 = </a:t>
            </a:r>
            <a:r>
              <a:rPr lang="en-US" altLang="ko-KR" sz="1600" dirty="0" err="1">
                <a:latin typeface="+mn-lt"/>
              </a:rPr>
              <a:t>t.replace</a:t>
            </a:r>
            <a:r>
              <a:rPr lang="en-US" altLang="ko-KR" sz="1600" dirty="0">
                <a:latin typeface="+mn-lt"/>
              </a:rPr>
              <a:t>(hour=7,second=43)</a:t>
            </a:r>
          </a:p>
          <a:p>
            <a:r>
              <a:rPr lang="en-US" altLang="ko-KR" sz="1600" dirty="0">
                <a:latin typeface="+mn-lt"/>
              </a:rPr>
              <a:t>print(t1)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t2 = t1.strftime("%H</a:t>
            </a:r>
            <a:r>
              <a:rPr lang="ko-KR" altLang="en-US" sz="1600" dirty="0">
                <a:latin typeface="+mn-lt"/>
              </a:rPr>
              <a:t>시 </a:t>
            </a:r>
            <a:r>
              <a:rPr lang="en-US" altLang="ko-KR" sz="1600" dirty="0">
                <a:latin typeface="+mn-lt"/>
              </a:rPr>
              <a:t>%M</a:t>
            </a:r>
            <a:r>
              <a:rPr lang="ko-KR" altLang="en-US" sz="1600" dirty="0">
                <a:latin typeface="+mn-lt"/>
              </a:rPr>
              <a:t>분 </a:t>
            </a:r>
            <a:r>
              <a:rPr lang="en-US" altLang="ko-KR" sz="1600" dirty="0">
                <a:latin typeface="+mn-lt"/>
              </a:rPr>
              <a:t>%S</a:t>
            </a:r>
            <a:r>
              <a:rPr lang="ko-KR" altLang="en-US" sz="1600" dirty="0">
                <a:latin typeface="+mn-lt"/>
              </a:rPr>
              <a:t>초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print(t2)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3BBDA0B-E8B0-8C4E-ABD4-7123B9431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44" y="4408154"/>
            <a:ext cx="2692205" cy="10627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0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부모님 생일이 며칠 남았는지 계산하려고 한다</a:t>
            </a:r>
            <a:endParaRPr lang="en-US" altLang="ko-KR"/>
          </a:p>
          <a:p>
            <a:pPr lvl="1"/>
            <a:r>
              <a:rPr lang="ko-KR" altLang="en-US"/>
              <a:t>사용자에게 생일을 입력 받는다</a:t>
            </a:r>
            <a:endParaRPr lang="en-US" altLang="ko-KR"/>
          </a:p>
          <a:p>
            <a:pPr lvl="1"/>
            <a:r>
              <a:rPr lang="ko-KR" altLang="en-US"/>
              <a:t>오늘부터 생일까지 며칠 남았는지 계산하여 출력한다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3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41666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</a:rPr>
              <a:t>from </a:t>
            </a:r>
            <a:r>
              <a:rPr lang="en-US" altLang="ko-KR" sz="1600" dirty="0" err="1">
                <a:latin typeface="+mn-lt"/>
                <a:ea typeface="+mj-ea"/>
              </a:rPr>
              <a:t>datetime</a:t>
            </a:r>
            <a:r>
              <a:rPr lang="en-US" altLang="ko-KR" sz="1600" dirty="0">
                <a:latin typeface="+mn-lt"/>
                <a:ea typeface="+mj-ea"/>
              </a:rPr>
              <a:t> import date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birthday = input("</a:t>
            </a:r>
            <a:r>
              <a:rPr lang="ko-KR" altLang="en-US" sz="1600" dirty="0">
                <a:latin typeface="+mn-lt"/>
                <a:ea typeface="+mj-ea"/>
              </a:rPr>
              <a:t>생일을 입력하세요 </a:t>
            </a:r>
            <a:r>
              <a:rPr lang="en-US" altLang="ko-KR" sz="1600" dirty="0">
                <a:latin typeface="+mn-lt"/>
                <a:ea typeface="+mj-ea"/>
              </a:rPr>
              <a:t>[ex)3</a:t>
            </a:r>
            <a:r>
              <a:rPr lang="ko-KR" altLang="en-US" sz="1600" dirty="0">
                <a:latin typeface="+mn-lt"/>
                <a:ea typeface="+mj-ea"/>
              </a:rPr>
              <a:t>월</a:t>
            </a:r>
            <a:r>
              <a:rPr lang="en-US" altLang="ko-KR" sz="1600" dirty="0">
                <a:latin typeface="+mn-lt"/>
                <a:ea typeface="+mj-ea"/>
              </a:rPr>
              <a:t>15</a:t>
            </a:r>
            <a:r>
              <a:rPr lang="ko-KR" altLang="en-US" sz="1600" dirty="0">
                <a:latin typeface="+mn-lt"/>
                <a:ea typeface="+mj-ea"/>
              </a:rPr>
              <a:t>일 </a:t>
            </a:r>
            <a:r>
              <a:rPr lang="en-US" altLang="ko-KR" sz="1600" dirty="0">
                <a:latin typeface="+mn-lt"/>
                <a:ea typeface="+mj-ea"/>
              </a:rPr>
              <a:t>= 3 15] : ")</a:t>
            </a:r>
          </a:p>
          <a:p>
            <a:r>
              <a:rPr lang="en-US" altLang="ko-KR" sz="1600" dirty="0">
                <a:latin typeface="+mn-lt"/>
                <a:ea typeface="+mj-ea"/>
              </a:rPr>
              <a:t>birthday = </a:t>
            </a:r>
            <a:r>
              <a:rPr lang="en-US" altLang="ko-KR" sz="1600" dirty="0" err="1">
                <a:latin typeface="+mn-lt"/>
                <a:ea typeface="+mj-ea"/>
              </a:rPr>
              <a:t>birthday.split</a:t>
            </a:r>
            <a:r>
              <a:rPr lang="en-US" altLang="ko-KR" sz="1600" dirty="0">
                <a:latin typeface="+mn-lt"/>
                <a:ea typeface="+mj-ea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</a:rPr>
              <a:t>today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</a:rPr>
              <a:t>birthday = date(</a:t>
            </a:r>
            <a:r>
              <a:rPr lang="en-US" altLang="ko-KR" sz="1600" dirty="0" err="1">
                <a:latin typeface="+mn-lt"/>
                <a:ea typeface="+mj-ea"/>
              </a:rPr>
              <a:t>today.year</a:t>
            </a:r>
            <a:r>
              <a:rPr lang="en-US" altLang="ko-KR" sz="1600" dirty="0">
                <a:latin typeface="+mn-lt"/>
                <a:ea typeface="+mj-ea"/>
              </a:rPr>
              <a:t>, </a:t>
            </a:r>
            <a:r>
              <a:rPr lang="en-US" altLang="ko-KR" sz="1600" dirty="0" err="1">
                <a:latin typeface="+mn-lt"/>
                <a:ea typeface="+mj-ea"/>
              </a:rPr>
              <a:t>int</a:t>
            </a:r>
            <a:r>
              <a:rPr lang="en-US" altLang="ko-KR" sz="1600" dirty="0">
                <a:latin typeface="+mn-lt"/>
                <a:ea typeface="+mj-ea"/>
              </a:rPr>
              <a:t>(birthday[0]), </a:t>
            </a:r>
            <a:r>
              <a:rPr lang="en-US" altLang="ko-KR" sz="1600" dirty="0" err="1">
                <a:latin typeface="+mn-lt"/>
                <a:ea typeface="+mj-ea"/>
              </a:rPr>
              <a:t>int</a:t>
            </a:r>
            <a:r>
              <a:rPr lang="en-US" altLang="ko-KR" sz="1600" dirty="0">
                <a:latin typeface="+mn-lt"/>
                <a:ea typeface="+mj-ea"/>
              </a:rPr>
              <a:t>(birthday[1]))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due = birthday - today</a:t>
            </a:r>
          </a:p>
          <a:p>
            <a:r>
              <a:rPr lang="en-US" altLang="ko-KR" sz="1600" dirty="0">
                <a:latin typeface="+mn-lt"/>
                <a:ea typeface="+mj-ea"/>
              </a:rPr>
              <a:t>if </a:t>
            </a:r>
            <a:r>
              <a:rPr lang="en-US" altLang="ko-KR" sz="1600" dirty="0" err="1">
                <a:latin typeface="+mn-lt"/>
                <a:ea typeface="+mj-ea"/>
              </a:rPr>
              <a:t>due.days</a:t>
            </a:r>
            <a:r>
              <a:rPr lang="en-US" altLang="ko-KR" sz="1600" dirty="0">
                <a:latin typeface="+mn-lt"/>
                <a:ea typeface="+mj-ea"/>
              </a:rPr>
              <a:t> &lt; 0:</a:t>
            </a:r>
          </a:p>
          <a:p>
            <a:r>
              <a:rPr lang="en-US" altLang="ko-KR" sz="1600" dirty="0">
                <a:latin typeface="+mn-lt"/>
                <a:ea typeface="+mj-ea"/>
              </a:rPr>
              <a:t>    </a:t>
            </a:r>
            <a:r>
              <a:rPr lang="en-US" altLang="ko-KR" sz="1600" dirty="0" err="1">
                <a:latin typeface="+mn-lt"/>
                <a:ea typeface="+mj-ea"/>
              </a:rPr>
              <a:t>next_birthday</a:t>
            </a:r>
            <a:r>
              <a:rPr lang="en-US" altLang="ko-KR" sz="1600" dirty="0">
                <a:latin typeface="+mn-lt"/>
                <a:ea typeface="+mj-ea"/>
              </a:rPr>
              <a:t> = date(</a:t>
            </a:r>
            <a:r>
              <a:rPr lang="en-US" altLang="ko-KR" sz="1600" dirty="0" err="1">
                <a:latin typeface="+mn-lt"/>
                <a:ea typeface="+mj-ea"/>
              </a:rPr>
              <a:t>today.year</a:t>
            </a:r>
            <a:r>
              <a:rPr lang="en-US" altLang="ko-KR" sz="1600" dirty="0">
                <a:latin typeface="+mn-lt"/>
                <a:ea typeface="+mj-ea"/>
              </a:rPr>
              <a:t> + 1, </a:t>
            </a:r>
            <a:r>
              <a:rPr lang="en-US" altLang="ko-KR" sz="1600" dirty="0" err="1">
                <a:latin typeface="+mn-lt"/>
                <a:ea typeface="+mj-ea"/>
              </a:rPr>
              <a:t>birthday.month</a:t>
            </a:r>
            <a:r>
              <a:rPr lang="en-US" altLang="ko-KR" sz="1600" dirty="0">
                <a:latin typeface="+mn-lt"/>
                <a:ea typeface="+mj-ea"/>
              </a:rPr>
              <a:t>, </a:t>
            </a:r>
            <a:r>
              <a:rPr lang="en-US" altLang="ko-KR" sz="1600" dirty="0" err="1">
                <a:latin typeface="+mn-lt"/>
                <a:ea typeface="+mj-ea"/>
              </a:rPr>
              <a:t>birthday.day</a:t>
            </a:r>
            <a:r>
              <a:rPr lang="en-US" altLang="ko-KR" sz="1600" dirty="0">
                <a:latin typeface="+mn-lt"/>
                <a:ea typeface="+mj-ea"/>
              </a:rPr>
              <a:t>)</a:t>
            </a:r>
          </a:p>
          <a:p>
            <a:r>
              <a:rPr lang="en-US" altLang="ko-KR" sz="1600" dirty="0">
                <a:latin typeface="+mn-lt"/>
                <a:ea typeface="+mj-ea"/>
              </a:rPr>
              <a:t>    due = </a:t>
            </a:r>
            <a:r>
              <a:rPr lang="en-US" altLang="ko-KR" sz="1600" dirty="0" err="1">
                <a:latin typeface="+mn-lt"/>
                <a:ea typeface="+mj-ea"/>
              </a:rPr>
              <a:t>next_birthday</a:t>
            </a:r>
            <a:r>
              <a:rPr lang="en-US" altLang="ko-KR" sz="1600" dirty="0">
                <a:latin typeface="+mn-lt"/>
                <a:ea typeface="+mj-ea"/>
              </a:rPr>
              <a:t> – today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print("</a:t>
            </a:r>
            <a:r>
              <a:rPr lang="ko-KR" altLang="en-US" sz="1600" dirty="0">
                <a:latin typeface="+mn-lt"/>
                <a:ea typeface="+mj-ea"/>
              </a:rPr>
              <a:t>생일까지 남은 날짜는</a:t>
            </a:r>
            <a:r>
              <a:rPr lang="en-US" altLang="ko-KR" sz="1600" dirty="0">
                <a:latin typeface="+mn-lt"/>
                <a:ea typeface="+mj-ea"/>
              </a:rPr>
              <a:t>: ", </a:t>
            </a:r>
            <a:r>
              <a:rPr lang="en-US" altLang="ko-KR" sz="1600" dirty="0" err="1">
                <a:latin typeface="+mn-lt"/>
                <a:ea typeface="+mj-ea"/>
              </a:rPr>
              <a:t>due.days</a:t>
            </a:r>
            <a:r>
              <a:rPr lang="en-US" altLang="ko-KR" sz="1600" dirty="0">
                <a:latin typeface="+mn-lt"/>
                <a:ea typeface="+mj-ea"/>
              </a:rPr>
              <a:t>)</a:t>
            </a:r>
          </a:p>
          <a:p>
            <a:endParaRPr lang="en-US" altLang="ko-KR" sz="1600" dirty="0">
              <a:latin typeface="+mn-lt"/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68" y="5148934"/>
            <a:ext cx="4456917" cy="1079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9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날짜를 입력하면 해당 날짜의 요일을 출력하려고 한다</a:t>
            </a:r>
            <a:endParaRPr lang="en-US" altLang="ko-KR" dirty="0"/>
          </a:p>
          <a:p>
            <a:pPr lvl="1"/>
            <a:r>
              <a:rPr lang="en-US" altLang="ko-KR" dirty="0" err="1"/>
              <a:t>datetime.date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).weekday() </a:t>
            </a:r>
            <a:r>
              <a:rPr lang="ko-KR" altLang="en-US" dirty="0"/>
              <a:t>함수 사용한다</a:t>
            </a:r>
            <a:endParaRPr lang="en-US" altLang="ko-KR" dirty="0"/>
          </a:p>
          <a:p>
            <a:pPr lvl="1"/>
            <a:r>
              <a:rPr lang="en-US" altLang="ko-KR" dirty="0"/>
              <a:t>Weekday() 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ko-KR" altLang="en-US" dirty="0"/>
              <a:t>값이 숫자이므로</a:t>
            </a:r>
            <a:endParaRPr lang="en-US" altLang="ko-KR" dirty="0"/>
          </a:p>
          <a:p>
            <a:pPr lvl="1"/>
            <a:r>
              <a:rPr lang="ko-KR" altLang="en-US" dirty="0"/>
              <a:t>요일 리스트를 만들어 변환하는 과정을 추가한다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99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325036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15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yy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연도를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>
                <a:latin typeface="+mn-lt"/>
              </a:rPr>
              <a:t>mm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월을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 err="1">
                <a:latin typeface="+mn-lt"/>
              </a:rPr>
              <a:t>dd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</a:t>
            </a:r>
            <a:r>
              <a:rPr lang="ko-KR" altLang="en-US" sz="1600" dirty="0">
                <a:latin typeface="+mn-lt"/>
              </a:rPr>
              <a:t>일을 입력하세요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dayString</a:t>
            </a:r>
            <a:r>
              <a:rPr lang="en-US" altLang="ko-KR" sz="1600" dirty="0">
                <a:latin typeface="+mn-lt"/>
              </a:rPr>
              <a:t> = ["</a:t>
            </a:r>
            <a:r>
              <a:rPr lang="ko-KR" altLang="en-US" sz="1600" dirty="0">
                <a:latin typeface="+mn-lt"/>
              </a:rPr>
              <a:t>월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화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수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목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금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토</a:t>
            </a:r>
            <a:r>
              <a:rPr lang="en-US" altLang="ko-KR" sz="1600" dirty="0">
                <a:latin typeface="+mn-lt"/>
              </a:rPr>
              <a:t>", "</a:t>
            </a:r>
            <a:r>
              <a:rPr lang="ko-KR" altLang="en-US" sz="1600" dirty="0">
                <a:latin typeface="+mn-lt"/>
              </a:rPr>
              <a:t>일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>
                <a:latin typeface="+mn-lt"/>
              </a:rPr>
              <a:t>day = </a:t>
            </a:r>
            <a:r>
              <a:rPr lang="en-US" altLang="ko-KR" sz="1600" dirty="0" err="1">
                <a:latin typeface="+mn-lt"/>
              </a:rPr>
              <a:t>datetime.date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yy,mm,dd</a:t>
            </a:r>
            <a:r>
              <a:rPr lang="en-US" altLang="ko-KR" sz="1600" dirty="0">
                <a:latin typeface="+mn-lt"/>
              </a:rPr>
              <a:t>).weekday()</a:t>
            </a:r>
          </a:p>
          <a:p>
            <a:r>
              <a:rPr lang="en-US" altLang="ko-KR" sz="1600" dirty="0">
                <a:latin typeface="+mn-lt"/>
              </a:rPr>
              <a:t>day = </a:t>
            </a:r>
            <a:r>
              <a:rPr lang="en-US" altLang="ko-KR" sz="1600" dirty="0" err="1">
                <a:latin typeface="+mn-lt"/>
              </a:rPr>
              <a:t>dayString</a:t>
            </a:r>
            <a:r>
              <a:rPr lang="en-US" altLang="ko-KR" sz="1600" dirty="0">
                <a:latin typeface="+mn-lt"/>
              </a:rPr>
              <a:t>[day]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yy</a:t>
            </a:r>
            <a:r>
              <a:rPr lang="en-US" altLang="ko-KR" sz="1600" dirty="0">
                <a:latin typeface="+mn-lt"/>
              </a:rPr>
              <a:t>,"</a:t>
            </a:r>
            <a:r>
              <a:rPr lang="ko-KR" altLang="en-US" sz="1600" dirty="0">
                <a:latin typeface="+mn-lt"/>
              </a:rPr>
              <a:t>년</a:t>
            </a:r>
            <a:r>
              <a:rPr lang="en-US" altLang="ko-KR" sz="1600" dirty="0">
                <a:latin typeface="+mn-lt"/>
              </a:rPr>
              <a:t>", mm, "</a:t>
            </a:r>
            <a:r>
              <a:rPr lang="ko-KR" altLang="en-US" sz="1600" dirty="0">
                <a:latin typeface="+mn-lt"/>
              </a:rPr>
              <a:t>월</a:t>
            </a:r>
            <a:r>
              <a:rPr lang="en-US" altLang="ko-KR" sz="1600" dirty="0">
                <a:latin typeface="+mn-lt"/>
              </a:rPr>
              <a:t>", </a:t>
            </a:r>
            <a:r>
              <a:rPr lang="en-US" altLang="ko-KR" sz="1600" dirty="0" err="1">
                <a:latin typeface="+mn-lt"/>
              </a:rPr>
              <a:t>dd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>
                <a:latin typeface="+mn-lt"/>
              </a:rPr>
              <a:t>일은</a:t>
            </a:r>
            <a:r>
              <a:rPr lang="en-US" altLang="ko-KR" sz="1600" dirty="0">
                <a:latin typeface="+mn-lt"/>
              </a:rPr>
              <a:t>", day, "</a:t>
            </a:r>
            <a:r>
              <a:rPr lang="ko-KR" altLang="en-US" sz="1600" dirty="0">
                <a:latin typeface="+mn-lt"/>
              </a:rPr>
              <a:t>요일 입니다</a:t>
            </a:r>
            <a:r>
              <a:rPr lang="en-US" altLang="ko-KR" sz="1600" dirty="0">
                <a:latin typeface="+mn-lt"/>
              </a:rPr>
              <a:t>")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3" y="4724125"/>
            <a:ext cx="4651212" cy="15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.today(), .year(), .month(), .day()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0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날짜와 관련된 </a:t>
            </a:r>
            <a:r>
              <a:rPr lang="ko-KR" altLang="en-US"/>
              <a:t>함수를 지원하는 </a:t>
            </a:r>
            <a:r>
              <a:rPr lang="ko-KR" altLang="en-US" dirty="0" err="1"/>
              <a:t>모듈명을</a:t>
            </a:r>
            <a:r>
              <a:rPr lang="ko-KR" altLang="en-US" dirty="0"/>
              <a:t>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28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en-US" altLang="ko-KR" dirty="0" smtClean="0"/>
              <a:t>01_02 </a:t>
            </a:r>
            <a:r>
              <a:rPr lang="en-US" altLang="ko-KR" dirty="0"/>
              <a:t>datetime module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Datetime</a:t>
            </a:r>
            <a:r>
              <a:rPr lang="en-US" altLang="ko-KR" dirty="0"/>
              <a:t> module(1)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날짜와 시간 관련 기능을 제공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</a:t>
            </a:r>
            <a:endParaRPr lang="en-US" altLang="ko-KR" dirty="0"/>
          </a:p>
          <a:p>
            <a:pPr lvl="1"/>
            <a:r>
              <a:rPr lang="en-US" altLang="ko-KR" dirty="0"/>
              <a:t>Gregorian calendar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1"/>
            <a:r>
              <a:rPr lang="en-US" altLang="ko-KR" dirty="0"/>
              <a:t>Year, month, day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datetime.time</a:t>
            </a:r>
            <a:endParaRPr lang="en-US" altLang="ko-KR" dirty="0"/>
          </a:p>
          <a:p>
            <a:pPr lvl="1"/>
            <a:r>
              <a:rPr lang="en-US" altLang="ko-KR" dirty="0"/>
              <a:t>Hour, minute, second, microsecond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datetime.datetime</a:t>
            </a:r>
            <a:endParaRPr lang="en-US" altLang="ko-KR" dirty="0"/>
          </a:p>
          <a:p>
            <a:pPr lvl="1"/>
            <a:r>
              <a:rPr lang="en-US" altLang="ko-KR" dirty="0"/>
              <a:t>Class date, time</a:t>
            </a:r>
            <a:r>
              <a:rPr lang="ko-KR" altLang="en-US" dirty="0"/>
              <a:t>을 합친 것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97518" y="1699359"/>
            <a:ext cx="6629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https://docs.python.org/3/library/datetime.html?highlight=datetime#module-datetime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7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이상적인 달력에서의 날짜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나타냄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46314"/>
              </p:ext>
            </p:extLst>
          </p:nvPr>
        </p:nvGraphicFramePr>
        <p:xfrm>
          <a:off x="889348" y="2703354"/>
          <a:ext cx="7626002" cy="32955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3001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3813001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44141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</a:t>
                      </a:r>
                      <a:endParaRPr lang="ko-Kore-KR" altLang="en-US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  <a:endParaRPr lang="ko-Kore-KR" altLang="en-US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date.today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현재</a:t>
                      </a:r>
                      <a:r>
                        <a:rPr lang="ko-KR" altLang="en-US" sz="1600" dirty="0"/>
                        <a:t> 지역 날짜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05202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date.fromisoformat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date_string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ko-Kore-KR" sz="1600" dirty="0">
                          <a:effectLst/>
                        </a:rPr>
                        <a:t>YYYY-MM-DD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 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형식으로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88312"/>
                  </a:ext>
                </a:extLst>
              </a:tr>
              <a:tr h="1088426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date.replace</a:t>
                      </a:r>
                      <a:r>
                        <a:rPr lang="en" altLang="ko-Kore-KR" sz="1600" dirty="0">
                          <a:effectLst/>
                        </a:rPr>
                        <a:t>(</a:t>
                      </a:r>
                      <a:r>
                        <a:rPr lang="en" altLang="ko-Kore-KR" sz="1600" kern="1200" dirty="0">
                          <a:effectLst/>
                        </a:rPr>
                        <a:t>year=</a:t>
                      </a:r>
                      <a:r>
                        <a:rPr lang="en" altLang="ko-Kore-KR" sz="1600" kern="1200" dirty="0" err="1">
                          <a:effectLst/>
                        </a:rPr>
                        <a:t>self.year</a:t>
                      </a:r>
                      <a:r>
                        <a:rPr lang="en" altLang="ko-Kore-KR" sz="1600" dirty="0"/>
                        <a:t>, </a:t>
                      </a:r>
                      <a:r>
                        <a:rPr lang="en" altLang="ko-Kore-KR" sz="1600" kern="1200" dirty="0">
                          <a:effectLst/>
                        </a:rPr>
                        <a:t>month=</a:t>
                      </a:r>
                      <a:r>
                        <a:rPr lang="en" altLang="ko-Kore-KR" sz="1600" kern="1200" dirty="0" err="1">
                          <a:effectLst/>
                        </a:rPr>
                        <a:t>self.month</a:t>
                      </a:r>
                      <a:r>
                        <a:rPr lang="en" altLang="ko-Kore-KR" sz="1600" dirty="0"/>
                        <a:t>, </a:t>
                      </a:r>
                      <a:r>
                        <a:rPr lang="en" altLang="ko-Kore-KR" sz="1600" kern="1200" dirty="0">
                          <a:effectLst/>
                        </a:rPr>
                        <a:t>day=</a:t>
                      </a:r>
                      <a:r>
                        <a:rPr lang="en" altLang="ko-Kore-KR" sz="1600" kern="1200" dirty="0" err="1">
                          <a:effectLst/>
                        </a:rPr>
                        <a:t>self.day</a:t>
                      </a:r>
                      <a:r>
                        <a:rPr lang="en" altLang="ko-Kore-KR" sz="16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u="none" strike="noStrike" kern="1200" dirty="0">
                          <a:effectLst/>
                        </a:rPr>
                        <a:t>키워드 인자로 새로운 값이 주어진 매개 변수들을 제외하고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,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같은 값을 가진 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date</a:t>
                      </a:r>
                      <a:r>
                        <a:rPr lang="ko-KR" altLang="en-US" sz="1600" u="none" strike="noStrike" kern="1200" dirty="0" err="1">
                          <a:effectLst/>
                        </a:rPr>
                        <a:t>를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date.weekday</a:t>
                      </a:r>
                      <a:r>
                        <a:rPr lang="en" altLang="ko-Kore-KR" sz="16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정수로</a:t>
                      </a:r>
                      <a:r>
                        <a:rPr lang="ko-KR" altLang="en-US" sz="1600" dirty="0"/>
                        <a:t> 요일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7604"/>
                  </a:ext>
                </a:extLst>
              </a:tr>
              <a:tr h="441417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date.ctime</a:t>
                      </a:r>
                      <a:r>
                        <a:rPr lang="en" altLang="ko-Kore-KR" sz="16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/>
                        <a:t>날짜를</a:t>
                      </a:r>
                      <a:r>
                        <a:rPr lang="ko-KR" altLang="en-US" sz="1600" dirty="0"/>
                        <a:t> 나타내는 문자열 반환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6241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4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11529" y="1836360"/>
            <a:ext cx="6711654" cy="4195481"/>
          </a:xfrm>
        </p:spPr>
        <p:txBody>
          <a:bodyPr/>
          <a:lstStyle/>
          <a:p>
            <a:r>
              <a:rPr lang="ko-KR" altLang="en-US" dirty="0"/>
              <a:t>날짜를 불러오고</a:t>
            </a:r>
            <a:r>
              <a:rPr lang="en-US" altLang="ko-KR" dirty="0"/>
              <a:t>, </a:t>
            </a:r>
            <a:r>
              <a:rPr lang="ko-KR" altLang="en-US" dirty="0"/>
              <a:t>날짜 간의 마이너스가 가능하다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1529" y="2377593"/>
            <a:ext cx="6116395" cy="31720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9630" y="2477292"/>
            <a:ext cx="565626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time</a:t>
            </a:r>
          </a:p>
          <a:p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datetime</a:t>
            </a:r>
            <a:r>
              <a:rPr lang="en-US" altLang="ko-KR" sz="1600" dirty="0">
                <a:latin typeface="+mn-lt"/>
              </a:rPr>
              <a:t> import date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today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print(today)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Bday</a:t>
            </a:r>
            <a:r>
              <a:rPr lang="en-US" altLang="ko-KR" sz="1600" dirty="0">
                <a:latin typeface="+mn-lt"/>
              </a:rPr>
              <a:t> = date(today.year+1, 2, 24)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Bday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due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abs(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Bday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- today)</a:t>
            </a:r>
          </a:p>
          <a:p>
            <a:r>
              <a:rPr lang="en-US" altLang="ko-KR" sz="1600" dirty="0">
                <a:latin typeface="+mn-lt"/>
              </a:rPr>
              <a:t>print(due)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10" y="4818153"/>
            <a:ext cx="4013016" cy="13958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3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object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048941D-D094-0E45-875D-35AA9BE8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65" y="1814561"/>
            <a:ext cx="5251068" cy="29960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D5A0-8B18-0049-938B-211F601C3D17}"/>
              </a:ext>
            </a:extLst>
          </p:cNvPr>
          <p:cNvSpPr txBox="1"/>
          <p:nvPr/>
        </p:nvSpPr>
        <p:spPr>
          <a:xfrm>
            <a:off x="1184266" y="2074789"/>
            <a:ext cx="5656268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time,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datetime.date.today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weekday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d.weekday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print(weekday)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time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d.ctime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print(time)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831B0-6292-8940-B8B2-0B8203587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64" y="4810654"/>
            <a:ext cx="3990106" cy="7015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3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619148"/>
            <a:ext cx="8277355" cy="4351338"/>
          </a:xfrm>
        </p:spPr>
        <p:txBody>
          <a:bodyPr/>
          <a:lstStyle/>
          <a:p>
            <a:r>
              <a:rPr lang="en" altLang="ko-Kore-KR" b="0" dirty="0"/>
              <a:t> </a:t>
            </a:r>
            <a:r>
              <a:rPr lang="en-US" altLang="ko-KR" sz="2400" b="0" dirty="0"/>
              <a:t>date</a:t>
            </a:r>
            <a:r>
              <a:rPr lang="ko-KR" altLang="en-US" sz="2400" b="0" dirty="0"/>
              <a:t> 객체와 </a:t>
            </a:r>
            <a:r>
              <a:rPr lang="en-US" altLang="ko-KR" sz="2400" b="0" dirty="0"/>
              <a:t>time</a:t>
            </a:r>
            <a:r>
              <a:rPr lang="ko-KR" altLang="en-US" sz="2400" b="0" dirty="0"/>
              <a:t> 객체의 모든 정보를 포함하는 단일 객체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F35B952-3F4F-CB41-A022-13EEE5F87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85260"/>
              </p:ext>
            </p:extLst>
          </p:nvPr>
        </p:nvGraphicFramePr>
        <p:xfrm>
          <a:off x="628649" y="2440309"/>
          <a:ext cx="8016656" cy="37726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08328">
                  <a:extLst>
                    <a:ext uri="{9D8B030D-6E8A-4147-A177-3AD203B41FA5}">
                      <a16:colId xmlns:a16="http://schemas.microsoft.com/office/drawing/2014/main" val="2211949126"/>
                    </a:ext>
                  </a:extLst>
                </a:gridCol>
                <a:gridCol w="4008328">
                  <a:extLst>
                    <a:ext uri="{9D8B030D-6E8A-4147-A177-3AD203B41FA5}">
                      <a16:colId xmlns:a16="http://schemas.microsoft.com/office/drawing/2014/main" val="912365863"/>
                    </a:ext>
                  </a:extLst>
                </a:gridCol>
              </a:tblGrid>
              <a:tr h="403812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Method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설명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96195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datetime.today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현재 지역 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datetime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961811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datetime.now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=None)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현재의 지역 날짜와 시간을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05202"/>
                  </a:ext>
                </a:extLst>
              </a:tr>
              <a:tr h="630611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datetime.replace</a:t>
                      </a:r>
                      <a:r>
                        <a:rPr lang="en" altLang="ko-Kore-KR" sz="1600" dirty="0"/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u="none" strike="noStrike" kern="1200" dirty="0">
                          <a:effectLst/>
                        </a:rPr>
                        <a:t>입력된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값을 변경된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datetime 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객체로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88312"/>
                  </a:ext>
                </a:extLst>
              </a:tr>
              <a:tr h="403812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datetime.timetuple</a:t>
                      </a:r>
                      <a:r>
                        <a:rPr lang="en" altLang="ko-Kore-KR" sz="1600" dirty="0"/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u="none" strike="noStrike" kern="1200" dirty="0">
                          <a:effectLst/>
                        </a:rPr>
                        <a:t>time.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29736"/>
                  </a:ext>
                </a:extLst>
              </a:tr>
              <a:tr h="896132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d</a:t>
                      </a:r>
                      <a:r>
                        <a:rPr lang="en" altLang="ko-Kore-KR" sz="1600" dirty="0" err="1"/>
                        <a:t>atetime.combine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(date, time, 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=</a:t>
                      </a:r>
                      <a:r>
                        <a:rPr lang="en" altLang="ko-Kore-KR" sz="1600" u="none" strike="noStrike" kern="1200" dirty="0" err="1">
                          <a:effectLst/>
                        </a:rPr>
                        <a:t>self.tzinfo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u="none" strike="noStrike" kern="1200" dirty="0">
                          <a:effectLst/>
                        </a:rPr>
                        <a:t>지정된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 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객체와 같은 날짜 구성 요소와 지정된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객체와 같은 시간 구성 요소를 갖는 새 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datetime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 객체를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36305"/>
                  </a:ext>
                </a:extLst>
              </a:tr>
              <a:tr h="630611">
                <a:tc>
                  <a:txBody>
                    <a:bodyPr/>
                    <a:lstStyle/>
                    <a:p>
                      <a:r>
                        <a:rPr lang="en" altLang="ko-Kore-KR" sz="1600" dirty="0" err="1"/>
                        <a:t>datetime.utcnow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u="none" strike="noStrike" kern="1200" dirty="0" err="1">
                          <a:effectLst/>
                        </a:rPr>
                        <a:t>tzinfo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가 </a:t>
                      </a:r>
                      <a:r>
                        <a:rPr lang="en" altLang="ko-Kore-KR" sz="1400" dirty="0">
                          <a:effectLst/>
                        </a:rPr>
                        <a:t>None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인 현재 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UTC </a:t>
                      </a:r>
                      <a:r>
                        <a:rPr lang="ko-KR" altLang="en-US" sz="1400" u="none" strike="noStrike" kern="1200" dirty="0">
                          <a:effectLst/>
                        </a:rPr>
                        <a:t>날짜와 시간을 반환</a:t>
                      </a:r>
                      <a:endParaRPr lang="ko-Kore-KR" altLang="en-US" sz="140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0424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r>
              <a:rPr lang="ko-KR" altLang="en-US" dirty="0"/>
              <a:t>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8436" y="1803974"/>
            <a:ext cx="7582034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.combine</a:t>
            </a:r>
          </a:p>
          <a:p>
            <a:pPr marL="0" indent="0">
              <a:buNone/>
            </a:pPr>
            <a:r>
              <a:rPr lang="en-US" altLang="ko-KR" dirty="0"/>
              <a:t>.now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utcnow</a:t>
            </a:r>
            <a:r>
              <a:rPr lang="en-US" altLang="ko-KR" dirty="0"/>
              <a:t>, </a:t>
            </a:r>
            <a:r>
              <a:rPr lang="ko-KR" altLang="en-US" dirty="0"/>
              <a:t>협정 </a:t>
            </a:r>
            <a:r>
              <a:rPr lang="ko-KR" altLang="en-US" dirty="0" err="1"/>
              <a:t>세계시</a:t>
            </a:r>
            <a:r>
              <a:rPr lang="en-US" altLang="ko-KR" dirty="0"/>
              <a:t>(Coordinated Universal Time, UTC)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0771" y="3427508"/>
            <a:ext cx="5764369" cy="26259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6053" y="3598798"/>
            <a:ext cx="565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datetime</a:t>
            </a:r>
            <a:r>
              <a:rPr lang="en-US" altLang="ko-KR" sz="1600" dirty="0">
                <a:latin typeface="+mn-lt"/>
              </a:rPr>
              <a:t> import date, time, </a:t>
            </a:r>
            <a:r>
              <a:rPr lang="en-US" altLang="ko-KR" sz="1600" dirty="0" err="1">
                <a:latin typeface="+mn-lt"/>
              </a:rPr>
              <a:t>datetime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d=date(1990, 7,5)</a:t>
            </a:r>
          </a:p>
          <a:p>
            <a:r>
              <a:rPr lang="en-US" altLang="ko-KR" sz="1600" dirty="0">
                <a:latin typeface="+mn-lt"/>
              </a:rPr>
              <a:t>t=time(12,30)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datetime.combine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(d, t))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datetime.now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datetime.utcnow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())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92" y="4616337"/>
            <a:ext cx="3836694" cy="15258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4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object</a:t>
            </a:r>
            <a:r>
              <a:rPr lang="ko-KR" altLang="en-US" dirty="0"/>
              <a:t>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9855554-2E84-3A4A-9916-0CD0B3AA9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31" y="1853248"/>
            <a:ext cx="5834707" cy="34094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4B39A-C8E1-5544-B022-27EA7F003679}"/>
              </a:ext>
            </a:extLst>
          </p:cNvPr>
          <p:cNvSpPr txBox="1"/>
          <p:nvPr/>
        </p:nvSpPr>
        <p:spPr>
          <a:xfrm>
            <a:off x="904270" y="1965872"/>
            <a:ext cx="565626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from datetime import datetime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datetime.now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 smtClean="0">
                <a:latin typeface="+mn-lt"/>
              </a:rPr>
              <a:t>print(d)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d1 = </a:t>
            </a:r>
            <a:r>
              <a:rPr lang="en-US" altLang="ko-KR" sz="1600" dirty="0" err="1">
                <a:latin typeface="+mn-lt"/>
              </a:rPr>
              <a:t>d.replace</a:t>
            </a:r>
            <a:r>
              <a:rPr lang="en-US" altLang="ko-KR" sz="1600" dirty="0">
                <a:latin typeface="+mn-lt"/>
              </a:rPr>
              <a:t>(hour=15, minute=30)</a:t>
            </a:r>
          </a:p>
          <a:p>
            <a:r>
              <a:rPr lang="en-US" altLang="ko-KR" sz="1600" dirty="0">
                <a:latin typeface="+mn-lt"/>
              </a:rPr>
              <a:t>print(d1)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d2 = </a:t>
            </a:r>
            <a:r>
              <a:rPr lang="en-US" altLang="ko-KR" sz="1600" dirty="0" err="1">
                <a:latin typeface="+mn-lt"/>
              </a:rPr>
              <a:t>d.timetuple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print(d2)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839"/>
            <a:ext cx="9144000" cy="15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6340</TotalTime>
  <Words>625</Words>
  <Application>Microsoft Office PowerPoint</Application>
  <PresentationFormat>화면 슬라이드 쇼(4:3)</PresentationFormat>
  <Paragraphs>177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Wingdings 3</vt:lpstr>
      <vt:lpstr>이온</vt:lpstr>
      <vt:lpstr>datetime module 10주차_01_02</vt:lpstr>
      <vt:lpstr>학습목표</vt:lpstr>
      <vt:lpstr>Datetime module(1)</vt:lpstr>
      <vt:lpstr>date object</vt:lpstr>
      <vt:lpstr>date object 예제 1</vt:lpstr>
      <vt:lpstr>date object 예제 2</vt:lpstr>
      <vt:lpstr>datetime object</vt:lpstr>
      <vt:lpstr>datetime object 예제1</vt:lpstr>
      <vt:lpstr>datetime object 예제2</vt:lpstr>
      <vt:lpstr>time object</vt:lpstr>
      <vt:lpstr>time object 예제</vt:lpstr>
      <vt:lpstr>연습문제 1</vt:lpstr>
      <vt:lpstr>연습문제 1 코드</vt:lpstr>
      <vt:lpstr>연습문제 2</vt:lpstr>
      <vt:lpstr>연습문제 2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542</cp:revision>
  <dcterms:created xsi:type="dcterms:W3CDTF">2015-11-07T02:06:58Z</dcterms:created>
  <dcterms:modified xsi:type="dcterms:W3CDTF">2023-01-29T09:22:30Z</dcterms:modified>
</cp:coreProperties>
</file>