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221" r:id="rId2"/>
    <p:sldId id="1222" r:id="rId3"/>
    <p:sldId id="1223" r:id="rId4"/>
    <p:sldId id="1224" r:id="rId5"/>
    <p:sldId id="1225" r:id="rId6"/>
    <p:sldId id="1226" r:id="rId7"/>
    <p:sldId id="1227" r:id="rId8"/>
    <p:sldId id="1228" r:id="rId9"/>
    <p:sldId id="1229" r:id="rId10"/>
    <p:sldId id="1230" r:id="rId11"/>
    <p:sldId id="1231" r:id="rId12"/>
    <p:sldId id="1237" r:id="rId13"/>
    <p:sldId id="1238" r:id="rId14"/>
    <p:sldId id="123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692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510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D5C8-2A31-4D7C-ABF0-98D294A4B19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820C-70CA-40AA-848C-85BE27AAEB3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C271A-3934-456D-A5FA-6FCE73C7B2C9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B1C4D-D283-4D8A-801A-A53612C679E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F59D-3670-478D-9934-5FD1FDD7613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C2ACF-21C7-42D8-B993-C1CB719094F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54BD5-014C-4A1F-92AC-42AF12B394C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1EA0-F2CC-4A94-8A5D-9F0F61FAB699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1943-3D39-4A99-9C66-B6A12079856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D115-297A-4648-8439-77A6DD020E5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27F1-FAA0-4A34-93E5-D9A6FE0CC1A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590-B65C-4BF2-8049-D13C7D307A7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AEC8-0A88-4546-A41B-D6E5653394A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2083-F7EE-40B5-88BA-72D444FAFE5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4107-0732-406E-A006-0BA2C29D07C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69A40-6E39-41F2-80C7-7128B94A141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02E8-89C2-4D2D-923D-67CF185942D8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AA68F6-9C27-4343-9694-25B899A2E09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사용자 정의 모듈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72819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‘operators.py’</a:t>
            </a:r>
            <a:r>
              <a:rPr lang="ko-KR" altLang="en-US" dirty="0"/>
              <a:t>에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과정과 결과를 함께 출력하는 함수 </a:t>
            </a:r>
            <a:r>
              <a:rPr lang="en-US" altLang="ko-KR" dirty="0"/>
              <a:t>3</a:t>
            </a:r>
            <a:r>
              <a:rPr lang="ko-KR" altLang="en-US" dirty="0"/>
              <a:t>개를 만든다</a:t>
            </a:r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하여 사용해본다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09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289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#operators.py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add(a, b):</a:t>
            </a:r>
          </a:p>
          <a:p>
            <a:r>
              <a:rPr lang="en-US" altLang="ko-KR" sz="1600" dirty="0">
                <a:latin typeface="+mn-lt"/>
              </a:rPr>
              <a:t>    print(a, '+', b, '=', </a:t>
            </a:r>
            <a:r>
              <a:rPr lang="en-US" altLang="ko-KR" sz="1600" dirty="0" err="1">
                <a:latin typeface="+mn-lt"/>
              </a:rPr>
              <a:t>a+b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(a, b):</a:t>
            </a:r>
          </a:p>
          <a:p>
            <a:r>
              <a:rPr lang="en-US" altLang="ko-KR" sz="1600" dirty="0">
                <a:latin typeface="+mn-lt"/>
              </a:rPr>
              <a:t>    print(a, '*', b, '=', a*b)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min(a, b):</a:t>
            </a:r>
          </a:p>
          <a:p>
            <a:r>
              <a:rPr lang="en-US" altLang="ko-KR" sz="1600" dirty="0">
                <a:latin typeface="+mn-lt"/>
              </a:rPr>
              <a:t>    print(a, '-', b, '=', a-b)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C1BDA-CF53-4BD2-A7A2-A3350EF3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259" y="3463956"/>
            <a:ext cx="3527369" cy="225875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85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사용자가 만드는 </a:t>
            </a:r>
            <a:r>
              <a:rPr lang="ko-KR" altLang="en-US" dirty="0"/>
              <a:t>모듈 정의하기</a:t>
            </a:r>
            <a:endParaRPr lang="en-US" altLang="ko-KR" dirty="0"/>
          </a:p>
          <a:p>
            <a:pPr lvl="1"/>
            <a:r>
              <a:rPr lang="ko-KR" altLang="en-US" dirty="0"/>
              <a:t>자주 사용하는 함수들을 모아서 모듈로 정의</a:t>
            </a:r>
            <a:endParaRPr lang="en-US" altLang="ko-KR" dirty="0"/>
          </a:p>
          <a:p>
            <a:pPr lvl="1"/>
            <a:r>
              <a:rPr lang="ko-KR" altLang="en-US" dirty="0"/>
              <a:t>관련 함수들을 모아 공동 작업자와 공유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6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정의하는 모듈을 만들 때</a:t>
            </a:r>
            <a:r>
              <a:rPr lang="en-US" altLang="ko-KR" dirty="0"/>
              <a:t>, </a:t>
            </a:r>
            <a:r>
              <a:rPr lang="ko-KR" altLang="en-US" dirty="0"/>
              <a:t>해당 파일의 </a:t>
            </a:r>
            <a:r>
              <a:rPr lang="ko-KR" altLang="en-US" dirty="0" err="1"/>
              <a:t>확장자는</a:t>
            </a:r>
            <a:r>
              <a:rPr lang="ko-KR" altLang="en-US" dirty="0"/>
              <a:t> 무엇으로 해야 하는가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7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사용자 정의 모듈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37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정의하고 이해하기</a:t>
            </a:r>
            <a:endParaRPr lang="en-US" altLang="ko-KR" dirty="0"/>
          </a:p>
          <a:p>
            <a:r>
              <a:rPr lang="ko-KR" altLang="en-US" dirty="0"/>
              <a:t>다양한 모듈 소개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자주</a:t>
            </a:r>
            <a:r>
              <a:rPr lang="en-US" altLang="ko-KR" dirty="0"/>
              <a:t> </a:t>
            </a:r>
            <a:r>
              <a:rPr lang="ko-KR" altLang="en-US" dirty="0"/>
              <a:t>사용하는 함수들을 모아서 모듈로 사용 가능</a:t>
            </a:r>
            <a:endParaRPr lang="en-US" altLang="ko-KR" dirty="0"/>
          </a:p>
          <a:p>
            <a:r>
              <a:rPr lang="ko-KR" altLang="en-US" dirty="0"/>
              <a:t>관련 있는 함수들은 모아서</a:t>
            </a:r>
            <a:r>
              <a:rPr lang="en-US" altLang="ko-KR" dirty="0"/>
              <a:t>, </a:t>
            </a:r>
            <a:r>
              <a:rPr lang="ko-KR" altLang="en-US" dirty="0"/>
              <a:t>몇 개의 사용자 정의 모듈을 만들면</a:t>
            </a:r>
            <a:endParaRPr lang="en-US" altLang="ko-KR" dirty="0"/>
          </a:p>
          <a:p>
            <a:pPr lvl="1"/>
            <a:r>
              <a:rPr lang="ko-KR" altLang="en-US" dirty="0"/>
              <a:t>코딩 소요 시간 감소</a:t>
            </a:r>
            <a:endParaRPr lang="en-US" altLang="ko-KR" dirty="0"/>
          </a:p>
          <a:p>
            <a:pPr lvl="1"/>
            <a:r>
              <a:rPr lang="ko-KR" altLang="en-US" dirty="0"/>
              <a:t>다른 사람과 같이 작업할 때</a:t>
            </a:r>
            <a:r>
              <a:rPr lang="en-US" altLang="ko-KR" dirty="0"/>
              <a:t>, </a:t>
            </a:r>
            <a:r>
              <a:rPr lang="ko-KR" altLang="en-US" dirty="0"/>
              <a:t>공유해야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사용 방법</a:t>
            </a:r>
            <a:endParaRPr lang="en-US" altLang="ko-KR" dirty="0"/>
          </a:p>
          <a:p>
            <a:pPr lvl="1"/>
            <a:r>
              <a:rPr lang="ko-KR" altLang="en-US" dirty="0"/>
              <a:t>사용하고 싶은 함수들이 있는 파일 이름을 </a:t>
            </a:r>
            <a:r>
              <a:rPr lang="en-US" altLang="ko-KR" dirty="0"/>
              <a:t>import</a:t>
            </a:r>
          </a:p>
          <a:p>
            <a:pPr lvl="1"/>
            <a:r>
              <a:rPr lang="en-US" altLang="ko-KR" dirty="0"/>
              <a:t>import </a:t>
            </a:r>
            <a:r>
              <a:rPr lang="ko-KR" altLang="en-US" dirty="0"/>
              <a:t>한 모듈을 하나의 객체로 받음</a:t>
            </a:r>
            <a:endParaRPr lang="en-US" altLang="ko-KR" dirty="0"/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.</a:t>
            </a:r>
            <a:r>
              <a:rPr lang="ko-KR" altLang="en-US" dirty="0" err="1"/>
              <a:t>함수이름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2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사용자가</a:t>
            </a:r>
            <a:r>
              <a:rPr lang="en-US" altLang="ko-KR"/>
              <a:t> </a:t>
            </a:r>
            <a:r>
              <a:rPr lang="ko-KR" altLang="en-US"/>
              <a:t>만드는 모듈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64710"/>
            <a:ext cx="3648751" cy="49333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81759" y="1564710"/>
            <a:ext cx="3379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filename; </a:t>
            </a:r>
            <a:r>
              <a:rPr lang="en-US" altLang="ko-KR" dirty="0">
                <a:solidFill>
                  <a:srgbClr val="FF6600"/>
                </a:solidFill>
                <a:latin typeface="+mn-lt"/>
              </a:rPr>
              <a:t>fibo.py</a:t>
            </a:r>
          </a:p>
          <a:p>
            <a:r>
              <a:rPr lang="en-US" altLang="ko-KR" dirty="0">
                <a:latin typeface="+mn-lt"/>
              </a:rPr>
              <a:t># Fibonacci numbers module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fib(n) :</a:t>
            </a:r>
          </a:p>
          <a:p>
            <a:r>
              <a:rPr lang="en-US" altLang="ko-KR" dirty="0">
                <a:latin typeface="+mn-lt"/>
              </a:rPr>
              <a:t>    if n == 0 :</a:t>
            </a:r>
          </a:p>
          <a:p>
            <a:r>
              <a:rPr lang="en-US" altLang="ko-KR" dirty="0">
                <a:latin typeface="+mn-lt"/>
              </a:rPr>
              <a:t>        return 0</a:t>
            </a:r>
          </a:p>
          <a:p>
            <a:r>
              <a:rPr lang="en-US" altLang="ko-KR" dirty="0">
                <a:latin typeface="+mn-lt"/>
              </a:rPr>
              <a:t>    </a:t>
            </a:r>
            <a:r>
              <a:rPr lang="en-US" altLang="ko-KR" dirty="0" err="1">
                <a:latin typeface="+mn-lt"/>
              </a:rPr>
              <a:t>elif</a:t>
            </a:r>
            <a:r>
              <a:rPr lang="en-US" altLang="ko-KR" dirty="0">
                <a:latin typeface="+mn-lt"/>
              </a:rPr>
              <a:t> n == 1 :</a:t>
            </a:r>
          </a:p>
          <a:p>
            <a:r>
              <a:rPr lang="en-US" altLang="ko-KR" dirty="0">
                <a:latin typeface="+mn-lt"/>
              </a:rPr>
              <a:t>        return 1</a:t>
            </a:r>
          </a:p>
          <a:p>
            <a:r>
              <a:rPr lang="en-US" altLang="ko-KR" dirty="0">
                <a:latin typeface="+mn-lt"/>
              </a:rPr>
              <a:t>    else :</a:t>
            </a:r>
          </a:p>
          <a:p>
            <a:r>
              <a:rPr lang="en-US" altLang="ko-KR" dirty="0">
                <a:latin typeface="+mn-lt"/>
              </a:rPr>
              <a:t>        return fib(n-1) + fib(n-2)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ifib</a:t>
            </a:r>
            <a:r>
              <a:rPr lang="en-US" altLang="ko-KR" dirty="0">
                <a:latin typeface="+mn-lt"/>
              </a:rPr>
              <a:t>(n) :</a:t>
            </a:r>
          </a:p>
          <a:p>
            <a:r>
              <a:rPr lang="en-US" altLang="ko-KR" dirty="0">
                <a:latin typeface="+mn-lt"/>
              </a:rPr>
              <a:t>    a = 0</a:t>
            </a:r>
          </a:p>
          <a:p>
            <a:r>
              <a:rPr lang="en-US" altLang="ko-KR" dirty="0">
                <a:latin typeface="+mn-lt"/>
              </a:rPr>
              <a:t>    b = 1</a:t>
            </a:r>
          </a:p>
          <a:p>
            <a:r>
              <a:rPr lang="en-US" altLang="ko-KR" dirty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range(n) :</a:t>
            </a:r>
          </a:p>
          <a:p>
            <a:r>
              <a:rPr lang="en-US" altLang="ko-KR" dirty="0">
                <a:latin typeface="+mn-lt"/>
              </a:rPr>
              <a:t>        a = b</a:t>
            </a:r>
          </a:p>
          <a:p>
            <a:r>
              <a:rPr lang="en-US" altLang="ko-KR" dirty="0">
                <a:latin typeface="+mn-lt"/>
              </a:rPr>
              <a:t>        b = a + b</a:t>
            </a:r>
          </a:p>
          <a:p>
            <a:r>
              <a:rPr lang="en-US" altLang="ko-KR" dirty="0">
                <a:latin typeface="+mn-lt"/>
              </a:rPr>
              <a:t>    return a</a:t>
            </a:r>
          </a:p>
        </p:txBody>
      </p:sp>
      <p:sp>
        <p:nvSpPr>
          <p:cNvPr id="11" name="사각형 설명선 2"/>
          <p:cNvSpPr/>
          <p:nvPr/>
        </p:nvSpPr>
        <p:spPr>
          <a:xfrm>
            <a:off x="4117460" y="1905000"/>
            <a:ext cx="3816866" cy="1009650"/>
          </a:xfrm>
          <a:prstGeom prst="wedgeRectCallout">
            <a:avLst>
              <a:gd name="adj1" fmla="val -94768"/>
              <a:gd name="adj2" fmla="val -48611"/>
            </a:avLst>
          </a:prstGeom>
          <a:solidFill>
            <a:schemeClr val="bg2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17459" y="1880741"/>
            <a:ext cx="3750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alibri Light" panose="020F0302020204030204" pitchFamily="34" charset="0"/>
              </a:rPr>
              <a:t>Fibo.py</a:t>
            </a:r>
            <a:r>
              <a:rPr lang="ko-KR" altLang="en-US" sz="1400" dirty="0">
                <a:latin typeface="Calibri Light" panose="020F0302020204030204" pitchFamily="34" charset="0"/>
              </a:rPr>
              <a:t>안에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개를 선언한다</a:t>
            </a:r>
            <a:endParaRPr lang="en-US" altLang="ko-KR" sz="1400" dirty="0"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이 함수들을 사용하고 싶은 곳에서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br>
              <a:rPr lang="en-US" altLang="ko-KR" sz="1400" dirty="0">
                <a:latin typeface="Calibri Light" panose="020F0302020204030204" pitchFamily="34" charset="0"/>
              </a:rPr>
            </a:br>
            <a:r>
              <a:rPr lang="en-US" altLang="ko-KR" sz="1400" dirty="0">
                <a:solidFill>
                  <a:srgbClr val="FF6600"/>
                </a:solidFill>
                <a:latin typeface="Calibri Light" panose="020F0302020204030204" pitchFamily="34" charset="0"/>
              </a:rPr>
              <a:t>import </a:t>
            </a:r>
            <a:r>
              <a:rPr lang="en-US" altLang="ko-KR" sz="1400" dirty="0" err="1">
                <a:solidFill>
                  <a:srgbClr val="FF6600"/>
                </a:solidFill>
                <a:latin typeface="Calibri Light" panose="020F0302020204030204" pitchFamily="34" charset="0"/>
              </a:rPr>
              <a:t>fibo</a:t>
            </a:r>
            <a:endParaRPr lang="en-US" altLang="ko-KR" sz="1400" dirty="0">
              <a:solidFill>
                <a:srgbClr val="FF6600"/>
              </a:solidFill>
              <a:latin typeface="Calibri Light" panose="020F0302020204030204" pitchFamily="34" charset="0"/>
            </a:endParaRPr>
          </a:p>
          <a:p>
            <a:r>
              <a:rPr lang="ko-KR" altLang="en-US" sz="1400" dirty="0">
                <a:latin typeface="Calibri Light" panose="020F0302020204030204" pitchFamily="34" charset="0"/>
              </a:rPr>
              <a:t>쓰면</a:t>
            </a:r>
            <a:r>
              <a:rPr lang="en-US" altLang="ko-KR" sz="1400" dirty="0">
                <a:latin typeface="Calibri Light" panose="020F0302020204030204" pitchFamily="34" charset="0"/>
              </a:rPr>
              <a:t>, </a:t>
            </a:r>
            <a:r>
              <a:rPr lang="ko-KR" altLang="en-US" sz="1400" dirty="0">
                <a:latin typeface="Calibri Light" panose="020F0302020204030204" pitchFamily="34" charset="0"/>
              </a:rPr>
              <a:t>저장되어 있는 함수 </a:t>
            </a:r>
            <a:r>
              <a:rPr lang="en-US" altLang="ko-KR" sz="1400" dirty="0">
                <a:latin typeface="Calibri Light" panose="020F0302020204030204" pitchFamily="34" charset="0"/>
              </a:rPr>
              <a:t>2</a:t>
            </a:r>
            <a:r>
              <a:rPr lang="ko-KR" altLang="en-US" sz="1400" dirty="0">
                <a:latin typeface="Calibri Light" panose="020F0302020204030204" pitchFamily="34" charset="0"/>
              </a:rPr>
              <a:t>개 사용 가능하다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461" y="3539007"/>
            <a:ext cx="2670163" cy="17498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5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7F81CD0-890B-814E-BBEE-0C15BA96B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" y="1564709"/>
            <a:ext cx="3520813" cy="380896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07A884-ADC6-7443-814F-8D2E20430392}"/>
              </a:ext>
            </a:extLst>
          </p:cNvPr>
          <p:cNvSpPr txBox="1"/>
          <p:nvPr/>
        </p:nvSpPr>
        <p:spPr>
          <a:xfrm>
            <a:off x="820885" y="1721066"/>
            <a:ext cx="3379640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# filename;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calculator.py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# </a:t>
            </a:r>
            <a:r>
              <a:rPr lang="en-US" altLang="ko-KR" dirty="0" err="1">
                <a:latin typeface="+mn-lt"/>
              </a:rPr>
              <a:t>add,subtract</a:t>
            </a:r>
            <a:r>
              <a:rPr lang="en-US" altLang="ko-KR" dirty="0">
                <a:latin typeface="+mn-lt"/>
              </a:rPr>
              <a:t> numbers module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def add(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result = </a:t>
            </a:r>
            <a:r>
              <a:rPr lang="en-US" altLang="ko-KR" dirty="0" err="1">
                <a:latin typeface="+mn-lt"/>
              </a:rPr>
              <a:t>a+b</a:t>
            </a:r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return result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def subtract(</a:t>
            </a:r>
            <a:r>
              <a:rPr lang="en-US" altLang="ko-KR" dirty="0" err="1">
                <a:latin typeface="+mn-lt"/>
              </a:rPr>
              <a:t>a,b</a:t>
            </a:r>
            <a:r>
              <a:rPr lang="en-US" altLang="ko-KR" dirty="0">
                <a:latin typeface="+mn-lt"/>
              </a:rPr>
              <a:t>) :</a:t>
            </a:r>
          </a:p>
          <a:p>
            <a:r>
              <a:rPr lang="en-US" altLang="ko-KR" dirty="0">
                <a:latin typeface="+mn-lt"/>
              </a:rPr>
              <a:t>    result = a-b</a:t>
            </a:r>
          </a:p>
          <a:p>
            <a:r>
              <a:rPr lang="en-US" altLang="ko-KR" dirty="0">
                <a:latin typeface="+mn-lt"/>
              </a:rPr>
              <a:t>    return result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3ED2DCC-ECFD-C146-A302-88658F5FA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7" y="2603503"/>
            <a:ext cx="2986754" cy="167022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만드는 모듈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12648" y="1564710"/>
            <a:ext cx="3520813" cy="45479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B1A51-3835-D04A-ADAA-CA6CE38C62CE}"/>
              </a:ext>
            </a:extLst>
          </p:cNvPr>
          <p:cNvSpPr txBox="1"/>
          <p:nvPr/>
        </p:nvSpPr>
        <p:spPr>
          <a:xfrm>
            <a:off x="820885" y="1721066"/>
            <a:ext cx="3379640" cy="392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filename;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List_index.py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</a:t>
            </a:r>
            <a:r>
              <a:rPr lang="en-US" altLang="ko-KR" sz="1600" dirty="0" err="1">
                <a:latin typeface="+mn-lt"/>
              </a:rPr>
              <a:t>mid,end</a:t>
            </a:r>
            <a:r>
              <a:rPr lang="en-US" altLang="ko-KR" sz="1600" dirty="0">
                <a:latin typeface="+mn-lt"/>
              </a:rPr>
              <a:t> list module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mid_list</a:t>
            </a:r>
            <a:r>
              <a:rPr lang="en-US" altLang="ko-KR" sz="1600" dirty="0">
                <a:latin typeface="+mn-lt"/>
              </a:rPr>
              <a:t>(a)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(a)</a:t>
            </a:r>
          </a:p>
          <a:p>
            <a:r>
              <a:rPr lang="en-US" altLang="ko-KR" sz="1600" dirty="0">
                <a:latin typeface="+mn-lt"/>
              </a:rPr>
              <a:t>    if len_list%2!=0:</a:t>
            </a:r>
          </a:p>
          <a:p>
            <a:r>
              <a:rPr lang="en-US" altLang="ko-KR" sz="1600" dirty="0">
                <a:latin typeface="+mn-lt"/>
              </a:rPr>
              <a:t>    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len_list-1</a:t>
            </a:r>
          </a:p>
          <a:p>
            <a:r>
              <a:rPr lang="en-US" altLang="ko-KR" sz="1600" dirty="0">
                <a:latin typeface="+mn-lt"/>
              </a:rPr>
              <a:t>    mid =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//2</a:t>
            </a:r>
          </a:p>
          <a:p>
            <a:r>
              <a:rPr lang="en-US" altLang="ko-KR" sz="1600" dirty="0">
                <a:latin typeface="+mn-lt"/>
              </a:rPr>
              <a:t>    return a[mid]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def </a:t>
            </a:r>
            <a:r>
              <a:rPr lang="en-US" altLang="ko-KR" sz="1600" dirty="0" err="1">
                <a:latin typeface="+mn-lt"/>
              </a:rPr>
              <a:t>end_list</a:t>
            </a:r>
            <a:r>
              <a:rPr lang="en-US" altLang="ko-KR" sz="1600" dirty="0">
                <a:latin typeface="+mn-lt"/>
              </a:rPr>
              <a:t>(a)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len_list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(a)</a:t>
            </a:r>
          </a:p>
          <a:p>
            <a:r>
              <a:rPr lang="en-US" altLang="ko-KR" sz="1600" dirty="0">
                <a:latin typeface="+mn-lt"/>
              </a:rPr>
              <a:t>    return a[len_list-1]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DFFE3F7-9A83-1846-9305-E82A9B36E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7" y="2839257"/>
            <a:ext cx="2985697" cy="168379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2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자주 사용하는 함수 </a:t>
            </a:r>
            <a:r>
              <a:rPr lang="en-US" altLang="ko-KR"/>
              <a:t>3</a:t>
            </a:r>
            <a:r>
              <a:rPr lang="ko-KR" altLang="en-US"/>
              <a:t>개를 저장하여 </a:t>
            </a:r>
            <a:r>
              <a:rPr lang="en-US" altLang="ko-KR"/>
              <a:t>‘freq.py’</a:t>
            </a:r>
            <a:r>
              <a:rPr lang="ko-KR" altLang="en-US"/>
              <a:t>에저장한다</a:t>
            </a:r>
            <a:endParaRPr lang="en-US" altLang="ko-KR"/>
          </a:p>
          <a:p>
            <a:r>
              <a:rPr lang="en-US" altLang="ko-KR"/>
              <a:t>import freq </a:t>
            </a:r>
            <a:r>
              <a:rPr lang="ko-KR" altLang="en-US"/>
              <a:t>사용하여 저장 된 함수 </a:t>
            </a:r>
            <a:r>
              <a:rPr lang="en-US" altLang="ko-KR"/>
              <a:t>3</a:t>
            </a:r>
            <a:r>
              <a:rPr lang="ko-KR" altLang="en-US"/>
              <a:t>개를 사용해 본다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427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4942" y="1465122"/>
            <a:ext cx="7759961" cy="49678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/>
          </a:p>
        </p:txBody>
      </p:sp>
      <p:sp>
        <p:nvSpPr>
          <p:cNvPr id="10" name="TextBox 9"/>
          <p:cNvSpPr txBox="1"/>
          <p:nvPr/>
        </p:nvSpPr>
        <p:spPr>
          <a:xfrm>
            <a:off x="844260" y="1559884"/>
            <a:ext cx="7460643" cy="494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from </a:t>
            </a:r>
            <a:r>
              <a:rPr lang="en-US" altLang="ko-KR" dirty="0" err="1">
                <a:latin typeface="+mn-lt"/>
              </a:rPr>
              <a:t>datetime</a:t>
            </a:r>
            <a:r>
              <a:rPr lang="en-US" altLang="ko-KR" dirty="0">
                <a:latin typeface="+mn-lt"/>
              </a:rPr>
              <a:t> import date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cal_birthday</a:t>
            </a:r>
            <a:r>
              <a:rPr lang="en-US" altLang="ko-KR" dirty="0">
                <a:latin typeface="+mn-lt"/>
              </a:rPr>
              <a:t>(month, day):</a:t>
            </a:r>
          </a:p>
          <a:p>
            <a:r>
              <a:rPr lang="en-US" altLang="ko-KR" dirty="0">
                <a:latin typeface="+mn-lt"/>
              </a:rPr>
              <a:t>    today = </a:t>
            </a:r>
            <a:r>
              <a:rPr lang="en-US" altLang="ko-KR" dirty="0" err="1">
                <a:latin typeface="+mn-lt"/>
              </a:rPr>
              <a:t>date.today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    birthday = date(</a:t>
            </a:r>
            <a:r>
              <a:rPr lang="en-US" altLang="ko-KR" dirty="0" err="1">
                <a:latin typeface="+mn-lt"/>
              </a:rPr>
              <a:t>today.year</a:t>
            </a:r>
            <a:r>
              <a:rPr lang="en-US" altLang="ko-KR" dirty="0">
                <a:latin typeface="+mn-lt"/>
              </a:rPr>
              <a:t>, month, day)</a:t>
            </a:r>
          </a:p>
          <a:p>
            <a:r>
              <a:rPr lang="en-US" altLang="ko-KR" dirty="0">
                <a:latin typeface="+mn-lt"/>
              </a:rPr>
              <a:t>    due = birthday - today</a:t>
            </a:r>
          </a:p>
          <a:p>
            <a:r>
              <a:rPr lang="en-US" altLang="ko-KR" dirty="0">
                <a:latin typeface="+mn-lt"/>
              </a:rPr>
              <a:t>    if </a:t>
            </a:r>
            <a:r>
              <a:rPr lang="en-US" altLang="ko-KR" dirty="0" err="1">
                <a:latin typeface="+mn-lt"/>
              </a:rPr>
              <a:t>due.days</a:t>
            </a:r>
            <a:r>
              <a:rPr lang="en-US" altLang="ko-KR" dirty="0">
                <a:latin typeface="+mn-lt"/>
              </a:rPr>
              <a:t> &lt; 0 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next_birthday</a:t>
            </a:r>
            <a:r>
              <a:rPr lang="en-US" altLang="ko-KR" dirty="0">
                <a:latin typeface="+mn-lt"/>
              </a:rPr>
              <a:t> = date(</a:t>
            </a:r>
            <a:r>
              <a:rPr lang="en-US" altLang="ko-KR" dirty="0" err="1">
                <a:latin typeface="+mn-lt"/>
              </a:rPr>
              <a:t>today.year</a:t>
            </a:r>
            <a:r>
              <a:rPr lang="en-US" altLang="ko-KR" dirty="0">
                <a:latin typeface="+mn-lt"/>
              </a:rPr>
              <a:t> + 1, </a:t>
            </a:r>
            <a:r>
              <a:rPr lang="en-US" altLang="ko-KR" dirty="0" err="1">
                <a:latin typeface="+mn-lt"/>
              </a:rPr>
              <a:t>birthday.month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err="1">
                <a:latin typeface="+mn-lt"/>
              </a:rPr>
              <a:t>birthday.day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        due = </a:t>
            </a:r>
            <a:r>
              <a:rPr lang="en-US" altLang="ko-KR" dirty="0" err="1">
                <a:latin typeface="+mn-lt"/>
              </a:rPr>
              <a:t>next_birthday</a:t>
            </a:r>
            <a:r>
              <a:rPr lang="en-US" altLang="ko-KR" dirty="0">
                <a:latin typeface="+mn-lt"/>
              </a:rPr>
              <a:t> - today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print("</a:t>
            </a:r>
            <a:r>
              <a:rPr lang="ko-KR" altLang="en-US" dirty="0">
                <a:latin typeface="+mn-lt"/>
              </a:rPr>
              <a:t>생일까지 남은 날짜는</a:t>
            </a:r>
            <a:r>
              <a:rPr lang="en-US" altLang="ko-KR" dirty="0">
                <a:latin typeface="+mn-lt"/>
              </a:rPr>
              <a:t>: ", </a:t>
            </a:r>
            <a:r>
              <a:rPr lang="en-US" altLang="ko-KR" dirty="0" err="1">
                <a:latin typeface="+mn-lt"/>
              </a:rPr>
              <a:t>due.days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import math</a:t>
            </a:r>
          </a:p>
          <a:p>
            <a:r>
              <a:rPr lang="en-US" altLang="ko-KR" dirty="0">
                <a:latin typeface="+mn-lt"/>
              </a:rPr>
              <a:t>import </a:t>
            </a:r>
            <a:r>
              <a:rPr lang="en-US" altLang="ko-KR" dirty="0" err="1">
                <a:latin typeface="+mn-lt"/>
              </a:rPr>
              <a:t>cmath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+mn-lt"/>
              </a:rPr>
              <a:t>deter</a:t>
            </a:r>
            <a:r>
              <a:rPr lang="en-US" altLang="ko-KR" dirty="0">
                <a:latin typeface="+mn-lt"/>
              </a:rPr>
              <a:t>(a, b, c):</a:t>
            </a:r>
          </a:p>
          <a:p>
            <a:r>
              <a:rPr lang="en-US" altLang="ko-KR" dirty="0">
                <a:latin typeface="+mn-lt"/>
              </a:rPr>
              <a:t>    return </a:t>
            </a:r>
            <a:r>
              <a:rPr lang="en-US" altLang="ko-KR" dirty="0" err="1">
                <a:latin typeface="+mn-lt"/>
              </a:rPr>
              <a:t>math.pow</a:t>
            </a:r>
            <a:r>
              <a:rPr lang="en-US" altLang="ko-KR" dirty="0">
                <a:latin typeface="+mn-lt"/>
              </a:rPr>
              <a:t>(b, 2) - 4*a*c</a:t>
            </a:r>
          </a:p>
          <a:p>
            <a:r>
              <a:rPr lang="en-US" altLang="ko-KR" dirty="0">
                <a:latin typeface="+mn-lt"/>
              </a:rPr>
              <a:t># continue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to..</a:t>
            </a:r>
          </a:p>
          <a:p>
            <a:endParaRPr lang="en-US" altLang="ko-KR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96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12217"/>
            <a:ext cx="6622922" cy="3709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12447" y="1725849"/>
            <a:ext cx="688018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solidFill>
                  <a:srgbClr val="FF0000"/>
                </a:solidFill>
                <a:latin typeface="+mn-lt"/>
              </a:rPr>
              <a:t>roots_formula</a:t>
            </a:r>
            <a:r>
              <a:rPr lang="en-US" altLang="ko-KR" dirty="0">
                <a:latin typeface="+mn-lt"/>
              </a:rPr>
              <a:t>(a, b, c):</a:t>
            </a:r>
          </a:p>
          <a:p>
            <a:r>
              <a:rPr lang="en-US" altLang="ko-KR" dirty="0">
                <a:latin typeface="+mn-lt"/>
              </a:rPr>
              <a:t>    if 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 &gt;= 0: </a:t>
            </a:r>
          </a:p>
          <a:p>
            <a:r>
              <a:rPr lang="en-US" altLang="ko-KR" dirty="0">
                <a:latin typeface="+mn-lt"/>
              </a:rPr>
              <a:t>        root01 = (-b + 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)))/ (2*a)</a:t>
            </a:r>
          </a:p>
          <a:p>
            <a:r>
              <a:rPr lang="en-US" altLang="ko-KR" dirty="0">
                <a:latin typeface="+mn-lt"/>
              </a:rPr>
              <a:t>        root02 = (-b - 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)))/ (2*a)</a:t>
            </a:r>
          </a:p>
          <a:p>
            <a:r>
              <a:rPr lang="en-US" altLang="ko-KR" dirty="0">
                <a:latin typeface="+mn-lt"/>
              </a:rPr>
              <a:t>    else:</a:t>
            </a:r>
          </a:p>
          <a:p>
            <a:r>
              <a:rPr lang="en-US" altLang="ko-KR" dirty="0">
                <a:latin typeface="+mn-lt"/>
              </a:rPr>
              <a:t>        root01_real = -b/(2*a)</a:t>
            </a:r>
          </a:p>
          <a:p>
            <a:r>
              <a:rPr lang="en-US" altLang="ko-KR" dirty="0">
                <a:latin typeface="+mn-lt"/>
              </a:rPr>
              <a:t>        root01_imag = (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math.fabs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))))/ (2*a)</a:t>
            </a:r>
          </a:p>
          <a:p>
            <a:r>
              <a:rPr lang="en-US" altLang="ko-KR" dirty="0">
                <a:latin typeface="+mn-lt"/>
              </a:rPr>
              <a:t>        root02_real = -b/(2*a)</a:t>
            </a:r>
          </a:p>
          <a:p>
            <a:r>
              <a:rPr lang="en-US" altLang="ko-KR" dirty="0">
                <a:latin typeface="+mn-lt"/>
              </a:rPr>
              <a:t>        root02_imag = (</a:t>
            </a:r>
            <a:r>
              <a:rPr lang="en-US" altLang="ko-KR" dirty="0" err="1">
                <a:latin typeface="+mn-lt"/>
              </a:rPr>
              <a:t>math.sqrt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math.fabs</a:t>
            </a:r>
            <a:r>
              <a:rPr lang="en-US" altLang="ko-KR" dirty="0">
                <a:latin typeface="+mn-lt"/>
              </a:rPr>
              <a:t>(deter(</a:t>
            </a:r>
            <a:r>
              <a:rPr lang="en-US" altLang="ko-KR" dirty="0" err="1">
                <a:latin typeface="+mn-lt"/>
              </a:rPr>
              <a:t>a,b,c</a:t>
            </a:r>
            <a:r>
              <a:rPr lang="en-US" altLang="ko-KR" dirty="0">
                <a:latin typeface="+mn-lt"/>
              </a:rPr>
              <a:t>))))/ (2*a)</a:t>
            </a:r>
          </a:p>
          <a:p>
            <a:r>
              <a:rPr lang="en-US" altLang="ko-KR" dirty="0">
                <a:latin typeface="+mn-lt"/>
              </a:rPr>
              <a:t>        root01 = root01_real + root01_imag * 1j</a:t>
            </a:r>
          </a:p>
          <a:p>
            <a:r>
              <a:rPr lang="en-US" altLang="ko-KR" dirty="0">
                <a:latin typeface="+mn-lt"/>
              </a:rPr>
              <a:t>        root02 = root02_real - root02_imag * 1j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    return [root01, root02]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19" y="4823342"/>
            <a:ext cx="5057477" cy="125285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7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6352</TotalTime>
  <Words>582</Words>
  <Application>Microsoft Office PowerPoint</Application>
  <PresentationFormat>화면 슬라이드 쇼(4:3)</PresentationFormat>
  <Paragraphs>142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Calibri Light</vt:lpstr>
      <vt:lpstr>Century Gothic</vt:lpstr>
      <vt:lpstr>Wingdings 3</vt:lpstr>
      <vt:lpstr>이온</vt:lpstr>
      <vt:lpstr>사용자 정의 모듈 10주차_02_03</vt:lpstr>
      <vt:lpstr>학습목표</vt:lpstr>
      <vt:lpstr>사용자가 만드는 모듈 </vt:lpstr>
      <vt:lpstr>사용자가 만드는 모듈 1</vt:lpstr>
      <vt:lpstr>사용자가 만드는 모듈 2</vt:lpstr>
      <vt:lpstr>사용자가 만드는 모듈 3</vt:lpstr>
      <vt:lpstr>연습문제 1</vt:lpstr>
      <vt:lpstr>연습문제 1 코드 </vt:lpstr>
      <vt:lpstr>연습문제 1 코드 </vt:lpstr>
      <vt:lpstr>연습문제 2</vt:lpstr>
      <vt:lpstr>연습문제 2 코드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547</cp:revision>
  <dcterms:created xsi:type="dcterms:W3CDTF">2015-11-07T02:06:58Z</dcterms:created>
  <dcterms:modified xsi:type="dcterms:W3CDTF">2023-01-29T10:14:58Z</dcterms:modified>
</cp:coreProperties>
</file>