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13"/>
  </p:notesMasterIdLst>
  <p:sldIdLst>
    <p:sldId id="1254" r:id="rId2"/>
    <p:sldId id="1255" r:id="rId3"/>
    <p:sldId id="1256" r:id="rId4"/>
    <p:sldId id="1257" r:id="rId5"/>
    <p:sldId id="1258" r:id="rId6"/>
    <p:sldId id="1259" r:id="rId7"/>
    <p:sldId id="1260" r:id="rId8"/>
    <p:sldId id="1261" r:id="rId9"/>
    <p:sldId id="1262" r:id="rId10"/>
    <p:sldId id="1263" r:id="rId11"/>
    <p:sldId id="1264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385B"/>
    <a:srgbClr val="FF9933"/>
    <a:srgbClr val="FF6600"/>
    <a:srgbClr val="E2F0D9"/>
    <a:srgbClr val="B5D2EC"/>
    <a:srgbClr val="2A6F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64" autoAdjust="0"/>
    <p:restoredTop sz="91293" autoAdjust="0"/>
  </p:normalViewPr>
  <p:slideViewPr>
    <p:cSldViewPr snapToGrid="0">
      <p:cViewPr varScale="1">
        <p:scale>
          <a:sx n="98" d="100"/>
          <a:sy n="98" d="100"/>
        </p:scale>
        <p:origin x="57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1144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FE14A2-0400-D040-B482-48796898444E}" type="datetimeFigureOut">
              <a:rPr kumimoji="1" lang="ko-KR" altLang="en-US" smtClean="0"/>
              <a:t>2022-12-30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F7986F-BA7D-844F-9FFA-41AED4446D9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89469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344126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11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51957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C59DB-D442-4EE8-8667-BEDE13B0B510}" type="datetime1">
              <a:rPr lang="ko-KR" altLang="en-US" smtClean="0"/>
              <a:t>2022-12-30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1152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B0E21-64CC-4EBA-8033-CBBBB27A7E52}" type="datetime1">
              <a:rPr lang="ko-KR" altLang="en-US" smtClean="0"/>
              <a:t>2022-12-30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0393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BB7F3-55C0-4FA3-85BF-2ECC7BC0AC4B}" type="datetime1">
              <a:rPr lang="ko-KR" altLang="en-US" smtClean="0"/>
              <a:t>2022-12-30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93700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48177" y="3771174"/>
            <a:ext cx="5540814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984FC-4BAD-4037-BF2A-D28F43BFF885}" type="datetime1">
              <a:rPr lang="ko-KR" altLang="en-US" smtClean="0"/>
              <a:t>2022-12-30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771731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3124201"/>
            <a:ext cx="6620968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809F0-D3D3-41F5-B3E4-4437A0889E9A}" type="datetime1">
              <a:rPr lang="ko-KR" altLang="en-US" smtClean="0"/>
              <a:t>2022-12-30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05681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FE4ED-98DD-41D5-88CA-B5C40DDDFA9F}" type="datetime1">
              <a:rPr lang="ko-KR" altLang="en-US" smtClean="0"/>
              <a:t>2022-12-30</a:t>
            </a:fld>
            <a:endParaRPr lang="ko-KR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9866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A8B2E-0743-44B3-A8C1-DC6A3EEA0377}" type="datetime1">
              <a:rPr lang="ko-KR" altLang="en-US" smtClean="0"/>
              <a:t>2022-12-30</a:t>
            </a:fld>
            <a:endParaRPr lang="ko-KR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88702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6F6D3-B477-448E-9040-BEC4216A0BB0}" type="datetime1">
              <a:rPr lang="ko-KR" altLang="en-US" smtClean="0"/>
              <a:t>2022-12-30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95618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C0E71-4A89-4F41-A1F4-7C86A12B3C50}" type="datetime1">
              <a:rPr lang="ko-KR" altLang="en-US" smtClean="0"/>
              <a:t>2022-12-30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0470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775E2-CA65-4AC1-AE41-0D1CE554949A}" type="datetime1">
              <a:rPr lang="ko-KR" altLang="en-US" smtClean="0"/>
              <a:t>2022-12-30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9918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B4A74-D1DA-4B3F-BC5E-BC8F852F2AB3}" type="datetime1">
              <a:rPr lang="ko-KR" altLang="en-US" smtClean="0"/>
              <a:t>2022-12-30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6067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59304-39D5-40D2-8C3A-B149DAFD91A1}" type="datetime1">
              <a:rPr lang="ko-KR" altLang="en-US" smtClean="0"/>
              <a:t>2022-12-30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663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7D0C7-04F0-40EC-9D23-2F1B84136C49}" type="datetime1">
              <a:rPr lang="ko-KR" altLang="en-US" smtClean="0"/>
              <a:t>2022-12-30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8441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40762-13A2-4363-A473-BB3C91B9B1EC}" type="datetime1">
              <a:rPr lang="ko-KR" altLang="en-US" smtClean="0"/>
              <a:t>2022-12-30</a:t>
            </a:fld>
            <a:endParaRPr lang="ko-KR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552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35F6E-0DAE-45DD-BFDA-0C2F8F2AB1AB}" type="datetime1">
              <a:rPr lang="ko-KR" altLang="en-US" smtClean="0"/>
              <a:t>2022-12-30</a:t>
            </a:fld>
            <a:endParaRPr lang="ko-KR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8993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8877A-47E3-4D6D-8018-0F857B0B027A}" type="datetime1">
              <a:rPr lang="ko-KR" altLang="en-US" smtClean="0"/>
              <a:t>2022-12-30</a:t>
            </a:fld>
            <a:endParaRPr lang="ko-KR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5150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B2CD4-D3CD-4D6B-BD8D-32C3D05E952D}" type="datetime1">
              <a:rPr lang="ko-KR" altLang="en-US" smtClean="0"/>
              <a:t>2022-12-30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580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4000"/>
                </a:schemeClr>
              </a:gs>
              <a:gs pos="73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0000"/>
                </a:schemeClr>
              </a:gs>
              <a:gs pos="66000">
                <a:schemeClr val="accent1">
                  <a:lumMod val="60000"/>
                  <a:lumOff val="40000"/>
                  <a:alpha val="0"/>
                </a:schemeClr>
              </a:gs>
              <a:gs pos="31000">
                <a:schemeClr val="accent1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1000"/>
                </a:schemeClr>
              </a:gs>
              <a:gs pos="75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8000"/>
                </a:schemeClr>
              </a:gs>
              <a:gs pos="72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89FDD9C-3DC8-4188-881B-470171750056}" type="datetime1">
              <a:rPr lang="ko-KR" altLang="en-US" smtClean="0"/>
              <a:t>2022-12-30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1654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2395848"/>
            <a:ext cx="9144000" cy="1900238"/>
          </a:xfrm>
          <a:prstGeom prst="rect">
            <a:avLst/>
          </a:prstGeom>
          <a:solidFill>
            <a:srgbClr val="15385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87676" y="2689665"/>
            <a:ext cx="6157970" cy="1367882"/>
          </a:xfrm>
        </p:spPr>
        <p:txBody>
          <a:bodyPr anchor="ctr">
            <a:noAutofit/>
          </a:bodyPr>
          <a:lstStyle/>
          <a:p>
            <a:pPr algn="r"/>
            <a:r>
              <a:rPr lang="ko-KR" altLang="en-US" sz="4400" b="1" dirty="0" err="1">
                <a:solidFill>
                  <a:schemeClr val="bg1"/>
                </a:solidFill>
              </a:rPr>
              <a:t>재귀함수</a:t>
            </a:r>
            <a:r>
              <a:rPr lang="ko-KR" altLang="en-US" sz="4400" b="1" dirty="0">
                <a:solidFill>
                  <a:schemeClr val="bg1"/>
                </a:solidFill>
              </a:rPr>
              <a:t> 연습문제 풀기</a:t>
            </a:r>
            <a:r>
              <a:rPr lang="en-US" altLang="ko-KR" sz="4400" b="1" dirty="0">
                <a:solidFill>
                  <a:schemeClr val="bg1"/>
                </a:solidFill>
              </a:rPr>
              <a:t/>
            </a:r>
            <a:br>
              <a:rPr lang="en-US" altLang="ko-KR" sz="4400" b="1" dirty="0">
                <a:solidFill>
                  <a:schemeClr val="bg1"/>
                </a:solidFill>
              </a:rPr>
            </a:br>
            <a:r>
              <a:rPr lang="en-US" altLang="ko-KR" sz="2400" dirty="0">
                <a:solidFill>
                  <a:schemeClr val="bg1"/>
                </a:solidFill>
              </a:rPr>
              <a:t>10</a:t>
            </a:r>
            <a:r>
              <a:rPr lang="ko-KR" altLang="en-US" sz="2400" b="1" dirty="0">
                <a:solidFill>
                  <a:schemeClr val="bg1"/>
                </a:solidFill>
              </a:rPr>
              <a:t>주차</a:t>
            </a:r>
            <a:r>
              <a:rPr lang="en-US" altLang="ko-KR" sz="2400" b="1" dirty="0">
                <a:solidFill>
                  <a:schemeClr val="bg1"/>
                </a:solidFill>
              </a:rPr>
              <a:t>_03_02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070294" y="4829750"/>
            <a:ext cx="2818130" cy="1367882"/>
          </a:xfrm>
        </p:spPr>
        <p:txBody>
          <a:bodyPr anchor="b">
            <a:normAutofit/>
          </a:bodyPr>
          <a:lstStyle/>
          <a:p>
            <a:pPr algn="r"/>
            <a:r>
              <a:rPr lang="ko-KR" altLang="en-US" sz="2000" dirty="0">
                <a:solidFill>
                  <a:schemeClr val="tx1"/>
                </a:solidFill>
              </a:rPr>
              <a:t>한 동 대 학 교</a:t>
            </a:r>
            <a:r>
              <a:rPr lang="en-US" altLang="ko-KR" sz="2000" dirty="0">
                <a:solidFill>
                  <a:schemeClr val="tx1"/>
                </a:solidFill>
              </a:rPr>
              <a:t> </a:t>
            </a:r>
            <a:br>
              <a:rPr lang="en-US" altLang="ko-KR" sz="2000" dirty="0">
                <a:solidFill>
                  <a:schemeClr val="tx1"/>
                </a:solidFill>
              </a:rPr>
            </a:br>
            <a:r>
              <a:rPr lang="ko-KR" altLang="en-US" sz="2000" dirty="0">
                <a:solidFill>
                  <a:schemeClr val="tx1"/>
                </a:solidFill>
              </a:rPr>
              <a:t>김경미 교수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40286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목표 달성 질문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factorial </a:t>
            </a:r>
            <a:r>
              <a:rPr lang="ko-KR" altLang="en-US" dirty="0"/>
              <a:t>값을 출력하는 </a:t>
            </a:r>
            <a:r>
              <a:rPr lang="ko-KR" altLang="en-US" dirty="0" err="1"/>
              <a:t>재귀함수를</a:t>
            </a:r>
            <a:r>
              <a:rPr lang="ko-KR" altLang="en-US"/>
              <a:t> 기술하시오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70589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400" b="1" dirty="0"/>
              <a:t>감사합니다</a:t>
            </a: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32500" lnSpcReduction="20000"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10</a:t>
            </a:r>
            <a:r>
              <a:rPr lang="ko-KR" altLang="en-US" dirty="0"/>
              <a:t>주차</a:t>
            </a:r>
            <a:r>
              <a:rPr lang="en-US" altLang="ko-KR" dirty="0"/>
              <a:t>_03_02</a:t>
            </a:r>
            <a:r>
              <a:rPr lang="ko-KR" altLang="en-US" dirty="0"/>
              <a:t> </a:t>
            </a:r>
            <a:r>
              <a:rPr lang="ko-KR" altLang="en-US" dirty="0" err="1"/>
              <a:t>재귀함수</a:t>
            </a:r>
            <a:r>
              <a:rPr lang="ko-KR" altLang="en-US" dirty="0"/>
              <a:t> 연습문제 풀기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6818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학습목표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재귀함수</a:t>
            </a:r>
            <a:r>
              <a:rPr lang="ko-KR" altLang="en-US" dirty="0"/>
              <a:t> 관련 연습문제 풀기 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278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재귀함수</a:t>
            </a:r>
            <a:r>
              <a:rPr lang="ko-KR" altLang="en-US" dirty="0"/>
              <a:t> 예제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" name="AutoShape 6">
            <a:extLst>
              <a:ext uri="{FF2B5EF4-FFF2-40B4-BE49-F238E27FC236}">
                <a16:creationId xmlns:a16="http://schemas.microsoft.com/office/drawing/2014/main" id="{5E1542C2-588F-D140-8598-7EC266D2A2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650" y="2032922"/>
            <a:ext cx="4969962" cy="2792155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sz="135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E2721F-B0DE-0D4D-A833-387716CD55AC}"/>
              </a:ext>
            </a:extLst>
          </p:cNvPr>
          <p:cNvSpPr txBox="1"/>
          <p:nvPr/>
        </p:nvSpPr>
        <p:spPr>
          <a:xfrm>
            <a:off x="791603" y="2233577"/>
            <a:ext cx="7089693" cy="1887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1600" dirty="0">
                <a:latin typeface="+mn-lt"/>
              </a:rPr>
              <a:t>def </a:t>
            </a:r>
            <a:r>
              <a:rPr lang="en-US" altLang="ko-KR" sz="1600" dirty="0" err="1">
                <a:latin typeface="+mn-lt"/>
              </a:rPr>
              <a:t>sum_num</a:t>
            </a:r>
            <a:r>
              <a:rPr lang="en-US" altLang="ko-KR" sz="1600" dirty="0">
                <a:latin typeface="+mn-lt"/>
              </a:rPr>
              <a:t>(n): </a:t>
            </a:r>
          </a:p>
          <a:p>
            <a:r>
              <a:rPr lang="en-US" altLang="ko-KR" sz="1600" dirty="0">
                <a:latin typeface="+mn-lt"/>
              </a:rPr>
              <a:t>    if n == 0: </a:t>
            </a:r>
          </a:p>
          <a:p>
            <a:r>
              <a:rPr lang="en-US" altLang="ko-KR" sz="1600" dirty="0">
                <a:latin typeface="+mn-lt"/>
              </a:rPr>
              <a:t>        return 0</a:t>
            </a:r>
          </a:p>
          <a:p>
            <a:r>
              <a:rPr lang="en-US" altLang="ko-KR" sz="1600" dirty="0">
                <a:latin typeface="+mn-lt"/>
              </a:rPr>
              <a:t>    return n + </a:t>
            </a:r>
            <a:r>
              <a:rPr lang="en-US" altLang="ko-KR" sz="1600" dirty="0" err="1">
                <a:latin typeface="+mn-lt"/>
              </a:rPr>
              <a:t>sum_num</a:t>
            </a:r>
            <a:r>
              <a:rPr lang="en-US" altLang="ko-KR" sz="1600" dirty="0">
                <a:latin typeface="+mn-lt"/>
              </a:rPr>
              <a:t>(n-1) </a:t>
            </a:r>
          </a:p>
          <a:p>
            <a:endParaRPr lang="en-US" altLang="ko-KR" sz="1600" dirty="0">
              <a:latin typeface="+mn-lt"/>
            </a:endParaRPr>
          </a:p>
          <a:p>
            <a:r>
              <a:rPr lang="en-US" altLang="ko-KR" sz="1600" dirty="0">
                <a:latin typeface="+mn-lt"/>
              </a:rPr>
              <a:t>num = int(input("</a:t>
            </a:r>
            <a:r>
              <a:rPr lang="ko-KR" altLang="en-US" sz="1600" dirty="0">
                <a:latin typeface="+mn-lt"/>
              </a:rPr>
              <a:t>정수를 </a:t>
            </a:r>
            <a:r>
              <a:rPr lang="ko-KR" altLang="en-US" sz="1600" dirty="0" err="1">
                <a:latin typeface="+mn-lt"/>
              </a:rPr>
              <a:t>입력하시오</a:t>
            </a:r>
            <a:r>
              <a:rPr lang="en-US" altLang="ko-KR" sz="1600" dirty="0">
                <a:latin typeface="+mn-lt"/>
              </a:rPr>
              <a:t>: "))</a:t>
            </a:r>
          </a:p>
          <a:p>
            <a:r>
              <a:rPr lang="en-US" altLang="ko-KR" sz="1600" dirty="0">
                <a:latin typeface="+mn-lt"/>
              </a:rPr>
              <a:t>print(num,"</a:t>
            </a:r>
            <a:r>
              <a:rPr lang="ko-KR" altLang="en-US" sz="1600" dirty="0" err="1">
                <a:latin typeface="+mn-lt"/>
              </a:rPr>
              <a:t>까지의</a:t>
            </a:r>
            <a:r>
              <a:rPr lang="ko-KR" altLang="en-US" sz="1600" dirty="0">
                <a:latin typeface="+mn-lt"/>
              </a:rPr>
              <a:t> 정수 </a:t>
            </a:r>
            <a:r>
              <a:rPr lang="ko-KR" altLang="en-US" sz="1600">
                <a:latin typeface="+mn-lt"/>
              </a:rPr>
              <a:t>합은</a:t>
            </a:r>
            <a:r>
              <a:rPr lang="en-US" altLang="ko-KR" sz="1600">
                <a:latin typeface="+mn-lt"/>
              </a:rPr>
              <a:t>", sum_num(num</a:t>
            </a:r>
            <a:r>
              <a:rPr lang="en-US" altLang="ko-KR" sz="1600" dirty="0">
                <a:latin typeface="+mn-lt"/>
              </a:rPr>
              <a:t>))</a:t>
            </a:r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EA99A057-2DDA-A248-8966-4DB277B7DE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2892" y="4636628"/>
            <a:ext cx="3436411" cy="838809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2846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84710" y="465244"/>
            <a:ext cx="7055380" cy="1400530"/>
          </a:xfrm>
        </p:spPr>
        <p:txBody>
          <a:bodyPr/>
          <a:lstStyle/>
          <a:p>
            <a:r>
              <a:rPr lang="ko-KR" altLang="en-US" dirty="0" err="1"/>
              <a:t>재귀함수</a:t>
            </a:r>
            <a:r>
              <a:rPr lang="ko-KR" altLang="en-US" dirty="0"/>
              <a:t> 예제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" name="AutoShape 6">
            <a:extLst>
              <a:ext uri="{FF2B5EF4-FFF2-40B4-BE49-F238E27FC236}">
                <a16:creationId xmlns:a16="http://schemas.microsoft.com/office/drawing/2014/main" id="{24DA62A6-5448-B04A-956B-97552C88BC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649" y="2032922"/>
            <a:ext cx="6085301" cy="2792155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sz="135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402151-9770-0B49-9F45-3389A05C31E9}"/>
              </a:ext>
            </a:extLst>
          </p:cNvPr>
          <p:cNvSpPr txBox="1"/>
          <p:nvPr/>
        </p:nvSpPr>
        <p:spPr>
          <a:xfrm>
            <a:off x="871990" y="2187828"/>
            <a:ext cx="7089693" cy="2124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1600" dirty="0">
                <a:latin typeface="+mn-lt"/>
              </a:rPr>
              <a:t>def </a:t>
            </a:r>
            <a:r>
              <a:rPr lang="en-US" altLang="ko-KR" sz="1600" dirty="0" err="1">
                <a:latin typeface="+mn-lt"/>
              </a:rPr>
              <a:t>sum_list</a:t>
            </a:r>
            <a:r>
              <a:rPr lang="en-US" altLang="ko-KR" sz="1600" dirty="0">
                <a:latin typeface="+mn-lt"/>
              </a:rPr>
              <a:t>(n, li):</a:t>
            </a:r>
          </a:p>
          <a:p>
            <a:r>
              <a:rPr lang="en-US" altLang="ko-KR" sz="1600" dirty="0">
                <a:latin typeface="+mn-lt"/>
              </a:rPr>
              <a:t>    if n&lt;=0 or n &gt;= </a:t>
            </a:r>
            <a:r>
              <a:rPr lang="en-US" altLang="ko-KR" sz="1600" dirty="0" err="1">
                <a:latin typeface="+mn-lt"/>
              </a:rPr>
              <a:t>len</a:t>
            </a:r>
            <a:r>
              <a:rPr lang="en-US" altLang="ko-KR" sz="1600" dirty="0">
                <a:latin typeface="+mn-lt"/>
              </a:rPr>
              <a:t>(li):</a:t>
            </a:r>
          </a:p>
          <a:p>
            <a:r>
              <a:rPr lang="en-US" altLang="ko-KR" sz="1600" dirty="0">
                <a:latin typeface="+mn-lt"/>
              </a:rPr>
              <a:t>        return 0</a:t>
            </a:r>
          </a:p>
          <a:p>
            <a:r>
              <a:rPr lang="en-US" altLang="ko-KR" sz="1600" dirty="0">
                <a:latin typeface="+mn-lt"/>
              </a:rPr>
              <a:t>    return li[n-1] + </a:t>
            </a:r>
            <a:r>
              <a:rPr lang="en-US" altLang="ko-KR" sz="1600" dirty="0" err="1">
                <a:latin typeface="+mn-lt"/>
              </a:rPr>
              <a:t>sum_list</a:t>
            </a:r>
            <a:r>
              <a:rPr lang="en-US" altLang="ko-KR" sz="1600" dirty="0">
                <a:latin typeface="+mn-lt"/>
              </a:rPr>
              <a:t>(n-1, li) </a:t>
            </a:r>
          </a:p>
          <a:p>
            <a:endParaRPr lang="en-US" altLang="ko-KR" sz="1600" dirty="0">
              <a:latin typeface="+mn-lt"/>
            </a:endParaRPr>
          </a:p>
          <a:p>
            <a:r>
              <a:rPr lang="en-US" altLang="ko-KR" sz="1600" dirty="0">
                <a:latin typeface="+mn-lt"/>
              </a:rPr>
              <a:t>list1 = [3,1,5,7,2]</a:t>
            </a:r>
          </a:p>
          <a:p>
            <a:r>
              <a:rPr lang="en-US" altLang="ko-KR" sz="1600" dirty="0">
                <a:latin typeface="+mn-lt"/>
              </a:rPr>
              <a:t>result = </a:t>
            </a:r>
            <a:r>
              <a:rPr lang="en-US" altLang="ko-KR" sz="1600" dirty="0" err="1">
                <a:latin typeface="+mn-lt"/>
              </a:rPr>
              <a:t>sum_list</a:t>
            </a:r>
            <a:r>
              <a:rPr lang="en-US" altLang="ko-KR" sz="1600" dirty="0">
                <a:latin typeface="+mn-lt"/>
              </a:rPr>
              <a:t>(4,list1)</a:t>
            </a:r>
          </a:p>
          <a:p>
            <a:r>
              <a:rPr lang="en-US" altLang="ko-KR" sz="1600" dirty="0">
                <a:latin typeface="+mn-lt"/>
              </a:rPr>
              <a:t>print("</a:t>
            </a:r>
            <a:r>
              <a:rPr lang="ko-KR" altLang="en-US" sz="1600" dirty="0">
                <a:latin typeface="+mn-lt"/>
              </a:rPr>
              <a:t>첫번째 </a:t>
            </a:r>
            <a:r>
              <a:rPr lang="ko-KR" altLang="en-US" sz="1600" dirty="0" err="1">
                <a:latin typeface="+mn-lt"/>
              </a:rPr>
              <a:t>부터</a:t>
            </a:r>
            <a:r>
              <a:rPr lang="ko-KR" altLang="en-US" sz="1600" dirty="0">
                <a:latin typeface="+mn-lt"/>
              </a:rPr>
              <a:t> 네번째까지의 </a:t>
            </a:r>
            <a:r>
              <a:rPr lang="en-US" altLang="ko-KR" sz="1600" dirty="0">
                <a:latin typeface="+mn-lt"/>
              </a:rPr>
              <a:t>list1</a:t>
            </a:r>
            <a:r>
              <a:rPr lang="ko-KR" altLang="en-US" sz="1600" dirty="0">
                <a:latin typeface="+mn-lt"/>
              </a:rPr>
              <a:t>의 정수 합은</a:t>
            </a:r>
            <a:r>
              <a:rPr lang="en-US" altLang="ko-KR" sz="1600" dirty="0">
                <a:latin typeface="+mn-lt"/>
              </a:rPr>
              <a:t>",result)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C3F857F-E96F-B743-8623-60AFA6F075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9550" y="4769859"/>
            <a:ext cx="5703647" cy="512437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1850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피보나치</a:t>
            </a:r>
            <a:r>
              <a:rPr lang="en-US" altLang="ko-KR" dirty="0"/>
              <a:t> </a:t>
            </a:r>
            <a:r>
              <a:rPr lang="ko-KR" altLang="en-US" dirty="0"/>
              <a:t>수열을 재귀 함수로 만드시오</a:t>
            </a:r>
            <a:endParaRPr lang="en-US" altLang="ko-KR" dirty="0"/>
          </a:p>
          <a:p>
            <a:r>
              <a:rPr lang="ko-KR" altLang="en-US" dirty="0"/>
              <a:t>다음과 같이 항이 생성되는 수열</a:t>
            </a:r>
            <a:endParaRPr lang="en-US" altLang="ko-KR" dirty="0"/>
          </a:p>
          <a:p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f1 = 1</a:t>
            </a:r>
          </a:p>
          <a:p>
            <a:pPr marL="457200" lvl="1" indent="0">
              <a:buNone/>
            </a:pPr>
            <a:r>
              <a:rPr lang="en-US" altLang="ko-KR" dirty="0"/>
              <a:t>f2 = 1</a:t>
            </a:r>
          </a:p>
          <a:p>
            <a:pPr marL="457200" lvl="1" indent="0">
              <a:buNone/>
            </a:pPr>
            <a:r>
              <a:rPr lang="en-US" altLang="ko-KR" dirty="0"/>
              <a:t>f3 = f1 + f2</a:t>
            </a:r>
          </a:p>
          <a:p>
            <a:pPr marL="457200" lvl="1" indent="0">
              <a:buNone/>
            </a:pPr>
            <a:r>
              <a:rPr lang="en-US" altLang="ko-KR" dirty="0"/>
              <a:t>f4 = f2 + f3</a:t>
            </a:r>
          </a:p>
          <a:p>
            <a:pPr marL="457200" lvl="1" indent="0">
              <a:buNone/>
            </a:pPr>
            <a:r>
              <a:rPr lang="en-US" altLang="ko-KR" dirty="0"/>
              <a:t>…</a:t>
            </a:r>
          </a:p>
          <a:p>
            <a:pPr marL="457200" lvl="1" indent="0">
              <a:buNone/>
            </a:pPr>
            <a:r>
              <a:rPr lang="en-US" altLang="ko-KR" dirty="0" err="1"/>
              <a:t>fn</a:t>
            </a:r>
            <a:r>
              <a:rPr lang="en-US" altLang="ko-KR" dirty="0"/>
              <a:t> = fn-1 + fn-2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0815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1</a:t>
            </a:r>
            <a:r>
              <a:rPr lang="ko-KR" altLang="en-US" dirty="0"/>
              <a:t> 코드 </a:t>
            </a: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628650" y="1583089"/>
            <a:ext cx="5523212" cy="3750113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sz="1200"/>
          </a:p>
        </p:txBody>
      </p:sp>
      <p:sp>
        <p:nvSpPr>
          <p:cNvPr id="3" name="직사각형 2"/>
          <p:cNvSpPr/>
          <p:nvPr/>
        </p:nvSpPr>
        <p:spPr>
          <a:xfrm>
            <a:off x="919779" y="1690689"/>
            <a:ext cx="4572000" cy="280076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600" dirty="0" err="1">
                <a:ea typeface="맑은 고딕" panose="020B0503020000020004" pitchFamily="50" charset="-127"/>
              </a:rPr>
              <a:t>def</a:t>
            </a:r>
            <a:r>
              <a:rPr lang="ko-KR" altLang="en-US" sz="1600" dirty="0">
                <a:ea typeface="맑은 고딕" panose="020B0503020000020004" pitchFamily="50" charset="-127"/>
              </a:rPr>
              <a:t> </a:t>
            </a:r>
            <a:r>
              <a:rPr lang="ko-KR" altLang="en-US" sz="1600" dirty="0" err="1">
                <a:ea typeface="맑은 고딕" panose="020B0503020000020004" pitchFamily="50" charset="-127"/>
              </a:rPr>
              <a:t>fibo</a:t>
            </a:r>
            <a:r>
              <a:rPr lang="ko-KR" altLang="en-US" sz="1600" dirty="0">
                <a:ea typeface="맑은 고딕" panose="020B0503020000020004" pitchFamily="50" charset="-127"/>
              </a:rPr>
              <a:t>(</a:t>
            </a:r>
            <a:r>
              <a:rPr lang="ko-KR" altLang="en-US" sz="1600" dirty="0" err="1">
                <a:ea typeface="맑은 고딕" panose="020B0503020000020004" pitchFamily="50" charset="-127"/>
              </a:rPr>
              <a:t>n</a:t>
            </a:r>
            <a:r>
              <a:rPr lang="ko-KR" altLang="en-US" sz="1600" dirty="0">
                <a:ea typeface="맑은 고딕" panose="020B0503020000020004" pitchFamily="50" charset="-127"/>
              </a:rPr>
              <a:t>) :</a:t>
            </a:r>
          </a:p>
          <a:p>
            <a:r>
              <a:rPr lang="ko-KR" altLang="en-US" sz="1600" dirty="0">
                <a:solidFill>
                  <a:srgbClr val="C00000"/>
                </a:solidFill>
                <a:ea typeface="맑은 고딕" panose="020B0503020000020004" pitchFamily="50" charset="-127"/>
              </a:rPr>
              <a:t>    </a:t>
            </a:r>
            <a:r>
              <a:rPr lang="ko-KR" altLang="en-US" sz="1600" dirty="0" err="1">
                <a:solidFill>
                  <a:srgbClr val="C00000"/>
                </a:solidFill>
                <a:ea typeface="맑은 고딕" panose="020B0503020000020004" pitchFamily="50" charset="-127"/>
              </a:rPr>
              <a:t>if</a:t>
            </a:r>
            <a:r>
              <a:rPr lang="ko-KR" altLang="en-US" sz="1600" dirty="0">
                <a:solidFill>
                  <a:srgbClr val="C00000"/>
                </a:solidFill>
                <a:ea typeface="맑은 고딕" panose="020B0503020000020004" pitchFamily="50" charset="-127"/>
              </a:rPr>
              <a:t> </a:t>
            </a:r>
            <a:r>
              <a:rPr lang="ko-KR" altLang="en-US" sz="1600" dirty="0" err="1">
                <a:solidFill>
                  <a:srgbClr val="C00000"/>
                </a:solidFill>
                <a:ea typeface="맑은 고딕" panose="020B0503020000020004" pitchFamily="50" charset="-127"/>
              </a:rPr>
              <a:t>n</a:t>
            </a:r>
            <a:r>
              <a:rPr lang="ko-KR" altLang="en-US" sz="1600" dirty="0">
                <a:solidFill>
                  <a:srgbClr val="C00000"/>
                </a:solidFill>
                <a:ea typeface="맑은 고딕" panose="020B0503020000020004" pitchFamily="50" charset="-127"/>
              </a:rPr>
              <a:t> == 1 </a:t>
            </a:r>
            <a:r>
              <a:rPr lang="ko-KR" altLang="en-US" sz="1600" dirty="0" err="1">
                <a:solidFill>
                  <a:srgbClr val="C00000"/>
                </a:solidFill>
                <a:ea typeface="맑은 고딕" panose="020B0503020000020004" pitchFamily="50" charset="-127"/>
              </a:rPr>
              <a:t>or</a:t>
            </a:r>
            <a:r>
              <a:rPr lang="ko-KR" altLang="en-US" sz="1600" dirty="0">
                <a:solidFill>
                  <a:srgbClr val="C00000"/>
                </a:solidFill>
                <a:ea typeface="맑은 고딕" panose="020B0503020000020004" pitchFamily="50" charset="-127"/>
              </a:rPr>
              <a:t> </a:t>
            </a:r>
            <a:r>
              <a:rPr lang="ko-KR" altLang="en-US" sz="1600" dirty="0" err="1">
                <a:solidFill>
                  <a:srgbClr val="C00000"/>
                </a:solidFill>
                <a:ea typeface="맑은 고딕" panose="020B0503020000020004" pitchFamily="50" charset="-127"/>
              </a:rPr>
              <a:t>n</a:t>
            </a:r>
            <a:r>
              <a:rPr lang="ko-KR" altLang="en-US" sz="1600" dirty="0">
                <a:solidFill>
                  <a:srgbClr val="C00000"/>
                </a:solidFill>
                <a:ea typeface="맑은 고딕" panose="020B0503020000020004" pitchFamily="50" charset="-127"/>
              </a:rPr>
              <a:t> == 2   :</a:t>
            </a:r>
          </a:p>
          <a:p>
            <a:r>
              <a:rPr lang="ko-KR" altLang="en-US" sz="1600" dirty="0">
                <a:ea typeface="맑은 고딕" panose="020B0503020000020004" pitchFamily="50" charset="-127"/>
              </a:rPr>
              <a:t>        </a:t>
            </a:r>
            <a:r>
              <a:rPr lang="ko-KR" altLang="en-US" sz="1600" dirty="0" err="1">
                <a:ea typeface="맑은 고딕" panose="020B0503020000020004" pitchFamily="50" charset="-127"/>
              </a:rPr>
              <a:t>return</a:t>
            </a:r>
            <a:r>
              <a:rPr lang="ko-KR" altLang="en-US" sz="1600" dirty="0">
                <a:ea typeface="맑은 고딕" panose="020B0503020000020004" pitchFamily="50" charset="-127"/>
              </a:rPr>
              <a:t> 1</a:t>
            </a:r>
          </a:p>
          <a:p>
            <a:r>
              <a:rPr lang="ko-KR" altLang="en-US" sz="1600" dirty="0">
                <a:ea typeface="맑은 고딕" panose="020B0503020000020004" pitchFamily="50" charset="-127"/>
              </a:rPr>
              <a:t>    </a:t>
            </a:r>
            <a:r>
              <a:rPr lang="ko-KR" altLang="en-US" sz="1600" dirty="0" err="1">
                <a:ea typeface="맑은 고딕" panose="020B0503020000020004" pitchFamily="50" charset="-127"/>
              </a:rPr>
              <a:t>else</a:t>
            </a:r>
            <a:r>
              <a:rPr lang="ko-KR" altLang="en-US" sz="1600" dirty="0">
                <a:ea typeface="맑은 고딕" panose="020B0503020000020004" pitchFamily="50" charset="-127"/>
              </a:rPr>
              <a:t> :</a:t>
            </a:r>
          </a:p>
          <a:p>
            <a:r>
              <a:rPr lang="ko-KR" altLang="en-US" sz="1600" dirty="0">
                <a:ea typeface="맑은 고딕" panose="020B0503020000020004" pitchFamily="50" charset="-127"/>
              </a:rPr>
              <a:t>        </a:t>
            </a:r>
            <a:r>
              <a:rPr lang="ko-KR" altLang="en-US" sz="1600" dirty="0" err="1">
                <a:ea typeface="맑은 고딕" panose="020B0503020000020004" pitchFamily="50" charset="-127"/>
              </a:rPr>
              <a:t>return</a:t>
            </a:r>
            <a:r>
              <a:rPr lang="ko-KR" altLang="en-US" sz="1600" dirty="0">
                <a:ea typeface="맑은 고딕" panose="020B0503020000020004" pitchFamily="50" charset="-127"/>
              </a:rPr>
              <a:t> </a:t>
            </a:r>
            <a:r>
              <a:rPr lang="ko-KR" altLang="en-US" sz="1600" dirty="0" err="1">
                <a:ea typeface="맑은 고딕" panose="020B0503020000020004" pitchFamily="50" charset="-127"/>
              </a:rPr>
              <a:t>fibo</a:t>
            </a:r>
            <a:r>
              <a:rPr lang="ko-KR" altLang="en-US" sz="1600" dirty="0">
                <a:ea typeface="맑은 고딕" panose="020B0503020000020004" pitchFamily="50" charset="-127"/>
              </a:rPr>
              <a:t>(n-1) + </a:t>
            </a:r>
            <a:r>
              <a:rPr lang="ko-KR" altLang="en-US" sz="1600" dirty="0" err="1">
                <a:ea typeface="맑은 고딕" panose="020B0503020000020004" pitchFamily="50" charset="-127"/>
              </a:rPr>
              <a:t>fibo</a:t>
            </a:r>
            <a:r>
              <a:rPr lang="ko-KR" altLang="en-US" sz="1600" dirty="0">
                <a:ea typeface="맑은 고딕" panose="020B0503020000020004" pitchFamily="50" charset="-127"/>
              </a:rPr>
              <a:t>(n-2)</a:t>
            </a:r>
          </a:p>
          <a:p>
            <a:endParaRPr lang="ko-KR" altLang="en-US" sz="1600" dirty="0">
              <a:ea typeface="맑은 고딕" panose="020B0503020000020004" pitchFamily="50" charset="-127"/>
            </a:endParaRPr>
          </a:p>
          <a:p>
            <a:endParaRPr lang="ko-KR" altLang="en-US" sz="1600" dirty="0">
              <a:ea typeface="맑은 고딕" panose="020B0503020000020004" pitchFamily="50" charset="-127"/>
            </a:endParaRPr>
          </a:p>
          <a:p>
            <a:r>
              <a:rPr lang="ko-KR" altLang="en-US" sz="1600" dirty="0" err="1">
                <a:ea typeface="맑은 고딕" panose="020B0503020000020004" pitchFamily="50" charset="-127"/>
              </a:rPr>
              <a:t>for</a:t>
            </a:r>
            <a:r>
              <a:rPr lang="ko-KR" altLang="en-US" sz="1600" dirty="0">
                <a:ea typeface="맑은 고딕" panose="020B0503020000020004" pitchFamily="50" charset="-127"/>
              </a:rPr>
              <a:t> </a:t>
            </a:r>
            <a:r>
              <a:rPr lang="ko-KR" altLang="en-US" sz="1600" dirty="0" err="1">
                <a:ea typeface="맑은 고딕" panose="020B0503020000020004" pitchFamily="50" charset="-127"/>
              </a:rPr>
              <a:t>i</a:t>
            </a:r>
            <a:r>
              <a:rPr lang="ko-KR" altLang="en-US" sz="1600" dirty="0">
                <a:ea typeface="맑은 고딕" panose="020B0503020000020004" pitchFamily="50" charset="-127"/>
              </a:rPr>
              <a:t> </a:t>
            </a:r>
            <a:r>
              <a:rPr lang="ko-KR" altLang="en-US" sz="1600" dirty="0" err="1">
                <a:ea typeface="맑은 고딕" panose="020B0503020000020004" pitchFamily="50" charset="-127"/>
              </a:rPr>
              <a:t>in</a:t>
            </a:r>
            <a:r>
              <a:rPr lang="ko-KR" altLang="en-US" sz="1600" dirty="0">
                <a:ea typeface="맑은 고딕" panose="020B0503020000020004" pitchFamily="50" charset="-127"/>
              </a:rPr>
              <a:t> </a:t>
            </a:r>
            <a:r>
              <a:rPr lang="ko-KR" altLang="en-US" sz="1600" dirty="0" err="1">
                <a:ea typeface="맑은 고딕" panose="020B0503020000020004" pitchFamily="50" charset="-127"/>
              </a:rPr>
              <a:t>range</a:t>
            </a:r>
            <a:r>
              <a:rPr lang="ko-KR" altLang="en-US" sz="1600" dirty="0">
                <a:ea typeface="맑은 고딕" panose="020B0503020000020004" pitchFamily="50" charset="-127"/>
              </a:rPr>
              <a:t>(1,15) :</a:t>
            </a:r>
          </a:p>
          <a:p>
            <a:r>
              <a:rPr lang="ko-KR" altLang="en-US" sz="1600" dirty="0">
                <a:ea typeface="맑은 고딕" panose="020B0503020000020004" pitchFamily="50" charset="-127"/>
              </a:rPr>
              <a:t>    </a:t>
            </a:r>
            <a:r>
              <a:rPr lang="ko-KR" altLang="en-US" sz="1600" dirty="0" err="1">
                <a:ea typeface="맑은 고딕" panose="020B0503020000020004" pitchFamily="50" charset="-127"/>
              </a:rPr>
              <a:t>print</a:t>
            </a:r>
            <a:r>
              <a:rPr lang="ko-KR" altLang="en-US" sz="1600" dirty="0">
                <a:ea typeface="맑은 고딕" panose="020B0503020000020004" pitchFamily="50" charset="-127"/>
              </a:rPr>
              <a:t>(</a:t>
            </a:r>
            <a:r>
              <a:rPr lang="ko-KR" altLang="en-US" sz="1600" dirty="0" err="1">
                <a:ea typeface="맑은 고딕" panose="020B0503020000020004" pitchFamily="50" charset="-127"/>
              </a:rPr>
              <a:t>fibo</a:t>
            </a:r>
            <a:r>
              <a:rPr lang="ko-KR" altLang="en-US" sz="1600" dirty="0">
                <a:ea typeface="맑은 고딕" panose="020B0503020000020004" pitchFamily="50" charset="-127"/>
              </a:rPr>
              <a:t>(</a:t>
            </a:r>
            <a:r>
              <a:rPr lang="ko-KR" altLang="en-US" sz="1600" dirty="0" err="1">
                <a:ea typeface="맑은 고딕" panose="020B0503020000020004" pitchFamily="50" charset="-127"/>
              </a:rPr>
              <a:t>i</a:t>
            </a:r>
            <a:r>
              <a:rPr lang="ko-KR" altLang="en-US" sz="1600" dirty="0">
                <a:ea typeface="맑은 고딕" panose="020B0503020000020004" pitchFamily="50" charset="-127"/>
              </a:rPr>
              <a:t>))</a:t>
            </a:r>
            <a:endParaRPr lang="en-US" altLang="ko-KR" sz="1600" dirty="0">
              <a:ea typeface="맑은 고딕" panose="020B0503020000020004" pitchFamily="50" charset="-127"/>
            </a:endParaRPr>
          </a:p>
          <a:p>
            <a:endParaRPr lang="en-US" altLang="ko-KR" sz="1600" dirty="0">
              <a:ea typeface="맑은 고딕" panose="020B0503020000020004" pitchFamily="50" charset="-127"/>
            </a:endParaRPr>
          </a:p>
          <a:p>
            <a:endParaRPr lang="ko-KR" altLang="en-US" sz="1600" dirty="0">
              <a:ea typeface="맑은 고딕" panose="020B0503020000020004" pitchFamily="50" charset="-127"/>
            </a:endParaRPr>
          </a:p>
        </p:txBody>
      </p:sp>
      <p:pic>
        <p:nvPicPr>
          <p:cNvPr id="5" name="그림 4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7864" y="2198375"/>
            <a:ext cx="2514600" cy="4222887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760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정수를 입력 받아</a:t>
            </a:r>
            <a:endParaRPr lang="en-US" altLang="ko-KR" dirty="0"/>
          </a:p>
          <a:p>
            <a:r>
              <a:rPr lang="en-US" altLang="ko-KR" dirty="0"/>
              <a:t>1</a:t>
            </a:r>
            <a:r>
              <a:rPr lang="ko-KR" altLang="en-US" dirty="0"/>
              <a:t>부터 입력 받은 정수까지의 합을 구하는 함수를 작성한다</a:t>
            </a:r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55133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2</a:t>
            </a:r>
            <a:r>
              <a:rPr lang="ko-KR" altLang="en-US" dirty="0"/>
              <a:t> 코드 </a:t>
            </a: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628649" y="1583089"/>
            <a:ext cx="5660183" cy="2932927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sz="1200"/>
          </a:p>
        </p:txBody>
      </p:sp>
      <p:sp>
        <p:nvSpPr>
          <p:cNvPr id="3" name="직사각형 2"/>
          <p:cNvSpPr/>
          <p:nvPr/>
        </p:nvSpPr>
        <p:spPr>
          <a:xfrm>
            <a:off x="919779" y="1690690"/>
            <a:ext cx="536905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/>
              <a:t>def sum(n):</a:t>
            </a:r>
          </a:p>
          <a:p>
            <a:r>
              <a:rPr lang="en-US" altLang="ko-KR" sz="1600" dirty="0"/>
              <a:t>    if n&lt;=0 :</a:t>
            </a:r>
          </a:p>
          <a:p>
            <a:r>
              <a:rPr lang="en-US" altLang="ko-KR" sz="1600" dirty="0"/>
              <a:t>        return 0</a:t>
            </a:r>
          </a:p>
          <a:p>
            <a:r>
              <a:rPr lang="en-US" altLang="ko-KR" sz="1600" dirty="0"/>
              <a:t>    else :</a:t>
            </a:r>
          </a:p>
          <a:p>
            <a:r>
              <a:rPr lang="en-US" altLang="ko-KR" sz="1600" dirty="0"/>
              <a:t>        return n + sum(n-1)</a:t>
            </a:r>
          </a:p>
          <a:p>
            <a:endParaRPr lang="en-US" altLang="ko-KR" sz="1600" dirty="0"/>
          </a:p>
          <a:p>
            <a:r>
              <a:rPr lang="en-US" altLang="ko-KR" sz="1600" dirty="0" err="1"/>
              <a:t>num</a:t>
            </a:r>
            <a:r>
              <a:rPr lang="en-US" altLang="ko-KR" sz="1600" dirty="0"/>
              <a:t> =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(input("</a:t>
            </a:r>
            <a:r>
              <a:rPr lang="ko-KR" altLang="en-US" sz="1600" dirty="0"/>
              <a:t>숫자를 입력하세요</a:t>
            </a:r>
            <a:r>
              <a:rPr lang="en-US" altLang="ko-KR" sz="1600" dirty="0"/>
              <a:t>: "))</a:t>
            </a:r>
          </a:p>
          <a:p>
            <a:r>
              <a:rPr lang="en-US" altLang="ko-KR" sz="1600" dirty="0"/>
              <a:t>sum = sum(</a:t>
            </a:r>
            <a:r>
              <a:rPr lang="en-US" altLang="ko-KR" sz="1600" dirty="0" err="1"/>
              <a:t>num</a:t>
            </a:r>
            <a:r>
              <a:rPr lang="en-US" altLang="ko-KR" sz="1600" dirty="0"/>
              <a:t>)</a:t>
            </a:r>
          </a:p>
          <a:p>
            <a:r>
              <a:rPr lang="en-US" altLang="ko-KR" sz="1600" dirty="0"/>
              <a:t>print("1</a:t>
            </a:r>
            <a:r>
              <a:rPr lang="ko-KR" altLang="en-US" sz="1600" dirty="0"/>
              <a:t>부터 </a:t>
            </a:r>
            <a:r>
              <a:rPr lang="en-US" altLang="ko-KR" sz="1600" dirty="0"/>
              <a:t>", </a:t>
            </a:r>
            <a:r>
              <a:rPr lang="en-US" altLang="ko-KR" sz="1600" dirty="0" err="1"/>
              <a:t>num</a:t>
            </a:r>
            <a:r>
              <a:rPr lang="en-US" altLang="ko-KR" sz="1600" dirty="0"/>
              <a:t>, " </a:t>
            </a:r>
            <a:r>
              <a:rPr lang="ko-KR" altLang="en-US" sz="1600" dirty="0"/>
              <a:t>까지의 합은 </a:t>
            </a:r>
            <a:r>
              <a:rPr lang="en-US" altLang="ko-KR" sz="1600" dirty="0"/>
              <a:t>", sum, " </a:t>
            </a:r>
            <a:r>
              <a:rPr lang="ko-KR" altLang="en-US" sz="1600" dirty="0"/>
              <a:t>입니다</a:t>
            </a:r>
            <a:r>
              <a:rPr lang="en-US" altLang="ko-KR" sz="1600" dirty="0"/>
              <a:t>.")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0EF25B3-BF86-4D87-AE8E-2219B63AA5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6922" y="4237731"/>
            <a:ext cx="4703168" cy="182247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35301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강의 요약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재귀함수</a:t>
            </a:r>
            <a:r>
              <a:rPr lang="ko-KR" altLang="en-US" dirty="0"/>
              <a:t> 관련 연습문제 풀기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54865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이온">
  <a:themeElements>
    <a:clrScheme name="이온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이온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이온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tint val="100000"/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{A2F3C0EA-8887-A744-A020-3D5CFD5766E6}tf10001062</Template>
  <TotalTime>6348</TotalTime>
  <Words>283</Words>
  <Application>Microsoft Office PowerPoint</Application>
  <PresentationFormat>화면 슬라이드 쇼(4:3)</PresentationFormat>
  <Paragraphs>76</Paragraphs>
  <Slides>11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맑은 고딕</vt:lpstr>
      <vt:lpstr>함초롬바탕</vt:lpstr>
      <vt:lpstr>Arial</vt:lpstr>
      <vt:lpstr>Century Gothic</vt:lpstr>
      <vt:lpstr>Wingdings 3</vt:lpstr>
      <vt:lpstr>이온</vt:lpstr>
      <vt:lpstr>재귀함수 연습문제 풀기 10주차_03_02</vt:lpstr>
      <vt:lpstr>학습목표</vt:lpstr>
      <vt:lpstr>재귀함수 예제 1</vt:lpstr>
      <vt:lpstr>재귀함수 예제 2</vt:lpstr>
      <vt:lpstr>연습문제 1</vt:lpstr>
      <vt:lpstr>연습문제 1 코드 </vt:lpstr>
      <vt:lpstr>연습문제 2</vt:lpstr>
      <vt:lpstr>연습문제 2 코드 </vt:lpstr>
      <vt:lpstr>강의 요약</vt:lpstr>
      <vt:lpstr>목표 달성 질문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파이썬 소개와 설치</dc:title>
  <dc:creator>김경미 한동대</dc:creator>
  <cp:lastModifiedBy>user</cp:lastModifiedBy>
  <cp:revision>546</cp:revision>
  <dcterms:created xsi:type="dcterms:W3CDTF">2015-11-07T02:06:58Z</dcterms:created>
  <dcterms:modified xsi:type="dcterms:W3CDTF">2022-12-30T02:16:04Z</dcterms:modified>
</cp:coreProperties>
</file>