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6"/>
  </p:notesMasterIdLst>
  <p:sldIdLst>
    <p:sldId id="1265" r:id="rId2"/>
    <p:sldId id="1266" r:id="rId3"/>
    <p:sldId id="1267" r:id="rId4"/>
    <p:sldId id="1268" r:id="rId5"/>
    <p:sldId id="1269" r:id="rId6"/>
    <p:sldId id="1270" r:id="rId7"/>
    <p:sldId id="1271" r:id="rId8"/>
    <p:sldId id="1272" r:id="rId9"/>
    <p:sldId id="1273" r:id="rId10"/>
    <p:sldId id="1274" r:id="rId11"/>
    <p:sldId id="1275" r:id="rId12"/>
    <p:sldId id="1276" r:id="rId13"/>
    <p:sldId id="1277" r:id="rId14"/>
    <p:sldId id="127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9933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64" autoAdjust="0"/>
    <p:restoredTop sz="91293" autoAdjust="0"/>
  </p:normalViewPr>
  <p:slideViewPr>
    <p:cSldViewPr snapToGrid="0">
      <p:cViewPr varScale="1">
        <p:scale>
          <a:sx n="98" d="100"/>
          <a:sy n="98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2023-01-29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6680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09567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3806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757EC-653D-4BCE-B196-CDFFDEA58F21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CAFF6-D2D2-4DF5-BFE9-8ED5E2ECFDB3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68210-A170-49A1-8962-569FE635A4A9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98264-3EA1-4794-8C62-71D52F8867A5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A0EDB-5084-4778-BA49-22C0DACB139F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ED3-A4AC-4086-9F23-982837E1DC40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AC9F-8B4A-4DAF-B523-AE81ABFE8F8A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1B787-D3C5-40A8-B445-43263B116CEF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B6F9D-84E6-4B4E-8B17-31AB79C4376F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5B74-6B33-4BCA-84DE-347D4D7A3B2F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F09A-2F90-4992-BBF6-92F68C3F356D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D30BB-EAA4-45C1-B38C-DFA56727073D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3C088-54A3-4DB7-9586-3434C140AF4A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DD88E-046B-4CBB-934C-0869089C199A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3EAF-C009-46F8-8E6A-D8F00312171F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980DC-C350-4581-9B0B-08C02F5B88F5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69C9B-92EE-4C85-A272-3C39B6F669F5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441541D-6D81-4A48-B0C4-235F0B251BB1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4" y="2689665"/>
            <a:ext cx="5563399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b="1" dirty="0">
                <a:solidFill>
                  <a:schemeClr val="bg1"/>
                </a:solidFill>
              </a:rPr>
              <a:t>리스트 </a:t>
            </a:r>
            <a:r>
              <a:rPr lang="en-US" altLang="ko-KR" sz="4400" b="1" dirty="0">
                <a:solidFill>
                  <a:schemeClr val="bg1"/>
                </a:solidFill>
              </a:rPr>
              <a:t>vs </a:t>
            </a:r>
            <a:r>
              <a:rPr lang="ko-KR" altLang="en-US" sz="4400" b="1" dirty="0" err="1">
                <a:solidFill>
                  <a:schemeClr val="bg1"/>
                </a:solidFill>
              </a:rPr>
              <a:t>튜플</a:t>
            </a:r>
            <a:r>
              <a:rPr lang="en-US" altLang="ko-KR" sz="4400" b="1" dirty="0">
                <a:solidFill>
                  <a:schemeClr val="bg1"/>
                </a:solidFill>
              </a:rPr>
              <a:t/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11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_01_01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24181" y="4761657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0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주어진 함수 </a:t>
            </a:r>
            <a:r>
              <a:rPr lang="en-US" altLang="ko-KR" dirty="0"/>
              <a:t>vowel(s)</a:t>
            </a:r>
            <a:r>
              <a:rPr lang="ko-KR" altLang="en-US"/>
              <a:t>은 파라미터 </a:t>
            </a:r>
            <a:r>
              <a:rPr lang="en-US" altLang="ko-KR" dirty="0"/>
              <a:t>s</a:t>
            </a:r>
            <a:r>
              <a:rPr lang="ko-KR" altLang="en-US"/>
              <a:t>의모음의 숫자와 자음의 숫자를 리턴하는 함수이다</a:t>
            </a:r>
            <a:endParaRPr lang="en-US" altLang="ko-KR"/>
          </a:p>
          <a:p>
            <a:r>
              <a:rPr lang="en-US" altLang="ko-KR" dirty="0"/>
              <a:t>vowel(s)</a:t>
            </a:r>
            <a:r>
              <a:rPr lang="ko-KR" altLang="en-US"/>
              <a:t>를 실행하여 리턴한</a:t>
            </a:r>
            <a:r>
              <a:rPr lang="en-US" altLang="ko-KR"/>
              <a:t> </a:t>
            </a:r>
            <a:r>
              <a:rPr lang="ko-KR" altLang="en-US"/>
              <a:t>결과는 튜플의 형태이다</a:t>
            </a:r>
            <a:endParaRPr lang="en-US" altLang="ko-KR"/>
          </a:p>
          <a:p>
            <a:r>
              <a:rPr lang="ko-KR" altLang="en-US"/>
              <a:t>리턴 결과를 리스트로 변환하여 출력하시오</a:t>
            </a:r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93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/>
              <a:t>1, </a:t>
            </a:r>
            <a:r>
              <a:rPr lang="ko-KR" altLang="en-US"/>
              <a:t>코드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060F439E-5788-B04F-8BC4-30B7D15D15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8874" y="2052925"/>
            <a:ext cx="3248922" cy="4195481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indent="0">
              <a:buNone/>
            </a:pPr>
            <a:r>
              <a:rPr lang="en-US" altLang="ko-KR" sz="1600" dirty="0" err="1"/>
              <a:t>def</a:t>
            </a:r>
            <a:r>
              <a:rPr lang="en-US" altLang="ko-KR" sz="1600" dirty="0"/>
              <a:t> vowel(s):</a:t>
            </a:r>
          </a:p>
          <a:p>
            <a:pPr marL="0" indent="0">
              <a:buNone/>
            </a:pPr>
            <a:r>
              <a:rPr lang="en-US" altLang="ko-KR" sz="1600" dirty="0"/>
              <a:t>  </a:t>
            </a:r>
            <a:r>
              <a:rPr lang="en-US" altLang="ko-KR" sz="1600" dirty="0" err="1"/>
              <a:t>vcount</a:t>
            </a:r>
            <a:r>
              <a:rPr lang="en-US" altLang="ko-KR" sz="1600" dirty="0"/>
              <a:t>=0</a:t>
            </a:r>
          </a:p>
          <a:p>
            <a:pPr marL="0" indent="0">
              <a:buNone/>
            </a:pPr>
            <a:r>
              <a:rPr lang="en-US" altLang="ko-KR" sz="1600" dirty="0"/>
              <a:t>  </a:t>
            </a:r>
            <a:r>
              <a:rPr lang="en-US" altLang="ko-KR" sz="1600" dirty="0" err="1" smtClean="0"/>
              <a:t>nvcount</a:t>
            </a:r>
            <a:r>
              <a:rPr lang="en-US" altLang="ko-KR" sz="1600" dirty="0" smtClean="0"/>
              <a:t>=0</a:t>
            </a:r>
          </a:p>
          <a:p>
            <a:pPr marL="0" indent="0">
              <a:buNone/>
            </a:pPr>
            <a:r>
              <a:rPr lang="en-US" altLang="ko-KR" sz="1600" dirty="0" smtClean="0"/>
              <a:t>  </a:t>
            </a:r>
            <a:r>
              <a:rPr lang="en-US" altLang="ko-KR" sz="1600" dirty="0"/>
              <a:t>for </a:t>
            </a:r>
            <a:r>
              <a:rPr lang="en-US" altLang="ko-KR" sz="1600" dirty="0" err="1"/>
              <a:t>ch</a:t>
            </a:r>
            <a:r>
              <a:rPr lang="en-US" altLang="ko-KR" sz="1600" dirty="0"/>
              <a:t> in s:</a:t>
            </a:r>
          </a:p>
          <a:p>
            <a:pPr marL="0" indent="0">
              <a:buNone/>
            </a:pPr>
            <a:r>
              <a:rPr lang="en-US" altLang="ko-KR" sz="1600" dirty="0"/>
              <a:t>    if </a:t>
            </a:r>
            <a:r>
              <a:rPr lang="en-US" altLang="ko-KR" sz="1600" dirty="0" err="1"/>
              <a:t>ch</a:t>
            </a:r>
            <a:r>
              <a:rPr lang="en-US" altLang="ko-KR" sz="1600" dirty="0"/>
              <a:t> in '</a:t>
            </a:r>
            <a:r>
              <a:rPr lang="en-US" altLang="ko-KR" sz="1600" dirty="0" err="1"/>
              <a:t>AEIOUaeiou</a:t>
            </a:r>
            <a:r>
              <a:rPr lang="en-US" altLang="ko-KR" sz="1600" dirty="0"/>
              <a:t>':</a:t>
            </a:r>
          </a:p>
          <a:p>
            <a:pPr marL="0" indent="0">
              <a:buNone/>
            </a:pPr>
            <a:r>
              <a:rPr lang="en-US" altLang="ko-KR" sz="1600" dirty="0"/>
              <a:t>      </a:t>
            </a:r>
            <a:r>
              <a:rPr lang="en-US" altLang="ko-KR" sz="1600" dirty="0" err="1"/>
              <a:t>vcount</a:t>
            </a:r>
            <a:r>
              <a:rPr lang="en-US" altLang="ko-KR" sz="1600" dirty="0"/>
              <a:t> += 1</a:t>
            </a:r>
          </a:p>
          <a:p>
            <a:pPr marL="0" indent="0">
              <a:buNone/>
            </a:pPr>
            <a:r>
              <a:rPr lang="en-US" altLang="ko-KR" sz="1600" dirty="0"/>
              <a:t>    else:</a:t>
            </a:r>
          </a:p>
          <a:p>
            <a:pPr marL="0" indent="0">
              <a:buNone/>
            </a:pPr>
            <a:r>
              <a:rPr lang="en-US" altLang="ko-KR" sz="1600" dirty="0"/>
              <a:t>      </a:t>
            </a:r>
            <a:r>
              <a:rPr lang="en-US" altLang="ko-KR" sz="1600" dirty="0" err="1"/>
              <a:t>nvcount</a:t>
            </a:r>
            <a:r>
              <a:rPr lang="en-US" altLang="ko-KR" sz="1600" dirty="0"/>
              <a:t> += 1</a:t>
            </a:r>
          </a:p>
          <a:p>
            <a:pPr marL="0" indent="0">
              <a:buNone/>
            </a:pPr>
            <a:r>
              <a:rPr lang="en-US" altLang="ko-KR" sz="1600" dirty="0"/>
              <a:t>  return </a:t>
            </a:r>
            <a:r>
              <a:rPr lang="en-US" altLang="ko-KR" sz="1600" dirty="0" err="1"/>
              <a:t>vcount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nvcount</a:t>
            </a:r>
            <a:endParaRPr lang="en-US" altLang="ko-KR" sz="1600" dirty="0"/>
          </a:p>
          <a:p>
            <a:endParaRPr lang="ko-KR" altLang="en-US" dirty="0"/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060F439E-5788-B04F-8BC4-30B7D15D1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2397" y="2052924"/>
            <a:ext cx="3690222" cy="4195481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altLang="ko-KR" sz="1600" dirty="0"/>
              <a:t>s1 = input("</a:t>
            </a:r>
            <a:r>
              <a:rPr lang="ko-KR" altLang="en-US" sz="1600" dirty="0"/>
              <a:t>문자열을 </a:t>
            </a:r>
            <a:r>
              <a:rPr lang="ko-KR" altLang="en-US" sz="1600" dirty="0" err="1"/>
              <a:t>입력하시오</a:t>
            </a:r>
            <a:r>
              <a:rPr lang="en-US" altLang="ko-KR" sz="1600" dirty="0"/>
              <a:t>: ")</a:t>
            </a:r>
          </a:p>
          <a:p>
            <a:pPr marL="0" indent="0">
              <a:buNone/>
            </a:pPr>
            <a:r>
              <a:rPr lang="en-US" altLang="ko-KR" sz="1600" dirty="0"/>
              <a:t>r = vowel(s1)</a:t>
            </a:r>
          </a:p>
          <a:p>
            <a:pPr marL="0" indent="0">
              <a:buNone/>
            </a:pPr>
            <a:r>
              <a:rPr lang="en-US" altLang="ko-KR" sz="1600" dirty="0"/>
              <a:t>print( r )</a:t>
            </a:r>
          </a:p>
          <a:p>
            <a:pPr marL="0" indent="0">
              <a:buNone/>
            </a:pPr>
            <a:r>
              <a:rPr lang="en-US" altLang="ko-KR" sz="1600" dirty="0"/>
              <a:t>r = list(r)</a:t>
            </a:r>
          </a:p>
          <a:p>
            <a:pPr marL="0" indent="0">
              <a:buNone/>
            </a:pPr>
            <a:r>
              <a:rPr lang="en-US" altLang="ko-KR" sz="1600" dirty="0"/>
              <a:t>print( r )</a:t>
            </a:r>
          </a:p>
          <a:p>
            <a:pPr marL="0" indent="0">
              <a:buFont typeface="Wingdings 3" charset="2"/>
              <a:buNone/>
            </a:pPr>
            <a:endParaRPr lang="en-US" altLang="ko-KR" sz="1400" dirty="0"/>
          </a:p>
          <a:p>
            <a:endParaRPr lang="ko-KR" altLang="en-US" dirty="0"/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093" y="4810228"/>
            <a:ext cx="3310141" cy="990208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720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튜플이 무엇인지 알기</a:t>
            </a:r>
            <a:endParaRPr lang="en-US" altLang="ko-KR" dirty="0"/>
          </a:p>
          <a:p>
            <a:pPr lvl="1"/>
            <a:r>
              <a:rPr lang="ko-KR" altLang="en-US" dirty="0"/>
              <a:t>값들의 나열</a:t>
            </a:r>
            <a:r>
              <a:rPr lang="en-US" altLang="ko-KR" dirty="0"/>
              <a:t>(sequence)</a:t>
            </a:r>
          </a:p>
          <a:p>
            <a:r>
              <a:rPr lang="ko-KR" altLang="en-US" dirty="0"/>
              <a:t>리스트와 튜플의 차이점을 이해하기</a:t>
            </a:r>
            <a:endParaRPr lang="en-US" altLang="ko-KR" dirty="0"/>
          </a:p>
          <a:p>
            <a:pPr lvl="1"/>
            <a:r>
              <a:rPr lang="ko-KR" altLang="en-US" dirty="0"/>
              <a:t>리스트</a:t>
            </a:r>
            <a:r>
              <a:rPr lang="en-US" altLang="ko-KR" dirty="0"/>
              <a:t>:</a:t>
            </a:r>
            <a:r>
              <a:rPr lang="ko-KR" altLang="en-US" dirty="0"/>
              <a:t> 변경 가능</a:t>
            </a:r>
            <a:endParaRPr lang="en-US" altLang="ko-KR" dirty="0"/>
          </a:p>
          <a:p>
            <a:pPr lvl="1"/>
            <a:r>
              <a:rPr lang="ko-KR" altLang="en-US" dirty="0"/>
              <a:t>튜플</a:t>
            </a:r>
            <a:r>
              <a:rPr lang="en-US" altLang="ko-KR" dirty="0"/>
              <a:t>:</a:t>
            </a:r>
            <a:r>
              <a:rPr lang="ko-KR" altLang="en-US" dirty="0"/>
              <a:t> 변경 불가능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973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목표 달성 질문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튜플과</a:t>
            </a:r>
            <a:r>
              <a:rPr lang="ko-KR" altLang="en-US" dirty="0"/>
              <a:t> 리스트의 차이점을 설명하시오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9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/>
              <a:t>11</a:t>
            </a:r>
            <a:r>
              <a:rPr lang="ko-KR" altLang="en-US"/>
              <a:t>주차</a:t>
            </a:r>
            <a:r>
              <a:rPr lang="en-US" altLang="ko-KR" dirty="0"/>
              <a:t>_01_01</a:t>
            </a:r>
            <a:r>
              <a:rPr lang="ko-KR" altLang="en-US" dirty="0"/>
              <a:t> 리스트 </a:t>
            </a:r>
            <a:r>
              <a:rPr lang="en" altLang="ko-KR" dirty="0"/>
              <a:t>vs </a:t>
            </a:r>
            <a:r>
              <a:rPr lang="ko-KR" altLang="en-US" dirty="0" err="1"/>
              <a:t>튜플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34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튜플이 무엇인지 알기</a:t>
            </a:r>
            <a:endParaRPr lang="en-US" altLang="ko-KR" dirty="0"/>
          </a:p>
          <a:p>
            <a:r>
              <a:rPr lang="ko-KR" altLang="en-US" dirty="0"/>
              <a:t>리스트와 </a:t>
            </a:r>
            <a:r>
              <a:rPr lang="ko-KR" altLang="en-US" dirty="0" err="1"/>
              <a:t>튜플의</a:t>
            </a:r>
            <a:r>
              <a:rPr lang="ko-KR" altLang="en-US" dirty="0"/>
              <a:t> 차이점 이해하기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753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4400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List</a:t>
            </a:r>
          </a:p>
          <a:p>
            <a:pPr lvl="1"/>
            <a:r>
              <a:rPr lang="en-US" altLang="ko-KR" dirty="0" err="1"/>
              <a:t>num</a:t>
            </a:r>
            <a:r>
              <a:rPr lang="en-US" altLang="ko-KR" dirty="0"/>
              <a:t>=[1,2,3,4,5]</a:t>
            </a:r>
          </a:p>
          <a:p>
            <a:pPr lvl="1"/>
            <a:r>
              <a:rPr lang="en-US" altLang="ko-KR" dirty="0"/>
              <a:t>index</a:t>
            </a:r>
            <a:r>
              <a:rPr lang="ko-KR" altLang="en-US" dirty="0"/>
              <a:t>는</a:t>
            </a:r>
            <a:r>
              <a:rPr lang="en-US" altLang="ko-KR" dirty="0"/>
              <a:t> 0</a:t>
            </a:r>
            <a:r>
              <a:rPr lang="ko-KR" altLang="en-US" dirty="0"/>
              <a:t>부터 시작하여 숫자로 구성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Tuple</a:t>
            </a:r>
          </a:p>
          <a:p>
            <a:pPr lvl="1"/>
            <a:r>
              <a:rPr lang="ko-KR" altLang="en-US" dirty="0"/>
              <a:t>변경</a:t>
            </a:r>
            <a:r>
              <a:rPr lang="en-US" altLang="ko-KR" dirty="0"/>
              <a:t> </a:t>
            </a:r>
            <a:r>
              <a:rPr lang="ko-KR" altLang="en-US" dirty="0"/>
              <a:t>불가능한</a:t>
            </a:r>
            <a:r>
              <a:rPr lang="en-US" altLang="ko-KR" dirty="0"/>
              <a:t> </a:t>
            </a:r>
            <a:r>
              <a:rPr lang="ko-KR" altLang="en-US" dirty="0"/>
              <a:t>리스트</a:t>
            </a:r>
            <a:endParaRPr lang="en-US" altLang="ko-KR" dirty="0"/>
          </a:p>
          <a:p>
            <a:pPr lvl="1"/>
            <a:r>
              <a:rPr lang="en-US" altLang="ko-KR" dirty="0" err="1"/>
              <a:t>num</a:t>
            </a:r>
            <a:r>
              <a:rPr lang="en-US" altLang="ko-KR" dirty="0"/>
              <a:t>=(1,2,3,4,5)</a:t>
            </a:r>
          </a:p>
          <a:p>
            <a:pPr lvl="1"/>
            <a:r>
              <a:rPr lang="en-US" altLang="ko-KR" dirty="0"/>
              <a:t>index</a:t>
            </a:r>
            <a:r>
              <a:rPr lang="ko-KR" altLang="en-US" dirty="0"/>
              <a:t>는</a:t>
            </a:r>
            <a:r>
              <a:rPr lang="en-US" altLang="ko-KR" dirty="0"/>
              <a:t> 0</a:t>
            </a:r>
            <a:r>
              <a:rPr lang="ko-KR" altLang="en-US" dirty="0"/>
              <a:t>부터 시작하여 숫자로 구성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Dictionary</a:t>
            </a:r>
          </a:p>
          <a:p>
            <a:pPr lvl="1"/>
            <a:r>
              <a:rPr lang="ko-KR" altLang="en-US" dirty="0"/>
              <a:t>모든 종류의 데이터 형을 </a:t>
            </a:r>
            <a:r>
              <a:rPr lang="en-US" altLang="ko-KR" dirty="0"/>
              <a:t>index</a:t>
            </a:r>
            <a:r>
              <a:rPr lang="ko-KR" altLang="en-US" dirty="0"/>
              <a:t>로 사용 가능</a:t>
            </a:r>
            <a:endParaRPr lang="en-US" altLang="ko-KR" dirty="0"/>
          </a:p>
          <a:p>
            <a:pPr lvl="1"/>
            <a:r>
              <a:rPr lang="en-US" altLang="ko-KR" dirty="0"/>
              <a:t>days = { ‘</a:t>
            </a:r>
            <a:r>
              <a:rPr lang="en-US" altLang="ko-KR" dirty="0" err="1"/>
              <a:t>Sun’:’Sunday</a:t>
            </a:r>
            <a:r>
              <a:rPr lang="en-US" altLang="ko-KR" dirty="0"/>
              <a:t>’, ‘</a:t>
            </a:r>
            <a:r>
              <a:rPr lang="en-US" altLang="ko-KR" dirty="0" err="1"/>
              <a:t>Mon’:’Monday</a:t>
            </a:r>
            <a:r>
              <a:rPr lang="en-US" altLang="ko-KR" dirty="0"/>
              <a:t>’ , ‘</a:t>
            </a:r>
            <a:r>
              <a:rPr lang="en-US" altLang="ko-KR" dirty="0" err="1"/>
              <a:t>Tue’:’Tuesday</a:t>
            </a:r>
            <a:r>
              <a:rPr lang="en-US" altLang="ko-KR" dirty="0"/>
              <a:t>’, ‘</a:t>
            </a:r>
            <a:r>
              <a:rPr lang="en-US" altLang="ko-KR" dirty="0" err="1"/>
              <a:t>Wed’:’Wednesday</a:t>
            </a:r>
            <a:r>
              <a:rPr lang="en-US" altLang="ko-KR" dirty="0"/>
              <a:t>’, ‘</a:t>
            </a:r>
            <a:r>
              <a:rPr lang="en-US" altLang="ko-KR" dirty="0" err="1"/>
              <a:t>Thu’:’Thursday</a:t>
            </a:r>
            <a:r>
              <a:rPr lang="en-US" altLang="ko-KR" dirty="0"/>
              <a:t>’, ‘</a:t>
            </a:r>
            <a:r>
              <a:rPr lang="en-US" altLang="ko-KR" dirty="0" err="1"/>
              <a:t>Fri’:’Friday</a:t>
            </a:r>
            <a:r>
              <a:rPr lang="en-US" altLang="ko-KR" dirty="0"/>
              <a:t>’, ‘</a:t>
            </a:r>
            <a:r>
              <a:rPr lang="en-US" altLang="ko-KR" dirty="0" err="1"/>
              <a:t>Sat’:’Saturday</a:t>
            </a:r>
            <a:r>
              <a:rPr lang="en-US" altLang="ko-KR" dirty="0"/>
              <a:t>’}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384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Tuples (</a:t>
            </a:r>
            <a:r>
              <a:rPr lang="ko-KR" altLang="en-US"/>
              <a:t>튜플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튜플은</a:t>
            </a:r>
            <a:r>
              <a:rPr lang="ko-KR" altLang="en-US" dirty="0"/>
              <a:t> 값들의 나열</a:t>
            </a:r>
            <a:r>
              <a:rPr lang="en-US" altLang="ko-KR" dirty="0"/>
              <a:t>(sequence)</a:t>
            </a:r>
          </a:p>
          <a:p>
            <a:pPr lvl="1"/>
            <a:r>
              <a:rPr lang="ko-KR" altLang="en-US" dirty="0"/>
              <a:t>모든 데이터형 가능</a:t>
            </a:r>
            <a:endParaRPr lang="en-US" altLang="ko-KR" dirty="0"/>
          </a:p>
          <a:p>
            <a:pPr lvl="1"/>
            <a:r>
              <a:rPr lang="ko-KR" altLang="en-US" dirty="0"/>
              <a:t>정수로 색인</a:t>
            </a:r>
            <a:r>
              <a:rPr lang="en-US" altLang="ko-KR" dirty="0"/>
              <a:t>(index)</a:t>
            </a:r>
          </a:p>
          <a:p>
            <a:pPr lvl="1"/>
            <a:r>
              <a:rPr lang="ko-KR" altLang="en-US" dirty="0"/>
              <a:t>튜플은 </a:t>
            </a:r>
            <a:r>
              <a:rPr lang="en-US" altLang="ko-KR" dirty="0"/>
              <a:t>list</a:t>
            </a:r>
            <a:r>
              <a:rPr lang="ko-KR" altLang="en-US" dirty="0"/>
              <a:t>와 유사</a:t>
            </a:r>
            <a:endParaRPr lang="en-US" altLang="ko-KR" dirty="0"/>
          </a:p>
          <a:p>
            <a:pPr lvl="1"/>
            <a:r>
              <a:rPr lang="ko-KR" altLang="en-US" dirty="0"/>
              <a:t>서로 다른 </a:t>
            </a:r>
            <a:r>
              <a:rPr lang="ko-KR" altLang="en-US" dirty="0" err="1"/>
              <a:t>데이터형</a:t>
            </a:r>
            <a:r>
              <a:rPr lang="ko-KR" altLang="en-US" dirty="0"/>
              <a:t> 혼합하여 저장 가능</a:t>
            </a:r>
            <a:endParaRPr lang="en-US" altLang="ko-KR" dirty="0"/>
          </a:p>
          <a:p>
            <a:pPr lvl="1"/>
            <a:r>
              <a:rPr lang="ko-KR" altLang="en-US" dirty="0"/>
              <a:t>차이점은 </a:t>
            </a:r>
            <a:endParaRPr lang="en-US" altLang="ko-KR" dirty="0"/>
          </a:p>
          <a:p>
            <a:pPr lvl="2"/>
            <a:r>
              <a:rPr lang="ko-KR" altLang="en-US" dirty="0" err="1"/>
              <a:t>튜플은</a:t>
            </a:r>
            <a:r>
              <a:rPr lang="ko-KR" altLang="en-US" dirty="0"/>
              <a:t> 변경 불가능</a:t>
            </a:r>
            <a:r>
              <a:rPr lang="en-US" altLang="ko-KR" dirty="0"/>
              <a:t>, </a:t>
            </a:r>
            <a:r>
              <a:rPr lang="ko-KR" altLang="en-US" dirty="0"/>
              <a:t>리스트는 변경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함수에서 여러 개의 값을 리턴 하면 튜플로 생성됨</a:t>
            </a:r>
            <a:endParaRPr lang="en-US" altLang="ko-KR" dirty="0"/>
          </a:p>
          <a:p>
            <a:pPr lvl="2"/>
            <a:r>
              <a:rPr lang="ko-KR" altLang="en-US" dirty="0" err="1"/>
              <a:t>리턴된</a:t>
            </a:r>
            <a:r>
              <a:rPr lang="ko-KR" altLang="en-US" dirty="0"/>
              <a:t> 값이 변경되지 못하도록 </a:t>
            </a:r>
            <a:r>
              <a:rPr lang="ko-KR" altLang="en-US" dirty="0" err="1"/>
              <a:t>튜플로</a:t>
            </a:r>
            <a:r>
              <a:rPr lang="ko-KR" altLang="en-US" dirty="0"/>
              <a:t> 처리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865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Tuples (</a:t>
            </a:r>
            <a:r>
              <a:rPr lang="ko-KR" altLang="en-US"/>
              <a:t>튜플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828436" y="1863080"/>
            <a:ext cx="6711654" cy="4195481"/>
          </a:xfrm>
        </p:spPr>
        <p:txBody>
          <a:bodyPr/>
          <a:lstStyle/>
          <a:p>
            <a:r>
              <a:rPr lang="ko-KR" altLang="en-US" dirty="0" err="1"/>
              <a:t>튜플에는</a:t>
            </a:r>
            <a:r>
              <a:rPr lang="en-US" altLang="ko-KR" dirty="0"/>
              <a:t> </a:t>
            </a:r>
            <a:r>
              <a:rPr lang="ko-KR" altLang="en-US" dirty="0"/>
              <a:t>서로 다른 </a:t>
            </a:r>
            <a:r>
              <a:rPr lang="ko-KR" altLang="en-US" dirty="0" err="1"/>
              <a:t>데이터형</a:t>
            </a:r>
            <a:r>
              <a:rPr lang="ko-KR" altLang="en-US" dirty="0"/>
              <a:t> 저장 가능</a:t>
            </a:r>
            <a:endParaRPr lang="en-US" altLang="ko-KR" dirty="0"/>
          </a:p>
          <a:p>
            <a:r>
              <a:rPr lang="ko-KR" altLang="en-US" dirty="0"/>
              <a:t>정의 할 때 괄호를 사용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1268712" y="2809877"/>
            <a:ext cx="4665160" cy="3729823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44758" y="2856641"/>
            <a:ext cx="3374960" cy="36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Century Gothic" panose="020B0502020202020204" pitchFamily="34" charset="0"/>
                <a:ea typeface="+mn-ea"/>
              </a:rPr>
              <a:t># create tuples</a:t>
            </a:r>
          </a:p>
          <a:p>
            <a:r>
              <a:rPr lang="fr-FR" altLang="ko-KR" sz="1600" dirty="0">
                <a:latin typeface="Century Gothic" panose="020B0502020202020204" pitchFamily="34" charset="0"/>
                <a:ea typeface="+mn-ea"/>
              </a:rPr>
              <a:t>&gt;&gt;&gt; t = ('a', 'b', 'c', 'd', 'e')</a:t>
            </a:r>
          </a:p>
          <a:p>
            <a:r>
              <a:rPr lang="fr-FR" altLang="ko-KR" sz="1600" dirty="0">
                <a:latin typeface="Century Gothic" panose="020B0502020202020204" pitchFamily="34" charset="0"/>
                <a:ea typeface="+mn-ea"/>
              </a:rPr>
              <a:t>&gt;&gt;&gt; print(t)</a:t>
            </a:r>
          </a:p>
          <a:p>
            <a:r>
              <a:rPr lang="fr-FR" altLang="ko-KR" sz="1600" dirty="0">
                <a:solidFill>
                  <a:srgbClr val="FF6600"/>
                </a:solidFill>
                <a:latin typeface="Century Gothic" panose="020B0502020202020204" pitchFamily="34" charset="0"/>
                <a:ea typeface="+mn-ea"/>
              </a:rPr>
              <a:t>('a', 'b', 'c', 'd', 'e')</a:t>
            </a:r>
          </a:p>
          <a:p>
            <a:endParaRPr lang="fr-FR" altLang="ko-KR" sz="1600" dirty="0">
              <a:latin typeface="Century Gothic" panose="020B0502020202020204" pitchFamily="34" charset="0"/>
              <a:ea typeface="+mn-ea"/>
            </a:endParaRPr>
          </a:p>
          <a:p>
            <a:r>
              <a:rPr lang="fr-FR" altLang="ko-KR" sz="1600" dirty="0">
                <a:latin typeface="Century Gothic" panose="020B0502020202020204" pitchFamily="34" charset="0"/>
                <a:ea typeface="+mn-ea"/>
              </a:rPr>
              <a:t>&gt;&gt;&gt; t1 = ( 1, 2, 3, 'a', 'b')</a:t>
            </a:r>
          </a:p>
          <a:p>
            <a:r>
              <a:rPr lang="fr-FR" altLang="ko-KR" sz="1600" dirty="0">
                <a:latin typeface="Century Gothic" panose="020B0502020202020204" pitchFamily="34" charset="0"/>
                <a:ea typeface="+mn-ea"/>
              </a:rPr>
              <a:t>&gt;&gt;&gt; print(t1)</a:t>
            </a:r>
          </a:p>
          <a:p>
            <a:r>
              <a:rPr lang="fr-FR" altLang="ko-KR" sz="1600" dirty="0">
                <a:solidFill>
                  <a:srgbClr val="FF6600"/>
                </a:solidFill>
                <a:latin typeface="Century Gothic" panose="020B0502020202020204" pitchFamily="34" charset="0"/>
                <a:ea typeface="+mn-ea"/>
              </a:rPr>
              <a:t>( 1, 2, 3, ‘a’, ‘b’ )</a:t>
            </a:r>
          </a:p>
          <a:p>
            <a:endParaRPr lang="fr-FR" altLang="ko-KR" sz="1600" dirty="0">
              <a:latin typeface="Century Gothic" panose="020B0502020202020204" pitchFamily="34" charset="0"/>
              <a:ea typeface="+mn-ea"/>
            </a:endParaRPr>
          </a:p>
          <a:p>
            <a:r>
              <a:rPr lang="fr-FR" altLang="ko-KR" sz="1600" dirty="0">
                <a:latin typeface="Century Gothic" panose="020B0502020202020204" pitchFamily="34" charset="0"/>
                <a:ea typeface="+mn-ea"/>
              </a:rPr>
              <a:t># </a:t>
            </a:r>
            <a:r>
              <a:rPr lang="en-US" altLang="ko-KR" sz="1600" dirty="0">
                <a:latin typeface="Century Gothic" panose="020B0502020202020204" pitchFamily="34" charset="0"/>
                <a:ea typeface="+mn-ea"/>
              </a:rPr>
              <a:t>convert</a:t>
            </a:r>
            <a:r>
              <a:rPr lang="ko-KR" altLang="en-US" sz="1600" dirty="0">
                <a:latin typeface="Century Gothic" panose="020B0502020202020204" pitchFamily="34" charset="0"/>
                <a:ea typeface="+mn-ea"/>
              </a:rPr>
              <a:t> </a:t>
            </a:r>
            <a:r>
              <a:rPr lang="en-US" altLang="ko-KR" sz="1600" dirty="0">
                <a:latin typeface="Century Gothic" panose="020B0502020202020204" pitchFamily="34" charset="0"/>
                <a:ea typeface="+mn-ea"/>
              </a:rPr>
              <a:t>string to tuple</a:t>
            </a:r>
            <a:endParaRPr lang="fr-FR" altLang="ko-KR" sz="1600" dirty="0">
              <a:latin typeface="Century Gothic" panose="020B0502020202020204" pitchFamily="34" charset="0"/>
              <a:ea typeface="+mn-ea"/>
            </a:endParaRPr>
          </a:p>
          <a:p>
            <a:r>
              <a:rPr lang="en-US" altLang="ko-KR" sz="1600" dirty="0">
                <a:latin typeface="Century Gothic" panose="020B0502020202020204" pitchFamily="34" charset="0"/>
                <a:ea typeface="+mn-ea"/>
              </a:rPr>
              <a:t>&gt;&gt;&gt; t = tuple('</a:t>
            </a:r>
            <a:r>
              <a:rPr lang="en-US" altLang="ko-KR" sz="1600" dirty="0" err="1">
                <a:latin typeface="Century Gothic" panose="020B0502020202020204" pitchFamily="34" charset="0"/>
                <a:ea typeface="+mn-ea"/>
              </a:rPr>
              <a:t>lupins</a:t>
            </a:r>
            <a:r>
              <a:rPr lang="en-US" altLang="ko-KR" sz="1600" dirty="0">
                <a:latin typeface="Century Gothic" panose="020B0502020202020204" pitchFamily="34" charset="0"/>
                <a:ea typeface="+mn-ea"/>
              </a:rPr>
              <a:t>')</a:t>
            </a:r>
          </a:p>
          <a:p>
            <a:r>
              <a:rPr lang="en-US" altLang="ko-KR" sz="1600" dirty="0">
                <a:latin typeface="Century Gothic" panose="020B0502020202020204" pitchFamily="34" charset="0"/>
                <a:ea typeface="+mn-ea"/>
              </a:rPr>
              <a:t>&gt;&gt;&gt; print(t)</a:t>
            </a:r>
          </a:p>
          <a:p>
            <a:r>
              <a:rPr lang="it-IT" altLang="ko-KR" sz="1600" dirty="0">
                <a:latin typeface="Century Gothic" panose="020B0502020202020204" pitchFamily="34" charset="0"/>
                <a:ea typeface="+mn-ea"/>
              </a:rPr>
              <a:t>('l', 'u', 'p', 'i', 'n', 's')</a:t>
            </a:r>
            <a:endParaRPr lang="fr-FR" altLang="ko-KR" sz="1600" dirty="0">
              <a:latin typeface="Century Gothic" panose="020B0502020202020204" pitchFamily="34" charset="0"/>
              <a:ea typeface="+mn-ea"/>
            </a:endParaRPr>
          </a:p>
          <a:p>
            <a:endParaRPr lang="en-US" altLang="ko-KR" sz="1600" dirty="0">
              <a:latin typeface="+mn-ea"/>
              <a:ea typeface="+mn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096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Tuples are immutable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021864" cy="4790328"/>
          </a:xfrm>
        </p:spPr>
        <p:txBody>
          <a:bodyPr/>
          <a:lstStyle/>
          <a:p>
            <a:r>
              <a:rPr lang="ko-KR" altLang="en-US" dirty="0"/>
              <a:t>튜플 원소</a:t>
            </a:r>
            <a:r>
              <a:rPr lang="en-US" altLang="ko-KR" dirty="0"/>
              <a:t>(element)</a:t>
            </a:r>
            <a:r>
              <a:rPr lang="ko-KR" altLang="en-US" dirty="0"/>
              <a:t>의 값 변경 불가</a:t>
            </a:r>
            <a:endParaRPr lang="en-US" altLang="ko-KR" dirty="0"/>
          </a:p>
          <a:p>
            <a:pPr lvl="1"/>
            <a:r>
              <a:rPr lang="ko-KR" altLang="en-US" dirty="0"/>
              <a:t>튜플 내 아이템을 추가</a:t>
            </a:r>
            <a:r>
              <a:rPr lang="en-US" altLang="ko-KR" dirty="0"/>
              <a:t>, </a:t>
            </a:r>
            <a:r>
              <a:rPr lang="ko-KR" altLang="en-US" dirty="0"/>
              <a:t>변경</a:t>
            </a:r>
            <a:r>
              <a:rPr lang="en-US" altLang="ko-KR" dirty="0"/>
              <a:t>, </a:t>
            </a:r>
            <a:r>
              <a:rPr lang="ko-KR" altLang="en-US" dirty="0"/>
              <a:t>삭제 불가</a:t>
            </a:r>
            <a:endParaRPr lang="en-US" altLang="ko-KR" dirty="0"/>
          </a:p>
          <a:p>
            <a:pPr lvl="1"/>
            <a:r>
              <a:rPr lang="ko-KR" altLang="en-US" dirty="0"/>
              <a:t>튜플을 다른 것으로 대체하여 변경 가능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1292727" y="3165060"/>
            <a:ext cx="5584728" cy="3284378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404526" y="3260270"/>
            <a:ext cx="5326007" cy="2913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Century Gothic" panose="020B0502020202020204" pitchFamily="34" charset="0"/>
              </a:rPr>
              <a:t># modify the element</a:t>
            </a:r>
          </a:p>
          <a:p>
            <a:r>
              <a:rPr lang="fr-FR" altLang="ko-KR" sz="1600" dirty="0">
                <a:latin typeface="Century Gothic" panose="020B0502020202020204" pitchFamily="34" charset="0"/>
              </a:rPr>
              <a:t>&gt;&gt;&gt; t = ('a', 'b', 'c', 'd', 'e')</a:t>
            </a:r>
          </a:p>
          <a:p>
            <a:r>
              <a:rPr lang="en-US" altLang="ko-KR" sz="1600" dirty="0">
                <a:latin typeface="Century Gothic" panose="020B0502020202020204" pitchFamily="34" charset="0"/>
              </a:rPr>
              <a:t>&gt;&gt;&gt; print(t[0])</a:t>
            </a:r>
          </a:p>
          <a:p>
            <a:r>
              <a:rPr lang="en-US" altLang="ko-KR" sz="1600" dirty="0">
                <a:latin typeface="Century Gothic" panose="020B0502020202020204" pitchFamily="34" charset="0"/>
              </a:rPr>
              <a:t>‘a’</a:t>
            </a:r>
          </a:p>
          <a:p>
            <a:r>
              <a:rPr lang="en-US" altLang="ko-KR" sz="1600" dirty="0">
                <a:latin typeface="Century Gothic" panose="020B0502020202020204" pitchFamily="34" charset="0"/>
              </a:rPr>
              <a:t>&gt;&gt;&gt; t[0] = 'A'</a:t>
            </a:r>
          </a:p>
          <a:p>
            <a:r>
              <a:rPr lang="en-US" altLang="ko-KR" sz="1600" dirty="0" err="1">
                <a:solidFill>
                  <a:srgbClr val="FF6600"/>
                </a:solidFill>
                <a:latin typeface="Century Gothic" panose="020B0502020202020204" pitchFamily="34" charset="0"/>
              </a:rPr>
              <a:t>TypeError</a:t>
            </a:r>
            <a:r>
              <a:rPr lang="en-US" altLang="ko-KR" sz="1600" dirty="0">
                <a:solidFill>
                  <a:srgbClr val="FF6600"/>
                </a:solidFill>
                <a:latin typeface="Century Gothic" panose="020B0502020202020204" pitchFamily="34" charset="0"/>
              </a:rPr>
              <a:t>: object doesn't support item assignment</a:t>
            </a:r>
          </a:p>
          <a:p>
            <a:endParaRPr lang="en-US" altLang="ko-KR" sz="1600" dirty="0">
              <a:latin typeface="Century Gothic" panose="020B0502020202020204" pitchFamily="34" charset="0"/>
            </a:endParaRPr>
          </a:p>
          <a:p>
            <a:r>
              <a:rPr lang="en-US" altLang="ko-KR" sz="1600" dirty="0">
                <a:latin typeface="Century Gothic" panose="020B0502020202020204" pitchFamily="34" charset="0"/>
              </a:rPr>
              <a:t># replace one tuple with another</a:t>
            </a:r>
          </a:p>
          <a:p>
            <a:r>
              <a:rPr lang="en-US" altLang="ko-KR" sz="1600" dirty="0">
                <a:latin typeface="Century Gothic" panose="020B0502020202020204" pitchFamily="34" charset="0"/>
              </a:rPr>
              <a:t>&gt;&gt;&gt; t = ('A',) + t[1:]</a:t>
            </a:r>
          </a:p>
          <a:p>
            <a:r>
              <a:rPr lang="en-US" altLang="ko-KR" sz="1600" dirty="0">
                <a:latin typeface="Century Gothic" panose="020B0502020202020204" pitchFamily="34" charset="0"/>
              </a:rPr>
              <a:t>&gt;&gt;&gt; print(t)</a:t>
            </a:r>
          </a:p>
          <a:p>
            <a:r>
              <a:rPr lang="en-US" altLang="ko-KR" sz="1600" dirty="0">
                <a:latin typeface="Century Gothic" panose="020B0502020202020204" pitchFamily="34" charset="0"/>
              </a:rPr>
              <a:t>('A', 'b', 'c', 'd', 'e')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592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Lists and tuples</a:t>
            </a:r>
            <a:endParaRPr lang="ko-KR" altLang="en-US" dirty="0"/>
          </a:p>
        </p:txBody>
      </p:sp>
      <p:sp>
        <p:nvSpPr>
          <p:cNvPr id="9" name="내용 개체 틀 6"/>
          <p:cNvSpPr>
            <a:spLocks noGrp="1"/>
          </p:cNvSpPr>
          <p:nvPr>
            <p:ph idx="1"/>
          </p:nvPr>
        </p:nvSpPr>
        <p:spPr>
          <a:xfrm>
            <a:off x="828436" y="1780123"/>
            <a:ext cx="6711654" cy="4195481"/>
          </a:xfrm>
        </p:spPr>
        <p:txBody>
          <a:bodyPr/>
          <a:lstStyle/>
          <a:p>
            <a:r>
              <a:rPr lang="ko-KR" altLang="en-US" dirty="0"/>
              <a:t>정렬 등을 해야 할 때 튜플은 리스트로 바꾸어 사용</a:t>
            </a:r>
            <a:endParaRPr lang="en-US" altLang="ko-KR" dirty="0"/>
          </a:p>
          <a:p>
            <a:r>
              <a:rPr lang="en-US" altLang="ko-KR" dirty="0">
                <a:solidFill>
                  <a:srgbClr val="C00000"/>
                </a:solidFill>
              </a:rPr>
              <a:t>list</a:t>
            </a:r>
            <a:r>
              <a:rPr lang="en-US" altLang="ko-KR" dirty="0"/>
              <a:t>(</a:t>
            </a:r>
            <a:r>
              <a:rPr lang="en-US" altLang="ko-KR" dirty="0" err="1"/>
              <a:t>tuplename</a:t>
            </a:r>
            <a:r>
              <a:rPr lang="en-US" altLang="ko-KR" dirty="0"/>
              <a:t>) </a:t>
            </a:r>
            <a:r>
              <a:rPr lang="en-US" altLang="ko-KR" dirty="0">
                <a:sym typeface="Wingdings" panose="05000000000000000000" pitchFamily="2" charset="2"/>
              </a:rPr>
              <a:t> list</a:t>
            </a:r>
            <a:r>
              <a:rPr lang="ko-KR" altLang="en-US" dirty="0">
                <a:sym typeface="Wingdings" panose="05000000000000000000" pitchFamily="2" charset="2"/>
              </a:rPr>
              <a:t>로 변환</a:t>
            </a:r>
            <a:endParaRPr lang="en-US" altLang="ko-KR" dirty="0"/>
          </a:p>
          <a:p>
            <a:r>
              <a:rPr lang="en-US" altLang="ko-KR" dirty="0">
                <a:solidFill>
                  <a:srgbClr val="C00000"/>
                </a:solidFill>
              </a:rPr>
              <a:t>tuple</a:t>
            </a:r>
            <a:r>
              <a:rPr lang="en-US" altLang="ko-KR" dirty="0"/>
              <a:t>(</a:t>
            </a:r>
            <a:r>
              <a:rPr lang="en-US" altLang="ko-KR" dirty="0" err="1"/>
              <a:t>listname</a:t>
            </a:r>
            <a:r>
              <a:rPr lang="en-US" altLang="ko-KR" dirty="0"/>
              <a:t>) </a:t>
            </a:r>
            <a:r>
              <a:rPr lang="en-US" altLang="ko-KR" dirty="0">
                <a:sym typeface="Wingdings" panose="05000000000000000000" pitchFamily="2" charset="2"/>
              </a:rPr>
              <a:t> tuple</a:t>
            </a:r>
            <a:r>
              <a:rPr lang="ko-KR" altLang="en-US" dirty="0">
                <a:sym typeface="Wingdings" panose="05000000000000000000" pitchFamily="2" charset="2"/>
              </a:rPr>
              <a:t>로 변환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1526363" y="3069470"/>
            <a:ext cx="4275563" cy="3277051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769330" y="3198129"/>
            <a:ext cx="3769815" cy="3407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fr-FR" altLang="ko-KR" sz="1600" dirty="0">
                <a:latin typeface="Century Gothic" panose="020B0502020202020204" pitchFamily="34" charset="0"/>
              </a:rPr>
              <a:t>&gt;&gt;&gt; t = ( 11, 3, 15, 7, 9)</a:t>
            </a:r>
          </a:p>
          <a:p>
            <a:r>
              <a:rPr lang="fr-FR" altLang="ko-KR" sz="1600" dirty="0">
                <a:latin typeface="Century Gothic" panose="020B0502020202020204" pitchFamily="34" charset="0"/>
              </a:rPr>
              <a:t>&gt;&gt;&gt; l = </a:t>
            </a:r>
            <a:r>
              <a:rPr lang="en-US" altLang="ko-KR" sz="1600" dirty="0">
                <a:solidFill>
                  <a:srgbClr val="C00000"/>
                </a:solidFill>
                <a:latin typeface="Century Gothic" panose="020B0502020202020204" pitchFamily="34" charset="0"/>
              </a:rPr>
              <a:t>list</a:t>
            </a:r>
            <a:r>
              <a:rPr lang="en-US" altLang="ko-KR" sz="1600" dirty="0">
                <a:latin typeface="Century Gothic" panose="020B0502020202020204" pitchFamily="34" charset="0"/>
              </a:rPr>
              <a:t>(t)</a:t>
            </a:r>
          </a:p>
          <a:p>
            <a:r>
              <a:rPr lang="en-US" altLang="ko-KR" sz="1600" dirty="0">
                <a:latin typeface="Century Gothic" panose="020B0502020202020204" pitchFamily="34" charset="0"/>
              </a:rPr>
              <a:t>&gt;&gt;&gt; l</a:t>
            </a:r>
          </a:p>
          <a:p>
            <a:r>
              <a:rPr lang="fr-FR" altLang="ko-KR" sz="1600" dirty="0">
                <a:latin typeface="Century Gothic" panose="020B0502020202020204" pitchFamily="34" charset="0"/>
              </a:rPr>
              <a:t>[ 11, 3, 15, 7, 9 ]</a:t>
            </a:r>
          </a:p>
          <a:p>
            <a:endParaRPr lang="fr-FR" altLang="ko-KR" sz="1600" dirty="0">
              <a:latin typeface="Century Gothic" panose="020B0502020202020204" pitchFamily="34" charset="0"/>
            </a:endParaRPr>
          </a:p>
          <a:p>
            <a:r>
              <a:rPr lang="fr-FR" altLang="ko-KR" sz="1600" dirty="0">
                <a:latin typeface="Century Gothic" panose="020B0502020202020204" pitchFamily="34" charset="0"/>
              </a:rPr>
              <a:t>&gt;&gt;&gt; </a:t>
            </a:r>
            <a:r>
              <a:rPr lang="fr-FR" altLang="ko-KR" sz="1600" dirty="0" err="1">
                <a:latin typeface="Century Gothic" panose="020B0502020202020204" pitchFamily="34" charset="0"/>
              </a:rPr>
              <a:t>l.sort</a:t>
            </a:r>
            <a:r>
              <a:rPr lang="fr-FR" altLang="ko-KR" sz="1600" dirty="0">
                <a:latin typeface="Century Gothic" panose="020B0502020202020204" pitchFamily="34" charset="0"/>
              </a:rPr>
              <a:t>()</a:t>
            </a:r>
          </a:p>
          <a:p>
            <a:r>
              <a:rPr lang="fr-FR" altLang="ko-KR" sz="1600" dirty="0">
                <a:latin typeface="Century Gothic" panose="020B0502020202020204" pitchFamily="34" charset="0"/>
              </a:rPr>
              <a:t>[ 3, 7, 9, 11, 15 ]</a:t>
            </a:r>
          </a:p>
          <a:p>
            <a:endParaRPr lang="fr-FR" altLang="ko-KR" sz="1600" dirty="0">
              <a:latin typeface="Century Gothic" panose="020B0502020202020204" pitchFamily="34" charset="0"/>
            </a:endParaRPr>
          </a:p>
          <a:p>
            <a:r>
              <a:rPr lang="en-US" altLang="ko-KR" sz="1600" dirty="0">
                <a:latin typeface="Century Gothic" panose="020B0502020202020204" pitchFamily="34" charset="0"/>
              </a:rPr>
              <a:t>&gt;&gt;&gt;</a:t>
            </a:r>
            <a:r>
              <a:rPr lang="ko-KR" altLang="en-US" sz="1600" dirty="0">
                <a:latin typeface="Century Gothic" panose="020B0502020202020204" pitchFamily="34" charset="0"/>
              </a:rPr>
              <a:t> </a:t>
            </a:r>
            <a:r>
              <a:rPr lang="en-US" altLang="ko-KR" sz="1600" dirty="0">
                <a:latin typeface="Century Gothic" panose="020B0502020202020204" pitchFamily="34" charset="0"/>
              </a:rPr>
              <a:t>s = </a:t>
            </a:r>
            <a:r>
              <a:rPr lang="en-US" altLang="ko-KR" sz="1600" dirty="0">
                <a:solidFill>
                  <a:srgbClr val="C00000"/>
                </a:solidFill>
                <a:latin typeface="Century Gothic" panose="020B0502020202020204" pitchFamily="34" charset="0"/>
              </a:rPr>
              <a:t>tuple</a:t>
            </a:r>
            <a:r>
              <a:rPr lang="en-US" altLang="ko-KR" sz="1600" dirty="0">
                <a:latin typeface="Century Gothic" panose="020B0502020202020204" pitchFamily="34" charset="0"/>
              </a:rPr>
              <a:t>(l)</a:t>
            </a:r>
          </a:p>
          <a:p>
            <a:r>
              <a:rPr lang="en-US" altLang="ko-KR" sz="1600" dirty="0">
                <a:latin typeface="Century Gothic" panose="020B0502020202020204" pitchFamily="34" charset="0"/>
              </a:rPr>
              <a:t>&gt;&gt;&gt; s</a:t>
            </a:r>
          </a:p>
          <a:p>
            <a:r>
              <a:rPr lang="en-US" altLang="ko-KR" sz="1600" dirty="0">
                <a:latin typeface="Century Gothic" panose="020B0502020202020204" pitchFamily="34" charset="0"/>
              </a:rPr>
              <a:t>(3, 7, 9, 11, 15) </a:t>
            </a:r>
            <a:endParaRPr lang="fr-FR" altLang="ko-KR" sz="1600" dirty="0">
              <a:latin typeface="Century Gothic" panose="020B0502020202020204" pitchFamily="34" charset="0"/>
            </a:endParaRPr>
          </a:p>
          <a:p>
            <a:endParaRPr lang="fr-FR" altLang="ko-KR" sz="1600" dirty="0">
              <a:latin typeface="Century Gothic" panose="020B0502020202020204" pitchFamily="34" charset="0"/>
            </a:endParaRPr>
          </a:p>
          <a:p>
            <a:endParaRPr lang="en-US" altLang="ko-KR" sz="1600" dirty="0">
              <a:latin typeface="Century Gothic" panose="020B0502020202020204" pitchFamily="34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416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Lists and tuples </a:t>
            </a:r>
            <a:r>
              <a:rPr lang="ko-KR" altLang="en-US" dirty="0"/>
              <a:t>예제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0AD6C442-99C5-7E4D-9F47-0E772D16D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287" y="2192055"/>
            <a:ext cx="5188050" cy="2780778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C7BACC-77FC-8C4D-A089-8599280135EC}"/>
              </a:ext>
            </a:extLst>
          </p:cNvPr>
          <p:cNvSpPr txBox="1"/>
          <p:nvPr/>
        </p:nvSpPr>
        <p:spPr>
          <a:xfrm>
            <a:off x="1010252" y="2436490"/>
            <a:ext cx="4498689" cy="1612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Century Gothic" panose="020B0502020202020204" pitchFamily="34" charset="0"/>
              </a:rPr>
              <a:t>list1 = ['pizza', 'chicken', 'hamburger', 'steak']</a:t>
            </a:r>
          </a:p>
          <a:p>
            <a:r>
              <a:rPr lang="en-US" altLang="ko-KR" sz="1600" dirty="0">
                <a:latin typeface="Century Gothic" panose="020B0502020202020204" pitchFamily="34" charset="0"/>
              </a:rPr>
              <a:t>list2 = list1[:3]</a:t>
            </a:r>
          </a:p>
          <a:p>
            <a:r>
              <a:rPr lang="en-US" altLang="ko-KR" sz="1600" dirty="0">
                <a:latin typeface="Century Gothic" panose="020B0502020202020204" pitchFamily="34" charset="0"/>
              </a:rPr>
              <a:t>print("list2 is",list2)</a:t>
            </a:r>
          </a:p>
          <a:p>
            <a:endParaRPr lang="en-US" altLang="ko-KR" sz="1600" dirty="0">
              <a:latin typeface="Century Gothic" panose="020B0502020202020204" pitchFamily="34" charset="0"/>
            </a:endParaRPr>
          </a:p>
          <a:p>
            <a:r>
              <a:rPr lang="en-US" altLang="ko-KR" sz="1600" dirty="0">
                <a:latin typeface="Century Gothic" panose="020B0502020202020204" pitchFamily="34" charset="0"/>
              </a:rPr>
              <a:t>tuple1 = tuple(list2)</a:t>
            </a:r>
          </a:p>
          <a:p>
            <a:r>
              <a:rPr lang="en-US" altLang="ko-KR" sz="1600" dirty="0">
                <a:latin typeface="Century Gothic" panose="020B0502020202020204" pitchFamily="34" charset="0"/>
              </a:rPr>
              <a:t>print("tuple1 is",tuple1)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4576776-854A-BD40-B272-67932F028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959" y="4631585"/>
            <a:ext cx="6082235" cy="68249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391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Lists and tuples </a:t>
            </a:r>
            <a:r>
              <a:rPr lang="ko-KR" altLang="en-US" dirty="0"/>
              <a:t>예제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E3AE8558-B7FA-874E-AD75-6581E4FD2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286" y="2041742"/>
            <a:ext cx="5626461" cy="3144033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AFC51F-BB0B-8D47-AA01-BE08E5564FAE}"/>
              </a:ext>
            </a:extLst>
          </p:cNvPr>
          <p:cNvSpPr txBox="1"/>
          <p:nvPr/>
        </p:nvSpPr>
        <p:spPr>
          <a:xfrm>
            <a:off x="1047700" y="2130381"/>
            <a:ext cx="4498689" cy="263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Century Gothic" panose="020B0502020202020204" pitchFamily="34" charset="0"/>
              </a:rPr>
              <a:t>tuple1 = ('soccer', 'football', 'basketball')</a:t>
            </a:r>
          </a:p>
          <a:p>
            <a:r>
              <a:rPr lang="en-US" altLang="ko-KR" sz="1600" dirty="0">
                <a:latin typeface="Century Gothic" panose="020B0502020202020204" pitchFamily="34" charset="0"/>
              </a:rPr>
              <a:t>list1 = list(tuple1)</a:t>
            </a:r>
          </a:p>
          <a:p>
            <a:r>
              <a:rPr lang="en-US" altLang="ko-KR" sz="1600" dirty="0">
                <a:latin typeface="Century Gothic" panose="020B0502020202020204" pitchFamily="34" charset="0"/>
              </a:rPr>
              <a:t>print("list1 is",list1)</a:t>
            </a:r>
          </a:p>
          <a:p>
            <a:endParaRPr lang="en-US" altLang="ko-KR" sz="1600" dirty="0">
              <a:latin typeface="Century Gothic" panose="020B0502020202020204" pitchFamily="34" charset="0"/>
            </a:endParaRPr>
          </a:p>
          <a:p>
            <a:r>
              <a:rPr lang="en-US" altLang="ko-KR" sz="1600" dirty="0">
                <a:latin typeface="Century Gothic" panose="020B0502020202020204" pitchFamily="34" charset="0"/>
              </a:rPr>
              <a:t>list1.append('fencing')</a:t>
            </a:r>
          </a:p>
          <a:p>
            <a:r>
              <a:rPr lang="en-US" altLang="ko-KR" sz="1600" dirty="0">
                <a:latin typeface="Century Gothic" panose="020B0502020202020204" pitchFamily="34" charset="0"/>
              </a:rPr>
              <a:t>list1.sort()</a:t>
            </a:r>
          </a:p>
          <a:p>
            <a:r>
              <a:rPr lang="en-US" altLang="ko-KR" sz="1600" dirty="0">
                <a:latin typeface="Century Gothic" panose="020B0502020202020204" pitchFamily="34" charset="0"/>
              </a:rPr>
              <a:t>print("list1 is",list1)</a:t>
            </a:r>
          </a:p>
          <a:p>
            <a:endParaRPr lang="en-US" altLang="ko-KR" sz="1600" dirty="0">
              <a:latin typeface="Century Gothic" panose="020B0502020202020204" pitchFamily="34" charset="0"/>
            </a:endParaRPr>
          </a:p>
          <a:p>
            <a:r>
              <a:rPr lang="en-US" altLang="ko-KR" sz="1600" dirty="0">
                <a:latin typeface="Century Gothic" panose="020B0502020202020204" pitchFamily="34" charset="0"/>
              </a:rPr>
              <a:t>tuple2 = tuple(list1)</a:t>
            </a:r>
          </a:p>
          <a:p>
            <a:r>
              <a:rPr lang="en-US" altLang="ko-KR" sz="1600" dirty="0">
                <a:latin typeface="Century Gothic" panose="020B0502020202020204" pitchFamily="34" charset="0"/>
              </a:rPr>
              <a:t>print("result is",tuple2)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645B8F9-1BCA-4B4D-A7D4-F7F1F6637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00" y="5007285"/>
            <a:ext cx="7522418" cy="92149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0713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6352</TotalTime>
  <Words>663</Words>
  <Application>Microsoft Office PowerPoint</Application>
  <PresentationFormat>화면 슬라이드 쇼(4:3)</PresentationFormat>
  <Paragraphs>144</Paragraphs>
  <Slides>14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맑은 고딕</vt:lpstr>
      <vt:lpstr>함초롬바탕</vt:lpstr>
      <vt:lpstr>Arial</vt:lpstr>
      <vt:lpstr>Century Gothic</vt:lpstr>
      <vt:lpstr>Wingdings</vt:lpstr>
      <vt:lpstr>Wingdings 3</vt:lpstr>
      <vt:lpstr>이온</vt:lpstr>
      <vt:lpstr>리스트 vs 튜플 11주차_01_01</vt:lpstr>
      <vt:lpstr>학습목표</vt:lpstr>
      <vt:lpstr>데이터 구조</vt:lpstr>
      <vt:lpstr>Tuples (튜플)</vt:lpstr>
      <vt:lpstr>Tuples (튜플)</vt:lpstr>
      <vt:lpstr>Tuples are immutable</vt:lpstr>
      <vt:lpstr>Lists and tuples</vt:lpstr>
      <vt:lpstr>Lists and tuples 예제1</vt:lpstr>
      <vt:lpstr>Lists and tuples 예제 2</vt:lpstr>
      <vt:lpstr>연습문제 1</vt:lpstr>
      <vt:lpstr>연습문제 1, 코드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user</cp:lastModifiedBy>
  <cp:revision>552</cp:revision>
  <dcterms:created xsi:type="dcterms:W3CDTF">2015-11-07T02:06:58Z</dcterms:created>
  <dcterms:modified xsi:type="dcterms:W3CDTF">2023-01-29T11:01:20Z</dcterms:modified>
</cp:coreProperties>
</file>