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4"/>
  </p:notesMasterIdLst>
  <p:sldIdLst>
    <p:sldId id="1303" r:id="rId2"/>
    <p:sldId id="1304" r:id="rId3"/>
    <p:sldId id="1305" r:id="rId4"/>
    <p:sldId id="1306" r:id="rId5"/>
    <p:sldId id="1307" r:id="rId6"/>
    <p:sldId id="1308" r:id="rId7"/>
    <p:sldId id="1309" r:id="rId8"/>
    <p:sldId id="1310" r:id="rId9"/>
    <p:sldId id="1311" r:id="rId10"/>
    <p:sldId id="1312" r:id="rId11"/>
    <p:sldId id="1313" r:id="rId12"/>
    <p:sldId id="1314" r:id="rId13"/>
    <p:sldId id="1315" r:id="rId14"/>
    <p:sldId id="1316" r:id="rId15"/>
    <p:sldId id="1317" r:id="rId16"/>
    <p:sldId id="1318" r:id="rId17"/>
    <p:sldId id="1319" r:id="rId18"/>
    <p:sldId id="1320" r:id="rId19"/>
    <p:sldId id="1321" r:id="rId20"/>
    <p:sldId id="1322" r:id="rId21"/>
    <p:sldId id="1323" r:id="rId22"/>
    <p:sldId id="1324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2022-12-30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9297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3121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D8982-1844-4BB7-B472-ECE59A10543F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6B9DF-78C6-48DC-B8BD-06602FDC8E9D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E7D67-797A-42DB-95F5-ACEECE9ACEDC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F7AE4-CAE8-401C-847E-807EEBF8467E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A6971-4D14-4C16-91CA-5779155BC1D5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6073A-D352-4BE2-A5B7-F2D458FB5E1F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0BC62-2A0C-4A54-9992-F4DAEC908407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BB8AF-F68B-4D8D-BE06-D68100885291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85B65-8DC9-493A-934A-4DDEEAD86903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ABC72-D897-49F5-BB46-C916635B5E48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348A-C778-4B60-A09E-E0568ACA52A5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C52FA-5CD3-46CD-A95C-D53723792520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C58D9-1D8C-4743-8291-C1BC780DFD97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782A-01B2-4C43-BC23-A75DA722666F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18959-54FD-40F7-944F-C8E3F5D846A9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7D8F4-0447-4240-94B5-DAD07C083CBC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E2CF-8BD4-4912-AF43-97277AF764AA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4ABA5CB-E860-4D41-BE2F-D256E6D6D874}" type="datetime1">
              <a:rPr lang="ko-KR" altLang="en-US" smtClean="0"/>
              <a:t>2022-12-30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63450" y="2689665"/>
            <a:ext cx="6533744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 err="1">
                <a:solidFill>
                  <a:schemeClr val="bg1"/>
                </a:solidFill>
              </a:rPr>
              <a:t>딕셔너리의</a:t>
            </a:r>
            <a:r>
              <a:rPr lang="ko-KR" altLang="en-US" sz="4400" b="1" dirty="0">
                <a:solidFill>
                  <a:schemeClr val="bg1"/>
                </a:solidFill>
              </a:rPr>
              <a:t> 이해와 활용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11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65815" y="4849206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560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사전형 연산</a:t>
            </a:r>
            <a:r>
              <a:rPr lang="en-US" altLang="ko-KR" dirty="0"/>
              <a:t>, </a:t>
            </a:r>
            <a:r>
              <a:rPr lang="ko-KR" altLang="en-US" dirty="0"/>
              <a:t>자료 삭제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89140" y="2141951"/>
            <a:ext cx="6989099" cy="2906038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62038" y="2291158"/>
            <a:ext cx="6989099" cy="2381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car = {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"brand": "Ford",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"model": "Mustang",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"year": 1964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}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 err="1">
                <a:latin typeface="+mn-lt"/>
              </a:rPr>
              <a:t>car.pop</a:t>
            </a:r>
            <a:r>
              <a:rPr lang="en-US" altLang="ko-KR" sz="1600" dirty="0">
                <a:latin typeface="+mn-lt"/>
              </a:rPr>
              <a:t>("model")</a:t>
            </a:r>
          </a:p>
          <a:p>
            <a:r>
              <a:rPr lang="en-US" altLang="ko-KR" sz="1600" dirty="0">
                <a:latin typeface="+mn-lt"/>
              </a:rPr>
              <a:t>Mustang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car</a:t>
            </a:r>
          </a:p>
          <a:p>
            <a:r>
              <a:rPr lang="en-US" altLang="ko-KR" sz="1600" dirty="0">
                <a:latin typeface="+mn-lt"/>
              </a:rPr>
              <a:t>{'brand': 'Ford', 'year': 1964}</a:t>
            </a: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423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사전형 연산</a:t>
            </a:r>
            <a:r>
              <a:rPr lang="en-US" altLang="ko-KR" sz="3200" dirty="0"/>
              <a:t>, </a:t>
            </a:r>
            <a:r>
              <a:rPr lang="ko-KR" altLang="en-US" sz="3200" dirty="0"/>
              <a:t>개수와 아이템 확인</a:t>
            </a:r>
            <a:r>
              <a:rPr lang="en-US" altLang="ko-KR" sz="3200" dirty="0"/>
              <a:t> 2</a:t>
            </a:r>
            <a:r>
              <a:rPr lang="ko-KR" altLang="en-US" sz="3200" dirty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28650" y="1868655"/>
            <a:ext cx="7886700" cy="4351338"/>
          </a:xfrm>
        </p:spPr>
        <p:txBody>
          <a:bodyPr/>
          <a:lstStyle/>
          <a:p>
            <a:r>
              <a:rPr lang="ko-KR" altLang="en-US" dirty="0"/>
              <a:t>국가명과 국제전화 코드를 </a:t>
            </a:r>
            <a:r>
              <a:rPr lang="ko-KR" altLang="en-US" dirty="0" err="1"/>
              <a:t>사전형으로</a:t>
            </a:r>
            <a:r>
              <a:rPr lang="ko-KR" altLang="en-US" dirty="0"/>
              <a:t> 정의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ko-KR" altLang="en-US" sz="1600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90395" y="2404525"/>
            <a:ext cx="8776960" cy="3268911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515911"/>
            <a:ext cx="88238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1"/>
            <a:r>
              <a:rPr lang="en-US" altLang="ko-KR" sz="1600" dirty="0">
                <a:ea typeface="+mj-ea"/>
              </a:rPr>
              <a:t>&gt;&gt;&gt; sports ={1:"soccer", 2:"baseball", 4:"swimming", 5:"basketball"}</a:t>
            </a:r>
          </a:p>
          <a:p>
            <a:pPr lvl="1"/>
            <a:endParaRPr lang="en-US" altLang="ko-KR" sz="1600" dirty="0">
              <a:ea typeface="+mj-ea"/>
            </a:endParaRPr>
          </a:p>
          <a:p>
            <a:pPr lvl="1"/>
            <a:r>
              <a:rPr lang="en-US" altLang="ko-KR" sz="1600" dirty="0">
                <a:ea typeface="+mj-ea"/>
              </a:rPr>
              <a:t>&gt;&gt;&gt; l = </a:t>
            </a:r>
            <a:r>
              <a:rPr lang="en-US" altLang="ko-KR" sz="1600" dirty="0" err="1">
                <a:solidFill>
                  <a:schemeClr val="accent2"/>
                </a:solidFill>
                <a:ea typeface="+mj-ea"/>
              </a:rPr>
              <a:t>len</a:t>
            </a:r>
            <a:r>
              <a:rPr lang="en-US" altLang="ko-KR" sz="1600" dirty="0">
                <a:ea typeface="+mj-ea"/>
              </a:rPr>
              <a:t>(sports)</a:t>
            </a:r>
          </a:p>
          <a:p>
            <a:pPr lvl="1"/>
            <a:endParaRPr lang="en-US" altLang="ko-KR" sz="1600" dirty="0">
              <a:ea typeface="+mj-ea"/>
            </a:endParaRPr>
          </a:p>
          <a:p>
            <a:pPr lvl="1"/>
            <a:r>
              <a:rPr lang="en-US" altLang="ko-KR" sz="1600" dirty="0">
                <a:ea typeface="+mj-ea"/>
              </a:rPr>
              <a:t>&gt;&gt;&gt; index = l//2</a:t>
            </a:r>
          </a:p>
          <a:p>
            <a:pPr lvl="1"/>
            <a:endParaRPr lang="en-US" altLang="ko-KR" sz="1600" dirty="0">
              <a:ea typeface="+mj-ea"/>
            </a:endParaRPr>
          </a:p>
          <a:p>
            <a:pPr lvl="1"/>
            <a:r>
              <a:rPr lang="en-US" altLang="ko-KR" sz="1600" dirty="0">
                <a:ea typeface="+mj-ea"/>
              </a:rPr>
              <a:t>&gt;&gt;&gt; sports[index]</a:t>
            </a:r>
          </a:p>
          <a:p>
            <a:pPr lvl="1"/>
            <a:r>
              <a:rPr lang="en-US" altLang="ko-KR" sz="1600" dirty="0">
                <a:ea typeface="+mj-ea"/>
              </a:rPr>
              <a:t>'baseball'</a:t>
            </a:r>
            <a:endParaRPr lang="ko-KR" altLang="en-US" sz="1600" dirty="0"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482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사전형 연산</a:t>
            </a:r>
            <a:r>
              <a:rPr lang="en-US" altLang="ko-KR" sz="3600" dirty="0"/>
              <a:t>, </a:t>
            </a:r>
            <a:r>
              <a:rPr lang="ko-KR" altLang="en-US" sz="3600" dirty="0"/>
              <a:t>자료 추가와 삭제</a:t>
            </a:r>
            <a:r>
              <a:rPr lang="en-US" altLang="ko-KR" sz="3600" dirty="0"/>
              <a:t> 2</a:t>
            </a:r>
            <a:endParaRPr lang="ko-KR" altLang="en-US" sz="3600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28650" y="1822331"/>
            <a:ext cx="7299614" cy="4173224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02408" y="2080477"/>
            <a:ext cx="75258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1"/>
            <a:r>
              <a:rPr lang="en-US" altLang="ko-KR" sz="1600" dirty="0">
                <a:ea typeface="+mj-ea"/>
              </a:rPr>
              <a:t>&gt;&gt;&gt; 3 </a:t>
            </a:r>
            <a:r>
              <a:rPr lang="en-US" altLang="ko-KR" sz="1600" dirty="0">
                <a:solidFill>
                  <a:schemeClr val="accent2"/>
                </a:solidFill>
                <a:ea typeface="+mj-ea"/>
              </a:rPr>
              <a:t>in</a:t>
            </a:r>
            <a:r>
              <a:rPr lang="en-US" altLang="ko-KR" sz="1600" dirty="0">
                <a:ea typeface="+mj-ea"/>
              </a:rPr>
              <a:t> sports</a:t>
            </a:r>
          </a:p>
          <a:p>
            <a:pPr lvl="1"/>
            <a:r>
              <a:rPr lang="en-US" altLang="ko-KR" sz="1600" dirty="0">
                <a:ea typeface="+mj-ea"/>
              </a:rPr>
              <a:t>False</a:t>
            </a:r>
          </a:p>
          <a:p>
            <a:pPr lvl="1"/>
            <a:endParaRPr lang="en-US" altLang="ko-KR" sz="1600" dirty="0">
              <a:ea typeface="+mj-ea"/>
            </a:endParaRPr>
          </a:p>
          <a:p>
            <a:pPr lvl="1"/>
            <a:r>
              <a:rPr lang="en-US" altLang="ko-KR" sz="1600" dirty="0">
                <a:ea typeface="+mj-ea"/>
              </a:rPr>
              <a:t>&gt;&gt;&gt; </a:t>
            </a:r>
            <a:r>
              <a:rPr lang="en-US" altLang="ko-KR" sz="1600" dirty="0" err="1">
                <a:ea typeface="+mj-ea"/>
              </a:rPr>
              <a:t>sports.</a:t>
            </a:r>
            <a:r>
              <a:rPr lang="en-US" altLang="ko-KR" sz="1600" dirty="0" err="1">
                <a:solidFill>
                  <a:schemeClr val="accent2"/>
                </a:solidFill>
                <a:ea typeface="+mj-ea"/>
              </a:rPr>
              <a:t>pop</a:t>
            </a:r>
            <a:r>
              <a:rPr lang="en-US" altLang="ko-KR" sz="1600" dirty="0">
                <a:ea typeface="+mj-ea"/>
              </a:rPr>
              <a:t>(5)</a:t>
            </a:r>
          </a:p>
          <a:p>
            <a:pPr lvl="1"/>
            <a:r>
              <a:rPr lang="en-US" altLang="ko-KR" sz="1600" dirty="0">
                <a:ea typeface="+mj-ea"/>
              </a:rPr>
              <a:t>'basketball’</a:t>
            </a:r>
          </a:p>
          <a:p>
            <a:pPr lvl="1"/>
            <a:endParaRPr lang="en-US" altLang="ko-KR" sz="1600" dirty="0">
              <a:ea typeface="+mj-ea"/>
            </a:endParaRPr>
          </a:p>
          <a:p>
            <a:pPr lvl="1"/>
            <a:r>
              <a:rPr lang="en-US" altLang="ko-KR" sz="1600" dirty="0">
                <a:ea typeface="+mj-ea"/>
              </a:rPr>
              <a:t>&gt;&gt;&gt; sports[3] = "judo”</a:t>
            </a:r>
          </a:p>
          <a:p>
            <a:pPr lvl="1"/>
            <a:endParaRPr lang="en-US" altLang="ko-KR" sz="1600" dirty="0">
              <a:ea typeface="+mj-ea"/>
            </a:endParaRPr>
          </a:p>
          <a:p>
            <a:pPr lvl="1"/>
            <a:r>
              <a:rPr lang="en-US" altLang="ko-KR" sz="1600" dirty="0">
                <a:ea typeface="+mj-ea"/>
              </a:rPr>
              <a:t>&gt;&gt;&gt; sports</a:t>
            </a:r>
          </a:p>
          <a:p>
            <a:pPr lvl="1"/>
            <a:r>
              <a:rPr lang="en-US" altLang="ko-KR" sz="1600" dirty="0">
                <a:ea typeface="+mj-ea"/>
              </a:rPr>
              <a:t>{1: 'soccer', 2: 'baseball', 4: 'swimming', 3: 'judo'}</a:t>
            </a:r>
            <a:endParaRPr lang="ko-KR" altLang="en-US" sz="1600" dirty="0"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636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사전형 연산</a:t>
            </a:r>
            <a:r>
              <a:rPr lang="en-US" altLang="ko-KR" dirty="0"/>
              <a:t>, </a:t>
            </a:r>
            <a:r>
              <a:rPr lang="ko-KR" altLang="en-US" dirty="0"/>
              <a:t>자료 읽기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45876" y="1614097"/>
            <a:ext cx="8534442" cy="4461026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5351" y="1857294"/>
            <a:ext cx="804128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country = {"Korea":1, "USA":2, "Germany":3, "France":4, "Mexico":5}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country["Korea"]</a:t>
            </a:r>
          </a:p>
          <a:p>
            <a:r>
              <a:rPr lang="en-US" altLang="ko-KR" sz="1600" dirty="0">
                <a:latin typeface="+mn-lt"/>
              </a:rPr>
              <a:t>1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country["France"]</a:t>
            </a:r>
          </a:p>
          <a:p>
            <a:r>
              <a:rPr lang="en-US" altLang="ko-KR" sz="1600" dirty="0">
                <a:latin typeface="+mn-lt"/>
              </a:rPr>
              <a:t>4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country["Mexico"]=8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country</a:t>
            </a:r>
          </a:p>
          <a:p>
            <a:r>
              <a:rPr lang="en-US" altLang="ko-KR" sz="1600" dirty="0">
                <a:latin typeface="+mn-lt"/>
              </a:rPr>
              <a:t>{'Korea': 1, 'USA': 2, 'Germany': 3, 'France': 4, 'Mexico': 8}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897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사전형 연산</a:t>
            </a:r>
            <a:r>
              <a:rPr lang="en-US" altLang="ko-KR" dirty="0"/>
              <a:t>, </a:t>
            </a:r>
            <a:r>
              <a:rPr lang="ko-KR" altLang="en-US" dirty="0"/>
              <a:t>자료 삭제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89140" y="2141950"/>
            <a:ext cx="7227518" cy="4158641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08349" y="2381838"/>
            <a:ext cx="6989099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country = {'Korea': 1, 'USA': 2, 'Germany': 3, 'France': 4, 'Mexico': 8}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solidFill>
                  <a:schemeClr val="accent2"/>
                </a:solidFill>
                <a:latin typeface="+mn-lt"/>
              </a:rPr>
              <a:t>country.pop</a:t>
            </a:r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("Germany")</a:t>
            </a:r>
          </a:p>
          <a:p>
            <a:r>
              <a:rPr lang="en-US" altLang="ko-KR" sz="1600" dirty="0">
                <a:latin typeface="+mn-lt"/>
              </a:rPr>
              <a:t>3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solidFill>
                  <a:schemeClr val="accent2"/>
                </a:solidFill>
                <a:latin typeface="+mn-lt"/>
              </a:rPr>
              <a:t>country.pop</a:t>
            </a:r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("France")</a:t>
            </a:r>
          </a:p>
          <a:p>
            <a:r>
              <a:rPr lang="en-US" altLang="ko-KR" sz="1600" dirty="0">
                <a:latin typeface="+mn-lt"/>
              </a:rPr>
              <a:t>4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country</a:t>
            </a:r>
          </a:p>
          <a:p>
            <a:r>
              <a:rPr lang="en-US" altLang="ko-KR" sz="1600" dirty="0">
                <a:latin typeface="+mn-lt"/>
              </a:rPr>
              <a:t>{'Korea': 1, 'USA': 2, 'Mexico': 8}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952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아이템이 없는 </a:t>
            </a:r>
            <a:r>
              <a:rPr lang="ko-KR" altLang="en-US" dirty="0" err="1"/>
              <a:t>사전형</a:t>
            </a:r>
            <a:r>
              <a:rPr lang="ko-KR" altLang="en-US" dirty="0"/>
              <a:t> </a:t>
            </a:r>
            <a:r>
              <a:rPr lang="en-US" altLang="ko-KR" dirty="0"/>
              <a:t>birthdate</a:t>
            </a:r>
            <a:r>
              <a:rPr lang="ko-KR" altLang="en-US" dirty="0"/>
              <a:t>를 정의한다</a:t>
            </a:r>
            <a:endParaRPr lang="en-US" altLang="ko-KR" dirty="0"/>
          </a:p>
          <a:p>
            <a:r>
              <a:rPr lang="ko-KR" altLang="en-US" dirty="0"/>
              <a:t>사용자에게 이름과 생일을 입력 받아서 </a:t>
            </a:r>
            <a:r>
              <a:rPr lang="ko-KR" altLang="en-US" dirty="0" err="1"/>
              <a:t>사전형</a:t>
            </a:r>
            <a:r>
              <a:rPr lang="ko-KR" altLang="en-US" dirty="0"/>
              <a:t> </a:t>
            </a:r>
            <a:r>
              <a:rPr lang="en-US" altLang="ko-KR" dirty="0"/>
              <a:t>birthdate</a:t>
            </a:r>
            <a:r>
              <a:rPr lang="ko-KR" altLang="en-US" dirty="0"/>
              <a:t>에 추가한다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명의 이름과 생일을 입력 받아서 추가한 후</a:t>
            </a:r>
            <a:r>
              <a:rPr lang="en-US" altLang="ko-KR" dirty="0"/>
              <a:t>, </a:t>
            </a:r>
            <a:r>
              <a:rPr lang="ko-KR" altLang="en-US" dirty="0"/>
              <a:t>추가된 내용을 화면에 출력한다</a:t>
            </a:r>
            <a:endParaRPr lang="en-US" altLang="ko-KR" dirty="0"/>
          </a:p>
          <a:p>
            <a:r>
              <a:rPr lang="ko-KR" altLang="en-US" dirty="0"/>
              <a:t>특정한 한 사람의 이름을 입력 받아서</a:t>
            </a:r>
            <a:r>
              <a:rPr lang="en-US" altLang="ko-KR" dirty="0"/>
              <a:t>, </a:t>
            </a:r>
            <a:r>
              <a:rPr lang="ko-KR" altLang="en-US" dirty="0"/>
              <a:t>생일을 화면에 출력한다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672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 </a:t>
            </a:r>
            <a:r>
              <a:rPr lang="ko-KR" altLang="en-US" dirty="0"/>
              <a:t>코드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44242" y="1574036"/>
            <a:ext cx="6059740" cy="341541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3394" y="1676701"/>
            <a:ext cx="5910588" cy="342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>
                <a:latin typeface="+mn-lt"/>
              </a:rPr>
              <a:t>birthdate = { }</a:t>
            </a:r>
          </a:p>
          <a:p>
            <a:r>
              <a:rPr lang="en-US" altLang="ko-KR" dirty="0" err="1">
                <a:latin typeface="+mn-lt"/>
              </a:rPr>
              <a:t>def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err="1">
                <a:latin typeface="+mn-lt"/>
              </a:rPr>
              <a:t>add_birth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num</a:t>
            </a:r>
            <a:r>
              <a:rPr lang="en-US" altLang="ko-KR" dirty="0">
                <a:latin typeface="+mn-lt"/>
              </a:rPr>
              <a:t>):</a:t>
            </a:r>
          </a:p>
          <a:p>
            <a:r>
              <a:rPr lang="en-US" altLang="ko-KR" dirty="0">
                <a:latin typeface="+mn-lt"/>
              </a:rPr>
              <a:t>    for </a:t>
            </a:r>
            <a:r>
              <a:rPr lang="en-US" altLang="ko-KR" dirty="0" err="1">
                <a:latin typeface="+mn-lt"/>
              </a:rPr>
              <a:t>i</a:t>
            </a:r>
            <a:r>
              <a:rPr lang="en-US" altLang="ko-KR" dirty="0">
                <a:latin typeface="+mn-lt"/>
              </a:rPr>
              <a:t> in range(</a:t>
            </a:r>
            <a:r>
              <a:rPr lang="en-US" altLang="ko-KR" dirty="0" err="1">
                <a:latin typeface="+mn-lt"/>
              </a:rPr>
              <a:t>num</a:t>
            </a:r>
            <a:r>
              <a:rPr lang="en-US" altLang="ko-KR" dirty="0">
                <a:latin typeface="+mn-lt"/>
              </a:rPr>
              <a:t>):</a:t>
            </a:r>
          </a:p>
          <a:p>
            <a:r>
              <a:rPr lang="en-US" altLang="ko-KR" dirty="0">
                <a:latin typeface="+mn-lt"/>
              </a:rPr>
              <a:t>        </a:t>
            </a:r>
            <a:r>
              <a:rPr lang="en-US" altLang="ko-KR" dirty="0" err="1">
                <a:latin typeface="+mn-lt"/>
              </a:rPr>
              <a:t>input_name</a:t>
            </a:r>
            <a:r>
              <a:rPr lang="en-US" altLang="ko-KR" dirty="0">
                <a:latin typeface="+mn-lt"/>
              </a:rPr>
              <a:t> = input("</a:t>
            </a:r>
            <a:r>
              <a:rPr lang="ko-KR" altLang="en-US" dirty="0">
                <a:latin typeface="+mn-lt"/>
              </a:rPr>
              <a:t>이름</a:t>
            </a:r>
            <a:r>
              <a:rPr lang="en-US" altLang="ko-KR" dirty="0">
                <a:latin typeface="+mn-lt"/>
              </a:rPr>
              <a:t>: ")</a:t>
            </a:r>
          </a:p>
          <a:p>
            <a:r>
              <a:rPr lang="en-US" altLang="ko-KR" dirty="0">
                <a:latin typeface="+mn-lt"/>
              </a:rPr>
              <a:t>        </a:t>
            </a:r>
            <a:r>
              <a:rPr lang="en-US" altLang="ko-KR" dirty="0" err="1">
                <a:latin typeface="+mn-lt"/>
              </a:rPr>
              <a:t>input_birth</a:t>
            </a:r>
            <a:r>
              <a:rPr lang="en-US" altLang="ko-KR" dirty="0">
                <a:latin typeface="+mn-lt"/>
              </a:rPr>
              <a:t> = </a:t>
            </a: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(input("</a:t>
            </a:r>
            <a:r>
              <a:rPr lang="ko-KR" altLang="en-US" dirty="0">
                <a:latin typeface="+mn-lt"/>
              </a:rPr>
              <a:t>생일</a:t>
            </a:r>
            <a:r>
              <a:rPr lang="en-US" altLang="ko-KR" dirty="0">
                <a:latin typeface="+mn-lt"/>
              </a:rPr>
              <a:t>: "))</a:t>
            </a:r>
          </a:p>
          <a:p>
            <a:r>
              <a:rPr lang="en-US" altLang="ko-KR" dirty="0">
                <a:latin typeface="+mn-lt"/>
              </a:rPr>
              <a:t>        birthdate[</a:t>
            </a:r>
            <a:r>
              <a:rPr lang="en-US" altLang="ko-KR" dirty="0" err="1">
                <a:latin typeface="+mn-lt"/>
              </a:rPr>
              <a:t>input_name</a:t>
            </a:r>
            <a:r>
              <a:rPr lang="en-US" altLang="ko-KR" dirty="0">
                <a:latin typeface="+mn-lt"/>
              </a:rPr>
              <a:t>] = </a:t>
            </a:r>
            <a:r>
              <a:rPr lang="en-US" altLang="ko-KR" dirty="0" err="1">
                <a:latin typeface="+mn-lt"/>
              </a:rPr>
              <a:t>input_birth</a:t>
            </a:r>
            <a:endParaRPr lang="en-US" altLang="ko-KR" dirty="0">
              <a:latin typeface="+mn-lt"/>
            </a:endParaRP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 err="1">
                <a:latin typeface="+mn-lt"/>
              </a:rPr>
              <a:t>add_birth</a:t>
            </a:r>
            <a:r>
              <a:rPr lang="en-US" altLang="ko-KR" dirty="0">
                <a:latin typeface="+mn-lt"/>
              </a:rPr>
              <a:t>(5)</a:t>
            </a:r>
          </a:p>
          <a:p>
            <a:r>
              <a:rPr lang="en-US" altLang="ko-KR" dirty="0">
                <a:latin typeface="+mn-lt"/>
              </a:rPr>
              <a:t>print(birthdate)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name=input("</a:t>
            </a:r>
            <a:r>
              <a:rPr lang="ko-KR" altLang="en-US" dirty="0">
                <a:latin typeface="+mn-lt"/>
              </a:rPr>
              <a:t>생일을 찾고 싶은 사람의 이름을 입력하세요</a:t>
            </a:r>
            <a:r>
              <a:rPr lang="en-US" altLang="ko-KR" dirty="0">
                <a:latin typeface="+mn-lt"/>
              </a:rPr>
              <a:t>: ")</a:t>
            </a:r>
          </a:p>
          <a:p>
            <a:r>
              <a:rPr lang="en-US" altLang="ko-KR" dirty="0">
                <a:latin typeface="+mn-lt"/>
              </a:rPr>
              <a:t>print(birthdate[name])</a:t>
            </a:r>
          </a:p>
          <a:p>
            <a:r>
              <a:rPr lang="en-US" altLang="ko-KR" dirty="0">
                <a:latin typeface="+mn-lt"/>
              </a:rPr>
              <a:t> 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458" y="4513104"/>
            <a:ext cx="4200056" cy="1597668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13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에서 생성한 </a:t>
            </a:r>
            <a:r>
              <a:rPr lang="en-US" altLang="ko-KR" dirty="0"/>
              <a:t>dictionary</a:t>
            </a:r>
            <a:r>
              <a:rPr lang="ko-KR" altLang="en-US" dirty="0"/>
              <a:t> 사용한다</a:t>
            </a:r>
            <a:endParaRPr lang="en-US" altLang="ko-KR" dirty="0"/>
          </a:p>
          <a:p>
            <a:r>
              <a:rPr lang="ko-KR" altLang="en-US" dirty="0"/>
              <a:t>입력 받은 사람의 자료를 삭제한다</a:t>
            </a:r>
            <a:endParaRPr lang="en-US" altLang="ko-KR" dirty="0"/>
          </a:p>
          <a:p>
            <a:r>
              <a:rPr lang="ko-KR" altLang="en-US" dirty="0"/>
              <a:t>삭제 후 </a:t>
            </a:r>
            <a:r>
              <a:rPr lang="en-US" altLang="ko-KR" dirty="0"/>
              <a:t>in</a:t>
            </a:r>
            <a:r>
              <a:rPr lang="ko-KR" altLang="en-US" dirty="0"/>
              <a:t>을 사용하여 삭제 여부를 확인한다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023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 </a:t>
            </a:r>
            <a:r>
              <a:rPr lang="ko-KR" altLang="en-US" dirty="0"/>
              <a:t>코드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42216" y="1557710"/>
            <a:ext cx="5984436" cy="416171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491368" y="1660375"/>
            <a:ext cx="591058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>
                <a:latin typeface="+mn-lt"/>
              </a:rPr>
              <a:t>birthdate = { }</a:t>
            </a:r>
          </a:p>
          <a:p>
            <a:r>
              <a:rPr lang="en-US" altLang="ko-KR" dirty="0" err="1">
                <a:latin typeface="+mn-lt"/>
              </a:rPr>
              <a:t>def</a:t>
            </a:r>
            <a:r>
              <a:rPr lang="en-US" altLang="ko-KR" dirty="0">
                <a:latin typeface="+mn-lt"/>
              </a:rPr>
              <a:t> </a:t>
            </a:r>
            <a:r>
              <a:rPr lang="en-US" altLang="ko-KR" dirty="0" err="1">
                <a:latin typeface="+mn-lt"/>
              </a:rPr>
              <a:t>add_birth</a:t>
            </a:r>
            <a:r>
              <a:rPr lang="en-US" altLang="ko-KR" dirty="0">
                <a:latin typeface="+mn-lt"/>
              </a:rPr>
              <a:t>(</a:t>
            </a:r>
            <a:r>
              <a:rPr lang="en-US" altLang="ko-KR" dirty="0" err="1">
                <a:latin typeface="+mn-lt"/>
              </a:rPr>
              <a:t>num</a:t>
            </a:r>
            <a:r>
              <a:rPr lang="en-US" altLang="ko-KR" dirty="0">
                <a:latin typeface="+mn-lt"/>
              </a:rPr>
              <a:t>):</a:t>
            </a:r>
          </a:p>
          <a:p>
            <a:r>
              <a:rPr lang="en-US" altLang="ko-KR" dirty="0">
                <a:latin typeface="+mn-lt"/>
              </a:rPr>
              <a:t>    for </a:t>
            </a:r>
            <a:r>
              <a:rPr lang="en-US" altLang="ko-KR" dirty="0" err="1">
                <a:latin typeface="+mn-lt"/>
              </a:rPr>
              <a:t>i</a:t>
            </a:r>
            <a:r>
              <a:rPr lang="en-US" altLang="ko-KR" dirty="0">
                <a:latin typeface="+mn-lt"/>
              </a:rPr>
              <a:t> in range(</a:t>
            </a:r>
            <a:r>
              <a:rPr lang="en-US" altLang="ko-KR" dirty="0" err="1">
                <a:latin typeface="+mn-lt"/>
              </a:rPr>
              <a:t>num</a:t>
            </a:r>
            <a:r>
              <a:rPr lang="en-US" altLang="ko-KR" dirty="0">
                <a:latin typeface="+mn-lt"/>
              </a:rPr>
              <a:t>):</a:t>
            </a:r>
          </a:p>
          <a:p>
            <a:r>
              <a:rPr lang="en-US" altLang="ko-KR" dirty="0">
                <a:latin typeface="+mn-lt"/>
              </a:rPr>
              <a:t>        </a:t>
            </a:r>
            <a:r>
              <a:rPr lang="en-US" altLang="ko-KR" dirty="0" err="1">
                <a:latin typeface="+mn-lt"/>
              </a:rPr>
              <a:t>input_name</a:t>
            </a:r>
            <a:r>
              <a:rPr lang="en-US" altLang="ko-KR" dirty="0">
                <a:latin typeface="+mn-lt"/>
              </a:rPr>
              <a:t> = input("</a:t>
            </a:r>
            <a:r>
              <a:rPr lang="ko-KR" altLang="en-US" dirty="0">
                <a:latin typeface="+mn-lt"/>
              </a:rPr>
              <a:t>이름</a:t>
            </a:r>
            <a:r>
              <a:rPr lang="en-US" altLang="ko-KR" dirty="0">
                <a:latin typeface="+mn-lt"/>
              </a:rPr>
              <a:t>: ")</a:t>
            </a:r>
          </a:p>
          <a:p>
            <a:r>
              <a:rPr lang="en-US" altLang="ko-KR" dirty="0">
                <a:latin typeface="+mn-lt"/>
              </a:rPr>
              <a:t>        </a:t>
            </a:r>
            <a:r>
              <a:rPr lang="en-US" altLang="ko-KR" dirty="0" err="1">
                <a:latin typeface="+mn-lt"/>
              </a:rPr>
              <a:t>input_birth</a:t>
            </a:r>
            <a:r>
              <a:rPr lang="en-US" altLang="ko-KR" dirty="0">
                <a:latin typeface="+mn-lt"/>
              </a:rPr>
              <a:t> = </a:t>
            </a:r>
            <a:r>
              <a:rPr lang="en-US" altLang="ko-KR" dirty="0" err="1">
                <a:latin typeface="+mn-lt"/>
              </a:rPr>
              <a:t>int</a:t>
            </a:r>
            <a:r>
              <a:rPr lang="en-US" altLang="ko-KR" dirty="0">
                <a:latin typeface="+mn-lt"/>
              </a:rPr>
              <a:t>(input("</a:t>
            </a:r>
            <a:r>
              <a:rPr lang="ko-KR" altLang="en-US" dirty="0">
                <a:latin typeface="+mn-lt"/>
              </a:rPr>
              <a:t>생일</a:t>
            </a:r>
            <a:r>
              <a:rPr lang="en-US" altLang="ko-KR" dirty="0">
                <a:latin typeface="+mn-lt"/>
              </a:rPr>
              <a:t>: "))</a:t>
            </a:r>
          </a:p>
          <a:p>
            <a:r>
              <a:rPr lang="en-US" altLang="ko-KR" dirty="0">
                <a:latin typeface="+mn-lt"/>
              </a:rPr>
              <a:t>        birthdate[</a:t>
            </a:r>
            <a:r>
              <a:rPr lang="en-US" altLang="ko-KR" dirty="0" err="1">
                <a:latin typeface="+mn-lt"/>
              </a:rPr>
              <a:t>input_name</a:t>
            </a:r>
            <a:r>
              <a:rPr lang="en-US" altLang="ko-KR" dirty="0">
                <a:latin typeface="+mn-lt"/>
              </a:rPr>
              <a:t>] = </a:t>
            </a:r>
            <a:r>
              <a:rPr lang="en-US" altLang="ko-KR" dirty="0" err="1">
                <a:latin typeface="+mn-lt"/>
              </a:rPr>
              <a:t>input_birth</a:t>
            </a:r>
            <a:endParaRPr lang="en-US" altLang="ko-KR" dirty="0">
              <a:latin typeface="+mn-lt"/>
            </a:endParaRP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 err="1">
                <a:latin typeface="+mn-lt"/>
              </a:rPr>
              <a:t>add_birth</a:t>
            </a:r>
            <a:r>
              <a:rPr lang="en-US" altLang="ko-KR" dirty="0">
                <a:latin typeface="+mn-lt"/>
              </a:rPr>
              <a:t>(5)</a:t>
            </a:r>
          </a:p>
          <a:p>
            <a:r>
              <a:rPr lang="en-US" altLang="ko-KR" dirty="0">
                <a:latin typeface="+mn-lt"/>
              </a:rPr>
              <a:t>print(birthdate)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latin typeface="+mn-lt"/>
              </a:rPr>
              <a:t>name=input("</a:t>
            </a:r>
            <a:r>
              <a:rPr lang="ko-KR" altLang="en-US" dirty="0">
                <a:latin typeface="+mn-lt"/>
              </a:rPr>
              <a:t>생일을 삭제하고 싶은 사람의 이름을 입력하세요</a:t>
            </a:r>
            <a:r>
              <a:rPr lang="en-US" altLang="ko-KR" dirty="0">
                <a:latin typeface="+mn-lt"/>
              </a:rPr>
              <a:t>: ")</a:t>
            </a:r>
          </a:p>
          <a:p>
            <a:r>
              <a:rPr lang="en-US" altLang="ko-KR" dirty="0" err="1">
                <a:latin typeface="+mn-lt"/>
              </a:rPr>
              <a:t>birthdate.pop</a:t>
            </a:r>
            <a:r>
              <a:rPr lang="en-US" altLang="ko-KR" dirty="0">
                <a:latin typeface="+mn-lt"/>
              </a:rPr>
              <a:t>(name)</a:t>
            </a:r>
          </a:p>
          <a:p>
            <a:r>
              <a:rPr lang="en-US" altLang="ko-KR" dirty="0">
                <a:latin typeface="+mn-lt"/>
              </a:rPr>
              <a:t>print(name in birthdate)</a:t>
            </a:r>
          </a:p>
          <a:p>
            <a:r>
              <a:rPr lang="en-US" altLang="ko-KR" dirty="0">
                <a:latin typeface="+mn-lt"/>
              </a:rPr>
              <a:t>print(birthdate)</a:t>
            </a:r>
          </a:p>
          <a:p>
            <a:r>
              <a:rPr lang="en-US" altLang="ko-KR" dirty="0">
                <a:latin typeface="+mn-lt"/>
              </a:rPr>
              <a:t> </a:t>
            </a:r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196" y="5053525"/>
            <a:ext cx="5984436" cy="76006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150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딕셔너리 이해하기</a:t>
            </a:r>
            <a:endParaRPr lang="en-US" altLang="ko-KR" dirty="0"/>
          </a:p>
          <a:p>
            <a:pPr lvl="1"/>
            <a:r>
              <a:rPr lang="ko-KR" altLang="en-US" dirty="0"/>
              <a:t>중괄호 사용하여 정의</a:t>
            </a:r>
            <a:endParaRPr lang="en-US" altLang="ko-KR" dirty="0"/>
          </a:p>
          <a:p>
            <a:pPr lvl="1"/>
            <a:r>
              <a:rPr lang="ko-KR" altLang="en-US" dirty="0"/>
              <a:t>모든 종류의 데이터형을 </a:t>
            </a:r>
            <a:r>
              <a:rPr lang="en-US" altLang="ko-KR" dirty="0"/>
              <a:t>index</a:t>
            </a:r>
            <a:r>
              <a:rPr lang="ko-KR" altLang="en-US" dirty="0"/>
              <a:t>로 사용 가능</a:t>
            </a:r>
            <a:endParaRPr lang="en-US" altLang="ko-KR" dirty="0"/>
          </a:p>
          <a:p>
            <a:r>
              <a:rPr lang="ko-KR" altLang="en-US" dirty="0" err="1"/>
              <a:t>딕셔너리</a:t>
            </a:r>
            <a:r>
              <a:rPr lang="ko-KR" altLang="en-US" dirty="0"/>
              <a:t> 정의하기</a:t>
            </a:r>
            <a:endParaRPr lang="en-US" altLang="ko-KR" dirty="0"/>
          </a:p>
          <a:p>
            <a:r>
              <a:rPr lang="ko-KR" altLang="en-US" dirty="0" err="1"/>
              <a:t>딕셔너리</a:t>
            </a:r>
            <a:r>
              <a:rPr lang="ko-KR" altLang="en-US" dirty="0"/>
              <a:t> 연산 연습하기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711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딕셔너리 이해하기</a:t>
            </a:r>
            <a:endParaRPr lang="en-US" altLang="ko-KR" dirty="0"/>
          </a:p>
          <a:p>
            <a:r>
              <a:rPr lang="ko-KR" altLang="en-US" dirty="0" err="1"/>
              <a:t>딕셔너리</a:t>
            </a:r>
            <a:r>
              <a:rPr lang="ko-KR" altLang="en-US" dirty="0"/>
              <a:t> 정의하기</a:t>
            </a:r>
            <a:endParaRPr lang="en-US" altLang="ko-KR" dirty="0"/>
          </a:p>
          <a:p>
            <a:r>
              <a:rPr lang="ko-KR" altLang="en-US" dirty="0" err="1"/>
              <a:t>딕셔너리</a:t>
            </a:r>
            <a:r>
              <a:rPr lang="ko-KR" altLang="en-US" dirty="0"/>
              <a:t> 연산 연습하기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434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딕셔너리는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값을 정의하는가</a:t>
            </a:r>
            <a:r>
              <a:rPr lang="en-US" altLang="ko-KR" dirty="0"/>
              <a:t>? </a:t>
            </a:r>
            <a:r>
              <a:rPr lang="ko-KR" altLang="en-US" dirty="0"/>
              <a:t>리스트와 같이 위치에 따라 값이 정해지는가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다음 </a:t>
            </a:r>
            <a:r>
              <a:rPr lang="ko-KR" altLang="en-US" dirty="0" err="1"/>
              <a:t>딕셔너리</a:t>
            </a:r>
            <a:r>
              <a:rPr lang="ko-KR" altLang="en-US" dirty="0"/>
              <a:t> 연산 함수의 기능을 설명하시오</a:t>
            </a:r>
            <a:endParaRPr lang="en-US" altLang="ko-KR" dirty="0"/>
          </a:p>
          <a:p>
            <a:pPr lvl="1"/>
            <a:r>
              <a:rPr lang="en-US" altLang="ko-KR" dirty="0" err="1"/>
              <a:t>len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.pop()</a:t>
            </a:r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624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딕셔너리는</a:t>
            </a:r>
            <a:r>
              <a:rPr lang="ko-KR" altLang="en-US" dirty="0"/>
              <a:t> </a:t>
            </a:r>
            <a:r>
              <a:rPr lang="en-US" altLang="ko-KR" dirty="0"/>
              <a:t>key</a:t>
            </a:r>
            <a:r>
              <a:rPr lang="ko-KR" altLang="en-US" dirty="0"/>
              <a:t>값을 정의하는가</a:t>
            </a:r>
            <a:r>
              <a:rPr lang="en-US" altLang="ko-KR" dirty="0"/>
              <a:t>? </a:t>
            </a:r>
            <a:r>
              <a:rPr lang="ko-KR" altLang="en-US" dirty="0"/>
              <a:t>리스트와 같이 위치에 따라 값이 정해지는가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다음 </a:t>
            </a:r>
            <a:r>
              <a:rPr lang="ko-KR" altLang="en-US" dirty="0" err="1"/>
              <a:t>딕셔너리</a:t>
            </a:r>
            <a:r>
              <a:rPr lang="ko-KR" altLang="en-US" dirty="0"/>
              <a:t> 연산 함수의 기능을 설명하시오</a:t>
            </a:r>
            <a:endParaRPr lang="en-US" altLang="ko-KR" dirty="0"/>
          </a:p>
          <a:p>
            <a:pPr lvl="1"/>
            <a:r>
              <a:rPr lang="en-US" altLang="ko-KR" dirty="0" err="1"/>
              <a:t>len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.pop()</a:t>
            </a:r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18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11</a:t>
            </a:r>
            <a:r>
              <a:rPr lang="ko-KR" altLang="en-US" dirty="0"/>
              <a:t>주차</a:t>
            </a:r>
            <a:r>
              <a:rPr lang="en-US" altLang="ko-KR" dirty="0"/>
              <a:t>_02_01</a:t>
            </a:r>
            <a:r>
              <a:rPr lang="ko-KR" altLang="en-US" dirty="0"/>
              <a:t> </a:t>
            </a:r>
            <a:r>
              <a:rPr lang="ko-KR" altLang="en-US" dirty="0" err="1"/>
              <a:t>딕셔너리의</a:t>
            </a:r>
            <a:r>
              <a:rPr lang="ko-KR" altLang="en-US" dirty="0"/>
              <a:t> 이해와 활용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67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사전형</a:t>
            </a:r>
            <a:r>
              <a:rPr lang="en-US" altLang="ko-KR" dirty="0"/>
              <a:t>(Dictionary) 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사전은 리스트와 비슷하지만</a:t>
            </a:r>
            <a:endParaRPr lang="en-US" altLang="ko-KR" dirty="0"/>
          </a:p>
          <a:p>
            <a:pPr lvl="1"/>
            <a:r>
              <a:rPr lang="ko-KR" altLang="en-US" dirty="0"/>
              <a:t>리스트에서는 </a:t>
            </a:r>
            <a:r>
              <a:rPr lang="en-US" altLang="ko-KR" dirty="0"/>
              <a:t>index </a:t>
            </a:r>
            <a:r>
              <a:rPr lang="ko-KR" altLang="en-US" dirty="0"/>
              <a:t>값이 정수여야 함</a:t>
            </a:r>
            <a:endParaRPr lang="en-US" altLang="ko-KR" dirty="0"/>
          </a:p>
          <a:p>
            <a:pPr lvl="1"/>
            <a:r>
              <a:rPr lang="ko-KR" altLang="en-US" dirty="0"/>
              <a:t>사전에서는 모든 종류의 데이터 형을 </a:t>
            </a:r>
            <a:r>
              <a:rPr lang="en-US" altLang="ko-KR" dirty="0"/>
              <a:t>index</a:t>
            </a:r>
            <a:r>
              <a:rPr lang="ko-KR" altLang="en-US" dirty="0"/>
              <a:t>로 사용 가능</a:t>
            </a:r>
            <a:r>
              <a:rPr lang="en-US" altLang="ko-KR" dirty="0"/>
              <a:t>(user-defined indexes)</a:t>
            </a:r>
          </a:p>
          <a:p>
            <a:pPr lvl="1"/>
            <a:r>
              <a:rPr lang="ko-KR" altLang="en-US" dirty="0"/>
              <a:t>정의할</a:t>
            </a:r>
            <a:r>
              <a:rPr lang="en-US" altLang="ko-KR" dirty="0"/>
              <a:t> </a:t>
            </a:r>
            <a:r>
              <a:rPr lang="ko-KR" altLang="en-US" dirty="0"/>
              <a:t>때</a:t>
            </a:r>
            <a:r>
              <a:rPr lang="en-US" altLang="ko-KR" dirty="0"/>
              <a:t>, ‘{‘</a:t>
            </a:r>
            <a:r>
              <a:rPr lang="ko-KR" altLang="en-US" dirty="0"/>
              <a:t>와</a:t>
            </a:r>
            <a:r>
              <a:rPr lang="en-US" altLang="ko-KR" dirty="0"/>
              <a:t> ‘}’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73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사전형</a:t>
            </a:r>
            <a:r>
              <a:rPr lang="ko-KR" altLang="en-US" dirty="0"/>
              <a:t> 정의하기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0" dirty="0"/>
              <a:t>정의하기</a:t>
            </a:r>
            <a:endParaRPr lang="en-US" altLang="ko-KR" b="0" dirty="0"/>
          </a:p>
          <a:p>
            <a:pPr marL="914400" lvl="2" indent="0">
              <a:buNone/>
            </a:pPr>
            <a:r>
              <a:rPr lang="en-US" altLang="ko-KR" dirty="0"/>
              <a:t>&gt;&gt;&gt; </a:t>
            </a:r>
            <a:r>
              <a:rPr lang="en-US" altLang="ko-KR" dirty="0">
                <a:ea typeface="+mj-ea"/>
              </a:rPr>
              <a:t>days = {</a:t>
            </a:r>
            <a:r>
              <a:rPr lang="en-US" altLang="ko-KR" dirty="0"/>
              <a:t>'</a:t>
            </a:r>
            <a:r>
              <a:rPr lang="en-US" altLang="ko-KR" dirty="0" err="1">
                <a:ea typeface="+mj-ea"/>
              </a:rPr>
              <a:t>Sun</a:t>
            </a:r>
            <a:r>
              <a:rPr lang="en-US" altLang="ko-KR" dirty="0" err="1"/>
              <a:t>'</a:t>
            </a:r>
            <a:r>
              <a:rPr lang="en-US" altLang="ko-KR" dirty="0" err="1">
                <a:ea typeface="+mj-ea"/>
              </a:rPr>
              <a:t>:</a:t>
            </a:r>
            <a:r>
              <a:rPr lang="en-US" altLang="ko-KR" dirty="0" err="1"/>
              <a:t>'</a:t>
            </a:r>
            <a:r>
              <a:rPr lang="en-US" altLang="ko-KR" dirty="0" err="1">
                <a:ea typeface="+mj-ea"/>
              </a:rPr>
              <a:t>Sunday</a:t>
            </a:r>
            <a:r>
              <a:rPr lang="en-US" altLang="ko-KR" dirty="0"/>
              <a:t>'</a:t>
            </a:r>
            <a:r>
              <a:rPr lang="en-US" altLang="ko-KR" dirty="0">
                <a:ea typeface="+mj-ea"/>
              </a:rPr>
              <a:t>, </a:t>
            </a:r>
            <a:r>
              <a:rPr lang="en-US" altLang="ko-KR" dirty="0"/>
              <a:t>'</a:t>
            </a:r>
            <a:r>
              <a:rPr lang="en-US" altLang="ko-KR" dirty="0" err="1">
                <a:ea typeface="+mj-ea"/>
              </a:rPr>
              <a:t>Mon</a:t>
            </a:r>
            <a:r>
              <a:rPr lang="en-US" altLang="ko-KR" dirty="0" err="1"/>
              <a:t>'</a:t>
            </a:r>
            <a:r>
              <a:rPr lang="en-US" altLang="ko-KR" dirty="0" err="1">
                <a:ea typeface="+mj-ea"/>
              </a:rPr>
              <a:t>:</a:t>
            </a:r>
            <a:r>
              <a:rPr lang="en-US" altLang="ko-KR" dirty="0" err="1"/>
              <a:t>'</a:t>
            </a:r>
            <a:r>
              <a:rPr lang="en-US" altLang="ko-KR" dirty="0" err="1">
                <a:ea typeface="+mj-ea"/>
              </a:rPr>
              <a:t>Monday</a:t>
            </a:r>
            <a:r>
              <a:rPr lang="en-US" altLang="ko-KR" dirty="0"/>
              <a:t>'</a:t>
            </a:r>
            <a:r>
              <a:rPr lang="en-US" altLang="ko-KR" dirty="0">
                <a:ea typeface="+mj-ea"/>
              </a:rPr>
              <a:t> , </a:t>
            </a:r>
            <a:r>
              <a:rPr lang="en-US" altLang="ko-KR" dirty="0"/>
              <a:t>'</a:t>
            </a:r>
            <a:r>
              <a:rPr lang="en-US" altLang="ko-KR" dirty="0" err="1">
                <a:ea typeface="+mj-ea"/>
              </a:rPr>
              <a:t>Tue</a:t>
            </a:r>
            <a:r>
              <a:rPr lang="en-US" altLang="ko-KR" dirty="0" err="1"/>
              <a:t>'</a:t>
            </a:r>
            <a:r>
              <a:rPr lang="en-US" altLang="ko-KR" dirty="0" err="1">
                <a:ea typeface="+mj-ea"/>
              </a:rPr>
              <a:t>:</a:t>
            </a:r>
            <a:r>
              <a:rPr lang="en-US" altLang="ko-KR" dirty="0" err="1"/>
              <a:t>'</a:t>
            </a:r>
            <a:r>
              <a:rPr lang="en-US" altLang="ko-KR" dirty="0" err="1">
                <a:ea typeface="+mj-ea"/>
              </a:rPr>
              <a:t>Tuesday</a:t>
            </a:r>
            <a:r>
              <a:rPr lang="en-US" altLang="ko-KR" dirty="0"/>
              <a:t>'</a:t>
            </a:r>
            <a:r>
              <a:rPr lang="en-US" altLang="ko-KR" dirty="0">
                <a:ea typeface="+mj-ea"/>
              </a:rPr>
              <a:t>, </a:t>
            </a:r>
            <a:r>
              <a:rPr lang="en-US" altLang="ko-KR" dirty="0"/>
              <a:t>'</a:t>
            </a:r>
            <a:r>
              <a:rPr lang="en-US" altLang="ko-KR" dirty="0" err="1">
                <a:ea typeface="+mj-ea"/>
              </a:rPr>
              <a:t>Wed</a:t>
            </a:r>
            <a:r>
              <a:rPr lang="en-US" altLang="ko-KR" dirty="0" err="1"/>
              <a:t>'</a:t>
            </a:r>
            <a:r>
              <a:rPr lang="en-US" altLang="ko-KR" dirty="0" err="1">
                <a:ea typeface="+mj-ea"/>
              </a:rPr>
              <a:t>:</a:t>
            </a:r>
            <a:r>
              <a:rPr lang="en-US" altLang="ko-KR" dirty="0" err="1"/>
              <a:t>'</a:t>
            </a:r>
            <a:r>
              <a:rPr lang="en-US" altLang="ko-KR" dirty="0" err="1">
                <a:ea typeface="+mj-ea"/>
              </a:rPr>
              <a:t>Wednesday</a:t>
            </a:r>
            <a:r>
              <a:rPr lang="en-US" altLang="ko-KR" dirty="0"/>
              <a:t>'</a:t>
            </a:r>
            <a:r>
              <a:rPr lang="en-US" altLang="ko-KR" dirty="0">
                <a:ea typeface="+mj-ea"/>
              </a:rPr>
              <a:t>, </a:t>
            </a:r>
            <a:r>
              <a:rPr lang="en-US" altLang="ko-KR" dirty="0"/>
              <a:t>'</a:t>
            </a:r>
            <a:r>
              <a:rPr lang="en-US" altLang="ko-KR" dirty="0" err="1">
                <a:ea typeface="+mj-ea"/>
              </a:rPr>
              <a:t>Thu</a:t>
            </a:r>
            <a:r>
              <a:rPr lang="en-US" altLang="ko-KR" dirty="0" err="1"/>
              <a:t>'</a:t>
            </a:r>
            <a:r>
              <a:rPr lang="en-US" altLang="ko-KR" dirty="0" err="1">
                <a:ea typeface="+mj-ea"/>
              </a:rPr>
              <a:t>:</a:t>
            </a:r>
            <a:r>
              <a:rPr lang="en-US" altLang="ko-KR" dirty="0" err="1"/>
              <a:t>'</a:t>
            </a:r>
            <a:r>
              <a:rPr lang="en-US" altLang="ko-KR" dirty="0" err="1">
                <a:ea typeface="+mj-ea"/>
              </a:rPr>
              <a:t>Thursday</a:t>
            </a:r>
            <a:r>
              <a:rPr lang="en-US" altLang="ko-KR" dirty="0"/>
              <a:t>'</a:t>
            </a:r>
            <a:r>
              <a:rPr lang="en-US" altLang="ko-KR" dirty="0">
                <a:ea typeface="+mj-ea"/>
              </a:rPr>
              <a:t>, </a:t>
            </a:r>
            <a:r>
              <a:rPr lang="en-US" altLang="ko-KR" dirty="0"/>
              <a:t>'</a:t>
            </a:r>
            <a:r>
              <a:rPr lang="en-US" altLang="ko-KR" dirty="0" err="1">
                <a:ea typeface="+mj-ea"/>
              </a:rPr>
              <a:t>Fri</a:t>
            </a:r>
            <a:r>
              <a:rPr lang="en-US" altLang="ko-KR" dirty="0" err="1"/>
              <a:t>'</a:t>
            </a:r>
            <a:r>
              <a:rPr lang="en-US" altLang="ko-KR" dirty="0" err="1">
                <a:ea typeface="+mj-ea"/>
              </a:rPr>
              <a:t>:</a:t>
            </a:r>
            <a:r>
              <a:rPr lang="en-US" altLang="ko-KR" dirty="0" err="1"/>
              <a:t>'</a:t>
            </a:r>
            <a:r>
              <a:rPr lang="en-US" altLang="ko-KR" dirty="0" err="1">
                <a:ea typeface="+mj-ea"/>
              </a:rPr>
              <a:t>Friday</a:t>
            </a:r>
            <a:r>
              <a:rPr lang="en-US" altLang="ko-KR" dirty="0"/>
              <a:t>'</a:t>
            </a:r>
            <a:r>
              <a:rPr lang="en-US" altLang="ko-KR" dirty="0">
                <a:ea typeface="+mj-ea"/>
              </a:rPr>
              <a:t>, </a:t>
            </a:r>
            <a:r>
              <a:rPr lang="en-US" altLang="ko-KR" dirty="0"/>
              <a:t>'</a:t>
            </a:r>
            <a:r>
              <a:rPr lang="en-US" altLang="ko-KR" dirty="0" err="1">
                <a:ea typeface="+mj-ea"/>
              </a:rPr>
              <a:t>Sat</a:t>
            </a:r>
            <a:r>
              <a:rPr lang="en-US" altLang="ko-KR" dirty="0" err="1"/>
              <a:t>'</a:t>
            </a:r>
            <a:r>
              <a:rPr lang="en-US" altLang="ko-KR" dirty="0" err="1">
                <a:ea typeface="+mj-ea"/>
              </a:rPr>
              <a:t>:</a:t>
            </a:r>
            <a:r>
              <a:rPr lang="en-US" altLang="ko-KR" dirty="0" err="1"/>
              <a:t>'</a:t>
            </a:r>
            <a:r>
              <a:rPr lang="en-US" altLang="ko-KR" dirty="0" err="1">
                <a:ea typeface="+mj-ea"/>
              </a:rPr>
              <a:t>Saturday</a:t>
            </a:r>
            <a:r>
              <a:rPr lang="en-US" altLang="ko-KR" dirty="0"/>
              <a:t>'</a:t>
            </a:r>
            <a:r>
              <a:rPr lang="en-US" altLang="ko-KR" dirty="0">
                <a:ea typeface="+mj-ea"/>
              </a:rPr>
              <a:t>}</a:t>
            </a:r>
          </a:p>
          <a:p>
            <a:pPr lvl="2"/>
            <a:endParaRPr lang="en-US" altLang="ko-KR" dirty="0"/>
          </a:p>
          <a:p>
            <a:r>
              <a:rPr lang="ko-KR" altLang="en-US" b="0" dirty="0"/>
              <a:t>첫번째 기술한 아이템이 찾을 때 사용하는</a:t>
            </a:r>
            <a:r>
              <a:rPr lang="en-US" altLang="ko-KR" b="0" dirty="0"/>
              <a:t> </a:t>
            </a:r>
            <a:r>
              <a:rPr lang="ko-KR" altLang="en-US" b="0" dirty="0"/>
              <a:t>키</a:t>
            </a:r>
            <a:r>
              <a:rPr lang="en-US" altLang="ko-KR" b="0" dirty="0"/>
              <a:t>(index)</a:t>
            </a:r>
            <a:r>
              <a:rPr lang="ko-KR" altLang="en-US" b="0" dirty="0"/>
              <a:t>가  된다</a:t>
            </a:r>
            <a:endParaRPr lang="en-US" altLang="ko-KR" b="0" dirty="0"/>
          </a:p>
          <a:p>
            <a:pPr marL="914400" lvl="2" indent="0">
              <a:buNone/>
            </a:pPr>
            <a:r>
              <a:rPr lang="en-US" altLang="ko-KR" dirty="0"/>
              <a:t>&gt;&gt;&gt; days['Sun']</a:t>
            </a:r>
          </a:p>
          <a:p>
            <a:pPr marL="914400" lvl="2" indent="0">
              <a:buNone/>
            </a:pPr>
            <a:r>
              <a:rPr lang="en-US" altLang="ko-KR" dirty="0"/>
              <a:t>‘Sunday’</a:t>
            </a:r>
          </a:p>
          <a:p>
            <a:pPr marL="914400" lvl="2" indent="0">
              <a:buNone/>
            </a:pPr>
            <a:r>
              <a:rPr lang="en-US" altLang="ko-KR" dirty="0"/>
              <a:t>&gt;&gt;&gt; days['Fri']</a:t>
            </a:r>
          </a:p>
          <a:p>
            <a:pPr marL="914400" lvl="2" indent="0">
              <a:buNone/>
            </a:pPr>
            <a:r>
              <a:rPr lang="en-US" altLang="ko-KR" dirty="0"/>
              <a:t>‘Friday’</a:t>
            </a:r>
          </a:p>
          <a:p>
            <a:r>
              <a:rPr lang="en-US" altLang="ko-KR" b="0" dirty="0"/>
              <a:t>Key : Value =&gt; Key</a:t>
            </a:r>
            <a:r>
              <a:rPr lang="ko-KR" altLang="en-US" b="0" dirty="0"/>
              <a:t>로 </a:t>
            </a:r>
            <a:r>
              <a:rPr lang="en-US" altLang="ko-KR" b="0" dirty="0"/>
              <a:t>Value</a:t>
            </a:r>
            <a:r>
              <a:rPr lang="ko-KR" altLang="en-US" b="0" dirty="0" err="1"/>
              <a:t>를</a:t>
            </a:r>
            <a:r>
              <a:rPr lang="ko-KR" altLang="en-US" b="0" dirty="0"/>
              <a:t> 찾아낼 수 있음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785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사전형 생성 후 자료 추가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비어있는 사전 생성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&gt;&gt;&gt; d = { }</a:t>
            </a:r>
          </a:p>
          <a:p>
            <a:pPr lvl="1"/>
            <a:r>
              <a:rPr lang="ko-KR" altLang="en-US" dirty="0"/>
              <a:t>함수 </a:t>
            </a:r>
            <a:r>
              <a:rPr lang="en-US" altLang="ko-KR" dirty="0" err="1"/>
              <a:t>dict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항목</a:t>
            </a:r>
            <a:r>
              <a:rPr lang="en-US" altLang="ko-KR" dirty="0"/>
              <a:t>(item)</a:t>
            </a:r>
            <a:r>
              <a:rPr lang="ko-KR" altLang="en-US" dirty="0"/>
              <a:t>없는 새로운 사전을 생성한다</a:t>
            </a:r>
            <a:endParaRPr lang="en-US" altLang="ko-KR" dirty="0"/>
          </a:p>
          <a:p>
            <a:pPr lvl="2"/>
            <a:r>
              <a:rPr lang="ko-KR" altLang="en-US" dirty="0"/>
              <a:t>생성 후</a:t>
            </a:r>
            <a:r>
              <a:rPr lang="en-US" altLang="ko-KR" dirty="0"/>
              <a:t>, </a:t>
            </a:r>
            <a:r>
              <a:rPr lang="ko-KR" altLang="en-US" dirty="0"/>
              <a:t>다음과 같이 아이템을 한 개씩 추가 한다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698193" y="3834807"/>
            <a:ext cx="4231020" cy="2413599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810474" y="4009495"/>
            <a:ext cx="2899896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 create dictionary</a:t>
            </a:r>
          </a:p>
          <a:p>
            <a:r>
              <a:rPr lang="en-US" altLang="ko-KR" sz="1600" dirty="0">
                <a:latin typeface="+mn-lt"/>
              </a:rPr>
              <a:t>&gt;&gt;&gt; eng2sp =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dict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()</a:t>
            </a:r>
          </a:p>
          <a:p>
            <a:r>
              <a:rPr lang="en-US" altLang="ko-KR" sz="1600" dirty="0">
                <a:latin typeface="+mn-lt"/>
              </a:rPr>
              <a:t>&gt;&gt;&gt; print(eng2sp)</a:t>
            </a:r>
          </a:p>
          <a:p>
            <a:r>
              <a:rPr lang="en-US" altLang="ko-KR" sz="1600" dirty="0">
                <a:latin typeface="+mn-lt"/>
              </a:rPr>
              <a:t>{}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eng2sp['one'] = '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</a:rPr>
              <a:t>uno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'</a:t>
            </a:r>
          </a:p>
          <a:p>
            <a:r>
              <a:rPr lang="en-US" altLang="ko-KR" sz="1600" dirty="0">
                <a:latin typeface="+mn-lt"/>
              </a:rPr>
              <a:t>&gt;&gt;&gt; print(eng2sp)</a:t>
            </a:r>
          </a:p>
          <a:p>
            <a:r>
              <a:rPr lang="en-US" altLang="ko-KR" sz="1600" dirty="0">
                <a:latin typeface="+mn-lt"/>
              </a:rPr>
              <a:t>{'one': '</a:t>
            </a:r>
            <a:r>
              <a:rPr lang="en-US" altLang="ko-KR" sz="1600" dirty="0" err="1">
                <a:latin typeface="+mn-lt"/>
              </a:rPr>
              <a:t>uno</a:t>
            </a:r>
            <a:r>
              <a:rPr lang="en-US" altLang="ko-KR" sz="1600" dirty="0">
                <a:latin typeface="+mn-lt"/>
              </a:rPr>
              <a:t>'}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762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사전형</a:t>
            </a:r>
            <a:r>
              <a:rPr lang="ko-KR" altLang="en-US" dirty="0"/>
              <a:t> 연산 </a:t>
            </a:r>
          </a:p>
        </p:txBody>
      </p:sp>
      <p:graphicFrame>
        <p:nvGraphicFramePr>
          <p:cNvPr id="4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1428184"/>
              </p:ext>
            </p:extLst>
          </p:nvPr>
        </p:nvGraphicFramePr>
        <p:xfrm>
          <a:off x="628650" y="1690687"/>
          <a:ext cx="8031256" cy="445800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561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97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55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operator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51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len</a:t>
                      </a:r>
                      <a:r>
                        <a:rPr lang="en-US" altLang="ko-KR" sz="16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err="1"/>
                        <a:t>사전형</a:t>
                      </a:r>
                      <a:r>
                        <a:rPr lang="ko-KR" altLang="en-US" sz="1600" dirty="0"/>
                        <a:t> 변수에 저장된 아이템의 개수를 알려 준다</a:t>
                      </a:r>
                      <a:endParaRPr lang="en-US" altLang="ko-KR" sz="1600" dirty="0"/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88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k in </a:t>
                      </a:r>
                      <a:r>
                        <a:rPr lang="en-US" altLang="ko-KR" sz="1600" dirty="0" err="1"/>
                        <a:t>dictionary_name</a:t>
                      </a:r>
                      <a:endParaRPr lang="en-US" altLang="ko-KR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k </a:t>
                      </a:r>
                      <a:r>
                        <a:rPr lang="ko-KR" altLang="en-US" sz="1600" dirty="0"/>
                        <a:t>가 해당 </a:t>
                      </a:r>
                      <a:r>
                        <a:rPr lang="ko-KR" altLang="en-US" sz="1600" dirty="0" err="1"/>
                        <a:t>사전형에</a:t>
                      </a:r>
                      <a:r>
                        <a:rPr lang="ko-KR" altLang="en-US" sz="1600" dirty="0"/>
                        <a:t> 존재하면 </a:t>
                      </a:r>
                      <a:r>
                        <a:rPr lang="en-US" altLang="ko-KR" sz="1600" dirty="0"/>
                        <a:t>True, </a:t>
                      </a:r>
                      <a:r>
                        <a:rPr lang="ko-KR" altLang="en-US" sz="1600" dirty="0"/>
                        <a:t>존재하지 않으면 </a:t>
                      </a:r>
                      <a:r>
                        <a:rPr lang="en-US" altLang="ko-KR" sz="1600" dirty="0"/>
                        <a:t>False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88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Dictionary_name</a:t>
                      </a:r>
                      <a:r>
                        <a:rPr lang="en-US" altLang="ko-KR" sz="1600" dirty="0"/>
                        <a:t>[k]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k </a:t>
                      </a:r>
                      <a:r>
                        <a:rPr lang="ko-KR" altLang="en-US" sz="1600" dirty="0"/>
                        <a:t>가 해당 </a:t>
                      </a:r>
                      <a:r>
                        <a:rPr lang="ko-KR" altLang="en-US" sz="1600" dirty="0" err="1"/>
                        <a:t>사전형에</a:t>
                      </a:r>
                      <a:r>
                        <a:rPr lang="ko-KR" altLang="en-US" sz="1600" dirty="0"/>
                        <a:t> 존재하면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해당 아이템 값을 출력한다</a:t>
                      </a: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488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Dictionary_name</a:t>
                      </a:r>
                      <a:r>
                        <a:rPr lang="en-US" altLang="ko-KR" sz="1600" dirty="0"/>
                        <a:t>[k] = “item </a:t>
                      </a:r>
                      <a:r>
                        <a:rPr lang="ko-KR" altLang="en-US" sz="1600" dirty="0"/>
                        <a:t>값</a:t>
                      </a:r>
                      <a:r>
                        <a:rPr lang="en-US" altLang="ko-KR" sz="1600" dirty="0"/>
                        <a:t>”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k </a:t>
                      </a:r>
                      <a:r>
                        <a:rPr lang="ko-KR" altLang="en-US" sz="1600" dirty="0"/>
                        <a:t>가 해당 </a:t>
                      </a:r>
                      <a:r>
                        <a:rPr lang="ko-KR" altLang="en-US" sz="1600" dirty="0" err="1"/>
                        <a:t>사전형에</a:t>
                      </a:r>
                      <a:r>
                        <a:rPr lang="ko-KR" altLang="en-US" sz="1600" dirty="0"/>
                        <a:t> 존재하지 않으면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해당 아이템 </a:t>
                      </a:r>
                      <a:r>
                        <a:rPr lang="en-US" altLang="ko-KR" sz="1600" dirty="0"/>
                        <a:t>index, </a:t>
                      </a:r>
                      <a:r>
                        <a:rPr lang="ko-KR" altLang="en-US" sz="1600" dirty="0"/>
                        <a:t>값이 추가되어 저장된다</a:t>
                      </a:r>
                      <a:r>
                        <a:rPr lang="en-US" altLang="ko-KR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4882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err="1"/>
                        <a:t>Dictionary_name.pop</a:t>
                      </a:r>
                      <a:r>
                        <a:rPr lang="en-US" altLang="ko-KR" sz="1600" dirty="0"/>
                        <a:t>(k)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k</a:t>
                      </a:r>
                      <a:r>
                        <a:rPr lang="ko-KR" altLang="en-US" sz="1600" dirty="0"/>
                        <a:t> 가 해당 </a:t>
                      </a:r>
                      <a:r>
                        <a:rPr lang="ko-KR" altLang="en-US" sz="1600" dirty="0" err="1"/>
                        <a:t>사전형에</a:t>
                      </a:r>
                      <a:r>
                        <a:rPr lang="ko-KR" altLang="en-US" sz="1600" dirty="0"/>
                        <a:t> 존재하면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삭제한다</a:t>
                      </a:r>
                      <a:r>
                        <a:rPr lang="en-US" altLang="ko-KR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198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사전형 연산</a:t>
            </a:r>
            <a:r>
              <a:rPr lang="en-US" altLang="ko-KR" sz="3200" dirty="0"/>
              <a:t>, </a:t>
            </a:r>
            <a:r>
              <a:rPr lang="ko-KR" altLang="en-US" sz="3200" dirty="0"/>
              <a:t>개수와 아이템 확인</a:t>
            </a:r>
            <a:r>
              <a:rPr lang="en-US" altLang="ko-KR" sz="3200" dirty="0"/>
              <a:t> 1</a:t>
            </a:r>
            <a:r>
              <a:rPr lang="ko-KR" altLang="en-US" sz="3200" dirty="0"/>
              <a:t> 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28650" y="1868655"/>
            <a:ext cx="7886700" cy="4351338"/>
          </a:xfrm>
        </p:spPr>
        <p:txBody>
          <a:bodyPr/>
          <a:lstStyle/>
          <a:p>
            <a:r>
              <a:rPr lang="ko-KR" altLang="en-US" dirty="0"/>
              <a:t>국가명과 국제전화 코드를 </a:t>
            </a:r>
            <a:r>
              <a:rPr lang="ko-KR" altLang="en-US" dirty="0" err="1"/>
              <a:t>사전형으로</a:t>
            </a:r>
            <a:r>
              <a:rPr lang="ko-KR" altLang="en-US" dirty="0"/>
              <a:t> 정의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endParaRPr lang="ko-KR" altLang="en-US" sz="1600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90395" y="2404525"/>
            <a:ext cx="8776960" cy="3268911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0" y="2588814"/>
            <a:ext cx="8823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1"/>
            <a:r>
              <a:rPr lang="en-US" altLang="ko-KR" sz="1600" dirty="0">
                <a:ea typeface="+mj-ea"/>
              </a:rPr>
              <a:t>&gt;&gt;&gt; </a:t>
            </a:r>
            <a:r>
              <a:rPr lang="en-US" altLang="ko-KR" sz="1600" dirty="0" err="1">
                <a:ea typeface="+mj-ea"/>
              </a:rPr>
              <a:t>country_code</a:t>
            </a:r>
            <a:r>
              <a:rPr lang="en-US" altLang="ko-KR" sz="1600" dirty="0">
                <a:ea typeface="+mj-ea"/>
              </a:rPr>
              <a:t> = {1:"</a:t>
            </a:r>
            <a:r>
              <a:rPr lang="ko-KR" altLang="en-US" sz="1600" dirty="0">
                <a:ea typeface="+mj-ea"/>
              </a:rPr>
              <a:t>미국</a:t>
            </a:r>
            <a:r>
              <a:rPr lang="en-US" altLang="ko-KR" sz="1600" dirty="0">
                <a:ea typeface="+mj-ea"/>
              </a:rPr>
              <a:t>", 20:"</a:t>
            </a:r>
            <a:r>
              <a:rPr lang="ko-KR" altLang="en-US" sz="1600" dirty="0">
                <a:ea typeface="+mj-ea"/>
              </a:rPr>
              <a:t>이집트</a:t>
            </a:r>
            <a:r>
              <a:rPr lang="en-US" altLang="ko-KR" sz="1600" dirty="0">
                <a:ea typeface="+mj-ea"/>
              </a:rPr>
              <a:t>", 30:</a:t>
            </a:r>
            <a:r>
              <a:rPr lang="en-US" altLang="ko-KR" sz="1600" dirty="0"/>
              <a:t>"</a:t>
            </a:r>
            <a:r>
              <a:rPr lang="ko-KR" altLang="en-US" sz="1600" dirty="0">
                <a:ea typeface="+mj-ea"/>
              </a:rPr>
              <a:t>그리스</a:t>
            </a:r>
            <a:r>
              <a:rPr lang="en-US" altLang="ko-KR" sz="1600" dirty="0"/>
              <a:t>"</a:t>
            </a:r>
            <a:r>
              <a:rPr lang="en-US" altLang="ko-KR" sz="1600" dirty="0">
                <a:ea typeface="+mj-ea"/>
              </a:rPr>
              <a:t>, 39:</a:t>
            </a:r>
            <a:r>
              <a:rPr lang="en-US" altLang="ko-KR" sz="1600" dirty="0"/>
              <a:t>"</a:t>
            </a:r>
            <a:r>
              <a:rPr lang="ko-KR" altLang="en-US" sz="1600" dirty="0">
                <a:ea typeface="+mj-ea"/>
              </a:rPr>
              <a:t>이태리</a:t>
            </a:r>
            <a:r>
              <a:rPr lang="en-US" altLang="ko-KR" sz="1600" dirty="0"/>
              <a:t>"</a:t>
            </a:r>
            <a:r>
              <a:rPr lang="en-US" altLang="ko-KR" sz="1600" dirty="0">
                <a:ea typeface="+mj-ea"/>
              </a:rPr>
              <a:t>, 81:</a:t>
            </a:r>
            <a:r>
              <a:rPr lang="en-US" altLang="ko-KR" sz="1600" dirty="0"/>
              <a:t>"</a:t>
            </a:r>
            <a:r>
              <a:rPr lang="ko-KR" altLang="en-US" sz="1600" dirty="0">
                <a:ea typeface="+mj-ea"/>
              </a:rPr>
              <a:t>일본</a:t>
            </a:r>
            <a:r>
              <a:rPr lang="en-US" altLang="ko-KR" sz="1600" dirty="0"/>
              <a:t>"</a:t>
            </a:r>
            <a:r>
              <a:rPr lang="en-US" altLang="ko-KR" sz="1600" dirty="0">
                <a:ea typeface="+mj-ea"/>
              </a:rPr>
              <a:t>, 82:</a:t>
            </a:r>
            <a:r>
              <a:rPr lang="en-US" altLang="ko-KR" sz="1600" dirty="0"/>
              <a:t>"</a:t>
            </a:r>
            <a:r>
              <a:rPr lang="ko-KR" altLang="en-US" sz="1600" dirty="0">
                <a:ea typeface="+mj-ea"/>
              </a:rPr>
              <a:t>한국</a:t>
            </a:r>
            <a:r>
              <a:rPr lang="en-US" altLang="ko-KR" sz="1600" dirty="0"/>
              <a:t>"</a:t>
            </a:r>
            <a:r>
              <a:rPr lang="en-US" altLang="ko-KR" sz="1600" dirty="0">
                <a:ea typeface="+mj-ea"/>
              </a:rPr>
              <a:t>}</a:t>
            </a:r>
          </a:p>
          <a:p>
            <a:pPr lvl="1"/>
            <a:r>
              <a:rPr lang="en-US" altLang="ko-KR" sz="1600" dirty="0">
                <a:ea typeface="+mj-ea"/>
              </a:rPr>
              <a:t>&gt;&gt;&gt; </a:t>
            </a:r>
            <a:r>
              <a:rPr lang="en-US" altLang="ko-KR" sz="1600" dirty="0" err="1">
                <a:solidFill>
                  <a:schemeClr val="accent2"/>
                </a:solidFill>
                <a:ea typeface="+mj-ea"/>
              </a:rPr>
              <a:t>len</a:t>
            </a:r>
            <a:r>
              <a:rPr lang="en-US" altLang="ko-KR" sz="1600" dirty="0">
                <a:ea typeface="+mj-ea"/>
              </a:rPr>
              <a:t>(</a:t>
            </a:r>
            <a:r>
              <a:rPr lang="en-US" altLang="ko-KR" sz="1600" dirty="0" err="1">
                <a:ea typeface="+mj-ea"/>
              </a:rPr>
              <a:t>country_code</a:t>
            </a:r>
            <a:r>
              <a:rPr lang="en-US" altLang="ko-KR" sz="1600" dirty="0">
                <a:ea typeface="+mj-ea"/>
              </a:rPr>
              <a:t>)</a:t>
            </a:r>
          </a:p>
          <a:p>
            <a:pPr lvl="1"/>
            <a:r>
              <a:rPr lang="en-US" altLang="ko-KR" sz="1600" dirty="0">
                <a:ea typeface="+mj-ea"/>
              </a:rPr>
              <a:t>6</a:t>
            </a:r>
          </a:p>
          <a:p>
            <a:pPr lvl="1"/>
            <a:endParaRPr lang="en-US" altLang="ko-KR" sz="1600" dirty="0">
              <a:ea typeface="+mj-ea"/>
            </a:endParaRPr>
          </a:p>
          <a:p>
            <a:pPr lvl="1"/>
            <a:r>
              <a:rPr lang="en-US" altLang="ko-KR" sz="1600" dirty="0">
                <a:ea typeface="+mj-ea"/>
              </a:rPr>
              <a:t>&gt;&gt;&gt; </a:t>
            </a:r>
            <a:r>
              <a:rPr lang="en-US" altLang="ko-KR" sz="1600" dirty="0" err="1">
                <a:ea typeface="+mj-ea"/>
              </a:rPr>
              <a:t>country_code</a:t>
            </a:r>
            <a:r>
              <a:rPr lang="en-US" altLang="ko-KR" sz="1600" dirty="0">
                <a:ea typeface="+mj-ea"/>
              </a:rPr>
              <a:t>[30]</a:t>
            </a:r>
          </a:p>
          <a:p>
            <a:pPr lvl="1"/>
            <a:r>
              <a:rPr lang="en-US" altLang="ko-KR" sz="1600" dirty="0">
                <a:ea typeface="+mj-ea"/>
              </a:rPr>
              <a:t>“</a:t>
            </a:r>
            <a:r>
              <a:rPr lang="ko-KR" altLang="en-US" sz="1600" dirty="0">
                <a:ea typeface="+mj-ea"/>
              </a:rPr>
              <a:t>그리스</a:t>
            </a:r>
            <a:r>
              <a:rPr lang="en-US" altLang="ko-KR" sz="1600" dirty="0">
                <a:ea typeface="+mj-ea"/>
              </a:rPr>
              <a:t>”</a:t>
            </a:r>
          </a:p>
          <a:p>
            <a:pPr lvl="1"/>
            <a:endParaRPr lang="en-US" altLang="ko-KR" sz="1600" dirty="0">
              <a:ea typeface="+mj-ea"/>
            </a:endParaRPr>
          </a:p>
          <a:p>
            <a:pPr lvl="1"/>
            <a:r>
              <a:rPr lang="en-US" altLang="ko-KR" sz="1600" dirty="0">
                <a:ea typeface="+mj-ea"/>
              </a:rPr>
              <a:t>&gt;&gt;&gt; </a:t>
            </a:r>
            <a:r>
              <a:rPr lang="en-US" altLang="ko-KR" sz="1600" dirty="0" err="1">
                <a:ea typeface="+mj-ea"/>
              </a:rPr>
              <a:t>country_code</a:t>
            </a:r>
            <a:r>
              <a:rPr lang="en-US" altLang="ko-KR" sz="1600" dirty="0">
                <a:ea typeface="+mj-ea"/>
              </a:rPr>
              <a:t>[82]</a:t>
            </a:r>
          </a:p>
          <a:p>
            <a:pPr lvl="1"/>
            <a:r>
              <a:rPr lang="en-US" altLang="ko-KR" sz="1600" dirty="0">
                <a:ea typeface="+mj-ea"/>
              </a:rPr>
              <a:t>“</a:t>
            </a:r>
            <a:r>
              <a:rPr lang="ko-KR" altLang="en-US" sz="1600" dirty="0">
                <a:ea typeface="+mj-ea"/>
              </a:rPr>
              <a:t>한국</a:t>
            </a:r>
            <a:r>
              <a:rPr lang="en-US" altLang="ko-KR" sz="1600" dirty="0">
                <a:ea typeface="+mj-ea"/>
              </a:rPr>
              <a:t>”</a:t>
            </a:r>
            <a:r>
              <a:rPr lang="ko-KR" altLang="en-US" sz="1600" dirty="0">
                <a:ea typeface="+mj-ea"/>
              </a:rPr>
              <a:t>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6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사전형 연산</a:t>
            </a:r>
            <a:r>
              <a:rPr lang="en-US" altLang="ko-KR" sz="3600" dirty="0"/>
              <a:t>, </a:t>
            </a:r>
            <a:r>
              <a:rPr lang="ko-KR" altLang="en-US" sz="3600" dirty="0"/>
              <a:t>자료 추가와 삭제</a:t>
            </a:r>
            <a:r>
              <a:rPr lang="en-US" altLang="ko-KR" sz="3600" dirty="0"/>
              <a:t> 1</a:t>
            </a:r>
            <a:endParaRPr lang="ko-KR" altLang="en-US" sz="3600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28650" y="1822331"/>
            <a:ext cx="7299614" cy="4173224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88109" y="2000399"/>
            <a:ext cx="75258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1"/>
            <a:r>
              <a:rPr lang="en-US" altLang="ko-KR" sz="1600" dirty="0">
                <a:ea typeface="+mj-ea"/>
              </a:rPr>
              <a:t>&gt;&gt;&gt; 82 </a:t>
            </a:r>
            <a:r>
              <a:rPr lang="en-US" altLang="ko-KR" sz="1600" dirty="0">
                <a:solidFill>
                  <a:schemeClr val="accent2"/>
                </a:solidFill>
                <a:ea typeface="+mj-ea"/>
              </a:rPr>
              <a:t>in</a:t>
            </a:r>
            <a:r>
              <a:rPr lang="ko-KR" altLang="en-US" sz="1600" dirty="0">
                <a:ea typeface="+mj-ea"/>
              </a:rPr>
              <a:t> </a:t>
            </a:r>
            <a:r>
              <a:rPr lang="en-US" altLang="ko-KR" sz="1600" dirty="0" err="1">
                <a:ea typeface="+mj-ea"/>
              </a:rPr>
              <a:t>country_code</a:t>
            </a:r>
            <a:endParaRPr lang="en-US" altLang="ko-KR" sz="1600" dirty="0">
              <a:ea typeface="+mj-ea"/>
            </a:endParaRPr>
          </a:p>
          <a:p>
            <a:pPr lvl="1"/>
            <a:r>
              <a:rPr lang="en-US" altLang="ko-KR" sz="1600" dirty="0">
                <a:ea typeface="+mj-ea"/>
              </a:rPr>
              <a:t>True</a:t>
            </a:r>
          </a:p>
          <a:p>
            <a:pPr lvl="1"/>
            <a:endParaRPr lang="en-US" altLang="ko-KR" sz="1600" dirty="0">
              <a:ea typeface="+mj-ea"/>
            </a:endParaRPr>
          </a:p>
          <a:p>
            <a:pPr lvl="1"/>
            <a:r>
              <a:rPr lang="en-US" altLang="ko-KR" sz="1600" dirty="0">
                <a:ea typeface="+mj-ea"/>
              </a:rPr>
              <a:t>&gt;&gt;&gt; 60 </a:t>
            </a:r>
            <a:r>
              <a:rPr lang="en-US" altLang="ko-KR" sz="1600" dirty="0">
                <a:solidFill>
                  <a:schemeClr val="accent2"/>
                </a:solidFill>
                <a:ea typeface="+mj-ea"/>
              </a:rPr>
              <a:t>in</a:t>
            </a:r>
            <a:r>
              <a:rPr lang="en-US" altLang="ko-KR" sz="1600" dirty="0">
                <a:ea typeface="+mj-ea"/>
              </a:rPr>
              <a:t> </a:t>
            </a:r>
            <a:r>
              <a:rPr lang="en-US" altLang="ko-KR" sz="1600" dirty="0" err="1">
                <a:ea typeface="+mj-ea"/>
              </a:rPr>
              <a:t>country_code</a:t>
            </a:r>
            <a:endParaRPr lang="en-US" altLang="ko-KR" sz="1600" dirty="0">
              <a:ea typeface="+mj-ea"/>
            </a:endParaRPr>
          </a:p>
          <a:p>
            <a:pPr lvl="1"/>
            <a:r>
              <a:rPr lang="en-US" altLang="ko-KR" sz="1600" dirty="0">
                <a:ea typeface="+mj-ea"/>
              </a:rPr>
              <a:t>False</a:t>
            </a:r>
          </a:p>
          <a:p>
            <a:pPr lvl="1"/>
            <a:endParaRPr lang="en-US" altLang="ko-KR" sz="1600" dirty="0">
              <a:ea typeface="+mj-ea"/>
            </a:endParaRPr>
          </a:p>
          <a:p>
            <a:pPr lvl="1"/>
            <a:r>
              <a:rPr lang="en-US" altLang="ko-KR" sz="1600" dirty="0">
                <a:ea typeface="+mj-ea"/>
              </a:rPr>
              <a:t>&gt;&gt;&gt; </a:t>
            </a:r>
            <a:r>
              <a:rPr lang="en-US" altLang="ko-KR" sz="1600" dirty="0" err="1">
                <a:ea typeface="+mj-ea"/>
              </a:rPr>
              <a:t>country_code</a:t>
            </a:r>
            <a:r>
              <a:rPr lang="en-US" altLang="ko-KR" sz="1600" dirty="0">
                <a:ea typeface="+mj-ea"/>
              </a:rPr>
              <a:t>[60] = </a:t>
            </a:r>
            <a:r>
              <a:rPr lang="en-US" altLang="ko-KR" sz="1600" dirty="0"/>
              <a:t>"</a:t>
            </a:r>
            <a:r>
              <a:rPr lang="ko-KR" altLang="en-US" sz="1600" dirty="0" err="1">
                <a:ea typeface="+mj-ea"/>
              </a:rPr>
              <a:t>말레지아</a:t>
            </a:r>
            <a:r>
              <a:rPr lang="en-US" altLang="ko-KR" sz="1600" dirty="0"/>
              <a:t>"</a:t>
            </a:r>
            <a:r>
              <a:rPr lang="en-US" altLang="ko-KR" sz="1600" dirty="0">
                <a:ea typeface="+mj-ea"/>
              </a:rPr>
              <a:t>   		# append</a:t>
            </a:r>
            <a:r>
              <a:rPr lang="ko-KR" altLang="en-US" sz="1600" dirty="0">
                <a:ea typeface="+mj-ea"/>
              </a:rPr>
              <a:t> </a:t>
            </a:r>
            <a:r>
              <a:rPr lang="en-US" altLang="ko-KR" sz="1600" dirty="0">
                <a:ea typeface="+mj-ea"/>
              </a:rPr>
              <a:t>an item</a:t>
            </a:r>
          </a:p>
          <a:p>
            <a:pPr lvl="1"/>
            <a:r>
              <a:rPr lang="en-US" altLang="ko-KR" sz="1600" dirty="0">
                <a:ea typeface="+mj-ea"/>
              </a:rPr>
              <a:t>&gt;&gt;&gt; 60 in</a:t>
            </a:r>
            <a:r>
              <a:rPr lang="ko-KR" altLang="en-US" sz="1600" dirty="0">
                <a:ea typeface="+mj-ea"/>
              </a:rPr>
              <a:t> </a:t>
            </a:r>
            <a:r>
              <a:rPr lang="en-US" altLang="ko-KR" sz="1600" dirty="0" err="1">
                <a:ea typeface="+mj-ea"/>
              </a:rPr>
              <a:t>country_code</a:t>
            </a:r>
            <a:endParaRPr lang="en-US" altLang="ko-KR" sz="1600" dirty="0">
              <a:ea typeface="+mj-ea"/>
            </a:endParaRPr>
          </a:p>
          <a:p>
            <a:pPr lvl="1"/>
            <a:r>
              <a:rPr lang="en-US" altLang="ko-KR" sz="1600" dirty="0">
                <a:ea typeface="+mj-ea"/>
              </a:rPr>
              <a:t>True</a:t>
            </a:r>
          </a:p>
          <a:p>
            <a:pPr lvl="1"/>
            <a:endParaRPr lang="en-US" altLang="ko-KR" sz="1600" dirty="0">
              <a:ea typeface="+mj-ea"/>
            </a:endParaRPr>
          </a:p>
          <a:p>
            <a:pPr lvl="1"/>
            <a:r>
              <a:rPr lang="en-US" altLang="ko-KR" sz="1600" dirty="0">
                <a:ea typeface="+mj-ea"/>
              </a:rPr>
              <a:t>&gt;&gt;&gt; </a:t>
            </a:r>
            <a:r>
              <a:rPr lang="en-US" altLang="ko-KR" sz="1600" dirty="0" err="1">
                <a:ea typeface="+mj-ea"/>
              </a:rPr>
              <a:t>country_code.pop</a:t>
            </a:r>
            <a:r>
              <a:rPr lang="en-US" altLang="ko-KR" sz="1600" dirty="0">
                <a:ea typeface="+mj-ea"/>
              </a:rPr>
              <a:t>(81)                   		# delete</a:t>
            </a:r>
            <a:r>
              <a:rPr lang="ko-KR" altLang="en-US" sz="1600" dirty="0">
                <a:ea typeface="+mj-ea"/>
              </a:rPr>
              <a:t> </a:t>
            </a:r>
            <a:r>
              <a:rPr lang="en-US" altLang="ko-KR" sz="1600" dirty="0">
                <a:ea typeface="+mj-ea"/>
              </a:rPr>
              <a:t>an item</a:t>
            </a:r>
          </a:p>
          <a:p>
            <a:pPr lvl="1"/>
            <a:r>
              <a:rPr lang="en-US" altLang="ko-KR" sz="1600" dirty="0">
                <a:ea typeface="+mj-ea"/>
              </a:rPr>
              <a:t>‘</a:t>
            </a:r>
            <a:r>
              <a:rPr lang="ko-KR" altLang="en-US" sz="1600" dirty="0">
                <a:ea typeface="+mj-ea"/>
              </a:rPr>
              <a:t>일본</a:t>
            </a:r>
            <a:r>
              <a:rPr lang="en-US" altLang="ko-KR" sz="1600" dirty="0">
                <a:ea typeface="+mj-ea"/>
              </a:rPr>
              <a:t>’</a:t>
            </a:r>
          </a:p>
          <a:p>
            <a:pPr lvl="1"/>
            <a:r>
              <a:rPr lang="en-US" altLang="ko-KR" sz="1600" dirty="0">
                <a:ea typeface="+mj-ea"/>
              </a:rPr>
              <a:t>&gt;&gt;&gt; 81 in </a:t>
            </a:r>
            <a:r>
              <a:rPr lang="en-US" altLang="ko-KR" sz="1600" dirty="0" err="1">
                <a:ea typeface="+mj-ea"/>
              </a:rPr>
              <a:t>country_code</a:t>
            </a:r>
            <a:endParaRPr lang="en-US" altLang="ko-KR" sz="1600" dirty="0">
              <a:ea typeface="+mj-ea"/>
            </a:endParaRPr>
          </a:p>
          <a:p>
            <a:pPr lvl="1"/>
            <a:r>
              <a:rPr lang="en-US" altLang="ko-KR" sz="1600" dirty="0">
                <a:ea typeface="+mj-ea"/>
              </a:rPr>
              <a:t>False </a:t>
            </a:r>
            <a:endParaRPr lang="ko-KR" altLang="en-US" sz="1600" dirty="0"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384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사전형 연산</a:t>
            </a:r>
            <a:r>
              <a:rPr lang="en-US" altLang="ko-KR" dirty="0"/>
              <a:t>, </a:t>
            </a:r>
            <a:r>
              <a:rPr lang="ko-KR" altLang="en-US" dirty="0"/>
              <a:t>자료 읽기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263390" y="1669410"/>
            <a:ext cx="8534442" cy="4828267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5351" y="1857294"/>
            <a:ext cx="8041285" cy="4452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# </a:t>
            </a:r>
            <a:r>
              <a:rPr lang="ko-KR" altLang="en-US" sz="1600" dirty="0" err="1">
                <a:latin typeface="+mn-lt"/>
              </a:rPr>
              <a:t>사전형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city </a:t>
            </a:r>
            <a:r>
              <a:rPr lang="ko-KR" altLang="en-US" sz="1600" dirty="0">
                <a:latin typeface="+mn-lt"/>
              </a:rPr>
              <a:t>값을 읽어내기</a:t>
            </a:r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city = {"New York City":8175133, "Los Angeles": 3792621, "Washington":632323, "Chicago": 2695598, "Toronto":2615060, "Montreal":11854442, "Ottawa":883391, "Boston":62600}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city["Toronto"]</a:t>
            </a:r>
          </a:p>
          <a:p>
            <a:r>
              <a:rPr lang="en-US" altLang="ko-KR" sz="1600" dirty="0">
                <a:latin typeface="+mn-lt"/>
              </a:rPr>
              <a:t>2615060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city["Boston"]</a:t>
            </a:r>
          </a:p>
          <a:p>
            <a:r>
              <a:rPr lang="en-US" altLang="ko-KR" sz="1600" dirty="0">
                <a:latin typeface="+mn-lt"/>
              </a:rPr>
              <a:t>62600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# </a:t>
            </a:r>
            <a:r>
              <a:rPr lang="ko-KR" altLang="en-US" sz="1600" dirty="0" err="1">
                <a:latin typeface="+mn-lt"/>
              </a:rPr>
              <a:t>사전형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food </a:t>
            </a:r>
            <a:r>
              <a:rPr lang="ko-KR" altLang="en-US" sz="1600" dirty="0">
                <a:latin typeface="+mn-lt"/>
              </a:rPr>
              <a:t>아이템 추가하기</a:t>
            </a:r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food = {"ham" : "yes", "egg" : "yes", "spam" : "no" }</a:t>
            </a:r>
          </a:p>
          <a:p>
            <a:r>
              <a:rPr lang="en-US" altLang="ko-KR" sz="1600" dirty="0">
                <a:latin typeface="+mn-lt"/>
              </a:rPr>
              <a:t>&gt;&gt;&gt; food</a:t>
            </a:r>
          </a:p>
          <a:p>
            <a:r>
              <a:rPr lang="en-US" altLang="ko-KR" sz="1600" dirty="0">
                <a:latin typeface="+mn-lt"/>
              </a:rPr>
              <a:t>{'egg': 'yes', 'ham': 'yes', 'spam': 'no'} 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food["spam"] = "yes"</a:t>
            </a:r>
          </a:p>
          <a:p>
            <a:r>
              <a:rPr lang="en-US" altLang="ko-KR" sz="1600" dirty="0">
                <a:latin typeface="+mn-lt"/>
              </a:rPr>
              <a:t>&gt;&gt;&gt; food</a:t>
            </a:r>
          </a:p>
          <a:p>
            <a:r>
              <a:rPr lang="en-US" altLang="ko-KR" sz="1600" dirty="0">
                <a:latin typeface="+mn-lt"/>
              </a:rPr>
              <a:t>{'egg': 'yes', 'ham': 'yes', 'spam': 'yes'} </a:t>
            </a:r>
          </a:p>
          <a:p>
            <a:endParaRPr lang="en-US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010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6360</TotalTime>
  <Words>1054</Words>
  <Application>Microsoft Office PowerPoint</Application>
  <PresentationFormat>화면 슬라이드 쇼(4:3)</PresentationFormat>
  <Paragraphs>224</Paragraphs>
  <Slides>22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함초롬바탕</vt:lpstr>
      <vt:lpstr>Arial</vt:lpstr>
      <vt:lpstr>Century Gothic</vt:lpstr>
      <vt:lpstr>Wingdings 3</vt:lpstr>
      <vt:lpstr>이온</vt:lpstr>
      <vt:lpstr>딕셔너리의 이해와 활용 11주차_02_01</vt:lpstr>
      <vt:lpstr>학습목표</vt:lpstr>
      <vt:lpstr>사전형(Dictionary) 이란?</vt:lpstr>
      <vt:lpstr>사전형 정의하기</vt:lpstr>
      <vt:lpstr>사전형 생성 후 자료 추가</vt:lpstr>
      <vt:lpstr>사전형 연산 </vt:lpstr>
      <vt:lpstr>사전형 연산, 개수와 아이템 확인 1 </vt:lpstr>
      <vt:lpstr>사전형 연산, 자료 추가와 삭제 1</vt:lpstr>
      <vt:lpstr>사전형 연산, 자료 읽기 1</vt:lpstr>
      <vt:lpstr>사전형 연산, 자료 삭제 1</vt:lpstr>
      <vt:lpstr>사전형 연산, 개수와 아이템 확인 2 </vt:lpstr>
      <vt:lpstr>사전형 연산, 자료 추가와 삭제 2</vt:lpstr>
      <vt:lpstr>사전형 연산, 자료 읽기 2</vt:lpstr>
      <vt:lpstr>사전형 연산, 자료 삭제 2</vt:lpstr>
      <vt:lpstr>연습문제 1</vt:lpstr>
      <vt:lpstr>연습문제 1 코드</vt:lpstr>
      <vt:lpstr>연습문제 2</vt:lpstr>
      <vt:lpstr>연습문제 2 코드</vt:lpstr>
      <vt:lpstr>강의 요약</vt:lpstr>
      <vt:lpstr>목표 달성 질문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555</cp:revision>
  <dcterms:created xsi:type="dcterms:W3CDTF">2015-11-07T02:06:58Z</dcterms:created>
  <dcterms:modified xsi:type="dcterms:W3CDTF">2022-12-30T02:24:08Z</dcterms:modified>
</cp:coreProperties>
</file>