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notesMasterIdLst>
    <p:notesMasterId r:id="rId103"/>
  </p:notesMasterIdLst>
  <p:sldIdLst>
    <p:sldId id="1379" r:id="rId2"/>
    <p:sldId id="1380" r:id="rId3"/>
    <p:sldId id="1381" r:id="rId4"/>
    <p:sldId id="1382" r:id="rId5"/>
    <p:sldId id="1383" r:id="rId6"/>
    <p:sldId id="1384" r:id="rId7"/>
    <p:sldId id="1385" r:id="rId8"/>
    <p:sldId id="1386" r:id="rId9"/>
    <p:sldId id="1387" r:id="rId10"/>
    <p:sldId id="1388" r:id="rId11"/>
    <p:sldId id="1389" r:id="rId12"/>
    <p:sldId id="1390" r:id="rId13"/>
    <p:sldId id="1391" r:id="rId14"/>
    <p:sldId id="1392" r:id="rId15"/>
    <p:sldId id="1393" r:id="rId16"/>
    <p:sldId id="1394" r:id="rId17"/>
    <p:sldId id="1395" r:id="rId18"/>
    <p:sldId id="1396" r:id="rId19"/>
    <p:sldId id="1397" r:id="rId20"/>
    <p:sldId id="1398" r:id="rId21"/>
    <p:sldId id="1399" r:id="rId22"/>
    <p:sldId id="1401" r:id="rId23"/>
    <p:sldId id="1402" r:id="rId24"/>
    <p:sldId id="1403" r:id="rId25"/>
    <p:sldId id="1404" r:id="rId26"/>
    <p:sldId id="1405" r:id="rId27"/>
    <p:sldId id="1406" r:id="rId28"/>
    <p:sldId id="1407" r:id="rId29"/>
    <p:sldId id="1408" r:id="rId30"/>
    <p:sldId id="1409" r:id="rId31"/>
    <p:sldId id="1410" r:id="rId32"/>
    <p:sldId id="1411" r:id="rId33"/>
    <p:sldId id="1412" r:id="rId34"/>
    <p:sldId id="1414" r:id="rId35"/>
    <p:sldId id="1415" r:id="rId36"/>
    <p:sldId id="1416" r:id="rId37"/>
    <p:sldId id="1417" r:id="rId38"/>
    <p:sldId id="1418" r:id="rId39"/>
    <p:sldId id="1419" r:id="rId40"/>
    <p:sldId id="1420" r:id="rId41"/>
    <p:sldId id="1421" r:id="rId42"/>
    <p:sldId id="1422" r:id="rId43"/>
    <p:sldId id="1423" r:id="rId44"/>
    <p:sldId id="1424" r:id="rId45"/>
    <p:sldId id="1425" r:id="rId46"/>
    <p:sldId id="1427" r:id="rId47"/>
    <p:sldId id="1428" r:id="rId48"/>
    <p:sldId id="1429" r:id="rId49"/>
    <p:sldId id="1430" r:id="rId50"/>
    <p:sldId id="1431" r:id="rId51"/>
    <p:sldId id="1432" r:id="rId52"/>
    <p:sldId id="1433" r:id="rId53"/>
    <p:sldId id="1434" r:id="rId54"/>
    <p:sldId id="1435" r:id="rId55"/>
    <p:sldId id="1436" r:id="rId56"/>
    <p:sldId id="1437" r:id="rId57"/>
    <p:sldId id="1438" r:id="rId58"/>
    <p:sldId id="1440" r:id="rId59"/>
    <p:sldId id="1441" r:id="rId60"/>
    <p:sldId id="1442" r:id="rId61"/>
    <p:sldId id="1443" r:id="rId62"/>
    <p:sldId id="1444" r:id="rId63"/>
    <p:sldId id="1445" r:id="rId64"/>
    <p:sldId id="1446" r:id="rId65"/>
    <p:sldId id="1447" r:id="rId66"/>
    <p:sldId id="1448" r:id="rId67"/>
    <p:sldId id="1449" r:id="rId68"/>
    <p:sldId id="1450" r:id="rId69"/>
    <p:sldId id="1451" r:id="rId70"/>
    <p:sldId id="1453" r:id="rId71"/>
    <p:sldId id="1454" r:id="rId72"/>
    <p:sldId id="1455" r:id="rId73"/>
    <p:sldId id="1456" r:id="rId74"/>
    <p:sldId id="1457" r:id="rId75"/>
    <p:sldId id="1458" r:id="rId76"/>
    <p:sldId id="1459" r:id="rId77"/>
    <p:sldId id="1460" r:id="rId78"/>
    <p:sldId id="1461" r:id="rId79"/>
    <p:sldId id="1462" r:id="rId80"/>
    <p:sldId id="1463" r:id="rId81"/>
    <p:sldId id="1464" r:id="rId82"/>
    <p:sldId id="1466" r:id="rId83"/>
    <p:sldId id="1467" r:id="rId84"/>
    <p:sldId id="1470" r:id="rId85"/>
    <p:sldId id="1471" r:id="rId86"/>
    <p:sldId id="1472" r:id="rId87"/>
    <p:sldId id="1473" r:id="rId88"/>
    <p:sldId id="1474" r:id="rId89"/>
    <p:sldId id="1475" r:id="rId90"/>
    <p:sldId id="1476" r:id="rId91"/>
    <p:sldId id="1477" r:id="rId92"/>
    <p:sldId id="1488" r:id="rId93"/>
    <p:sldId id="1489" r:id="rId94"/>
    <p:sldId id="1479" r:id="rId95"/>
    <p:sldId id="1480" r:id="rId96"/>
    <p:sldId id="1481" r:id="rId97"/>
    <p:sldId id="1482" r:id="rId98"/>
    <p:sldId id="1483" r:id="rId99"/>
    <p:sldId id="1484" r:id="rId100"/>
    <p:sldId id="1485" r:id="rId101"/>
    <p:sldId id="1486" r:id="rId10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5385B"/>
    <a:srgbClr val="FF9933"/>
    <a:srgbClr val="FF6600"/>
    <a:srgbClr val="E2F0D9"/>
    <a:srgbClr val="B5D2EC"/>
    <a:srgbClr val="2A6FB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0A1B5D5-9B99-4C35-A422-299274C87663}" styleName="보통 스타일 1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08FB837D-C827-4EFA-A057-4D05807E0F7C}" styleName="테마 스타일 1 - 강조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E8B1032C-EA38-4F05-BA0D-38AFFFC7BED3}" styleName="밝은 스타일 3 - 강조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6D9F66E-5EB9-4882-86FB-DCBF35E3C3E4}" styleName="보통 스타일 4 - 강조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밝은 스타일 1 - 강조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6364" autoAdjust="0"/>
    <p:restoredTop sz="91293" autoAdjust="0"/>
  </p:normalViewPr>
  <p:slideViewPr>
    <p:cSldViewPr snapToGrid="0">
      <p:cViewPr varScale="1">
        <p:scale>
          <a:sx n="98" d="100"/>
          <a:sy n="98" d="100"/>
        </p:scale>
        <p:origin x="57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07" Type="http://schemas.openxmlformats.org/officeDocument/2006/relationships/tableStyles" Target="tableStyles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FE14A2-0400-D040-B482-48796898444E}" type="datetimeFigureOut">
              <a:rPr kumimoji="1" lang="ko-KR" altLang="en-US" smtClean="0"/>
              <a:t>2024-11-17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F7986F-BA7D-844F-9FFA-41AED4446D92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94696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36086873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2754714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373441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58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242864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70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099320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82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707693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1291149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17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963516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122299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724330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28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12212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86208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34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6327871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F7986F-BA7D-844F-9FFA-41AED4446D92}" type="slidenum">
              <a:rPr kumimoji="1" lang="ko-KR" altLang="en-US" smtClean="0"/>
              <a:t>46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955285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81E6F4-AD3B-4DF9-8A48-1FF214D55562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1152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E681D5-3FEE-42CA-90DD-B66AE2F5C459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0393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1B3D54-95E5-4131-88E8-2611628E043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93700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48177" y="3771174"/>
            <a:ext cx="5540814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3BB383-9F4A-46AA-A118-24BAB78E016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771731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3124201"/>
            <a:ext cx="6620968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47371-1411-4C7C-9EF7-76CFC9D51FCA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5681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FB0A2D-3547-41CF-A419-75034A034E57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9866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5BC71-AE13-4B0E-8E44-21110731E12A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887027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E756A4-9089-4DC1-95AE-A8AA4EECABD4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95618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F3EF1C-D57C-451F-91B9-F81AFCDD7A99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4703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8553AB-5037-4C3C-BC59-3608A870F18A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99183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59EF53-8839-45C6-A4F0-D1954B430ECA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60672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7EE643-13C7-420D-AEBD-19F5F6A13551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1663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45DD2E-3DAC-4DB3-9E63-031FCB298739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441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3C5505-0C30-4920-834A-5CDFA780967E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0552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5311CC-87BD-42DE-8433-B20E93EA0427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8993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A44F86-7DFB-4F87-90F7-59A0A6459372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1501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F8B1D-FD04-4A1E-9350-8F16AEA2D08C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580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7000"/>
                </a:schemeClr>
              </a:gs>
              <a:gs pos="69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4000"/>
                </a:schemeClr>
              </a:gs>
              <a:gs pos="73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0000"/>
                </a:schemeClr>
              </a:gs>
              <a:gs pos="66000">
                <a:schemeClr val="accent1">
                  <a:lumMod val="60000"/>
                  <a:lumOff val="40000"/>
                  <a:alpha val="0"/>
                </a:schemeClr>
              </a:gs>
              <a:gs pos="31000">
                <a:schemeClr val="accent1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11000"/>
                </a:schemeClr>
              </a:gs>
              <a:gs pos="75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1">
                  <a:lumMod val="60000"/>
                  <a:lumOff val="40000"/>
                  <a:alpha val="8000"/>
                </a:schemeClr>
              </a:gs>
              <a:gs pos="72000">
                <a:schemeClr val="accent1">
                  <a:lumMod val="60000"/>
                  <a:lumOff val="40000"/>
                  <a:alpha val="0"/>
                </a:schemeClr>
              </a:gs>
              <a:gs pos="36000">
                <a:schemeClr val="accent1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407346D-236E-4F5E-B0DF-9F18D4AC2E21}" type="datetime1">
              <a:rPr lang="ko-KR" altLang="en-US" smtClean="0"/>
              <a:t>2024-11-17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7E8B19-8673-4BB3-94B1-A197265558E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916546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tmp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tmp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tmp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tmp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tmp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tmp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tmp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tmp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tmp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tmp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tmp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입출력 개요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70293" y="490757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73980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file(3/8)</a:t>
            </a:r>
            <a:endParaRPr lang="ko-KR" altLang="en-US" dirty="0"/>
          </a:p>
        </p:txBody>
      </p:sp>
      <p:sp>
        <p:nvSpPr>
          <p:cNvPr id="13" name="AutoShape 6"/>
          <p:cNvSpPr>
            <a:spLocks noChangeArrowheads="1"/>
          </p:cNvSpPr>
          <p:nvPr/>
        </p:nvSpPr>
        <p:spPr bwMode="auto">
          <a:xfrm>
            <a:off x="628650" y="1590266"/>
            <a:ext cx="7038975" cy="329425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6" name="TextBox 15"/>
          <p:cNvSpPr txBox="1"/>
          <p:nvPr/>
        </p:nvSpPr>
        <p:spPr>
          <a:xfrm>
            <a:off x="776413" y="1780582"/>
            <a:ext cx="6891212" cy="29136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이어서 파일의 끝까지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ko-KR" altLang="en-US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ko-KR" altLang="en-US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inf.read(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,  s) 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print('read( 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s)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9948" y="3742666"/>
            <a:ext cx="6131623" cy="289641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82582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pPr lvl="1"/>
            <a:r>
              <a:rPr lang="ko-KR" altLang="en-US" dirty="0"/>
              <a:t>모드 </a:t>
            </a:r>
            <a:r>
              <a:rPr lang="en-US" altLang="ko-KR" dirty="0"/>
              <a:t>“w”, “a”</a:t>
            </a:r>
            <a:r>
              <a:rPr lang="ko-KR" altLang="en-US" dirty="0"/>
              <a:t>차이 알기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pPr lvl="1"/>
            <a:r>
              <a:rPr lang="en-US" altLang="ko-KR" dirty="0"/>
              <a:t>try-except, </a:t>
            </a:r>
            <a:r>
              <a:rPr lang="en-US" altLang="ko-KR" dirty="0" err="1"/>
              <a:t>IOError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3199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‘t.txt’ </a:t>
            </a:r>
            <a:r>
              <a:rPr lang="ko-KR" altLang="en-US" dirty="0"/>
              <a:t>파일을 읽어서 자료를 출력하려고 할 때 사용하는 모드는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‘t.txt’ </a:t>
            </a:r>
            <a:r>
              <a:rPr lang="ko-KR" altLang="en-US" dirty="0"/>
              <a:t>파일에 자료를 쓰려고 할 때 사용하는 모드는</a:t>
            </a:r>
            <a:r>
              <a:rPr lang="en-US" altLang="ko-KR" dirty="0"/>
              <a:t> </a:t>
            </a:r>
            <a:r>
              <a:rPr lang="ko-KR" altLang="en-US" dirty="0"/>
              <a:t>무엇인가</a:t>
            </a:r>
            <a:r>
              <a:rPr lang="en-US" altLang="ko-KR" dirty="0"/>
              <a:t>?</a:t>
            </a:r>
          </a:p>
          <a:p>
            <a:r>
              <a:rPr lang="en-US" altLang="ko-KR" dirty="0"/>
              <a:t>try~ except </a:t>
            </a:r>
            <a:r>
              <a:rPr lang="ko-KR" altLang="en-US" dirty="0"/>
              <a:t>구문에서 자주 사용하는 에러 </a:t>
            </a:r>
            <a:r>
              <a:rPr lang="en-US" altLang="ko-KR" dirty="0"/>
              <a:t>2</a:t>
            </a:r>
            <a:r>
              <a:rPr lang="ko-KR" altLang="en-US"/>
              <a:t>가지를 말해 보세요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101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20696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file(4/8)</a:t>
            </a:r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776413" y="1706092"/>
            <a:ext cx="6891212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한 줄 읽기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readline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s)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이어서 끝까지 여러 줄 읽기</a:t>
            </a:r>
          </a:p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 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,  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303" y="4525701"/>
            <a:ext cx="8297433" cy="162900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883580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file(5/8)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inf.readlines</a:t>
            </a:r>
            <a:r>
              <a:rPr lang="en-US" altLang="ko-KR" dirty="0"/>
              <a:t>( ) </a:t>
            </a:r>
            <a:r>
              <a:rPr lang="ko-KR" altLang="en-US" dirty="0"/>
              <a:t>사용시</a:t>
            </a:r>
            <a:r>
              <a:rPr lang="en-US" altLang="ko-KR" dirty="0"/>
              <a:t> </a:t>
            </a:r>
            <a:r>
              <a:rPr lang="ko-KR" altLang="en-US" dirty="0"/>
              <a:t>결과는 다음과 같은</a:t>
            </a:r>
            <a:r>
              <a:rPr lang="en-US" altLang="ko-KR" dirty="0"/>
              <a:t> </a:t>
            </a:r>
            <a:r>
              <a:rPr lang="ko-KR" altLang="en-US" dirty="0"/>
              <a:t>문자열 리스트로 만들어진다</a:t>
            </a:r>
            <a:endParaRPr lang="en-US" altLang="ko-KR" dirty="0"/>
          </a:p>
          <a:p>
            <a:r>
              <a:rPr lang="en-US" altLang="ko-KR" dirty="0"/>
              <a:t>[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/>
              <a:t>I carry your heart with me\n</a:t>
            </a:r>
            <a:r>
              <a:rPr lang="ko-KR" altLang="en-US" dirty="0">
                <a:latin typeface="+mj-ea"/>
                <a:cs typeface="Times New Roman" panose="02020603050405020304" pitchFamily="18" charset="0"/>
              </a:rPr>
              <a:t>'</a:t>
            </a:r>
            <a:r>
              <a:rPr lang="en-US" altLang="ko-KR" dirty="0"/>
              <a:t>, 'I am never without it \n', 'I fear no fate \n', 'I want no world \n', "and it's you are whatever a moon has always meant \n", ……]</a:t>
            </a:r>
          </a:p>
          <a:p>
            <a:endParaRPr lang="en-US" altLang="ko-KR" dirty="0"/>
          </a:p>
          <a:p>
            <a:pPr marL="366713" lvl="1" indent="0">
              <a:buNone/>
            </a:pPr>
            <a:r>
              <a:rPr lang="en-US" altLang="ko-KR" dirty="0" err="1"/>
              <a:t>sm</a:t>
            </a:r>
            <a:r>
              <a:rPr lang="en-US" altLang="ko-KR" dirty="0"/>
              <a:t>[0]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en-US" altLang="ko-KR" dirty="0"/>
              <a:t>‘I carry your heart with me\n’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[1]  ‘</a:t>
            </a:r>
            <a:r>
              <a:rPr lang="en-US" altLang="ko-KR" dirty="0"/>
              <a:t>I am never without it \n’</a:t>
            </a:r>
            <a:endParaRPr lang="en-US" altLang="ko-KR" dirty="0">
              <a:sym typeface="Wingdings" panose="05000000000000000000" pitchFamily="2" charset="2"/>
            </a:endParaRPr>
          </a:p>
          <a:p>
            <a:pPr marL="366713" lvl="1" indent="0">
              <a:buNone/>
            </a:pPr>
            <a:r>
              <a:rPr lang="en-US" altLang="ko-KR" dirty="0" err="1">
                <a:sym typeface="Wingdings" panose="05000000000000000000" pitchFamily="2" charset="2"/>
              </a:rPr>
              <a:t>sm</a:t>
            </a:r>
            <a:r>
              <a:rPr lang="en-US" altLang="ko-KR" dirty="0">
                <a:sym typeface="Wingdings" panose="05000000000000000000" pitchFamily="2" charset="2"/>
              </a:rPr>
              <a:t>[2]  ‘</a:t>
            </a:r>
            <a:r>
              <a:rPr lang="en-US" altLang="ko-KR" dirty="0"/>
              <a:t>I fear no fate \n’</a:t>
            </a:r>
          </a:p>
          <a:p>
            <a:pPr marL="0" indent="0">
              <a:buNone/>
            </a:pPr>
            <a:r>
              <a:rPr lang="en-US" altLang="ko-KR" dirty="0"/>
              <a:t>     ……………..</a:t>
            </a:r>
            <a:endParaRPr lang="ko-KR" altLang="en-US" dirty="0"/>
          </a:p>
        </p:txBody>
      </p:sp>
      <p:sp>
        <p:nvSpPr>
          <p:cNvPr id="10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53490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file(6/8)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650303" y="1590266"/>
            <a:ext cx="7017322" cy="29354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76413" y="1706092"/>
            <a:ext cx="6891212" cy="18876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끝까지 </a:t>
            </a:r>
            <a:r>
              <a:rPr lang="ko-KR" altLang="en-US" sz="1600" dirty="0" err="1">
                <a:latin typeface="+mn-lt"/>
                <a:ea typeface="+mj-ea"/>
                <a:cs typeface="Times New Roman" panose="02020603050405020304" pitchFamily="18" charset="0"/>
              </a:rPr>
              <a:t>여러줄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읽기</a:t>
            </a:r>
          </a:p>
          <a:p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8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8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8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8433" y="2920182"/>
            <a:ext cx="4832591" cy="319768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61848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file(7/8)</a:t>
            </a:r>
            <a:endParaRPr lang="ko-KR" altLang="en-US" dirty="0"/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869383"/>
            <a:ext cx="6711654" cy="4195481"/>
          </a:xfrm>
        </p:spPr>
        <p:txBody>
          <a:bodyPr/>
          <a:lstStyle/>
          <a:p>
            <a:r>
              <a:rPr lang="ko-KR" altLang="en-US" dirty="0"/>
              <a:t>파일에 저장된 숫자</a:t>
            </a:r>
            <a:r>
              <a:rPr lang="en-US" altLang="ko-KR" dirty="0"/>
              <a:t>(number) </a:t>
            </a:r>
            <a:r>
              <a:rPr lang="ko-KR" altLang="en-US" dirty="0"/>
              <a:t>읽어서 처리하기 </a:t>
            </a:r>
            <a:endParaRPr lang="en-US" altLang="ko-KR" dirty="0"/>
          </a:p>
          <a:p>
            <a:r>
              <a:rPr lang="en-US" altLang="ko-KR" dirty="0"/>
              <a:t>‘number.txt’ </a:t>
            </a:r>
            <a:r>
              <a:rPr lang="ko-KR" altLang="en-US" dirty="0"/>
              <a:t>저장 내용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11" name="직사각형 10"/>
          <p:cNvSpPr/>
          <p:nvPr/>
        </p:nvSpPr>
        <p:spPr>
          <a:xfrm>
            <a:off x="1160908" y="2813925"/>
            <a:ext cx="4296310" cy="27211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1269239" y="2797790"/>
            <a:ext cx="7137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</a:t>
            </a:r>
          </a:p>
          <a:p>
            <a:r>
              <a:rPr lang="en-US" altLang="ko-KR" dirty="0"/>
              <a:t>123</a:t>
            </a:r>
          </a:p>
          <a:p>
            <a:r>
              <a:rPr lang="en-US" altLang="ko-KR" dirty="0"/>
              <a:t>67</a:t>
            </a:r>
          </a:p>
          <a:p>
            <a:r>
              <a:rPr lang="en-US" altLang="ko-KR" dirty="0"/>
              <a:t>31</a:t>
            </a:r>
          </a:p>
          <a:p>
            <a:r>
              <a:rPr lang="en-US" altLang="ko-KR" dirty="0"/>
              <a:t>999</a:t>
            </a:r>
          </a:p>
          <a:p>
            <a:r>
              <a:rPr lang="en-US" altLang="ko-KR" dirty="0"/>
              <a:t>1024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255</a:t>
            </a:r>
          </a:p>
          <a:p>
            <a:r>
              <a:rPr lang="en-US" altLang="ko-KR" dirty="0"/>
              <a:t>47246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86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file(8/8)</a:t>
            </a:r>
            <a:endParaRPr lang="ko-KR" altLang="en-US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628650" y="1582288"/>
            <a:ext cx="4870821" cy="37340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754760" y="1698114"/>
            <a:ext cx="4744711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open('number.txt',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dirty="0">
                <a:latin typeface="+mn-lt"/>
                <a:ea typeface="+mj-ea"/>
                <a:cs typeface="Times New Roman" panose="02020603050405020304" pitchFamily="18" charset="0"/>
              </a:rPr>
              <a:t>읽은 데이터를 합하기</a:t>
            </a:r>
            <a:r>
              <a:rPr lang="en-US" altLang="ko-KR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ko-KR" altLang="en-US" dirty="0" err="1">
                <a:latin typeface="+mn-lt"/>
                <a:ea typeface="+mj-ea"/>
                <a:cs typeface="Times New Roman" panose="02020603050405020304" pitchFamily="18" charset="0"/>
              </a:rPr>
              <a:t>데이터형은</a:t>
            </a:r>
            <a:r>
              <a:rPr lang="ko-KR" altLang="en-US" dirty="0">
                <a:latin typeface="+mn-lt"/>
                <a:ea typeface="+mj-ea"/>
                <a:cs typeface="Times New Roman" panose="02020603050405020304" pitchFamily="18" charset="0"/>
              </a:rPr>
              <a:t> 문자열</a:t>
            </a:r>
            <a:endParaRPr lang="en-US" altLang="ko-KR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 ) = ',  s)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print(sum)</a:t>
            </a: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2317" y="2542083"/>
            <a:ext cx="3928197" cy="3391632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71215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Reading a text file</a:t>
            </a:r>
            <a:r>
              <a:rPr lang="en-US" altLang="ko-KR" dirty="0"/>
              <a:t>,</a:t>
            </a:r>
            <a:r>
              <a:rPr lang="ko-KR" altLang="en-US" dirty="0"/>
              <a:t>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내용 개체 틀 2">
            <a:extLst>
              <a:ext uri="{FF2B5EF4-FFF2-40B4-BE49-F238E27FC236}">
                <a16:creationId xmlns:a16="http://schemas.microsoft.com/office/drawing/2014/main" id="{9100E694-9D1B-3149-A3A7-7BC5CCC735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h.txt</a:t>
            </a:r>
            <a:r>
              <a:rPr lang="en-US" altLang="ko-KR" dirty="0"/>
              <a:t>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465826" y="2347433"/>
            <a:ext cx="4870821" cy="30241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650533" y="2439846"/>
            <a:ext cx="4744711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char = 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].split()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print(i+1,"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문장은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print(char[0] 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print(char[1],"\n")</a:t>
            </a:r>
          </a:p>
        </p:txBody>
      </p:sp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E4614ECD-2CAD-4C4C-A577-E8F419A030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41563" y="3859508"/>
            <a:ext cx="2008951" cy="2769095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893CE37C-A165-154A-B9A1-C4621A8DFE6D}"/>
              </a:ext>
            </a:extLst>
          </p:cNvPr>
          <p:cNvSpPr/>
          <p:nvPr/>
        </p:nvSpPr>
        <p:spPr>
          <a:xfrm>
            <a:off x="628650" y="2387874"/>
            <a:ext cx="2270193" cy="104599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B3A176-F574-C54B-9A0A-9309DB488E30}"/>
              </a:ext>
            </a:extLst>
          </p:cNvPr>
          <p:cNvSpPr txBox="1"/>
          <p:nvPr/>
        </p:nvSpPr>
        <p:spPr>
          <a:xfrm>
            <a:off x="873571" y="2439846"/>
            <a:ext cx="129715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1 </a:t>
            </a:r>
            <a:r>
              <a:rPr kumimoji="1" lang="en" altLang="ko-Kore-KR" sz="1600" dirty="0" err="1"/>
              <a:t>Handong</a:t>
            </a:r>
            <a:endParaRPr kumimoji="1" lang="en" altLang="ko-Kore-KR" sz="1600" dirty="0"/>
          </a:p>
          <a:p>
            <a:r>
              <a:rPr kumimoji="1" lang="en" altLang="ko-Kore-KR" sz="1600" dirty="0"/>
              <a:t>2 Global</a:t>
            </a:r>
          </a:p>
          <a:p>
            <a:r>
              <a:rPr kumimoji="1" lang="en" altLang="ko-Kore-KR" sz="1600" dirty="0"/>
              <a:t>3 University</a:t>
            </a:r>
            <a:endParaRPr kumimoji="1" lang="ko-Kore-KR" altLang="en-US" sz="1600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248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ko-KR" dirty="0"/>
              <a:t>Reading a text file</a:t>
            </a:r>
            <a:r>
              <a:rPr lang="en-US" altLang="ko-KR" dirty="0"/>
              <a:t>,</a:t>
            </a:r>
            <a:r>
              <a:rPr lang="ko-KR" altLang="en-US" dirty="0"/>
              <a:t>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1" name="내용 개체 틀 2">
            <a:extLst>
              <a:ext uri="{FF2B5EF4-FFF2-40B4-BE49-F238E27FC236}">
                <a16:creationId xmlns:a16="http://schemas.microsoft.com/office/drawing/2014/main" id="{D149596E-2316-1A4C-BD8A-6F5F6AF093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n.txt</a:t>
            </a:r>
            <a:r>
              <a:rPr lang="en-US" altLang="ko-KR" dirty="0"/>
              <a:t>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3209108" y="2347268"/>
            <a:ext cx="4870821" cy="311719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3461642" y="2525323"/>
            <a:ext cx="4744711" cy="26571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k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k = k+1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print(k,"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for j in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j,end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="")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08CB24C-E39F-AE45-82CD-94E266870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7902" y="4302898"/>
            <a:ext cx="2205264" cy="203181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F46385C-2F08-354A-BB3B-8BFDCC5A37A7}"/>
              </a:ext>
            </a:extLst>
          </p:cNvPr>
          <p:cNvSpPr/>
          <p:nvPr/>
        </p:nvSpPr>
        <p:spPr>
          <a:xfrm>
            <a:off x="628651" y="2387874"/>
            <a:ext cx="2172915" cy="92333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CA738B-B442-2B41-8B50-523D12D2AB56}"/>
              </a:ext>
            </a:extLst>
          </p:cNvPr>
          <p:cNvSpPr txBox="1"/>
          <p:nvPr/>
        </p:nvSpPr>
        <p:spPr>
          <a:xfrm>
            <a:off x="873571" y="2439846"/>
            <a:ext cx="80823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0 1 0</a:t>
            </a:r>
          </a:p>
          <a:p>
            <a:r>
              <a:rPr kumimoji="1" lang="en" altLang="ko-Kore-KR" sz="1600" dirty="0"/>
              <a:t>1 2 3 4</a:t>
            </a:r>
          </a:p>
          <a:p>
            <a:r>
              <a:rPr kumimoji="1" lang="en" altLang="ko-Kore-KR" sz="1600" dirty="0"/>
              <a:t>5 6 7 8</a:t>
            </a:r>
            <a:endParaRPr kumimoji="1" lang="ko-Kore-KR" altLang="en-US" sz="1600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966804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D149596E-2316-1A4C-BD8A-6F5F6AF0936C}"/>
              </a:ext>
            </a:extLst>
          </p:cNvPr>
          <p:cNvSpPr txBox="1">
            <a:spLocks/>
          </p:cNvSpPr>
          <p:nvPr/>
        </p:nvSpPr>
        <p:spPr>
          <a:xfrm>
            <a:off x="494747" y="1875340"/>
            <a:ext cx="8248419" cy="512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endParaRPr lang="en-US" altLang="ko-KR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F46385C-2F08-354A-BB3B-8BFDCC5A37A7}"/>
              </a:ext>
            </a:extLst>
          </p:cNvPr>
          <p:cNvSpPr/>
          <p:nvPr/>
        </p:nvSpPr>
        <p:spPr>
          <a:xfrm>
            <a:off x="1397136" y="2579784"/>
            <a:ext cx="1667077" cy="1583654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28436" y="2019013"/>
            <a:ext cx="6711654" cy="4195481"/>
          </a:xfrm>
        </p:spPr>
        <p:txBody>
          <a:bodyPr/>
          <a:lstStyle/>
          <a:p>
            <a:r>
              <a:rPr lang="en-US" altLang="ko-KR" dirty="0"/>
              <a:t>‘n.txt’ </a:t>
            </a:r>
            <a:r>
              <a:rPr lang="ko-KR" altLang="en-US" dirty="0"/>
              <a:t>저장 내용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위 파일을 읽어서 각 숫자를 </a:t>
            </a:r>
            <a:r>
              <a:rPr lang="ko-KR" altLang="en-US" dirty="0" err="1"/>
              <a:t>출력하시오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7CA738B-B442-2B41-8B50-523D12D2AB56}"/>
              </a:ext>
            </a:extLst>
          </p:cNvPr>
          <p:cNvSpPr txBox="1"/>
          <p:nvPr/>
        </p:nvSpPr>
        <p:spPr>
          <a:xfrm>
            <a:off x="1525325" y="2639426"/>
            <a:ext cx="1263487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" altLang="ko-Kore-KR" sz="1600" dirty="0"/>
              <a:t>0 1 0 </a:t>
            </a:r>
            <a:r>
              <a:rPr kumimoji="1" lang="en-US" altLang="ko-KR" sz="1600" dirty="0"/>
              <a:t>1 2 3</a:t>
            </a:r>
            <a:endParaRPr kumimoji="1" lang="en" altLang="ko-Kore-KR" sz="1600" dirty="0"/>
          </a:p>
          <a:p>
            <a:r>
              <a:rPr kumimoji="1" lang="en" altLang="ko-Kore-KR" sz="1600" dirty="0"/>
              <a:t>1 2 3 4</a:t>
            </a:r>
          </a:p>
          <a:p>
            <a:r>
              <a:rPr kumimoji="1" lang="en" altLang="ko-Kore-KR" sz="1600" dirty="0"/>
              <a:t>5 6 7 8</a:t>
            </a:r>
          </a:p>
          <a:p>
            <a:r>
              <a:rPr kumimoji="1" lang="en-US" altLang="ko-KR" sz="1600" dirty="0"/>
              <a:t>11 12 13 14</a:t>
            </a:r>
          </a:p>
          <a:p>
            <a:r>
              <a:rPr kumimoji="1" lang="en-US" altLang="ko-KR" sz="1600" dirty="0"/>
              <a:t>2 3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47397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1, </a:t>
            </a:r>
            <a:r>
              <a:rPr lang="ko-KR" altLang="en-US" dirty="0"/>
              <a:t>코드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52508" y="1917071"/>
            <a:ext cx="46354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inf</a:t>
            </a:r>
            <a:r>
              <a:rPr lang="en-US" altLang="ko-KR" dirty="0"/>
              <a:t> = open('n.txt', 'r')</a:t>
            </a:r>
          </a:p>
          <a:p>
            <a:endParaRPr lang="en-US" altLang="ko-KR" dirty="0"/>
          </a:p>
          <a:p>
            <a:r>
              <a:rPr lang="en-US" altLang="ko-KR" dirty="0"/>
              <a:t>s = </a:t>
            </a:r>
            <a:r>
              <a:rPr lang="en-US" altLang="ko-KR" dirty="0" err="1"/>
              <a:t>inf.readlines</a:t>
            </a:r>
            <a:r>
              <a:rPr lang="en-US" altLang="ko-KR" dirty="0"/>
              <a:t>()</a:t>
            </a:r>
          </a:p>
          <a:p>
            <a:endParaRPr lang="en-US" altLang="ko-KR" dirty="0"/>
          </a:p>
          <a:p>
            <a:r>
              <a:rPr lang="en-US" altLang="ko-KR" dirty="0"/>
              <a:t>for line in s:</a:t>
            </a:r>
          </a:p>
          <a:p>
            <a:r>
              <a:rPr lang="en-US" altLang="ko-KR" dirty="0"/>
              <a:t>    line = </a:t>
            </a:r>
            <a:r>
              <a:rPr lang="en-US" altLang="ko-KR" dirty="0" err="1"/>
              <a:t>line.split</a:t>
            </a:r>
            <a:r>
              <a:rPr lang="en-US" altLang="ko-KR" dirty="0"/>
              <a:t>(' ')</a:t>
            </a:r>
          </a:p>
          <a:p>
            <a:r>
              <a:rPr lang="en-US" altLang="ko-KR" dirty="0"/>
              <a:t>    for </a:t>
            </a:r>
            <a:r>
              <a:rPr lang="en-US" altLang="ko-KR" dirty="0" err="1"/>
              <a:t>num</a:t>
            </a:r>
            <a:r>
              <a:rPr lang="en-US" altLang="ko-KR" dirty="0"/>
              <a:t> in line:</a:t>
            </a:r>
          </a:p>
          <a:p>
            <a:r>
              <a:rPr lang="en-US" altLang="ko-KR" dirty="0"/>
              <a:t>        print(</a:t>
            </a:r>
            <a:r>
              <a:rPr lang="en-US" altLang="ko-KR" dirty="0" err="1"/>
              <a:t>num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917180" y="1853248"/>
            <a:ext cx="4948599" cy="395416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pic>
        <p:nvPicPr>
          <p:cNvPr id="5" name="그림 4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3330" y="1917071"/>
            <a:ext cx="1107089" cy="4035150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81905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r>
              <a:rPr lang="ko-KR" altLang="en-US" dirty="0"/>
              <a:t>읽은 파일을 연산에 사용하는 방법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46536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과정 이해하기</a:t>
            </a:r>
            <a:endParaRPr lang="en-US" altLang="ko-KR" dirty="0"/>
          </a:p>
          <a:p>
            <a:pPr lvl="1"/>
            <a:r>
              <a:rPr lang="en-US" altLang="ko-KR" dirty="0"/>
              <a:t>.open(), .read(), .close() method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r>
              <a:rPr lang="en-US" altLang="ko-KR" dirty="0"/>
              <a:t>.</a:t>
            </a:r>
            <a:r>
              <a:rPr lang="en-US" altLang="ko-KR" dirty="0" err="1"/>
              <a:t>readline</a:t>
            </a:r>
            <a:r>
              <a:rPr lang="en-US" altLang="ko-KR" dirty="0"/>
              <a:t>(), .</a:t>
            </a:r>
            <a:r>
              <a:rPr lang="en-US" altLang="ko-KR" dirty="0" err="1"/>
              <a:t>readlines</a:t>
            </a:r>
            <a:r>
              <a:rPr lang="en-US" altLang="ko-KR" dirty="0"/>
              <a:t>() </a:t>
            </a:r>
            <a:r>
              <a:rPr lang="ko-KR" altLang="en-US" dirty="0"/>
              <a:t>차이점 알기</a:t>
            </a:r>
            <a:endParaRPr lang="en-US" altLang="ko-KR" dirty="0"/>
          </a:p>
          <a:p>
            <a:pPr lvl="1"/>
            <a:r>
              <a:rPr lang="ko-KR" altLang="en-US" dirty="0"/>
              <a:t>여러 줄로 구성된 파일을 읽어서 원하는 개별 데이터 추출하기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89652" y="109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41371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출력할 때는 </a:t>
            </a:r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사용하는 모드를 쓰시오</a:t>
            </a:r>
            <a:endParaRPr lang="en-US" altLang="ko-KR" dirty="0"/>
          </a:p>
          <a:p>
            <a:r>
              <a:rPr lang="ko-KR" altLang="en-US" dirty="0"/>
              <a:t>파일 내용 전체를 한번에 읽는 </a:t>
            </a:r>
            <a:r>
              <a:rPr lang="ko-KR" altLang="en-US" dirty="0" err="1"/>
              <a:t>메소드</a:t>
            </a:r>
            <a:r>
              <a:rPr lang="ko-KR" altLang="en-US"/>
              <a:t> 명을 쓰시오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319283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-450933" y="2689665"/>
            <a:ext cx="7214987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입출력 연습문제 풀기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_01_2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53364" y="4858933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87808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022453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1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2052925"/>
            <a:ext cx="7241126" cy="919511"/>
          </a:xfrm>
        </p:spPr>
        <p:txBody>
          <a:bodyPr/>
          <a:lstStyle/>
          <a:p>
            <a:r>
              <a:rPr lang="en-US" altLang="ko-KR" dirty="0"/>
              <a:t>‘number.txt’</a:t>
            </a:r>
            <a:r>
              <a:rPr lang="ko-KR" altLang="en-US" dirty="0"/>
              <a:t>를 읽어서 합계와 평균을 구하시오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46325230-B05C-454A-A2EE-D9B9A4B31D4C}"/>
              </a:ext>
            </a:extLst>
          </p:cNvPr>
          <p:cNvSpPr txBox="1">
            <a:spLocks/>
          </p:cNvSpPr>
          <p:nvPr/>
        </p:nvSpPr>
        <p:spPr>
          <a:xfrm>
            <a:off x="315251" y="2584440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	‘number.txt’ </a:t>
            </a:r>
            <a:r>
              <a:rPr lang="ko-KR" altLang="en-US" sz="2000" b="0" dirty="0"/>
              <a:t>저장 내용</a:t>
            </a:r>
            <a:endParaRPr lang="en-US" altLang="ko-KR" sz="2000" b="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517F6C-95C1-1442-A82C-DE309CBEF7CA}"/>
              </a:ext>
            </a:extLst>
          </p:cNvPr>
          <p:cNvSpPr txBox="1"/>
          <p:nvPr/>
        </p:nvSpPr>
        <p:spPr>
          <a:xfrm>
            <a:off x="1977511" y="3148430"/>
            <a:ext cx="164810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</a:t>
            </a:r>
          </a:p>
          <a:p>
            <a:r>
              <a:rPr lang="en-US" altLang="ko-KR" dirty="0"/>
              <a:t>123</a:t>
            </a:r>
          </a:p>
          <a:p>
            <a:r>
              <a:rPr lang="en-US" altLang="ko-KR" dirty="0"/>
              <a:t>67</a:t>
            </a:r>
          </a:p>
          <a:p>
            <a:r>
              <a:rPr lang="en-US" altLang="ko-KR" dirty="0"/>
              <a:t>31</a:t>
            </a:r>
          </a:p>
          <a:p>
            <a:r>
              <a:rPr lang="en-US" altLang="ko-KR" dirty="0"/>
              <a:t>999</a:t>
            </a:r>
          </a:p>
          <a:p>
            <a:r>
              <a:rPr lang="en-US" altLang="ko-KR" dirty="0"/>
              <a:t>1024</a:t>
            </a:r>
          </a:p>
          <a:p>
            <a:r>
              <a:rPr lang="en-US" altLang="ko-KR" dirty="0"/>
              <a:t>5</a:t>
            </a:r>
          </a:p>
          <a:p>
            <a:r>
              <a:rPr lang="en-US" altLang="ko-KR" dirty="0"/>
              <a:t>255</a:t>
            </a:r>
          </a:p>
          <a:p>
            <a:r>
              <a:rPr lang="en-US" altLang="ko-KR" dirty="0"/>
              <a:t>47246</a:t>
            </a:r>
            <a:endParaRPr lang="ko-KR" altLang="en-US" dirty="0"/>
          </a:p>
        </p:txBody>
      </p:sp>
      <p:sp>
        <p:nvSpPr>
          <p:cNvPr id="11" name="AutoShape 6"/>
          <p:cNvSpPr>
            <a:spLocks noChangeArrowheads="1"/>
          </p:cNvSpPr>
          <p:nvPr/>
        </p:nvSpPr>
        <p:spPr bwMode="auto">
          <a:xfrm>
            <a:off x="1689048" y="2972436"/>
            <a:ext cx="2569553" cy="341632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605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493486" y="1690689"/>
            <a:ext cx="7185396" cy="326577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705518" y="1782893"/>
            <a:ext cx="6891212" cy="263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open('number.txt')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total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mean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total = total +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mean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total / </a:t>
            </a:r>
            <a:r>
              <a:rPr lang="en-US" altLang="ko-KR" sz="1600" dirty="0" err="1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print('Number list = ', s, '\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nTotal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', total, '\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nMean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', round(mean,2))</a:t>
            </a:r>
          </a:p>
        </p:txBody>
      </p:sp>
      <p:pic>
        <p:nvPicPr>
          <p:cNvPr id="8" name="그림 7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6917" y="4788715"/>
            <a:ext cx="8032823" cy="149331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9306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읽어와 공백을 포함한 전체 문장의 길이를 출력한다</a:t>
            </a:r>
            <a:endParaRPr lang="en-US" altLang="ko-KR" dirty="0"/>
          </a:p>
          <a:p>
            <a:r>
              <a:rPr lang="ko-KR" altLang="en-US" dirty="0"/>
              <a:t>가장 긴 문장이 몇 번째 문장인지와 해당 문장을 출력한다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2735745" y="3379304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   ‘poem.txt’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666302" y="3953547"/>
            <a:ext cx="6261848" cy="23391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I carry your heart with me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am never without it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fear no fate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it's you are whatever a moon has always meant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whatever a sun will always sing is you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here is the deepest secret nobody knows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I carry your heart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568947" y="3797933"/>
            <a:ext cx="6141269" cy="289655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583415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69022" y="1582177"/>
            <a:ext cx="8098732" cy="484780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381054" y="1674381"/>
            <a:ext cx="7886700" cy="44525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open('poem.txt', 'r')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sum = 0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long = 0</a:t>
            </a:r>
          </a:p>
          <a:p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0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sum = sum +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공백을 포함한 전체 문장의 길이는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sum)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(s))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if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 &gt; long 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long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가장 긴 문장은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번째 문장이고 내용은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s[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longIndex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D8EE347-C569-4AA0-8ABA-08EA1AF12F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7898" y="2207583"/>
            <a:ext cx="5257346" cy="1188321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524479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handong.txt</a:t>
            </a:r>
            <a:r>
              <a:rPr lang="en-US" altLang="ko-KR" dirty="0"/>
              <a:t>’</a:t>
            </a:r>
            <a:r>
              <a:rPr lang="ko-KR" altLang="en-US" dirty="0"/>
              <a:t>를 읽어와 </a:t>
            </a:r>
            <a:r>
              <a:rPr lang="en-US" altLang="ko-KR" dirty="0"/>
              <a:t>,</a:t>
            </a:r>
          </a:p>
          <a:p>
            <a:pPr marL="0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문장은 </a:t>
            </a:r>
            <a:r>
              <a:rPr lang="ko-KR" altLang="en-US" dirty="0" err="1"/>
              <a:t>문장끼리</a:t>
            </a:r>
            <a:r>
              <a:rPr lang="ko-KR" altLang="en-US" dirty="0"/>
              <a:t> 숫자는 </a:t>
            </a:r>
            <a:r>
              <a:rPr lang="ko-KR" altLang="en-US" dirty="0" err="1"/>
              <a:t>숫자끼리</a:t>
            </a:r>
            <a:r>
              <a:rPr lang="en-US" altLang="ko-KR" dirty="0"/>
              <a:t> </a:t>
            </a:r>
            <a:r>
              <a:rPr lang="ko-KR" altLang="en-US" dirty="0"/>
              <a:t>각각 배열에 넣어      </a:t>
            </a:r>
            <a:endParaRPr lang="en-US" altLang="ko-KR" dirty="0"/>
          </a:p>
          <a:p>
            <a:pPr marL="0" indent="0">
              <a:buNone/>
            </a:pPr>
            <a:r>
              <a:rPr lang="ko-KR" altLang="en-US" dirty="0"/>
              <a:t>   출력한다</a:t>
            </a:r>
            <a:r>
              <a:rPr lang="en-US" altLang="ko-KR" dirty="0"/>
              <a:t>.</a:t>
            </a:r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194137" y="3429211"/>
            <a:ext cx="4747514" cy="5921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             ‘handong.txt’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549074" y="3924114"/>
            <a:ext cx="246357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why 53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not 6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change 81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the 9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world 0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397819" y="3825313"/>
            <a:ext cx="2340149" cy="207863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195923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906450" y="1678013"/>
            <a:ext cx="6211900" cy="391416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293860" y="1853248"/>
            <a:ext cx="6035360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handong.txt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string = []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[]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sentence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string.append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(sentence[0])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num.append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(sentence[1])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print(string)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print(num)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2B5FEFF-B6F8-4740-9B45-DCD3D39987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6893" y="5455062"/>
            <a:ext cx="4803621" cy="55426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03960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입출력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화면에서 데이터를 입력</a:t>
            </a:r>
            <a:r>
              <a:rPr lang="en-US" altLang="ko-KR" dirty="0"/>
              <a:t>, </a:t>
            </a:r>
            <a:r>
              <a:rPr lang="ko-KR" altLang="en-US" dirty="0"/>
              <a:t>출력하지 않고 파일에서 읽거나 쓸 때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많은 양의 데이터를 읽어야 할 때</a:t>
            </a:r>
            <a:endParaRPr lang="en-US" altLang="ko-KR" dirty="0"/>
          </a:p>
          <a:p>
            <a:pPr lvl="1"/>
            <a:r>
              <a:rPr lang="ko-KR" altLang="en-US" dirty="0"/>
              <a:t>파일에 저장된 데이터를 읽는다</a:t>
            </a:r>
            <a:endParaRPr lang="en-US" altLang="ko-KR" dirty="0"/>
          </a:p>
          <a:p>
            <a:r>
              <a:rPr lang="ko-KR" altLang="en-US" dirty="0"/>
              <a:t>데이터를 저장해야 할 때</a:t>
            </a:r>
            <a:endParaRPr lang="en-US" altLang="ko-KR" dirty="0"/>
          </a:p>
          <a:p>
            <a:pPr lvl="1"/>
            <a:r>
              <a:rPr lang="ko-KR" altLang="en-US" dirty="0"/>
              <a:t>파일에 데이터를 쓴다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649567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</a:t>
            </a:r>
            <a:r>
              <a:rPr lang="en-US" altLang="ko-KR" dirty="0" err="1"/>
              <a:t>num.txt</a:t>
            </a:r>
            <a:r>
              <a:rPr lang="en-US" altLang="ko-KR" dirty="0"/>
              <a:t>’</a:t>
            </a:r>
            <a:r>
              <a:rPr lang="ko-KR" altLang="en-US" dirty="0"/>
              <a:t>를 읽어와 각 과일에 해당하는 숫자가 몇개인지 찾는다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 과일에 해당하는 숫자들 중 가장 큰 값을 찾아서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5" name="내용 개체 틀 3">
            <a:extLst>
              <a:ext uri="{FF2B5EF4-FFF2-40B4-BE49-F238E27FC236}">
                <a16:creationId xmlns:a16="http://schemas.microsoft.com/office/drawing/2014/main" id="{7549A49B-6D6C-A648-AF45-3982E318332F}"/>
              </a:ext>
            </a:extLst>
          </p:cNvPr>
          <p:cNvSpPr txBox="1">
            <a:spLocks/>
          </p:cNvSpPr>
          <p:nvPr/>
        </p:nvSpPr>
        <p:spPr>
          <a:xfrm>
            <a:off x="827700" y="3571432"/>
            <a:ext cx="4052246" cy="615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/>
              <a:t>	‘num.txt’ </a:t>
            </a:r>
            <a:r>
              <a:rPr lang="ko-KR" altLang="en-US" sz="2000" b="0" dirty="0"/>
              <a:t>저장 내용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DCCEF01-DE64-8943-83B8-C6DF298BC0FC}"/>
              </a:ext>
            </a:extLst>
          </p:cNvPr>
          <p:cNvSpPr txBox="1"/>
          <p:nvPr/>
        </p:nvSpPr>
        <p:spPr>
          <a:xfrm>
            <a:off x="1950969" y="4193256"/>
            <a:ext cx="32427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>
                <a:cs typeface="Times New Roman" panose="02020603050405020304" pitchFamily="18" charset="0"/>
              </a:rPr>
              <a:t>Strawberry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8 1 3 5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endParaRPr lang="en-US" altLang="ko-KR" sz="1600" dirty="0">
              <a:cs typeface="Times New Roman" panose="02020603050405020304" pitchFamily="18" charset="0"/>
            </a:endParaRPr>
          </a:p>
          <a:p>
            <a:r>
              <a:rPr lang="en-US" altLang="ko-KR" sz="1600" dirty="0">
                <a:cs typeface="Times New Roman" panose="02020603050405020304" pitchFamily="18" charset="0"/>
              </a:rPr>
              <a:t>Banana 2 4 8 1 0 6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Peach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10 5 2 4 </a:t>
            </a:r>
          </a:p>
          <a:p>
            <a:r>
              <a:rPr lang="en-US" altLang="ko-KR" sz="1600" dirty="0">
                <a:cs typeface="Times New Roman" panose="02020603050405020304" pitchFamily="18" charset="0"/>
              </a:rPr>
              <a:t>Watermelon </a:t>
            </a:r>
            <a:r>
              <a:rPr lang="ko-KR" altLang="en-US" sz="1600" dirty="0"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cs typeface="Times New Roman" panose="02020603050405020304" pitchFamily="18" charset="0"/>
              </a:rPr>
              <a:t>3 5 4 1 13</a:t>
            </a:r>
            <a:endParaRPr lang="ko-KR" altLang="en-US" sz="1600" dirty="0">
              <a:cs typeface="Times New Roman" panose="02020603050405020304" pitchFamily="18" charset="0"/>
            </a:endParaRP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808765" y="4036396"/>
            <a:ext cx="3728569" cy="19221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0132102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346646" y="1572451"/>
            <a:ext cx="8585872" cy="296063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484710" y="1684515"/>
            <a:ext cx="88721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 = open(‘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'r')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sentence = []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[]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line in lines: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sentence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line.split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print(sentence[0],'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해당 숫자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(sentence[1:]),'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개 중 가장 큰 값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',max(sentence[1:]))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32456" y="4414101"/>
            <a:ext cx="6400062" cy="1238722"/>
          </a:xfrm>
          <a:prstGeom prst="rect">
            <a:avLst/>
          </a:prstGeom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178485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강의 요약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텍스트 상자 3"/>
          <p:cNvSpPr txBox="1"/>
          <p:nvPr/>
        </p:nvSpPr>
        <p:spPr>
          <a:xfrm>
            <a:off x="1689652" y="1093304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ko-KR" altLang="en-US" dirty="0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3333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파일에서 숫자를 읽은 후 숫자로 사용하려면 변환을 해야 하나요</a:t>
            </a:r>
            <a:r>
              <a:rPr lang="en-US" altLang="ko-KR" dirty="0"/>
              <a:t>?</a:t>
            </a:r>
          </a:p>
          <a:p>
            <a:r>
              <a:rPr lang="ko-KR" altLang="en-US" dirty="0"/>
              <a:t>파일을 모두 다 읽어서 처리하고 닫을 때 사용하는 </a:t>
            </a:r>
            <a:r>
              <a:rPr lang="ko-KR" altLang="en-US" dirty="0" err="1"/>
              <a:t>메소드는</a:t>
            </a:r>
            <a:r>
              <a:rPr lang="ko-KR" altLang="en-US" dirty="0"/>
              <a:t> 무엇인가요</a:t>
            </a:r>
            <a:r>
              <a:rPr lang="en-US" altLang="ko-KR"/>
              <a:t>?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29608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파일을 읽어서 처리하는 </a:t>
            </a:r>
            <a:r>
              <a:rPr lang="en-US" altLang="ko-KR" sz="4400" b="1" dirty="0">
                <a:solidFill>
                  <a:schemeClr val="bg1"/>
                </a:solidFill>
              </a:rPr>
              <a:t>method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82002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84166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r>
              <a:rPr lang="ko-KR" altLang="en-US" dirty="0"/>
              <a:t>파일을 읽은 후 처리하기</a:t>
            </a:r>
            <a:endParaRPr lang="en-US" altLang="ko-KR"/>
          </a:p>
          <a:p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35748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z="3600" dirty="0"/>
              <a:t>파일을 읽어서 처리하는 </a:t>
            </a:r>
            <a:r>
              <a:rPr lang="en-US" altLang="ko-KR" sz="3600" dirty="0"/>
              <a:t>method</a:t>
            </a:r>
            <a:endParaRPr lang="ko-KR" altLang="en-US" sz="3600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3F5C4EF3-6474-534C-A047-BC22369A20F4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46940" y="2025245"/>
          <a:ext cx="7027018" cy="2870200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1693374">
                  <a:extLst>
                    <a:ext uri="{9D8B030D-6E8A-4147-A177-3AD203B41FA5}">
                      <a16:colId xmlns:a16="http://schemas.microsoft.com/office/drawing/2014/main" val="3020877716"/>
                    </a:ext>
                  </a:extLst>
                </a:gridCol>
                <a:gridCol w="5333644">
                  <a:extLst>
                    <a:ext uri="{9D8B030D-6E8A-4147-A177-3AD203B41FA5}">
                      <a16:colId xmlns:a16="http://schemas.microsoft.com/office/drawing/2014/main" val="4274926253"/>
                    </a:ext>
                  </a:extLst>
                </a:gridCol>
              </a:tblGrid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method</a:t>
                      </a:r>
                      <a:endParaRPr lang="ko-Kore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ore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0347452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.split()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문자열을 단어 단위</a:t>
                      </a:r>
                      <a:r>
                        <a:rPr lang="en-US" altLang="ko-KR" sz="1600" dirty="0"/>
                        <a:t>,</a:t>
                      </a:r>
                      <a:r>
                        <a:rPr lang="ko-KR" altLang="en-US" sz="1600" dirty="0"/>
                        <a:t> 리스트로 만들어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줌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8877551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.strip()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600" dirty="0"/>
                        <a:t>문자열 시작과 끝의 해당 문자를 제거</a:t>
                      </a:r>
                      <a:endParaRPr lang="en-US" altLang="ko-KR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2684709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.</a:t>
                      </a:r>
                      <a:r>
                        <a:rPr lang="en-US" altLang="ko-Kore-KR" sz="1600" dirty="0" err="1"/>
                        <a:t>l</a:t>
                      </a:r>
                      <a:r>
                        <a:rPr lang="en-US" altLang="ko-KR" sz="1600" dirty="0" err="1"/>
                        <a:t>strip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문자열이 시작하는 곳의 문자들을 제거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1897337"/>
                  </a:ext>
                </a:extLst>
              </a:tr>
              <a:tr h="57404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600" dirty="0"/>
                        <a:t>.</a:t>
                      </a:r>
                      <a:r>
                        <a:rPr lang="en-US" altLang="ko-KR" sz="1600" dirty="0" err="1"/>
                        <a:t>rstrip</a:t>
                      </a:r>
                      <a:r>
                        <a:rPr lang="en-US" altLang="ko-KR" sz="1600" dirty="0"/>
                        <a:t>()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1600" dirty="0"/>
                        <a:t>문자열이 끝나는 곳의 문자들을 제거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594228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292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문자열을 단어 단위</a:t>
            </a:r>
            <a:r>
              <a:rPr lang="en-US" altLang="ko-KR" dirty="0"/>
              <a:t>,</a:t>
            </a:r>
            <a:r>
              <a:rPr lang="ko-KR" altLang="en-US" dirty="0"/>
              <a:t> 리스트로 만들어 준다</a:t>
            </a:r>
            <a:endParaRPr lang="en-US" altLang="ko-KR" dirty="0"/>
          </a:p>
          <a:p>
            <a:r>
              <a:rPr lang="en-US" altLang="ko-KR" dirty="0" err="1"/>
              <a:t>readlines</a:t>
            </a:r>
            <a:r>
              <a:rPr lang="en-US" altLang="ko-KR" dirty="0"/>
              <a:t>()</a:t>
            </a:r>
            <a:r>
              <a:rPr lang="ko-KR" altLang="en-US" dirty="0"/>
              <a:t>는 한 줄 단위로 문자열 리스트 생성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2383" y="2987958"/>
            <a:ext cx="4700016" cy="358371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8" name="직사각형 7"/>
          <p:cNvSpPr/>
          <p:nvPr/>
        </p:nvSpPr>
        <p:spPr>
          <a:xfrm>
            <a:off x="927727" y="3279385"/>
            <a:ext cx="4572000" cy="289310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>
                <a:ea typeface="+mj-ea"/>
              </a:rPr>
              <a:t>inf = open('poem.txt', 'r')</a:t>
            </a:r>
          </a:p>
          <a:p>
            <a:endParaRPr lang="ko-KR" altLang="en-US" sz="1600" dirty="0">
              <a:ea typeface="+mj-ea"/>
            </a:endParaRPr>
          </a:p>
          <a:p>
            <a:r>
              <a:rPr lang="ko-KR" altLang="en-US" sz="1600" dirty="0">
                <a:ea typeface="+mj-ea"/>
              </a:rPr>
              <a:t>s = inf.readline()</a:t>
            </a:r>
          </a:p>
          <a:p>
            <a:r>
              <a:rPr lang="ko-KR" altLang="en-US" sz="1600" dirty="0">
                <a:ea typeface="+mj-ea"/>
              </a:rPr>
              <a:t>print('readline( ) = ',  s)</a:t>
            </a:r>
          </a:p>
          <a:p>
            <a:endParaRPr lang="ko-KR" altLang="en-US" sz="1600" dirty="0">
              <a:ea typeface="+mj-ea"/>
            </a:endParaRPr>
          </a:p>
          <a:p>
            <a:r>
              <a:rPr lang="ko-KR" altLang="en-US" sz="1600" dirty="0">
                <a:solidFill>
                  <a:srgbClr val="C00000"/>
                </a:solidFill>
                <a:ea typeface="+mj-ea"/>
              </a:rPr>
              <a:t>slist = s.split()</a:t>
            </a:r>
          </a:p>
          <a:p>
            <a:r>
              <a:rPr lang="ko-KR" altLang="en-US" sz="1600" dirty="0">
                <a:ea typeface="+mj-ea"/>
              </a:rPr>
              <a:t>print(slist)</a:t>
            </a:r>
          </a:p>
          <a:p>
            <a:r>
              <a:rPr lang="ko-KR" altLang="en-US" sz="1600" dirty="0">
                <a:ea typeface="+mj-ea"/>
              </a:rPr>
              <a:t>print(slist[0])</a:t>
            </a:r>
          </a:p>
          <a:p>
            <a:r>
              <a:rPr lang="ko-KR" altLang="en-US" sz="1600" dirty="0" err="1">
                <a:ea typeface="+mj-ea"/>
              </a:rPr>
              <a:t>print</a:t>
            </a:r>
            <a:r>
              <a:rPr lang="ko-KR" altLang="en-US" sz="1600" dirty="0">
                <a:ea typeface="+mj-ea"/>
              </a:rPr>
              <a:t>(</a:t>
            </a:r>
            <a:r>
              <a:rPr lang="ko-KR" altLang="en-US" sz="1600" dirty="0" err="1">
                <a:ea typeface="+mj-ea"/>
              </a:rPr>
              <a:t>slist</a:t>
            </a:r>
            <a:r>
              <a:rPr lang="ko-KR" altLang="en-US" sz="1600" dirty="0">
                <a:ea typeface="+mj-ea"/>
              </a:rPr>
              <a:t>[3])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78461" y="4576004"/>
            <a:ext cx="5749244" cy="159872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0" name="모서리가 둥근 직사각형 9"/>
          <p:cNvSpPr/>
          <p:nvPr/>
        </p:nvSpPr>
        <p:spPr>
          <a:xfrm>
            <a:off x="3213727" y="5322147"/>
            <a:ext cx="5650873" cy="30818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51124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split() </a:t>
            </a:r>
            <a:r>
              <a:rPr lang="ko-KR" altLang="en-US" dirty="0"/>
              <a:t>사용 예제</a:t>
            </a:r>
          </a:p>
        </p:txBody>
      </p:sp>
      <p:sp>
        <p:nvSpPr>
          <p:cNvPr id="10" name="내용 개체 틀 2"/>
          <p:cNvSpPr>
            <a:spLocks noGrp="1"/>
          </p:cNvSpPr>
          <p:nvPr>
            <p:ph idx="1"/>
          </p:nvPr>
        </p:nvSpPr>
        <p:spPr>
          <a:xfrm>
            <a:off x="828436" y="1776700"/>
            <a:ext cx="6711654" cy="4195481"/>
          </a:xfrm>
        </p:spPr>
        <p:txBody>
          <a:bodyPr/>
          <a:lstStyle/>
          <a:p>
            <a:r>
              <a:rPr lang="en-US" altLang="ko-KR" dirty="0"/>
              <a:t>‘number2.txt’ </a:t>
            </a:r>
            <a:r>
              <a:rPr lang="ko-KR" altLang="en-US" dirty="0"/>
              <a:t>저장 내용이 한 줄에 여러 숫자가 입력 되어 있는 경우 </a:t>
            </a:r>
            <a:endParaRPr lang="en-US" altLang="ko-KR" dirty="0"/>
          </a:p>
        </p:txBody>
      </p:sp>
      <p:sp>
        <p:nvSpPr>
          <p:cNvPr id="9" name="직사각형 8"/>
          <p:cNvSpPr/>
          <p:nvPr/>
        </p:nvSpPr>
        <p:spPr>
          <a:xfrm>
            <a:off x="1173708" y="2634022"/>
            <a:ext cx="4640683" cy="54320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1269239" y="2715906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2056 123 67 31 999 1024 5 255 47246</a:t>
            </a:r>
            <a:endParaRPr lang="ko-KR" altLang="en-US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1173708" y="3398294"/>
            <a:ext cx="3627603" cy="276125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1301724" y="3543444"/>
            <a:ext cx="3382036" cy="261610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open('number2.txt', 'r')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n = </a:t>
            </a:r>
            <a:r>
              <a:rPr lang="en-US" altLang="ko-KR" sz="1600" dirty="0" err="1">
                <a:ea typeface="+mj-ea"/>
              </a:rPr>
              <a:t>inf.readline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print('</a:t>
            </a:r>
            <a:r>
              <a:rPr lang="en-US" altLang="ko-KR" sz="1600" dirty="0" err="1">
                <a:ea typeface="+mj-ea"/>
              </a:rPr>
              <a:t>readline</a:t>
            </a:r>
            <a:r>
              <a:rPr lang="en-US" altLang="ko-KR" sz="1600" dirty="0">
                <a:ea typeface="+mj-ea"/>
              </a:rPr>
              <a:t>( ) = ',  n)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n.split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[0])</a:t>
            </a:r>
          </a:p>
          <a:p>
            <a:r>
              <a:rPr lang="en-US" altLang="ko-KR" sz="1600" dirty="0">
                <a:ea typeface="+mj-ea"/>
              </a:rPr>
              <a:t>print(</a:t>
            </a:r>
            <a:r>
              <a:rPr lang="en-US" altLang="ko-KR" sz="1600" dirty="0" err="1">
                <a:ea typeface="+mj-ea"/>
              </a:rPr>
              <a:t>int</a:t>
            </a:r>
            <a:r>
              <a:rPr lang="en-US" altLang="ko-KR" sz="1600" dirty="0">
                <a:ea typeface="+mj-ea"/>
              </a:rPr>
              <a:t>(</a:t>
            </a:r>
            <a:r>
              <a:rPr lang="en-US" altLang="ko-KR" sz="1600" dirty="0" err="1">
                <a:ea typeface="+mj-ea"/>
              </a:rPr>
              <a:t>nlist</a:t>
            </a:r>
            <a:r>
              <a:rPr lang="en-US" altLang="ko-KR" sz="1600" dirty="0">
                <a:ea typeface="+mj-ea"/>
              </a:rPr>
              <a:t>[0]))</a:t>
            </a:r>
          </a:p>
          <a:p>
            <a:endParaRPr lang="ko-KR" altLang="en-US" sz="1600" dirty="0">
              <a:ea typeface="+mj-ea"/>
            </a:endParaRPr>
          </a:p>
        </p:txBody>
      </p:sp>
      <p:pic>
        <p:nvPicPr>
          <p:cNvPr id="14" name="그림 13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389" y="4860200"/>
            <a:ext cx="5608019" cy="164174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5" name="모서리가 둥근 직사각형 14"/>
          <p:cNvSpPr/>
          <p:nvPr/>
        </p:nvSpPr>
        <p:spPr>
          <a:xfrm>
            <a:off x="3495421" y="5530197"/>
            <a:ext cx="5456027" cy="25872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11651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strip()</a:t>
            </a:r>
            <a:r>
              <a:rPr lang="ko-KR" altLang="en-US" dirty="0"/>
              <a:t> </a:t>
            </a:r>
            <a:r>
              <a:rPr lang="en-US" altLang="ko-KR" dirty="0"/>
              <a:t>method</a:t>
            </a:r>
            <a:endParaRPr lang="ko-KR" altLang="en-US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문자열에서 문자열 시작과 끝의 해당 문자를 제거하는 기능을 제공한다</a:t>
            </a:r>
            <a:endParaRPr lang="en-US" altLang="ko-KR" dirty="0"/>
          </a:p>
          <a:p>
            <a:r>
              <a:rPr lang="ko-KR" altLang="en-US" dirty="0"/>
              <a:t>파일에서 읽은 데이터가 앞에 스페이스가 있거나</a:t>
            </a:r>
            <a:r>
              <a:rPr lang="en-US" altLang="ko-KR" dirty="0"/>
              <a:t>, </a:t>
            </a:r>
            <a:r>
              <a:rPr lang="ko-KR" altLang="en-US" dirty="0"/>
              <a:t>마지막에 </a:t>
            </a:r>
            <a:r>
              <a:rPr lang="en-US" altLang="ko-KR" dirty="0"/>
              <a:t>‘\n‘</a:t>
            </a:r>
            <a:r>
              <a:rPr lang="ko-KR" altLang="en-US" dirty="0"/>
              <a:t>을</a:t>
            </a:r>
            <a:r>
              <a:rPr lang="en-US" altLang="ko-KR" dirty="0"/>
              <a:t> </a:t>
            </a:r>
            <a:r>
              <a:rPr lang="ko-KR" altLang="en-US" dirty="0"/>
              <a:t>제거할 때 활용한다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1195224" y="3771972"/>
            <a:ext cx="6593311" cy="2539927"/>
          </a:xfrm>
          <a:prstGeom prst="roundRect">
            <a:avLst>
              <a:gd name="adj" fmla="val 12000"/>
            </a:avLst>
          </a:prstGeom>
          <a:noFill/>
          <a:ln w="19050">
            <a:solidFill>
              <a:schemeClr val="accent6">
                <a:lumMod val="50000"/>
              </a:schemeClr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1388531" y="3852577"/>
            <a:ext cx="6084455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>
                <a:ea typeface="+mj-ea"/>
              </a:rPr>
              <a:t>&gt;&gt;&gt; s=</a:t>
            </a:r>
            <a:r>
              <a:rPr lang="en-US" altLang="ko-KR" sz="1600" dirty="0"/>
              <a:t>"</a:t>
            </a:r>
            <a:r>
              <a:rPr lang="ko-KR" altLang="en-US" sz="1600" dirty="0">
                <a:ea typeface="+mj-ea"/>
              </a:rPr>
              <a:t>   </a:t>
            </a:r>
            <a:r>
              <a:rPr lang="en-US" altLang="ko-KR" sz="1600" dirty="0">
                <a:ea typeface="+mj-ea"/>
              </a:rPr>
              <a:t>this is string, strip function example...!! </a:t>
            </a:r>
            <a:r>
              <a:rPr lang="en-US" altLang="ko-KR" sz="1600" dirty="0"/>
              <a:t>"</a:t>
            </a:r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(" ")</a:t>
            </a:r>
          </a:p>
          <a:p>
            <a:r>
              <a:rPr lang="en-US" altLang="ko-KR" sz="1600" dirty="0">
                <a:ea typeface="+mj-ea"/>
              </a:rPr>
              <a:t>'this is string, strip function example...!!</a:t>
            </a:r>
            <a:r>
              <a:rPr lang="en-US" altLang="ko-KR" sz="1600" dirty="0"/>
              <a:t>'</a:t>
            </a:r>
            <a:endParaRPr lang="en-US" altLang="ko-KR" sz="1600" dirty="0">
              <a:ea typeface="+mj-ea"/>
            </a:endParaRP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s="@@@@@this is string, strip function example...!!@@</a:t>
            </a:r>
            <a:r>
              <a:rPr lang="en-US" altLang="ko-KR" sz="1600" dirty="0"/>
              <a:t>"</a:t>
            </a:r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&gt;&gt;&gt;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</a:rPr>
              <a:t>s.strip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("@")</a:t>
            </a:r>
          </a:p>
          <a:p>
            <a:r>
              <a:rPr lang="en-US" altLang="ko-KR" sz="1600" dirty="0">
                <a:ea typeface="+mj-ea"/>
              </a:rPr>
              <a:t>'this is string, strip function example...!!'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20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파일의 종류</a:t>
            </a:r>
          </a:p>
        </p:txBody>
      </p:sp>
      <p:sp>
        <p:nvSpPr>
          <p:cNvPr id="1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File </a:t>
            </a:r>
          </a:p>
          <a:p>
            <a:pPr lvl="1"/>
            <a:r>
              <a:rPr lang="ko-KR" altLang="en-US" dirty="0"/>
              <a:t>텍스트 파일</a:t>
            </a:r>
            <a:r>
              <a:rPr lang="en-US" altLang="ko-KR" dirty="0"/>
              <a:t>(text file)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바이너리 파일</a:t>
            </a:r>
            <a:r>
              <a:rPr lang="en-US" altLang="ko-KR" dirty="0"/>
              <a:t>(binary file)</a:t>
            </a:r>
          </a:p>
          <a:p>
            <a:pPr lvl="2"/>
            <a:r>
              <a:rPr lang="ko-KR" altLang="en-US" dirty="0"/>
              <a:t>실행 가능 파일</a:t>
            </a:r>
            <a:endParaRPr lang="en-US" altLang="ko-KR" dirty="0"/>
          </a:p>
          <a:p>
            <a:pPr lvl="2"/>
            <a:r>
              <a:rPr lang="ko-KR" altLang="en-US" dirty="0"/>
              <a:t>이미지 화일</a:t>
            </a:r>
            <a:endParaRPr lang="en-US" altLang="ko-KR" dirty="0"/>
          </a:p>
          <a:p>
            <a:pPr lvl="2"/>
            <a:r>
              <a:rPr lang="ko-KR" altLang="en-US" dirty="0"/>
              <a:t>오디오 파일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35534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(), </a:t>
            </a:r>
            <a:r>
              <a:rPr lang="en-US" altLang="ko-KR" dirty="0" err="1"/>
              <a:t>rstrip</a:t>
            </a:r>
            <a:r>
              <a:rPr lang="en-US" altLang="ko-KR" dirty="0"/>
              <a:t>() </a:t>
            </a:r>
            <a:r>
              <a:rPr lang="ko-KR" altLang="en-US" dirty="0"/>
              <a:t>활용</a:t>
            </a:r>
          </a:p>
        </p:txBody>
      </p:sp>
      <p:sp>
        <p:nvSpPr>
          <p:cNvPr id="16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lstrip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시작하는 곳의 문자들을 제거한다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rstrip</a:t>
            </a:r>
            <a:r>
              <a:rPr lang="en-US" altLang="ko-KR" dirty="0"/>
              <a:t>()</a:t>
            </a:r>
          </a:p>
          <a:p>
            <a:pPr lvl="1"/>
            <a:r>
              <a:rPr lang="ko-KR" altLang="en-US" dirty="0"/>
              <a:t>문자열이 끝나는 곳의 문자들을 제거한다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446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8" y="1875340"/>
            <a:ext cx="7886700" cy="4351338"/>
          </a:xfrm>
        </p:spPr>
        <p:txBody>
          <a:bodyPr/>
          <a:lstStyle/>
          <a:p>
            <a:r>
              <a:rPr lang="en-US" altLang="ko-KR" dirty="0"/>
              <a:t>‘number3.txt’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351197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8776" y="3601799"/>
            <a:ext cx="6631314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open('number3.txt', 'r')</a:t>
            </a:r>
          </a:p>
          <a:p>
            <a:endParaRPr lang="en" altLang="ko-Kore-KR" dirty="0"/>
          </a:p>
          <a:p>
            <a:r>
              <a:rPr lang="en" altLang="ko-Kore-KR" dirty="0"/>
              <a:t>text = </a:t>
            </a:r>
            <a:r>
              <a:rPr lang="en" altLang="ko-Kore-KR" dirty="0" err="1"/>
              <a:t>inf.readline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text.lstrip</a:t>
            </a:r>
            <a:r>
              <a:rPr lang="en" altLang="ko-Kore-KR" dirty="0"/>
              <a:t>('!')) 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text.rstrip</a:t>
            </a:r>
            <a:r>
              <a:rPr lang="en" altLang="ko-Kore-KR" dirty="0"/>
              <a:t>('!')) 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text.strip</a:t>
            </a:r>
            <a:r>
              <a:rPr lang="en" altLang="ko-Kore-KR" dirty="0"/>
              <a:t>('!'))</a:t>
            </a:r>
          </a:p>
          <a:p>
            <a:endParaRPr lang="en" altLang="ko-Kore-KR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68D3EE6-00EE-0D4A-9BD2-9DDD5042F8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3165" y="4755962"/>
            <a:ext cx="5107991" cy="925221"/>
          </a:xfrm>
          <a:prstGeom prst="rect">
            <a:avLst/>
          </a:prstGeom>
          <a:ln>
            <a:solidFill>
              <a:schemeClr val="bg1">
                <a:lumMod val="50000"/>
              </a:schemeClr>
            </a:solidFill>
          </a:ln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1"/>
            <a:ext cx="5716069" cy="682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!!!!!!!!!!!!!Why not Change the world!!!!!!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7794314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7" y="1875340"/>
            <a:ext cx="8248419" cy="512534"/>
          </a:xfrm>
        </p:spPr>
        <p:txBody>
          <a:bodyPr/>
          <a:lstStyle/>
          <a:p>
            <a:r>
              <a:rPr lang="en-US" altLang="ko-KR" dirty="0"/>
              <a:t>‘number4.txt’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351197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94619" y="3683826"/>
            <a:ext cx="66313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open('number4.txt', 'r')</a:t>
            </a:r>
          </a:p>
          <a:p>
            <a:endParaRPr lang="en" altLang="ko-Kore-KR" dirty="0"/>
          </a:p>
          <a:p>
            <a:r>
              <a:rPr lang="en" altLang="ko-Kore-KR" dirty="0"/>
              <a:t>text = </a:t>
            </a:r>
            <a:r>
              <a:rPr lang="en" altLang="ko-Kore-KR" dirty="0" err="1"/>
              <a:t>inf.readline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text.lstrip</a:t>
            </a:r>
            <a:r>
              <a:rPr lang="en" altLang="ko-Kore-KR" dirty="0"/>
              <a:t>('3'))</a:t>
            </a:r>
          </a:p>
          <a:p>
            <a:r>
              <a:rPr lang="en" altLang="ko-Kore-KR" dirty="0"/>
              <a:t>print(</a:t>
            </a:r>
            <a:r>
              <a:rPr lang="en" altLang="ko-Kore-KR" dirty="0" err="1"/>
              <a:t>text.rstrip</a:t>
            </a:r>
            <a:r>
              <a:rPr lang="en" altLang="ko-Kore-KR" dirty="0"/>
              <a:t>('*')) 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1"/>
            <a:ext cx="5151865" cy="68238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33We are ~the world^^</a:t>
            </a:r>
            <a:r>
              <a:rPr lang="ko-KR" altLang="en-US" dirty="0"/>
              <a:t>****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30076C-AF97-AB4E-B359-4DE8D02BB0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0375" y="5181775"/>
            <a:ext cx="3618719" cy="68238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87863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method</a:t>
            </a:r>
            <a:r>
              <a:rPr lang="ko-KR" altLang="en-US" dirty="0"/>
              <a:t> 사용 예제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8" name="내용 개체 틀 2">
            <a:extLst>
              <a:ext uri="{FF2B5EF4-FFF2-40B4-BE49-F238E27FC236}">
                <a16:creationId xmlns:a16="http://schemas.microsoft.com/office/drawing/2014/main" id="{935F04FE-1632-4449-BF18-50F0538F0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748" y="1875340"/>
            <a:ext cx="8020602" cy="587847"/>
          </a:xfrm>
        </p:spPr>
        <p:txBody>
          <a:bodyPr/>
          <a:lstStyle/>
          <a:p>
            <a:r>
              <a:rPr lang="en-US" altLang="ko-KR" dirty="0"/>
              <a:t>‘number5.txt’ </a:t>
            </a:r>
            <a:r>
              <a:rPr lang="ko-KR" altLang="en-US" dirty="0"/>
              <a:t>저장 내용</a:t>
            </a:r>
            <a:endParaRPr lang="en-US" altLang="ko-KR" dirty="0"/>
          </a:p>
        </p:txBody>
      </p:sp>
      <p:sp>
        <p:nvSpPr>
          <p:cNvPr id="12" name="AutoShape 6"/>
          <p:cNvSpPr>
            <a:spLocks noChangeArrowheads="1"/>
          </p:cNvSpPr>
          <p:nvPr/>
        </p:nvSpPr>
        <p:spPr bwMode="auto">
          <a:xfrm>
            <a:off x="762552" y="3533040"/>
            <a:ext cx="4970983" cy="2809529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3" name="직사각형 12"/>
          <p:cNvSpPr/>
          <p:nvPr/>
        </p:nvSpPr>
        <p:spPr>
          <a:xfrm>
            <a:off x="908776" y="3757246"/>
            <a:ext cx="663131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" altLang="ko-Kore-KR" dirty="0"/>
              <a:t>inf = open('number5.txt', 'r')</a:t>
            </a:r>
          </a:p>
          <a:p>
            <a:endParaRPr lang="en" altLang="ko-Kore-KR" dirty="0"/>
          </a:p>
          <a:p>
            <a:r>
              <a:rPr lang="en" altLang="ko-Kore-KR" dirty="0"/>
              <a:t>lines = </a:t>
            </a:r>
            <a:r>
              <a:rPr lang="en" altLang="ko-Kore-KR" dirty="0" err="1"/>
              <a:t>inf.readlines</a:t>
            </a:r>
            <a:r>
              <a:rPr lang="en" altLang="ko-Kore-KR" dirty="0"/>
              <a:t>()</a:t>
            </a:r>
          </a:p>
          <a:p>
            <a:endParaRPr lang="en" altLang="ko-Kore-KR" dirty="0"/>
          </a:p>
          <a:p>
            <a:r>
              <a:rPr lang="en" altLang="ko-Kore-KR" dirty="0"/>
              <a:t>print(lines[0].</a:t>
            </a:r>
            <a:r>
              <a:rPr lang="en" altLang="ko-Kore-KR" dirty="0" err="1"/>
              <a:t>lstrip</a:t>
            </a:r>
            <a:r>
              <a:rPr lang="en" altLang="ko-Kore-KR" dirty="0"/>
              <a:t>('*'))</a:t>
            </a:r>
          </a:p>
          <a:p>
            <a:r>
              <a:rPr lang="en" altLang="ko-Kore-KR" dirty="0"/>
              <a:t>print(lines[1].</a:t>
            </a:r>
            <a:r>
              <a:rPr lang="en" altLang="ko-Kore-KR" dirty="0" err="1"/>
              <a:t>lstrip</a:t>
            </a:r>
            <a:r>
              <a:rPr lang="en" altLang="ko-Kore-KR" dirty="0"/>
              <a:t>('('))</a:t>
            </a:r>
          </a:p>
          <a:p>
            <a:r>
              <a:rPr lang="en" altLang="ko-Kore-KR" dirty="0"/>
              <a:t>print(lines[2].</a:t>
            </a:r>
            <a:r>
              <a:rPr lang="en" altLang="ko-Kore-KR" dirty="0" err="1"/>
              <a:t>rstrip</a:t>
            </a:r>
            <a:r>
              <a:rPr lang="en" altLang="ko-Kore-KR" dirty="0"/>
              <a:t>('&amp;&amp;'))</a:t>
            </a:r>
          </a:p>
          <a:p>
            <a:endParaRPr lang="en" altLang="ko-Kore-KR" dirty="0"/>
          </a:p>
          <a:p>
            <a:endParaRPr lang="en" altLang="ko-Kore-KR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53A06E8-109F-F641-A33C-89D072688DBC}"/>
              </a:ext>
            </a:extLst>
          </p:cNvPr>
          <p:cNvSpPr/>
          <p:nvPr/>
        </p:nvSpPr>
        <p:spPr>
          <a:xfrm>
            <a:off x="762552" y="2342330"/>
            <a:ext cx="5112954" cy="1053118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15100E0-32D8-3E40-B2D7-0792036B5B9F}"/>
              </a:ext>
            </a:extLst>
          </p:cNvPr>
          <p:cNvSpPr txBox="1"/>
          <p:nvPr/>
        </p:nvSpPr>
        <p:spPr>
          <a:xfrm>
            <a:off x="762552" y="2463187"/>
            <a:ext cx="63812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**</a:t>
            </a:r>
            <a:r>
              <a:rPr lang="ko-KR" altLang="en-US" dirty="0" err="1"/>
              <a:t>동해물과</a:t>
            </a:r>
            <a:r>
              <a:rPr lang="ko-KR" altLang="en-US" dirty="0"/>
              <a:t> 백두산</a:t>
            </a:r>
            <a:r>
              <a:rPr lang="en-US" altLang="ko-KR" dirty="0"/>
              <a:t>!</a:t>
            </a:r>
            <a:r>
              <a:rPr lang="ko-KR" altLang="en-US" dirty="0"/>
              <a:t>이 마르고</a:t>
            </a:r>
            <a:r>
              <a:rPr lang="en-US" altLang="ko-KR" dirty="0"/>
              <a:t>% </a:t>
            </a:r>
            <a:r>
              <a:rPr lang="ko-KR" altLang="en-US" dirty="0"/>
              <a:t>닳</a:t>
            </a:r>
            <a:r>
              <a:rPr lang="en-US" altLang="ko-KR" dirty="0"/>
              <a:t>~</a:t>
            </a:r>
            <a:r>
              <a:rPr lang="ko-KR" altLang="en-US" dirty="0"/>
              <a:t>도록*****</a:t>
            </a:r>
          </a:p>
          <a:p>
            <a:r>
              <a:rPr lang="en-US" altLang="ko-KR" dirty="0"/>
              <a:t>(</a:t>
            </a:r>
            <a:r>
              <a:rPr lang="ko-KR" altLang="en-US" dirty="0"/>
              <a:t>하나님이 보우하</a:t>
            </a:r>
            <a:r>
              <a:rPr lang="en-US" altLang="ko-KR" dirty="0"/>
              <a:t>)+</a:t>
            </a:r>
            <a:r>
              <a:rPr lang="ko-KR" altLang="en-US" dirty="0"/>
              <a:t>사 우리나라 만세</a:t>
            </a:r>
            <a:r>
              <a:rPr lang="en-US" altLang="ko-KR" dirty="0"/>
              <a:t>&amp;&amp;</a:t>
            </a:r>
          </a:p>
          <a:p>
            <a:r>
              <a:rPr lang="en-US" altLang="ko-KR" dirty="0"/>
              <a:t>=</a:t>
            </a:r>
            <a:r>
              <a:rPr lang="ko-KR" altLang="en-US" dirty="0"/>
              <a:t>무궁화 </a:t>
            </a:r>
            <a:r>
              <a:rPr lang="en-US" altLang="ko-KR" dirty="0"/>
              <a:t>@</a:t>
            </a:r>
            <a:r>
              <a:rPr lang="ko-KR" altLang="en-US" dirty="0"/>
              <a:t>삼천리</a:t>
            </a:r>
            <a:r>
              <a:rPr lang="en-US" altLang="ko-KR" dirty="0"/>
              <a:t>!</a:t>
            </a:r>
            <a:r>
              <a:rPr lang="ko-KR" altLang="en-US" dirty="0"/>
              <a:t>화려 강산</a:t>
            </a:r>
            <a:r>
              <a:rPr lang="en-US" altLang="ko-KR" dirty="0"/>
              <a:t>&amp;&amp;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07E47C1-95D2-3145-94BC-821096A218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6423" y="4689507"/>
            <a:ext cx="3651883" cy="1110044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948799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처리하는 </a:t>
            </a:r>
            <a:r>
              <a:rPr lang="en-US" altLang="ko-KR" dirty="0"/>
              <a:t>method </a:t>
            </a:r>
            <a:r>
              <a:rPr lang="ko-KR" altLang="en-US" dirty="0"/>
              <a:t>활용하기</a:t>
            </a:r>
            <a:endParaRPr lang="en-US" altLang="ko-KR" dirty="0"/>
          </a:p>
          <a:p>
            <a:pPr lvl="1"/>
            <a:r>
              <a:rPr lang="en-US" altLang="ko-KR" dirty="0"/>
              <a:t>.split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문자열을 단어 단위</a:t>
            </a:r>
            <a:r>
              <a:rPr lang="en-US" altLang="ko-KR" dirty="0">
                <a:sym typeface="Wingdings"/>
              </a:rPr>
              <a:t>,</a:t>
            </a:r>
            <a:r>
              <a:rPr lang="ko-KR" altLang="en-US" dirty="0">
                <a:sym typeface="Wingdings"/>
              </a:rPr>
              <a:t> 리스트로 생성</a:t>
            </a:r>
            <a:endParaRPr lang="en-US" altLang="ko-KR" dirty="0">
              <a:sym typeface="Wingdings"/>
            </a:endParaRPr>
          </a:p>
          <a:p>
            <a:pPr lvl="1"/>
            <a:r>
              <a:rPr lang="en-US" altLang="ko-KR" dirty="0">
                <a:sym typeface="Wingdings"/>
              </a:rPr>
              <a:t>.</a:t>
            </a:r>
            <a:r>
              <a:rPr lang="en-US" altLang="ko-KR" dirty="0" err="1">
                <a:sym typeface="Wingdings"/>
              </a:rPr>
              <a:t>readlines</a:t>
            </a:r>
            <a:r>
              <a:rPr lang="en-US" altLang="ko-KR" dirty="0">
                <a:sym typeface="Wingdings"/>
              </a:rPr>
              <a:t>():</a:t>
            </a:r>
            <a:r>
              <a:rPr lang="ko-KR" altLang="en-US" dirty="0">
                <a:sym typeface="Wingdings"/>
              </a:rPr>
              <a:t> 한 줄 단위로 문자열 리스트 생성</a:t>
            </a:r>
            <a:endParaRPr lang="en-US" altLang="ko-KR" dirty="0">
              <a:sym typeface="Wingdings"/>
            </a:endParaRPr>
          </a:p>
          <a:p>
            <a:r>
              <a:rPr lang="ko-KR" altLang="en-US" dirty="0"/>
              <a:t>파일을 읽은 후 처리하기</a:t>
            </a:r>
            <a:endParaRPr lang="en-US" altLang="ko-KR" dirty="0"/>
          </a:p>
          <a:p>
            <a:pPr lvl="1"/>
            <a:r>
              <a:rPr lang="ko-KR" altLang="en-US" dirty="0"/>
              <a:t>여러 줄로 구성된 파일을 읽어서 원하는 형태로 나누어서 처리</a:t>
            </a:r>
            <a:endParaRPr lang="en-US" altLang="ko-KR" dirty="0"/>
          </a:p>
          <a:p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7287375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다음 </a:t>
            </a:r>
            <a:r>
              <a:rPr lang="ko-KR" altLang="en-US" dirty="0" err="1"/>
              <a:t>메소드들의</a:t>
            </a:r>
            <a:r>
              <a:rPr lang="ko-KR" altLang="en-US" dirty="0"/>
              <a:t> 기능을 설명하시오</a:t>
            </a:r>
            <a:endParaRPr lang="en-US" altLang="ko-KR" dirty="0"/>
          </a:p>
          <a:p>
            <a:pPr lvl="1"/>
            <a:r>
              <a:rPr lang="en-US" altLang="ko-KR" dirty="0"/>
              <a:t>.split()</a:t>
            </a:r>
          </a:p>
          <a:p>
            <a:pPr lvl="1"/>
            <a:r>
              <a:rPr lang="en-US" altLang="ko-KR"/>
              <a:t>.strip()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386292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 읽기 연습문제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_02_02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92275" y="4907572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0608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 관련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216869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28436" y="1862976"/>
            <a:ext cx="6711654" cy="4195481"/>
          </a:xfrm>
        </p:spPr>
        <p:txBody>
          <a:bodyPr/>
          <a:lstStyle/>
          <a:p>
            <a:r>
              <a:rPr lang="ko-KR" altLang="en-US" dirty="0"/>
              <a:t>다음의 파일을 읽어서 줄마다 평균을 출력 하시오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096361" y="2415893"/>
            <a:ext cx="4845127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096361" y="2495589"/>
            <a:ext cx="564792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+mj-ea"/>
                <a:ea typeface="+mj-ea"/>
              </a:rPr>
              <a:t>2056,  24,  5,  123,  51</a:t>
            </a:r>
          </a:p>
          <a:p>
            <a:r>
              <a:rPr lang="en-US" altLang="ko-KR" dirty="0">
                <a:latin typeface="+mj-ea"/>
                <a:ea typeface="+mj-ea"/>
              </a:rPr>
              <a:t>123, 67, 24, 1024, 31</a:t>
            </a:r>
          </a:p>
          <a:p>
            <a:r>
              <a:rPr lang="en-US" altLang="ko-KR" dirty="0">
                <a:latin typeface="+mj-ea"/>
                <a:ea typeface="+mj-ea"/>
              </a:rPr>
              <a:t>67, 2056,  24,  5,  123 </a:t>
            </a:r>
          </a:p>
          <a:p>
            <a:r>
              <a:rPr lang="en-US" altLang="ko-KR" dirty="0">
                <a:latin typeface="+mj-ea"/>
                <a:ea typeface="+mj-ea"/>
              </a:rPr>
              <a:t>31, 24,  1024,  31, 1</a:t>
            </a:r>
          </a:p>
          <a:p>
            <a:r>
              <a:rPr lang="en-US" altLang="ko-KR" dirty="0">
                <a:latin typeface="+mj-ea"/>
                <a:ea typeface="+mj-ea"/>
              </a:rPr>
              <a:t>999, 67, 2056,  24,  5 </a:t>
            </a:r>
          </a:p>
          <a:p>
            <a:r>
              <a:rPr lang="en-US" altLang="ko-KR" dirty="0">
                <a:latin typeface="+mj-ea"/>
                <a:ea typeface="+mj-ea"/>
              </a:rPr>
              <a:t>1024, 67,  24,  1024,  31</a:t>
            </a:r>
          </a:p>
          <a:p>
            <a:r>
              <a:rPr lang="en-US" altLang="ko-KR" dirty="0">
                <a:latin typeface="+mj-ea"/>
                <a:ea typeface="+mj-ea"/>
              </a:rPr>
              <a:t>5, 99, 67, 2056,  21</a:t>
            </a:r>
          </a:p>
          <a:p>
            <a:r>
              <a:rPr lang="en-US" altLang="ko-KR" dirty="0">
                <a:latin typeface="+mj-ea"/>
                <a:ea typeface="+mj-ea"/>
              </a:rPr>
              <a:t>255, 256,  24,  5,  123</a:t>
            </a:r>
          </a:p>
          <a:p>
            <a:r>
              <a:rPr lang="en-US" altLang="ko-KR" dirty="0">
                <a:latin typeface="+mj-ea"/>
                <a:ea typeface="+mj-ea"/>
              </a:rPr>
              <a:t>446, 31, 24,  1024,  31 </a:t>
            </a: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78704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설명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b="0" dirty="0"/>
              <a:t>자료를 읽어서 문자열에 저장하면</a:t>
            </a:r>
            <a:endParaRPr lang="en-US" altLang="ko-KR" b="0" dirty="0"/>
          </a:p>
          <a:p>
            <a:r>
              <a:rPr lang="en-US" altLang="ko-KR" b="0" dirty="0" err="1"/>
              <a:t>sm</a:t>
            </a:r>
            <a:r>
              <a:rPr lang="en-US" altLang="ko-KR" sz="2000" b="0" dirty="0"/>
              <a:t>=[</a:t>
            </a:r>
            <a:r>
              <a:rPr lang="en-US" altLang="ko-KR" sz="2000" b="0" dirty="0">
                <a:latin typeface="+mj-ea"/>
              </a:rPr>
              <a:t>'2056,  24,  5,  123,  51\n', '123, 67, 24, 1024, 31\n', '67, 2056,  24,  5, 123\n', '31, 24,  1024,  31, 1\n', '999, 67, 2056,  24,  5\n', '1024, 67,  24,  1024,  31\n', '5, 99, 67, 2056,  21\n', '255, 256,  24,  5,  123\n', '446, 31, 24,  1024,  31\n']</a:t>
            </a:r>
            <a:endParaRPr lang="ko-KR" altLang="en-US" sz="2000" b="0" dirty="0">
              <a:latin typeface="+mj-ea"/>
            </a:endParaRP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  <a:sym typeface="Wingdings" panose="05000000000000000000" pitchFamily="2" charset="2"/>
              </a:rPr>
              <a:t>sm</a:t>
            </a:r>
            <a:r>
              <a:rPr lang="en-US" altLang="ko-KR" sz="2000" b="0" dirty="0">
                <a:latin typeface="+mj-ea"/>
                <a:sym typeface="Wingdings" panose="05000000000000000000" pitchFamily="2" charset="2"/>
              </a:rPr>
              <a:t>[0]=</a:t>
            </a:r>
            <a:r>
              <a:rPr lang="en-US" altLang="ko-KR" sz="2000" b="0" dirty="0">
                <a:latin typeface="+mj-ea"/>
              </a:rPr>
              <a:t>'2056,  24,  5,  123,  51\n'</a:t>
            </a:r>
          </a:p>
          <a:p>
            <a:pPr>
              <a:buFont typeface="Wingdings" panose="05000000000000000000" pitchFamily="2" charset="2"/>
              <a:buChar char="à"/>
            </a:pPr>
            <a:r>
              <a:rPr lang="en-US" altLang="ko-KR" sz="2000" b="0" dirty="0" err="1">
                <a:latin typeface="+mj-ea"/>
              </a:rPr>
              <a:t>sm</a:t>
            </a:r>
            <a:r>
              <a:rPr lang="en-US" altLang="ko-KR" sz="2000" b="0" dirty="0">
                <a:latin typeface="+mj-ea"/>
              </a:rPr>
              <a:t>[1]='123, 67, 24, 1024, 31\n' …….</a:t>
            </a:r>
          </a:p>
          <a:p>
            <a:pPr marL="0" indent="0">
              <a:buNone/>
            </a:pPr>
            <a:r>
              <a:rPr lang="ko-KR" altLang="en-US" b="0" dirty="0"/>
              <a:t>이므로</a:t>
            </a:r>
            <a:r>
              <a:rPr lang="en-US" altLang="ko-KR" b="0" dirty="0"/>
              <a:t>, </a:t>
            </a:r>
            <a:r>
              <a:rPr lang="en-US" altLang="ko-KR" b="0" dirty="0" err="1"/>
              <a:t>sm</a:t>
            </a:r>
            <a:r>
              <a:rPr lang="en-US" altLang="ko-KR" b="0" dirty="0"/>
              <a:t>[0], </a:t>
            </a:r>
            <a:r>
              <a:rPr lang="en-US" altLang="ko-KR" b="0" dirty="0" err="1"/>
              <a:t>sm</a:t>
            </a:r>
            <a:r>
              <a:rPr lang="en-US" altLang="ko-KR" b="0" dirty="0"/>
              <a:t>[1], …..</a:t>
            </a:r>
            <a:r>
              <a:rPr lang="en-US" altLang="ko-KR" b="0" dirty="0" err="1"/>
              <a:t>sm</a:t>
            </a:r>
            <a:r>
              <a:rPr lang="en-US" altLang="ko-KR" b="0" dirty="0"/>
              <a:t>[8]</a:t>
            </a:r>
            <a:r>
              <a:rPr lang="ko-KR" altLang="en-US" b="0" dirty="0"/>
              <a:t>을 각각 하나의 문자열로 인식하여</a:t>
            </a:r>
            <a:r>
              <a:rPr lang="en-US" altLang="ko-KR" b="0" dirty="0"/>
              <a:t>, </a:t>
            </a:r>
            <a:r>
              <a:rPr lang="ko-KR" altLang="en-US" b="0" dirty="0"/>
              <a:t>그 내용의 평균을 구한다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9604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사용하기</a:t>
            </a:r>
          </a:p>
        </p:txBody>
      </p:sp>
      <p:sp>
        <p:nvSpPr>
          <p:cNvPr id="20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</a:t>
            </a:r>
            <a:r>
              <a:rPr lang="en-US" altLang="ko-KR" dirty="0"/>
              <a:t> </a:t>
            </a:r>
            <a:r>
              <a:rPr lang="ko-KR" altLang="en-US" dirty="0"/>
              <a:t>사용 </a:t>
            </a:r>
            <a:r>
              <a:rPr lang="en-US" altLang="ko-KR" dirty="0"/>
              <a:t>3</a:t>
            </a:r>
            <a:r>
              <a:rPr lang="ko-KR" altLang="en-US" dirty="0"/>
              <a:t>단계</a:t>
            </a:r>
            <a:endParaRPr lang="en-US" altLang="ko-KR" dirty="0"/>
          </a:p>
          <a:p>
            <a:pPr lvl="1"/>
            <a:r>
              <a:rPr lang="en-US" altLang="ko-KR" dirty="0"/>
              <a:t>Opening a file </a:t>
            </a:r>
          </a:p>
          <a:p>
            <a:pPr marL="914400" lvl="2" indent="0">
              <a:buNone/>
            </a:pPr>
            <a:r>
              <a:rPr lang="en-US" altLang="ko-KR" dirty="0"/>
              <a:t>:  </a:t>
            </a:r>
            <a:r>
              <a:rPr lang="ko-KR" altLang="en-US" dirty="0"/>
              <a:t>읽거나 쓰기 위해 파일을 사용할</a:t>
            </a:r>
            <a:r>
              <a:rPr lang="en-US" altLang="ko-KR" dirty="0"/>
              <a:t> </a:t>
            </a:r>
            <a:r>
              <a:rPr lang="ko-KR" altLang="en-US" dirty="0"/>
              <a:t>수 있도록 연다</a:t>
            </a:r>
            <a:endParaRPr lang="en-US" altLang="ko-KR" dirty="0"/>
          </a:p>
          <a:p>
            <a:pPr lvl="1"/>
            <a:r>
              <a:rPr lang="en-US" altLang="ko-KR" dirty="0"/>
              <a:t>Using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열린 파일을 읽거나</a:t>
            </a:r>
            <a:r>
              <a:rPr lang="en-US" altLang="ko-KR" dirty="0"/>
              <a:t>, </a:t>
            </a:r>
            <a:r>
              <a:rPr lang="ko-KR" altLang="en-US" dirty="0"/>
              <a:t>파일에 쓰기 한다</a:t>
            </a:r>
            <a:endParaRPr lang="en-US" altLang="ko-KR" dirty="0"/>
          </a:p>
          <a:p>
            <a:pPr lvl="1"/>
            <a:r>
              <a:rPr lang="en-US" altLang="ko-KR" dirty="0"/>
              <a:t>Closing a file</a:t>
            </a:r>
          </a:p>
          <a:p>
            <a:pPr marL="914400" lvl="2" indent="0">
              <a:buNone/>
            </a:pPr>
            <a:r>
              <a:rPr lang="en-US" altLang="ko-KR" dirty="0"/>
              <a:t>: </a:t>
            </a:r>
            <a:r>
              <a:rPr lang="ko-KR" altLang="en-US" dirty="0"/>
              <a:t>파일을 닫는다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470163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7" name="AutoShape 6"/>
          <p:cNvSpPr>
            <a:spLocks noChangeArrowheads="1"/>
          </p:cNvSpPr>
          <p:nvPr/>
        </p:nvSpPr>
        <p:spPr bwMode="auto">
          <a:xfrm>
            <a:off x="415948" y="1607700"/>
            <a:ext cx="3813130" cy="477158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50" y="1773353"/>
            <a:ext cx="4572000" cy="403187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inf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open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('num2.txt', '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r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')</a:t>
            </a: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("모든 데이터 = ",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=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].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split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(",")        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## “,” 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중요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endParaRPr lang="ko-KR" altLang="en-US" sz="1600" dirty="0">
              <a:solidFill>
                <a:srgbClr val="C00000"/>
              </a:solidFill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endParaRPr lang="ko-KR" altLang="en-US" sz="1600" dirty="0"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= 0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for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in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range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      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=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 + 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ko-KR" altLang="en-US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j</a:t>
            </a:r>
            <a:r>
              <a:rPr lang="ko-KR" altLang="en-US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])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("평균 = ",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sum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/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s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))</a:t>
            </a:r>
          </a:p>
          <a:p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ko-KR" altLang="en-US" sz="1600" dirty="0" err="1">
                <a:ea typeface="+mj-ea"/>
                <a:cs typeface="Times New Roman" panose="02020603050405020304" pitchFamily="18" charset="0"/>
              </a:rPr>
              <a:t>print</a:t>
            </a:r>
            <a:r>
              <a:rPr lang="ko-KR" altLang="en-US" sz="1600" dirty="0">
                <a:ea typeface="+mj-ea"/>
                <a:cs typeface="Times New Roman" panose="02020603050405020304" pitchFamily="18" charset="0"/>
              </a:rPr>
              <a:t>()</a:t>
            </a:r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30ED631-F276-4486-B58A-7ABA868DE6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7517" r="4553" b="3704"/>
          <a:stretch/>
        </p:blipFill>
        <p:spPr>
          <a:xfrm>
            <a:off x="4364242" y="1582300"/>
            <a:ext cx="4363810" cy="4796984"/>
          </a:xfrm>
          <a:prstGeom prst="rect">
            <a:avLst/>
          </a:prstGeom>
        </p:spPr>
      </p:pic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1131445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>
          <a:xfrm>
            <a:off x="828436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다음 파일을 읽어서</a:t>
            </a:r>
            <a:r>
              <a:rPr lang="en-US" altLang="ko-KR" dirty="0"/>
              <a:t>, </a:t>
            </a:r>
            <a:r>
              <a:rPr lang="ko-KR" altLang="en-US" dirty="0"/>
              <a:t>각 단어로 구성된 리스트를 생성하시오</a:t>
            </a:r>
          </a:p>
        </p:txBody>
      </p:sp>
      <p:sp>
        <p:nvSpPr>
          <p:cNvPr id="4" name="직사각형 3"/>
          <p:cNvSpPr/>
          <p:nvPr/>
        </p:nvSpPr>
        <p:spPr>
          <a:xfrm>
            <a:off x="769090" y="2736186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64621" y="2818071"/>
            <a:ext cx="713777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cs typeface="Times New Roman" panose="02020603050405020304" pitchFamily="18" charset="0"/>
              </a:rPr>
              <a:t>   I carry your heart with me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I am never without it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I fear no fate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and it's you are whatever a moon has always meant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   and whatever a sun will always sing is you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here is the deepest secret nobody knows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dirty="0">
                <a:cs typeface="Times New Roman" panose="02020603050405020304" pitchFamily="18" charset="0"/>
              </a:rPr>
              <a:t>           I carry your heart      </a:t>
            </a:r>
            <a:endParaRPr lang="ko-KR" altLang="en-US" dirty="0"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847755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r>
              <a:rPr lang="ko-KR" altLang="en-US" dirty="0"/>
              <a:t> 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415948" y="1607700"/>
            <a:ext cx="3940899" cy="358824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직사각형 4"/>
          <p:cNvSpPr/>
          <p:nvPr/>
        </p:nvSpPr>
        <p:spPr>
          <a:xfrm>
            <a:off x="628649" y="1773353"/>
            <a:ext cx="410960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open('poem_sp.txt', 'r')</a:t>
            </a: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</a:p>
          <a:p>
            <a:endParaRPr lang="en-US" altLang="ko-KR" sz="1600" dirty="0"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)) :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s=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sm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[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].strip(" ")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s.split</a:t>
            </a:r>
            <a:r>
              <a:rPr lang="en-US" altLang="ko-KR" sz="1600" dirty="0">
                <a:solidFill>
                  <a:srgbClr val="C00000"/>
                </a:solidFill>
                <a:ea typeface="+mj-ea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print(</a:t>
            </a:r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slist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        </a:t>
            </a:r>
          </a:p>
          <a:p>
            <a:r>
              <a:rPr lang="en-US" altLang="ko-KR" sz="1600" dirty="0" err="1"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ea typeface="+mj-ea"/>
                <a:cs typeface="Times New Roman" panose="02020603050405020304" pitchFamily="18" charset="0"/>
              </a:rPr>
              <a:t>()</a:t>
            </a:r>
            <a:endParaRPr lang="ko-KR" altLang="en-US" sz="1600" dirty="0"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7923" y="3401822"/>
            <a:ext cx="6649378" cy="2896004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745081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/>
              <a:t>파일 </a:t>
            </a:r>
            <a:r>
              <a:rPr lang="en-US" altLang="ko-KR"/>
              <a:t>‘poem.txt’ </a:t>
            </a:r>
            <a:r>
              <a:rPr lang="ko-KR" altLang="en-US"/>
              <a:t>를 읽어서 매 줄마다 몇 개의 </a:t>
            </a:r>
            <a:r>
              <a:rPr lang="en-US" altLang="ko-KR"/>
              <a:t>word</a:t>
            </a:r>
            <a:r>
              <a:rPr lang="ko-KR" altLang="en-US"/>
              <a:t>가 존재하는지 세서</a:t>
            </a:r>
            <a:r>
              <a:rPr lang="en-US" altLang="ko-KR"/>
              <a:t>, </a:t>
            </a:r>
            <a:r>
              <a:rPr lang="ko-KR" altLang="en-US"/>
              <a:t>리스트 </a:t>
            </a:r>
            <a:r>
              <a:rPr lang="en-US" altLang="ko-KR"/>
              <a:t>wordNumList</a:t>
            </a:r>
            <a:r>
              <a:rPr lang="ko-KR" altLang="en-US"/>
              <a:t>에 저장하시오</a:t>
            </a:r>
            <a:endParaRPr lang="en-US" altLang="ko-KR"/>
          </a:p>
          <a:p>
            <a:r>
              <a:rPr lang="ko-KR" altLang="en-US"/>
              <a:t>결과는</a:t>
            </a:r>
            <a:endParaRPr lang="en-US" altLang="ko-KR"/>
          </a:p>
          <a:p>
            <a:pPr lvl="1"/>
            <a:r>
              <a:rPr lang="en-US" altLang="ko-KR"/>
              <a:t>wordNumList= [6, 5, 4,…….4] </a:t>
            </a:r>
            <a:r>
              <a:rPr lang="ko-KR" altLang="en-US"/>
              <a:t>으로 나타난다</a:t>
            </a:r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87789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767613" y="1803174"/>
            <a:ext cx="3897905" cy="38123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9" name="직사각형 8"/>
          <p:cNvSpPr/>
          <p:nvPr/>
        </p:nvSpPr>
        <p:spPr>
          <a:xfrm>
            <a:off x="885164" y="1948324"/>
            <a:ext cx="3382036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ea typeface="+mj-ea"/>
              </a:rPr>
              <a:t>inf</a:t>
            </a:r>
            <a:r>
              <a:rPr lang="en-US" altLang="ko-KR" dirty="0">
                <a:ea typeface="+mj-ea"/>
              </a:rPr>
              <a:t> = open('poem.txt', 'r')</a:t>
            </a:r>
          </a:p>
          <a:p>
            <a:r>
              <a:rPr lang="en-US" altLang="ko-KR" dirty="0" err="1">
                <a:ea typeface="+mj-ea"/>
              </a:rPr>
              <a:t>NumWord</a:t>
            </a:r>
            <a:r>
              <a:rPr lang="en-US" altLang="ko-KR" dirty="0">
                <a:ea typeface="+mj-ea"/>
              </a:rPr>
              <a:t> = []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for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in range(9):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ea typeface="+mj-ea"/>
              </a:rPr>
              <a:t>inf.readline</a:t>
            </a:r>
            <a:r>
              <a:rPr lang="en-US" altLang="ko-KR" dirty="0">
                <a:ea typeface="+mj-ea"/>
              </a:rPr>
              <a:t>()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ea typeface="+mj-ea"/>
              </a:rPr>
              <a:t>flist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fline.split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()</a:t>
            </a:r>
          </a:p>
          <a:p>
            <a:r>
              <a:rPr lang="en-US" altLang="ko-KR" dirty="0">
                <a:ea typeface="+mj-ea"/>
              </a:rPr>
              <a:t>    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NumWord.append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len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(</a:t>
            </a:r>
            <a:r>
              <a:rPr lang="en-US" altLang="ko-KR" dirty="0" err="1">
                <a:solidFill>
                  <a:srgbClr val="C00000"/>
                </a:solidFill>
                <a:ea typeface="+mj-ea"/>
              </a:rPr>
              <a:t>flist</a:t>
            </a:r>
            <a:r>
              <a:rPr lang="en-US" altLang="ko-KR" dirty="0">
                <a:solidFill>
                  <a:srgbClr val="C00000"/>
                </a:solidFill>
                <a:ea typeface="+mj-ea"/>
              </a:rPr>
              <a:t>))</a:t>
            </a:r>
          </a:p>
          <a:p>
            <a:r>
              <a:rPr lang="en-US" altLang="ko-KR" dirty="0">
                <a:ea typeface="+mj-ea"/>
              </a:rPr>
              <a:t>    </a:t>
            </a:r>
          </a:p>
          <a:p>
            <a:r>
              <a:rPr lang="en-US" altLang="ko-KR" dirty="0">
                <a:ea typeface="+mj-ea"/>
              </a:rPr>
              <a:t>print(</a:t>
            </a:r>
            <a:r>
              <a:rPr lang="en-US" altLang="ko-KR" dirty="0" err="1">
                <a:ea typeface="+mj-ea"/>
              </a:rPr>
              <a:t>NumWord</a:t>
            </a:r>
            <a:r>
              <a:rPr lang="en-US" altLang="ko-KR" dirty="0">
                <a:ea typeface="+mj-ea"/>
              </a:rPr>
              <a:t>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inf.close</a:t>
            </a:r>
            <a:r>
              <a:rPr lang="en-US" altLang="ko-KR" dirty="0">
                <a:ea typeface="+mj-ea"/>
              </a:rPr>
              <a:t>()</a:t>
            </a:r>
            <a:endParaRPr lang="ko-KR" altLang="en-US" dirty="0">
              <a:ea typeface="+mj-ea"/>
            </a:endParaRPr>
          </a:p>
        </p:txBody>
      </p:sp>
      <p:pic>
        <p:nvPicPr>
          <p:cNvPr id="10" name="그림 9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8969" y="4596914"/>
            <a:ext cx="3871635" cy="116372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40762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4, </a:t>
            </a:r>
            <a:r>
              <a:rPr lang="ko-KR" altLang="en-US" dirty="0"/>
              <a:t>문제와 코드</a:t>
            </a:r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5960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‘poem.txt’ </a:t>
            </a:r>
            <a:r>
              <a:rPr lang="ko-KR" altLang="en-US" dirty="0"/>
              <a:t>를 읽어서 매 줄을 뒤집어서 </a:t>
            </a:r>
            <a:r>
              <a:rPr lang="ko-KR" altLang="en-US" dirty="0" err="1"/>
              <a:t>출력하시오</a:t>
            </a:r>
            <a:endParaRPr lang="en-US" altLang="ko-KR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1191433" y="2615071"/>
            <a:ext cx="4431154" cy="371763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83630" y="2768985"/>
            <a:ext cx="4046759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err="1">
                <a:ea typeface="+mj-ea"/>
              </a:rPr>
              <a:t>inf</a:t>
            </a:r>
            <a:r>
              <a:rPr lang="en-US" altLang="ko-KR" dirty="0">
                <a:ea typeface="+mj-ea"/>
              </a:rPr>
              <a:t> = open('poem.txt', 'r')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 = </a:t>
            </a:r>
            <a:r>
              <a:rPr lang="en-US" altLang="ko-KR" dirty="0" err="1">
                <a:ea typeface="+mj-ea"/>
              </a:rPr>
              <a:t>inf.readlines</a:t>
            </a:r>
            <a:r>
              <a:rPr lang="en-US" altLang="ko-KR" dirty="0">
                <a:ea typeface="+mj-ea"/>
              </a:rPr>
              <a:t>()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>
                <a:ea typeface="+mj-ea"/>
              </a:rPr>
              <a:t>for line in </a:t>
            </a:r>
            <a:r>
              <a:rPr lang="en-US" altLang="ko-KR" dirty="0" err="1">
                <a:ea typeface="+mj-ea"/>
              </a:rPr>
              <a:t>fline</a:t>
            </a:r>
            <a:r>
              <a:rPr lang="en-US" altLang="ko-KR" dirty="0">
                <a:ea typeface="+mj-ea"/>
              </a:rPr>
              <a:t>:</a:t>
            </a:r>
          </a:p>
          <a:p>
            <a:r>
              <a:rPr lang="en-US" altLang="ko-KR" dirty="0">
                <a:ea typeface="+mj-ea"/>
              </a:rPr>
              <a:t>    re=''</a:t>
            </a:r>
          </a:p>
          <a:p>
            <a:r>
              <a:rPr lang="en-US" altLang="ko-KR" dirty="0">
                <a:ea typeface="+mj-ea"/>
              </a:rPr>
              <a:t>    for 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 in range(</a:t>
            </a:r>
            <a:r>
              <a:rPr lang="en-US" altLang="ko-KR" dirty="0" err="1">
                <a:ea typeface="+mj-ea"/>
              </a:rPr>
              <a:t>len</a:t>
            </a:r>
            <a:r>
              <a:rPr lang="en-US" altLang="ko-KR" dirty="0">
                <a:ea typeface="+mj-ea"/>
              </a:rPr>
              <a:t>(line)-1, -1, -1):</a:t>
            </a:r>
          </a:p>
          <a:p>
            <a:r>
              <a:rPr lang="en-US" altLang="ko-KR" dirty="0">
                <a:ea typeface="+mj-ea"/>
              </a:rPr>
              <a:t>        re += line[</a:t>
            </a:r>
            <a:r>
              <a:rPr lang="en-US" altLang="ko-KR" dirty="0" err="1">
                <a:ea typeface="+mj-ea"/>
              </a:rPr>
              <a:t>i</a:t>
            </a:r>
            <a:r>
              <a:rPr lang="en-US" altLang="ko-KR" dirty="0">
                <a:ea typeface="+mj-ea"/>
              </a:rPr>
              <a:t>]</a:t>
            </a:r>
          </a:p>
          <a:p>
            <a:r>
              <a:rPr lang="en-US" altLang="ko-KR" dirty="0">
                <a:ea typeface="+mj-ea"/>
              </a:rPr>
              <a:t>    print(re)</a:t>
            </a:r>
          </a:p>
          <a:p>
            <a:endParaRPr lang="en-US" altLang="ko-KR" dirty="0">
              <a:ea typeface="+mj-ea"/>
            </a:endParaRPr>
          </a:p>
          <a:p>
            <a:r>
              <a:rPr lang="en-US" altLang="ko-KR" dirty="0" err="1">
                <a:ea typeface="+mj-ea"/>
              </a:rPr>
              <a:t>inf.close</a:t>
            </a:r>
            <a:r>
              <a:rPr lang="en-US" altLang="ko-KR" dirty="0">
                <a:ea typeface="+mj-ea"/>
              </a:rPr>
              <a:t>()</a:t>
            </a:r>
            <a:endParaRPr lang="ko-KR" altLang="en-US" dirty="0">
              <a:ea typeface="+mj-ea"/>
            </a:endParaRP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6995" y="4473888"/>
            <a:ext cx="3230487" cy="186399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845556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읽기 관련 연습문제 풀기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32554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ko-KR" dirty="0"/>
          </a:p>
          <a:p>
            <a:r>
              <a:rPr lang="ko-KR" altLang="en-US" dirty="0"/>
              <a:t>파일의 내용을 한 줄씩 읽는 </a:t>
            </a:r>
            <a:r>
              <a:rPr lang="ko-KR" altLang="en-US" dirty="0" err="1"/>
              <a:t>메소드는</a:t>
            </a:r>
            <a:r>
              <a:rPr lang="ko-KR" altLang="en-US" dirty="0"/>
              <a:t> 무엇인가</a:t>
            </a:r>
            <a:r>
              <a:rPr lang="en-US" altLang="ko-KR"/>
              <a:t>?</a:t>
            </a:r>
          </a:p>
          <a:p>
            <a:r>
              <a:rPr lang="ko-KR" altLang="en-US"/>
              <a:t>파일을</a:t>
            </a:r>
            <a:r>
              <a:rPr lang="en-US" altLang="ko-KR" dirty="0"/>
              <a:t> </a:t>
            </a:r>
            <a:r>
              <a:rPr lang="ko-KR" altLang="en-US" dirty="0"/>
              <a:t>읽어서 저장하니 데이터가 시작되기전에 </a:t>
            </a:r>
            <a:r>
              <a:rPr lang="en-US" altLang="ko-KR" dirty="0"/>
              <a:t>space</a:t>
            </a:r>
            <a:r>
              <a:rPr lang="ko-KR" altLang="en-US" dirty="0"/>
              <a:t>가 여러 개 존재한다</a:t>
            </a:r>
            <a:r>
              <a:rPr lang="en-US" altLang="ko-KR" dirty="0"/>
              <a:t>. </a:t>
            </a:r>
            <a:r>
              <a:rPr lang="ko-KR" altLang="en-US" dirty="0"/>
              <a:t>이를 제거하려면 어떤 </a:t>
            </a:r>
            <a:r>
              <a:rPr lang="ko-KR" altLang="en-US" dirty="0" err="1"/>
              <a:t>메소드를</a:t>
            </a:r>
            <a:r>
              <a:rPr lang="ko-KR" altLang="en-US" dirty="0"/>
              <a:t> 사용하는가</a:t>
            </a:r>
            <a:r>
              <a:rPr lang="en-US" altLang="ko-KR" dirty="0"/>
              <a:t>?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239459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파일에 쓰기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>
                <a:solidFill>
                  <a:schemeClr val="bg1"/>
                </a:solidFill>
              </a:rPr>
              <a:t>_02_03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31186" y="4878388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05075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처리한 결과를 파일에 쓰기 이해하기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58589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Opening a file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Open() </a:t>
            </a:r>
            <a:r>
              <a:rPr lang="ko-KR" altLang="en-US" dirty="0"/>
              <a:t>함수 사용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&gt;&gt;&gt; </a:t>
            </a:r>
            <a:r>
              <a:rPr lang="en-US" altLang="ko-KR" dirty="0" err="1"/>
              <a:t>infile</a:t>
            </a:r>
            <a:r>
              <a:rPr lang="en-US" altLang="ko-KR" dirty="0"/>
              <a:t> =  open('data.txt', 'r')</a:t>
            </a:r>
          </a:p>
          <a:p>
            <a:r>
              <a:rPr lang="en-US" altLang="ko-KR" dirty="0"/>
              <a:t>Mode </a:t>
            </a:r>
            <a:r>
              <a:rPr lang="ko-KR" altLang="en-US" dirty="0"/>
              <a:t>활용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264224"/>
              </p:ext>
            </p:extLst>
          </p:nvPr>
        </p:nvGraphicFramePr>
        <p:xfrm>
          <a:off x="1166911" y="3311843"/>
          <a:ext cx="7085837" cy="2804160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1792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9066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mode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파일을</a:t>
                      </a:r>
                      <a:r>
                        <a:rPr lang="en-US" altLang="ko-KR" sz="1600" dirty="0"/>
                        <a:t> </a:t>
                      </a:r>
                      <a:r>
                        <a:rPr lang="ko-KR" altLang="en-US" sz="1600" dirty="0"/>
                        <a:t>읽기 위한 목적으로 오픈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w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파일에 데이터를 쓰려고 오픈 한다</a:t>
                      </a:r>
                      <a:r>
                        <a:rPr lang="en-US" altLang="ko-KR" sz="1600" dirty="0"/>
                        <a:t>. </a:t>
                      </a:r>
                    </a:p>
                    <a:p>
                      <a:pPr latinLnBrk="1"/>
                      <a:r>
                        <a:rPr lang="ko-KR" altLang="en-US" sz="1600" dirty="0"/>
                        <a:t>이미 동일한 파일이 존재하는</a:t>
                      </a:r>
                      <a:r>
                        <a:rPr lang="ko-KR" altLang="en-US" sz="1600" baseline="0" dirty="0"/>
                        <a:t> 경우에는 내용이 지워진다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a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기존에 존재하는 파일 내용에 이어서 추가로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r+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/>
                        <a:t>읽고 쓰기를 동시에 하고 싶을 때</a:t>
                      </a:r>
                      <a:r>
                        <a:rPr lang="en-US" altLang="ko-KR" sz="1600" baseline="0" dirty="0"/>
                        <a:t> </a:t>
                      </a:r>
                      <a:r>
                        <a:rPr lang="ko-KR" altLang="en-US" sz="1600" baseline="0" dirty="0"/>
                        <a:t>사용한다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Text mode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/>
                        <a:t>Binary mode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11" name="직선 화살표 연결선 10"/>
          <p:cNvCxnSpPr>
            <a:stCxn id="12" idx="3"/>
          </p:cNvCxnSpPr>
          <p:nvPr/>
        </p:nvCxnSpPr>
        <p:spPr>
          <a:xfrm flipH="1">
            <a:off x="1929225" y="2818888"/>
            <a:ext cx="2524838" cy="65567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타원 11"/>
          <p:cNvSpPr/>
          <p:nvPr/>
        </p:nvSpPr>
        <p:spPr>
          <a:xfrm>
            <a:off x="4394103" y="2434468"/>
            <a:ext cx="409432" cy="450376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7587841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Writing to a text file (1/4)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000" dirty="0"/>
              <a:t>Open </a:t>
            </a:r>
            <a:r>
              <a:rPr lang="ko-KR" altLang="en-US" sz="2000" dirty="0"/>
              <a:t>할 때</a:t>
            </a:r>
            <a:r>
              <a:rPr lang="en-US" altLang="ko-KR" sz="2000" dirty="0"/>
              <a:t>, ‘w’ or ‘a’ </a:t>
            </a:r>
            <a:r>
              <a:rPr lang="ko-KR" altLang="en-US" sz="2000" dirty="0"/>
              <a:t>모드로 지정한다</a:t>
            </a:r>
            <a:endParaRPr lang="en-US" altLang="ko-KR" sz="2000" dirty="0"/>
          </a:p>
          <a:p>
            <a:pPr marL="366713" lvl="1" indent="0"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/>
              <a:t>outf</a:t>
            </a:r>
            <a:r>
              <a:rPr lang="en-US" altLang="ko-KR" sz="2000" dirty="0"/>
              <a:t> = </a:t>
            </a:r>
            <a:r>
              <a:rPr lang="en-US" altLang="ko-KR" sz="2000" dirty="0">
                <a:solidFill>
                  <a:srgbClr val="FF6600"/>
                </a:solidFill>
              </a:rPr>
              <a:t>open</a:t>
            </a:r>
            <a:r>
              <a:rPr lang="en-US" altLang="ko-KR" sz="2000" dirty="0"/>
              <a:t>('out.txt', '</a:t>
            </a:r>
            <a:r>
              <a:rPr lang="en-US" altLang="ko-KR" sz="2000" dirty="0">
                <a:solidFill>
                  <a:srgbClr val="FF6600"/>
                </a:solidFill>
              </a:rPr>
              <a:t>w</a:t>
            </a:r>
            <a:r>
              <a:rPr lang="en-US" altLang="ko-KR" sz="2000" dirty="0"/>
              <a:t>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&gt;&gt;&gt; </a:t>
            </a:r>
            <a:r>
              <a:rPr lang="en-US" altLang="ko-KR" sz="2000" dirty="0" err="1">
                <a:solidFill>
                  <a:srgbClr val="FF6600"/>
                </a:solidFill>
              </a:rPr>
              <a:t>outf.write</a:t>
            </a:r>
            <a:r>
              <a:rPr lang="en-US" altLang="ko-KR" sz="2000" dirty="0"/>
              <a:t>('All that I need you')</a:t>
            </a:r>
          </a:p>
          <a:p>
            <a:pPr marL="366713" lvl="1" indent="0">
              <a:buFont typeface="Arial" panose="020B0604020202020204" pitchFamily="34" charset="0"/>
              <a:buNone/>
            </a:pPr>
            <a:r>
              <a:rPr lang="en-US" altLang="ko-KR" sz="2000" dirty="0"/>
              <a:t>19</a:t>
            </a:r>
            <a:endParaRPr lang="ko-KR" altLang="en-US" sz="2000" dirty="0"/>
          </a:p>
        </p:txBody>
      </p:sp>
      <p:cxnSp>
        <p:nvCxnSpPr>
          <p:cNvPr id="14" name="직선 화살표 연결선 13"/>
          <p:cNvCxnSpPr/>
          <p:nvPr/>
        </p:nvCxnSpPr>
        <p:spPr>
          <a:xfrm flipH="1" flipV="1">
            <a:off x="1466485" y="2933340"/>
            <a:ext cx="1695451" cy="108585"/>
          </a:xfrm>
          <a:prstGeom prst="straightConnector1">
            <a:avLst/>
          </a:prstGeom>
          <a:ln>
            <a:solidFill>
              <a:schemeClr val="accent4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3120787" y="2805891"/>
            <a:ext cx="1965603" cy="33855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ko-KR" altLang="en-US" sz="1600" dirty="0"/>
              <a:t>쓰기 된</a:t>
            </a:r>
            <a:r>
              <a:rPr lang="en-US" altLang="ko-KR" sz="1600" dirty="0"/>
              <a:t> </a:t>
            </a:r>
            <a:r>
              <a:rPr lang="ko-KR" altLang="en-US" sz="1600" dirty="0"/>
              <a:t>문자의 개수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1066131" y="3484665"/>
            <a:ext cx="3627603" cy="266259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직사각형 16"/>
          <p:cNvSpPr/>
          <p:nvPr/>
        </p:nvSpPr>
        <p:spPr>
          <a:xfrm>
            <a:off x="1194147" y="3629815"/>
            <a:ext cx="338203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open('out.txt', 'w')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6" name="그림 5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2399" y="4926544"/>
            <a:ext cx="3718968" cy="1090525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1300963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(2/4)</a:t>
            </a:r>
            <a:endParaRPr lang="ko-KR" altLang="en-US" dirty="0"/>
          </a:p>
        </p:txBody>
      </p:sp>
      <p:sp>
        <p:nvSpPr>
          <p:cNvPr id="12" name="내용 개체 틀 2"/>
          <p:cNvSpPr txBox="1">
            <a:spLocks/>
          </p:cNvSpPr>
          <p:nvPr/>
        </p:nvSpPr>
        <p:spPr>
          <a:xfrm>
            <a:off x="612648" y="1600200"/>
            <a:ext cx="8153400" cy="4495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2000" dirty="0"/>
              <a:t>이어서 계속 쓰기와 읽기</a:t>
            </a:r>
            <a:endParaRPr lang="en-US" altLang="ko-KR" sz="2000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28650" y="2050975"/>
            <a:ext cx="6894368" cy="349249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787145" y="2185965"/>
            <a:ext cx="7468261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open('out.txt', 'w')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 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('From early in the morning, till late at night 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('All that I need you\n')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pic>
        <p:nvPicPr>
          <p:cNvPr id="9" name="그림 8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1839" y="4856051"/>
            <a:ext cx="5752062" cy="938469"/>
          </a:xfrm>
          <a:prstGeom prst="rect">
            <a:avLst/>
          </a:prstGeom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016504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(3/4)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Open </a:t>
            </a:r>
            <a:r>
              <a:rPr lang="ko-KR" altLang="en-US" dirty="0"/>
              <a:t>할 때</a:t>
            </a:r>
            <a:r>
              <a:rPr lang="en-US" altLang="ko-KR" dirty="0"/>
              <a:t> ‘a’ </a:t>
            </a:r>
            <a:r>
              <a:rPr lang="ko-KR" altLang="en-US" dirty="0"/>
              <a:t>모드로 지정하여 내용을 추가해 본다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1086522" y="2667309"/>
            <a:ext cx="6096494" cy="299121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1200124" y="2802299"/>
            <a:ext cx="5982892" cy="233910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ea typeface="+mj-ea"/>
              </a:rPr>
              <a:t>open('out.txt', 'a')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('This is append sample\n')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</a:t>
            </a:r>
            <a:r>
              <a:rPr lang="en-US" altLang="ko-KR" sz="1600" dirty="0">
                <a:ea typeface="+mj-ea"/>
              </a:rPr>
              <a:t> = open('out.txt', 'r')</a:t>
            </a: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  <a:endParaRPr lang="ko-KR" altLang="en-US" sz="1600" dirty="0">
              <a:ea typeface="+mj-ea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083942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Writing to a text file (4/4)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37497"/>
          </a:xfrm>
        </p:spPr>
        <p:txBody>
          <a:bodyPr/>
          <a:lstStyle/>
          <a:p>
            <a:r>
              <a:rPr lang="en-US" altLang="ko-KR" dirty="0" err="1"/>
              <a:t>song.txt</a:t>
            </a:r>
            <a:r>
              <a:rPr lang="ko-KR" altLang="en-US" dirty="0"/>
              <a:t>에 애국가 </a:t>
            </a:r>
            <a:r>
              <a:rPr lang="en-US" altLang="ko-KR" dirty="0"/>
              <a:t>1</a:t>
            </a:r>
            <a:r>
              <a:rPr lang="ko-KR" altLang="en-US" dirty="0"/>
              <a:t>절을 추가해서 완성해본다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780988" y="3356339"/>
            <a:ext cx="5901914" cy="304894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7" name="직사각형 6"/>
          <p:cNvSpPr/>
          <p:nvPr/>
        </p:nvSpPr>
        <p:spPr>
          <a:xfrm>
            <a:off x="980163" y="3356339"/>
            <a:ext cx="5982892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+mj-ea"/>
              </a:rPr>
              <a:t>outf</a:t>
            </a:r>
            <a:r>
              <a:rPr lang="en-US" altLang="ko-KR" sz="1600" dirty="0">
                <a:ea typeface="+mj-ea"/>
              </a:rPr>
              <a:t> = open('</a:t>
            </a:r>
            <a:r>
              <a:rPr lang="en-US" altLang="ko-KR" sz="1600" dirty="0" err="1">
                <a:ea typeface="+mj-ea"/>
              </a:rPr>
              <a:t>song.txt</a:t>
            </a:r>
            <a:r>
              <a:rPr lang="en-US" altLang="ko-KR" sz="1600" dirty="0">
                <a:ea typeface="+mj-ea"/>
              </a:rPr>
              <a:t>', 'a’)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</a:t>
            </a:r>
            <a:r>
              <a:rPr lang="ko-KR" altLang="en-US" sz="1600" dirty="0">
                <a:ea typeface="+mj-ea"/>
              </a:rPr>
              <a:t>무궁화 삼천리 </a:t>
            </a:r>
            <a:r>
              <a:rPr lang="ko-KR" altLang="en-US" sz="1600" dirty="0" err="1">
                <a:ea typeface="+mj-ea"/>
              </a:rPr>
              <a:t>화려강산</a:t>
            </a:r>
            <a:r>
              <a:rPr lang="en-US" altLang="ko-KR" sz="1600" dirty="0">
                <a:ea typeface="+mj-ea"/>
              </a:rPr>
              <a:t>\n')</a:t>
            </a:r>
          </a:p>
          <a:p>
            <a:r>
              <a:rPr lang="en-US" altLang="ko-KR" sz="1600" dirty="0" err="1">
                <a:ea typeface="+mj-ea"/>
              </a:rPr>
              <a:t>outf.write</a:t>
            </a:r>
            <a:r>
              <a:rPr lang="en-US" altLang="ko-KR" sz="1600" dirty="0">
                <a:ea typeface="+mj-ea"/>
              </a:rPr>
              <a:t>('</a:t>
            </a:r>
            <a:r>
              <a:rPr lang="ko-KR" altLang="en-US" sz="1600" dirty="0" err="1">
                <a:ea typeface="+mj-ea"/>
              </a:rPr>
              <a:t>대한사람</a:t>
            </a:r>
            <a:r>
              <a:rPr lang="ko-KR" altLang="en-US" sz="1600" dirty="0">
                <a:ea typeface="+mj-ea"/>
              </a:rPr>
              <a:t> 대한으로 길이 </a:t>
            </a:r>
            <a:r>
              <a:rPr lang="ko-KR" altLang="en-US" sz="1600" dirty="0" err="1">
                <a:ea typeface="+mj-ea"/>
              </a:rPr>
              <a:t>보전하세</a:t>
            </a:r>
            <a:r>
              <a:rPr lang="en-US" altLang="ko-KR" sz="1600" dirty="0">
                <a:ea typeface="+mj-ea"/>
              </a:rPr>
              <a:t>')</a:t>
            </a:r>
          </a:p>
          <a:p>
            <a:r>
              <a:rPr lang="en-US" altLang="ko-KR" sz="1600" dirty="0" err="1">
                <a:ea typeface="+mj-ea"/>
              </a:rPr>
              <a:t>outf.close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inf = open('</a:t>
            </a:r>
            <a:r>
              <a:rPr lang="en-US" altLang="ko-KR" sz="1600" dirty="0" err="1">
                <a:ea typeface="+mj-ea"/>
              </a:rPr>
              <a:t>song.txt</a:t>
            </a:r>
            <a:r>
              <a:rPr lang="en-US" altLang="ko-KR" sz="1600" dirty="0">
                <a:ea typeface="+mj-ea"/>
              </a:rPr>
              <a:t>', 'r’)</a:t>
            </a:r>
          </a:p>
          <a:p>
            <a:endParaRPr lang="en-US" altLang="ko-KR" sz="1600" dirty="0">
              <a:ea typeface="+mj-ea"/>
            </a:endParaRPr>
          </a:p>
          <a:p>
            <a:r>
              <a:rPr lang="en-US" altLang="ko-KR" sz="1600" dirty="0">
                <a:ea typeface="+mj-ea"/>
              </a:rPr>
              <a:t>s = </a:t>
            </a:r>
            <a:r>
              <a:rPr lang="en-US" altLang="ko-KR" sz="1600" dirty="0" err="1">
                <a:ea typeface="+mj-ea"/>
              </a:rPr>
              <a:t>inf.readlines</a:t>
            </a:r>
            <a:r>
              <a:rPr lang="en-US" altLang="ko-KR" sz="1600" dirty="0">
                <a:ea typeface="+mj-ea"/>
              </a:rPr>
              <a:t>()</a:t>
            </a:r>
          </a:p>
          <a:p>
            <a:r>
              <a:rPr lang="en-US" altLang="ko-KR" sz="1600" dirty="0">
                <a:ea typeface="+mj-ea"/>
              </a:rPr>
              <a:t>print(s)</a:t>
            </a:r>
          </a:p>
          <a:p>
            <a:r>
              <a:rPr lang="en-US" altLang="ko-KR" sz="1600" dirty="0" err="1">
                <a:ea typeface="+mj-ea"/>
              </a:rPr>
              <a:t>inf.close</a:t>
            </a:r>
            <a:r>
              <a:rPr lang="en-US" altLang="ko-KR" sz="1600" dirty="0">
                <a:ea typeface="+mj-ea"/>
              </a:rPr>
              <a:t>()</a:t>
            </a:r>
          </a:p>
          <a:p>
            <a:endParaRPr lang="en-US" altLang="ko-KR" sz="1600" dirty="0" err="1">
              <a:ea typeface="+mj-ea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CFC93-7979-FA4B-8558-EEC5FF12B334}"/>
              </a:ext>
            </a:extLst>
          </p:cNvPr>
          <p:cNvSpPr txBox="1"/>
          <p:nvPr/>
        </p:nvSpPr>
        <p:spPr>
          <a:xfrm>
            <a:off x="780988" y="2511194"/>
            <a:ext cx="638124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dirty="0" err="1"/>
              <a:t>동해물과</a:t>
            </a:r>
            <a:r>
              <a:rPr lang="ko-KR" altLang="en-US" sz="1600" dirty="0"/>
              <a:t> 백두산이 마르고 닳도록</a:t>
            </a:r>
          </a:p>
          <a:p>
            <a:r>
              <a:rPr lang="ko-KR" altLang="en-US" sz="1600" dirty="0"/>
              <a:t>하나님이 보우하사 우리나라 만세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78EABA-C095-2C4F-A982-A713D843F566}"/>
              </a:ext>
            </a:extLst>
          </p:cNvPr>
          <p:cNvSpPr/>
          <p:nvPr/>
        </p:nvSpPr>
        <p:spPr>
          <a:xfrm>
            <a:off x="780988" y="2383325"/>
            <a:ext cx="4999421" cy="827760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163399E6-DA52-EC4A-B8A5-09F06F7442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58824" y="5518917"/>
            <a:ext cx="6032598" cy="4924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21622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460" y="467570"/>
            <a:ext cx="7757416" cy="1400530"/>
          </a:xfrm>
        </p:spPr>
        <p:txBody>
          <a:bodyPr/>
          <a:lstStyle/>
          <a:p>
            <a:r>
              <a:rPr lang="en-US" altLang="ko-KR" sz="2800" dirty="0"/>
              <a:t>Read a text file, write to a new text file 1 </a:t>
            </a:r>
            <a:endParaRPr lang="ko-KR" altLang="en-US" sz="28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1868100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읽어서 줄 간격이 </a:t>
            </a:r>
            <a:r>
              <a:rPr lang="en-US" altLang="ko-KR" dirty="0"/>
              <a:t>2</a:t>
            </a:r>
            <a:r>
              <a:rPr lang="ko-KR" altLang="en-US" dirty="0"/>
              <a:t>줄이 되는 </a:t>
            </a:r>
            <a:r>
              <a:rPr lang="en-US" altLang="ko-KR" dirty="0"/>
              <a:t>‘poemdouble.txt’ 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/>
            <a:r>
              <a:rPr lang="en-US" altLang="ko-KR" dirty="0"/>
              <a:t>‘poem.txt’ </a:t>
            </a:r>
            <a:r>
              <a:rPr lang="ko-KR" altLang="en-US" dirty="0"/>
              <a:t>내용이 몇 줄인지 알고 있을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51637" y="3212235"/>
            <a:ext cx="6487717" cy="320400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328576" y="3212235"/>
            <a:ext cx="6377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open(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poem.txt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open(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poemdouble.txt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solidFill>
                  <a:srgbClr val="C00000"/>
                </a:solidFill>
                <a:latin typeface="+mn-lt"/>
              </a:rPr>
              <a:t>'</a:t>
            </a:r>
            <a:r>
              <a:rPr lang="en-US" altLang="ko-KR" sz="1600" dirty="0">
                <a:solidFill>
                  <a:srgbClr val="C00000"/>
                </a:solidFill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range(10)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1378726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3460" y="400102"/>
            <a:ext cx="7757416" cy="1400530"/>
          </a:xfrm>
        </p:spPr>
        <p:txBody>
          <a:bodyPr/>
          <a:lstStyle/>
          <a:p>
            <a:r>
              <a:rPr lang="en-US" altLang="ko-KR" sz="2800" dirty="0"/>
              <a:t>Read a text file, write to a new text file 2 </a:t>
            </a:r>
            <a:endParaRPr lang="ko-KR" altLang="en-US" sz="2800" dirty="0"/>
          </a:p>
        </p:txBody>
      </p:sp>
      <p:sp>
        <p:nvSpPr>
          <p:cNvPr id="7" name="내용 개체 틀 2"/>
          <p:cNvSpPr>
            <a:spLocks noGrp="1"/>
          </p:cNvSpPr>
          <p:nvPr>
            <p:ph idx="1"/>
          </p:nvPr>
        </p:nvSpPr>
        <p:spPr>
          <a:xfrm>
            <a:off x="827700" y="1868100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</a:t>
            </a:r>
            <a:r>
              <a:rPr lang="ko-KR" altLang="en-US" dirty="0"/>
              <a:t>를 읽어서 줄 간격이 </a:t>
            </a:r>
            <a:r>
              <a:rPr lang="en-US" altLang="ko-KR" dirty="0"/>
              <a:t>2</a:t>
            </a:r>
            <a:r>
              <a:rPr lang="ko-KR" altLang="en-US" dirty="0"/>
              <a:t>줄이 되는 </a:t>
            </a:r>
            <a:r>
              <a:rPr lang="en-US" altLang="ko-KR" dirty="0"/>
              <a:t>‘poemdouble.txt’ </a:t>
            </a:r>
            <a:r>
              <a:rPr lang="ko-KR" altLang="en-US" dirty="0"/>
              <a:t>를 만든다</a:t>
            </a:r>
            <a:endParaRPr lang="en-US" altLang="ko-KR" dirty="0"/>
          </a:p>
          <a:p>
            <a:pPr lvl="2"/>
            <a:r>
              <a:rPr lang="en-US" altLang="ko-KR" dirty="0"/>
              <a:t>‘poem.txt’ </a:t>
            </a:r>
            <a:r>
              <a:rPr lang="ko-KR" altLang="en-US" dirty="0"/>
              <a:t>내용이 몇 줄인지 모를 때</a:t>
            </a:r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051636" y="3109406"/>
            <a:ext cx="6581063" cy="3252646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12" name="TextBox 11"/>
          <p:cNvSpPr txBox="1"/>
          <p:nvPr/>
        </p:nvSpPr>
        <p:spPr>
          <a:xfrm>
            <a:off x="1328576" y="3212235"/>
            <a:ext cx="6377150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poem.txt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r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poemdouble.txt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, 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w</a:t>
            </a:r>
            <a:r>
              <a:rPr lang="en-US" altLang="ko-KR" sz="1600" dirty="0">
                <a:latin typeface="+mn-lt"/>
              </a:rPr>
              <a:t>'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for s in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print(s)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s + '\n'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5910029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318ABA-2CD0-7846-A387-57A7FAF7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'flower1. txt’ </a:t>
            </a:r>
            <a:r>
              <a:rPr lang="ko-KR" altLang="en-US" dirty="0"/>
              <a:t>와 </a:t>
            </a:r>
            <a:r>
              <a:rPr lang="en-US" altLang="ko-KR" dirty="0"/>
              <a:t>‘flower2.txt’</a:t>
            </a:r>
            <a:r>
              <a:rPr lang="ko-KR" altLang="en-US" dirty="0"/>
              <a:t> 파일을 읽어 들인다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 </a:t>
            </a:r>
            <a:r>
              <a:rPr lang="ko-KR" altLang="en-US" dirty="0" err="1"/>
              <a:t>한줄씩</a:t>
            </a:r>
            <a:r>
              <a:rPr lang="ko-KR" altLang="en-US" dirty="0"/>
              <a:t> </a:t>
            </a:r>
            <a:r>
              <a:rPr lang="ko-KR" altLang="en-US" dirty="0" err="1"/>
              <a:t>번갈아가며</a:t>
            </a:r>
            <a:r>
              <a:rPr lang="ko-KR" altLang="en-US" dirty="0"/>
              <a:t> </a:t>
            </a:r>
            <a:r>
              <a:rPr lang="en-US" altLang="ko-KR" dirty="0"/>
              <a:t>‘flower.txt’</a:t>
            </a:r>
            <a:r>
              <a:rPr lang="ko-KR" altLang="en-US" dirty="0"/>
              <a:t> 파일에 저장하여</a:t>
            </a:r>
            <a:r>
              <a:rPr lang="en-US" altLang="ko-KR" dirty="0"/>
              <a:t>,</a:t>
            </a:r>
            <a:r>
              <a:rPr lang="ko-KR" altLang="en-US" dirty="0"/>
              <a:t> 시 </a:t>
            </a:r>
            <a:r>
              <a:rPr lang="en-US" altLang="ko-KR" dirty="0"/>
              <a:t>‘</a:t>
            </a:r>
            <a:r>
              <a:rPr lang="ko-KR" altLang="en-US" dirty="0"/>
              <a:t>흔들리며 피는 꽃</a:t>
            </a:r>
            <a:r>
              <a:rPr lang="en-US" altLang="ko-KR" dirty="0"/>
              <a:t>’</a:t>
            </a:r>
            <a:r>
              <a:rPr lang="ko-KR" altLang="en-US" dirty="0"/>
              <a:t>을 완성한다</a:t>
            </a:r>
            <a:r>
              <a:rPr lang="en-US" altLang="ko-KR" dirty="0"/>
              <a:t>.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‘flower1.txt’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5526EE-D765-FD4F-956D-28050A351F32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67CF-B5F0-9F46-8890-955551899EB3}"/>
              </a:ext>
            </a:extLst>
          </p:cNvPr>
          <p:cNvSpPr txBox="1"/>
          <p:nvPr/>
        </p:nvSpPr>
        <p:spPr>
          <a:xfrm>
            <a:off x="628588" y="4357579"/>
            <a:ext cx="365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흔들리지 않고 피는 꽃이 어디 있으랴</a:t>
            </a:r>
          </a:p>
          <a:p>
            <a:r>
              <a:rPr lang="ko-KR" altLang="en-US" sz="1400" dirty="0"/>
              <a:t>다 흔들리면서 줄기를 곧게 </a:t>
            </a:r>
            <a:r>
              <a:rPr lang="ko-KR" altLang="en-US" sz="1400" dirty="0" err="1"/>
              <a:t>세웠나니</a:t>
            </a:r>
            <a:endParaRPr lang="ko-KR" altLang="en-US" sz="1400" dirty="0"/>
          </a:p>
          <a:p>
            <a:r>
              <a:rPr lang="ko-KR" altLang="en-US" sz="1400" dirty="0"/>
              <a:t>젖지 않고 피는 꽃이 어디 있으랴</a:t>
            </a:r>
          </a:p>
          <a:p>
            <a:r>
              <a:rPr lang="ko-KR" altLang="en-US" sz="1400" dirty="0"/>
              <a:t>젖지 않고 가는 삶이 어디 있으랴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20927-A104-054C-AF22-BD4B09AE0678}"/>
              </a:ext>
            </a:extLst>
          </p:cNvPr>
          <p:cNvSpPr/>
          <p:nvPr/>
        </p:nvSpPr>
        <p:spPr>
          <a:xfrm>
            <a:off x="628588" y="4229710"/>
            <a:ext cx="3503797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C155A6-1C3D-E348-894F-B36A0C1B84AD}"/>
              </a:ext>
            </a:extLst>
          </p:cNvPr>
          <p:cNvSpPr txBox="1">
            <a:spLocks/>
          </p:cNvSpPr>
          <p:nvPr/>
        </p:nvSpPr>
        <p:spPr>
          <a:xfrm>
            <a:off x="4202723" y="3672010"/>
            <a:ext cx="7886700" cy="53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latin typeface="+mj-lt"/>
                <a:ea typeface="+mj-ea"/>
                <a:cs typeface="+mj-cs"/>
              </a:rPr>
              <a:t>‘flower2.txt’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044E6-DDC8-FB44-8950-4DEE7738D310}"/>
              </a:ext>
            </a:extLst>
          </p:cNvPr>
          <p:cNvSpPr txBox="1"/>
          <p:nvPr/>
        </p:nvSpPr>
        <p:spPr>
          <a:xfrm>
            <a:off x="4284847" y="4368149"/>
            <a:ext cx="638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세상 그 어떤 아름다운 꽃들도</a:t>
            </a:r>
          </a:p>
          <a:p>
            <a:r>
              <a:rPr lang="ko-KR" altLang="en-US" sz="1400" dirty="0"/>
              <a:t>흔들리지 않고 가는 사랑이 어디 있으랴</a:t>
            </a:r>
          </a:p>
          <a:p>
            <a:r>
              <a:rPr lang="ko-KR" altLang="en-US" sz="1400" dirty="0"/>
              <a:t>이 세상 그 어떤 빛나는 꽃들도 다 젖으며 젖으며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  <a:p>
            <a:r>
              <a:rPr lang="ko-KR" altLang="en-US" sz="1400" dirty="0"/>
              <a:t>바람과 비에 젖으며 꽃잎 따뜻하게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97BBE-1E9A-8745-A9A0-119A64942D70}"/>
              </a:ext>
            </a:extLst>
          </p:cNvPr>
          <p:cNvSpPr/>
          <p:nvPr/>
        </p:nvSpPr>
        <p:spPr>
          <a:xfrm>
            <a:off x="4284847" y="4224771"/>
            <a:ext cx="4859153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7705052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83953"/>
            <a:ext cx="708970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inf1 = open('flower1.txt',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inf2 = open('flower2.txt',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flower.txt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lines1 = inf1.readlines()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lines2 = inf2.readlines()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(lines1)):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(lines1[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(lines2[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inf1.close()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inf2.close()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5E20FFF-96FF-BA4C-A85C-85B728145D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91793" y="4671690"/>
            <a:ext cx="5199045" cy="1699200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7589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프로그램 내에서 처리한 결과를 파일에 쓰기</a:t>
            </a:r>
            <a:endParaRPr lang="en-US" altLang="ko-KR" dirty="0"/>
          </a:p>
          <a:p>
            <a:pPr lvl="1"/>
            <a:r>
              <a:rPr lang="en-US" altLang="ko-KR" dirty="0" err="1"/>
              <a:t>outf</a:t>
            </a:r>
            <a:r>
              <a:rPr lang="en-US" altLang="ko-KR" dirty="0"/>
              <a:t> = open('out.txt', 'w')</a:t>
            </a:r>
          </a:p>
          <a:p>
            <a:pPr lvl="1"/>
            <a:r>
              <a:rPr lang="en-US" altLang="ko-KR" dirty="0" err="1"/>
              <a:t>outf.write</a:t>
            </a:r>
            <a:r>
              <a:rPr lang="en-US" altLang="ko-KR" dirty="0"/>
              <a:t>('All that I need you')</a:t>
            </a:r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3323425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데이터를 쓸 때</a:t>
            </a:r>
            <a:r>
              <a:rPr lang="en-US" altLang="ko-KR" dirty="0"/>
              <a:t>, </a:t>
            </a:r>
            <a:r>
              <a:rPr lang="ko-KR" altLang="en-US" dirty="0"/>
              <a:t>보통 </a:t>
            </a:r>
            <a:r>
              <a:rPr lang="ko-KR" altLang="en-US" dirty="0" err="1"/>
              <a:t>한줄</a:t>
            </a:r>
            <a:r>
              <a:rPr lang="ko-KR" altLang="en-US" dirty="0"/>
              <a:t> 씩 저장하는가</a:t>
            </a:r>
            <a:r>
              <a:rPr lang="en-US" altLang="ko-KR" dirty="0"/>
              <a:t>? </a:t>
            </a:r>
            <a:r>
              <a:rPr lang="ko-KR" altLang="en-US" dirty="0" err="1"/>
              <a:t>전체내용을</a:t>
            </a:r>
            <a:r>
              <a:rPr lang="ko-KR" altLang="en-US" dirty="0"/>
              <a:t> 저장하는가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69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34754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Methods for file I/O</a:t>
            </a:r>
            <a:endParaRPr lang="ko-KR" altLang="en-US" dirty="0"/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90947709"/>
              </p:ext>
            </p:extLst>
          </p:nvPr>
        </p:nvGraphicFramePr>
        <p:xfrm>
          <a:off x="780669" y="1791923"/>
          <a:ext cx="7869845" cy="4116693"/>
        </p:xfrm>
        <a:graphic>
          <a:graphicData uri="http://schemas.openxmlformats.org/drawingml/2006/table">
            <a:tbl>
              <a:tblPr firstRow="1" bandRow="1">
                <a:tableStyleId>{8799B23B-EC83-4686-B30A-512413B5E67A}</a:tableStyleId>
              </a:tblPr>
              <a:tblGrid>
                <a:gridCol w="198589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8395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Method usage</a:t>
                      </a:r>
                      <a:endParaRPr lang="ko-KR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설명</a:t>
                      </a:r>
                      <a:r>
                        <a:rPr lang="en-US" altLang="ko-KR" dirty="0"/>
                        <a:t> </a:t>
                      </a:r>
                      <a:endParaRPr lang="ko-KR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</a:t>
                      </a:r>
                      <a:r>
                        <a:rPr lang="en-US" altLang="ko-KR" sz="1600" dirty="0">
                          <a:latin typeface="+mn-lt"/>
                        </a:rPr>
                        <a:t>(n)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</a:t>
                      </a:r>
                      <a:r>
                        <a:rPr lang="en-US" altLang="ko-KR" sz="1600" dirty="0">
                          <a:latin typeface="+mn-lt"/>
                        </a:rPr>
                        <a:t>n</a:t>
                      </a:r>
                      <a:r>
                        <a:rPr lang="ko-KR" altLang="en-US" sz="1600" dirty="0">
                          <a:latin typeface="+mn-lt"/>
                        </a:rPr>
                        <a:t>개의 글자를 읽어서</a:t>
                      </a:r>
                      <a:r>
                        <a:rPr lang="en-US" altLang="ko-KR" sz="1600" dirty="0">
                          <a:latin typeface="+mn-lt"/>
                        </a:rPr>
                        <a:t>, </a:t>
                      </a:r>
                      <a:r>
                        <a:rPr lang="ko-KR" altLang="en-US" sz="1600" dirty="0">
                          <a:latin typeface="+mn-lt"/>
                        </a:rPr>
                        <a:t>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</a:t>
                      </a:r>
                      <a:r>
                        <a:rPr lang="en-US" altLang="ko-KR" sz="1600" dirty="0">
                          <a:latin typeface="+mn-lt"/>
                        </a:rPr>
                        <a:t>(</a:t>
                      </a:r>
                      <a:r>
                        <a:rPr lang="en-US" altLang="ko-KR" sz="1600" baseline="0" dirty="0">
                          <a:latin typeface="+mn-lt"/>
                        </a:rPr>
                        <a:t>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파일의 내용이 끝날 때 까지 문자를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infile.readline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</a:t>
                      </a:r>
                      <a:r>
                        <a:rPr lang="en-US" altLang="ko-KR" sz="1600" dirty="0">
                          <a:latin typeface="+mn-lt"/>
                        </a:rPr>
                        <a:t>‘\n’ </a:t>
                      </a:r>
                      <a:r>
                        <a:rPr lang="ko-KR" altLang="en-US" sz="1600" dirty="0">
                          <a:latin typeface="+mn-lt"/>
                        </a:rPr>
                        <a:t>만날 때 까지 한 줄을 읽어서 문자열로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infile.readlines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>
                          <a:latin typeface="+mn-lt"/>
                        </a:rPr>
                        <a:t>‘</a:t>
                      </a:r>
                      <a:r>
                        <a:rPr lang="en-US" altLang="ko-KR" sz="1600" dirty="0" err="1">
                          <a:latin typeface="+mn-lt"/>
                        </a:rPr>
                        <a:t>infile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에서 파일의 내용이 끝날 때 까지 문자를 읽어서 </a:t>
                      </a:r>
                      <a:r>
                        <a:rPr lang="en-US" altLang="ko-KR" sz="1600" dirty="0">
                          <a:latin typeface="+mn-lt"/>
                        </a:rPr>
                        <a:t>list</a:t>
                      </a:r>
                      <a:r>
                        <a:rPr lang="ko-KR" altLang="en-US" sz="1600" dirty="0">
                          <a:latin typeface="+mn-lt"/>
                        </a:rPr>
                        <a:t> </a:t>
                      </a:r>
                      <a:r>
                        <a:rPr lang="en-US" altLang="ko-KR" sz="1600" dirty="0">
                          <a:latin typeface="+mn-lt"/>
                        </a:rPr>
                        <a:t>lines</a:t>
                      </a:r>
                      <a:r>
                        <a:rPr lang="ko-KR" altLang="en-US" sz="1600" dirty="0">
                          <a:latin typeface="+mn-lt"/>
                        </a:rPr>
                        <a:t>로 리턴 한다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outfile.write</a:t>
                      </a:r>
                      <a:r>
                        <a:rPr lang="en-US" altLang="ko-KR" sz="1600" dirty="0">
                          <a:latin typeface="+mn-lt"/>
                        </a:rPr>
                        <a:t>(s)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문자열 </a:t>
                      </a:r>
                      <a:r>
                        <a:rPr lang="en-US" altLang="ko-KR" sz="1600" dirty="0">
                          <a:latin typeface="+mn-lt"/>
                        </a:rPr>
                        <a:t>s</a:t>
                      </a:r>
                      <a:r>
                        <a:rPr lang="ko-KR" altLang="en-US" sz="1600" dirty="0">
                          <a:latin typeface="+mn-lt"/>
                        </a:rPr>
                        <a:t>를</a:t>
                      </a:r>
                      <a:r>
                        <a:rPr lang="en-US" altLang="ko-KR" sz="1600" dirty="0">
                          <a:latin typeface="+mn-lt"/>
                        </a:rPr>
                        <a:t> ‘</a:t>
                      </a:r>
                      <a:r>
                        <a:rPr lang="en-US" altLang="ko-KR" sz="1600" dirty="0" err="1">
                          <a:latin typeface="+mn-lt"/>
                        </a:rPr>
                        <a:t>outfile</a:t>
                      </a:r>
                      <a:r>
                        <a:rPr lang="en-US" altLang="ko-KR" sz="1600" dirty="0">
                          <a:latin typeface="+mn-lt"/>
                        </a:rPr>
                        <a:t>’</a:t>
                      </a:r>
                      <a:r>
                        <a:rPr lang="ko-KR" altLang="en-US" sz="1600" dirty="0">
                          <a:latin typeface="+mn-lt"/>
                        </a:rPr>
                        <a:t>에 쓴다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8809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600" dirty="0" err="1">
                          <a:latin typeface="+mn-lt"/>
                        </a:rPr>
                        <a:t>infile.close</a:t>
                      </a:r>
                      <a:r>
                        <a:rPr lang="en-US" altLang="ko-KR" sz="1600" dirty="0">
                          <a:latin typeface="+mn-lt"/>
                        </a:rPr>
                        <a:t>( )</a:t>
                      </a:r>
                      <a:endParaRPr lang="ko-KR" altLang="en-US" sz="1600" dirty="0">
                        <a:latin typeface="+mn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600" dirty="0">
                          <a:latin typeface="+mn-lt"/>
                        </a:rPr>
                        <a:t>파일을 닫는다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1910771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818602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파일에 쓰기 연습문제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_02_04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5924181" y="4979296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28443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쓰기 연습문제 풀기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195526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개인별로 최근 </a:t>
            </a:r>
            <a:r>
              <a:rPr lang="en-US" altLang="ko-KR" dirty="0"/>
              <a:t>5</a:t>
            </a:r>
            <a:r>
              <a:rPr lang="ko-KR" altLang="en-US" dirty="0"/>
              <a:t>년간의 키 기록이 입력되어 있는</a:t>
            </a:r>
            <a:r>
              <a:rPr lang="en-US" altLang="ko-KR" dirty="0"/>
              <a:t>‘height.txt’</a:t>
            </a:r>
            <a:r>
              <a:rPr lang="ko-KR" altLang="en-US" dirty="0"/>
              <a:t> 파일을 읽어온다</a:t>
            </a:r>
            <a:endParaRPr lang="en-US" altLang="ko-KR" dirty="0"/>
          </a:p>
          <a:p>
            <a:r>
              <a:rPr lang="ko-KR" altLang="en-US" dirty="0"/>
              <a:t>개개인의 </a:t>
            </a:r>
            <a:r>
              <a:rPr lang="en-US" altLang="ko-KR" dirty="0"/>
              <a:t>5</a:t>
            </a:r>
            <a:r>
              <a:rPr lang="ko-KR" altLang="en-US" dirty="0"/>
              <a:t>년간의 키 변화를 화면에 출력한다</a:t>
            </a:r>
            <a:endParaRPr lang="en-US" altLang="ko-KR" dirty="0"/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99AC24D-0DE0-4B04-8263-DE8E066300CD}"/>
              </a:ext>
            </a:extLst>
          </p:cNvPr>
          <p:cNvSpPr/>
          <p:nvPr/>
        </p:nvSpPr>
        <p:spPr>
          <a:xfrm>
            <a:off x="1398003" y="3578296"/>
            <a:ext cx="4572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/>
              <a:t># height.txt</a:t>
            </a:r>
          </a:p>
          <a:p>
            <a:r>
              <a:rPr lang="ko-KR" altLang="en-US" sz="1600" dirty="0"/>
              <a:t>김영희 149.8 150 153.3 157 160 </a:t>
            </a:r>
          </a:p>
          <a:p>
            <a:r>
              <a:rPr lang="ko-KR" altLang="en-US" sz="1600" dirty="0"/>
              <a:t>이지수 158.5 159.2 160.4 161 161.1</a:t>
            </a:r>
          </a:p>
          <a:p>
            <a:r>
              <a:rPr lang="ko-KR" altLang="en-US" sz="1600" dirty="0"/>
              <a:t>박지훈 169.1 173.3 174 175.5 176</a:t>
            </a:r>
          </a:p>
          <a:p>
            <a:r>
              <a:rPr lang="ko-KR" altLang="en-US" sz="1600" dirty="0"/>
              <a:t>최수현 152 154.1 154.5 156.2 157</a:t>
            </a:r>
          </a:p>
          <a:p>
            <a:r>
              <a:rPr lang="ko-KR" altLang="en-US" sz="1600" dirty="0"/>
              <a:t>유선호 159.9 164.6 172.1 177 181.3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4A52C70-1A90-4A32-A94B-CA2EA60203A5}"/>
              </a:ext>
            </a:extLst>
          </p:cNvPr>
          <p:cNvSpPr/>
          <p:nvPr/>
        </p:nvSpPr>
        <p:spPr>
          <a:xfrm>
            <a:off x="1298861" y="3459187"/>
            <a:ext cx="4006110" cy="214825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0803098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579212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93681"/>
            <a:ext cx="7089709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open('height.txt',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length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result = []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diff = 0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s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sm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].split(" ")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diff = float(s[5])-float(s[1])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result.append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((s[0], diff))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range(length):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print(result[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][0], "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님은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5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년간 키가 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", result[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][1], " cm 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자랐네요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")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F295070-D3BD-49BE-88AA-38E5BF047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7145" y="2054942"/>
            <a:ext cx="5306845" cy="175669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30602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ECF436-9479-4EDD-99DA-4A0BAA62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BEE2D2B-B497-40BF-9D9E-6222429847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 err="1"/>
              <a:t>한동의</a:t>
            </a:r>
            <a:r>
              <a:rPr lang="ko-KR" altLang="en-US" dirty="0"/>
              <a:t> </a:t>
            </a:r>
            <a:r>
              <a:rPr lang="ko-KR" altLang="en-US" dirty="0" err="1"/>
              <a:t>로고송을</a:t>
            </a:r>
            <a:r>
              <a:rPr lang="ko-KR" altLang="en-US" dirty="0"/>
              <a:t> </a:t>
            </a:r>
            <a:r>
              <a:rPr lang="en-US" altLang="ko-KR" dirty="0"/>
              <a:t>‘</a:t>
            </a:r>
            <a:r>
              <a:rPr lang="en-US" altLang="ko-KR" dirty="0" err="1"/>
              <a:t>LogoSong.txt</a:t>
            </a:r>
            <a:r>
              <a:rPr lang="en-US" altLang="ko-KR" dirty="0"/>
              <a:t>’</a:t>
            </a:r>
            <a:r>
              <a:rPr lang="ko-KR" altLang="en-US" dirty="0"/>
              <a:t> 파일에 쓴다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’</a:t>
            </a:r>
            <a:r>
              <a:rPr lang="en-US" altLang="ko-KR" dirty="0" err="1"/>
              <a:t>LogoSong.txt</a:t>
            </a:r>
            <a:r>
              <a:rPr lang="en-US" altLang="ko-KR" dirty="0"/>
              <a:t>’ </a:t>
            </a:r>
            <a:r>
              <a:rPr lang="ko-KR" altLang="en-US" dirty="0" err="1"/>
              <a:t>를</a:t>
            </a:r>
            <a:r>
              <a:rPr lang="ko-KR" altLang="en-US" dirty="0"/>
              <a:t> 다시 </a:t>
            </a:r>
            <a:r>
              <a:rPr lang="ko-KR" altLang="en-US" dirty="0" err="1"/>
              <a:t>읽어들여</a:t>
            </a:r>
            <a:r>
              <a:rPr lang="ko-KR" altLang="en-US" dirty="0"/>
              <a:t> 파일 내용을 출력한다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6093021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7"/>
            <a:ext cx="7642420" cy="445136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7421" y="1853248"/>
            <a:ext cx="708970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LogoSong.txt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하나님의 도를 따르는 사람들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여기 모였네 두손들고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그분의 이끄심을 체험하는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('</a:t>
            </a:r>
            <a:r>
              <a:rPr lang="ko-KR" altLang="en-US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한동대학교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\n')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    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LogoSong.txt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‘r’)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s =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print(s)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0B483EE-12F8-8244-A2B1-E2917F5D55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97015" y="3429000"/>
            <a:ext cx="4696087" cy="1310536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7329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3</a:t>
            </a:r>
            <a:endParaRPr lang="ko-KR" altLang="en-US" dirty="0"/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A1318ABA-2CD0-7846-A387-57A7FAF7C1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'flower1. txt’ </a:t>
            </a:r>
            <a:r>
              <a:rPr lang="ko-KR" altLang="en-US" dirty="0"/>
              <a:t>와 </a:t>
            </a:r>
            <a:r>
              <a:rPr lang="en-US" altLang="ko-KR" dirty="0"/>
              <a:t>‘flower2.txt’</a:t>
            </a:r>
            <a:r>
              <a:rPr lang="ko-KR" altLang="en-US" dirty="0"/>
              <a:t> 파일을 읽어 들인다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‘flower.txt’</a:t>
            </a:r>
            <a:r>
              <a:rPr lang="ko-KR" altLang="en-US" dirty="0"/>
              <a:t> 파일에 </a:t>
            </a:r>
            <a:r>
              <a:rPr lang="en-US" altLang="ko-KR" dirty="0"/>
              <a:t>2</a:t>
            </a:r>
            <a:r>
              <a:rPr lang="ko-KR" altLang="en-US" dirty="0"/>
              <a:t>개 파일을 저장한다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‘flower1.txt’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D5526EE-D765-FD4F-956D-28050A351F32}"/>
              </a:ext>
            </a:extLst>
          </p:cNvPr>
          <p:cNvSpPr txBox="1">
            <a:spLocks/>
          </p:cNvSpPr>
          <p:nvPr/>
        </p:nvSpPr>
        <p:spPr>
          <a:xfrm>
            <a:off x="781050" y="19780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51867CF-B5F0-9F46-8890-955551899EB3}"/>
              </a:ext>
            </a:extLst>
          </p:cNvPr>
          <p:cNvSpPr txBox="1"/>
          <p:nvPr/>
        </p:nvSpPr>
        <p:spPr>
          <a:xfrm>
            <a:off x="628588" y="4357579"/>
            <a:ext cx="365625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흔들리지 않고 피는 꽃이 어디 있으랴</a:t>
            </a:r>
          </a:p>
          <a:p>
            <a:r>
              <a:rPr lang="ko-KR" altLang="en-US" sz="1400" dirty="0"/>
              <a:t>다 흔들리면서 줄기를 곧게 </a:t>
            </a:r>
            <a:r>
              <a:rPr lang="ko-KR" altLang="en-US" sz="1400" dirty="0" err="1"/>
              <a:t>세웠나니</a:t>
            </a:r>
            <a:endParaRPr lang="ko-KR" altLang="en-US" sz="1400" dirty="0"/>
          </a:p>
          <a:p>
            <a:r>
              <a:rPr lang="ko-KR" altLang="en-US" sz="1400" dirty="0"/>
              <a:t>젖지 않고 피는 꽃이 어디 있으랴</a:t>
            </a:r>
          </a:p>
          <a:p>
            <a:r>
              <a:rPr lang="ko-KR" altLang="en-US" sz="1400" dirty="0"/>
              <a:t>젖지 않고 가는 삶이 어디 있으랴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420927-A104-054C-AF22-BD4B09AE0678}"/>
              </a:ext>
            </a:extLst>
          </p:cNvPr>
          <p:cNvSpPr/>
          <p:nvPr/>
        </p:nvSpPr>
        <p:spPr>
          <a:xfrm>
            <a:off x="628588" y="4229710"/>
            <a:ext cx="3503797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내용 개체 틀 2">
            <a:extLst>
              <a:ext uri="{FF2B5EF4-FFF2-40B4-BE49-F238E27FC236}">
                <a16:creationId xmlns:a16="http://schemas.microsoft.com/office/drawing/2014/main" id="{61C155A6-1C3D-E348-894F-B36A0C1B84AD}"/>
              </a:ext>
            </a:extLst>
          </p:cNvPr>
          <p:cNvSpPr txBox="1">
            <a:spLocks/>
          </p:cNvSpPr>
          <p:nvPr/>
        </p:nvSpPr>
        <p:spPr>
          <a:xfrm>
            <a:off x="4357048" y="3793202"/>
            <a:ext cx="7886700" cy="53749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altLang="ko-KR" sz="2000" b="0" dirty="0">
                <a:latin typeface="+mj-lt"/>
                <a:ea typeface="+mj-ea"/>
                <a:cs typeface="+mj-cs"/>
              </a:rPr>
              <a:t>‘flower2.txt’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6044E6-DDC8-FB44-8950-4DEE7738D310}"/>
              </a:ext>
            </a:extLst>
          </p:cNvPr>
          <p:cNvSpPr txBox="1"/>
          <p:nvPr/>
        </p:nvSpPr>
        <p:spPr>
          <a:xfrm>
            <a:off x="4284847" y="4368149"/>
            <a:ext cx="638124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/>
              <a:t>이 세상 그 어떤 아름다운 꽃들도</a:t>
            </a:r>
          </a:p>
          <a:p>
            <a:r>
              <a:rPr lang="ko-KR" altLang="en-US" sz="1400" dirty="0"/>
              <a:t>흔들리지 않고 가는 사랑이 어디 있으랴</a:t>
            </a:r>
          </a:p>
          <a:p>
            <a:r>
              <a:rPr lang="ko-KR" altLang="en-US" sz="1400" dirty="0"/>
              <a:t>이 세상 그 어떤 빛나는 꽃들도 다 젖으며 젖으며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  <a:p>
            <a:r>
              <a:rPr lang="ko-KR" altLang="en-US" sz="1400" dirty="0"/>
              <a:t>바람과 비에 젖으며 꽃잎 따뜻하게 </a:t>
            </a:r>
            <a:r>
              <a:rPr lang="ko-KR" altLang="en-US" sz="1400" dirty="0" err="1"/>
              <a:t>피웠나니</a:t>
            </a:r>
            <a:endParaRPr lang="ko-KR" altLang="en-US" sz="1400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6F97BBE-1E9A-8745-A9A0-119A64942D70}"/>
              </a:ext>
            </a:extLst>
          </p:cNvPr>
          <p:cNvSpPr/>
          <p:nvPr/>
        </p:nvSpPr>
        <p:spPr>
          <a:xfrm>
            <a:off x="4284847" y="4224771"/>
            <a:ext cx="4859153" cy="1379782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88167359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BCBF23-0EC1-42C0-AF92-3D83AEEF6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AutoShape 6">
            <a:extLst>
              <a:ext uri="{FF2B5EF4-FFF2-40B4-BE49-F238E27FC236}">
                <a16:creationId xmlns:a16="http://schemas.microsoft.com/office/drawing/2014/main" id="{A0C9664C-A735-42E4-BE9C-6401D4063C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066" y="1749016"/>
            <a:ext cx="7602891" cy="4768515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 sz="11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AF9F59C-7D9B-4890-940F-EC73EA0EDFDC}"/>
              </a:ext>
            </a:extLst>
          </p:cNvPr>
          <p:cNvSpPr txBox="1"/>
          <p:nvPr/>
        </p:nvSpPr>
        <p:spPr>
          <a:xfrm>
            <a:off x="748004" y="1883953"/>
            <a:ext cx="7089709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inf1 = open('flower1.txt',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inf2 = open('flower2.txt',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= open('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flower.txt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', 'w')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lines1 = inf1.readlines()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lines2 = inf2.readlines()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(lines1)):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(lines1[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for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(lines2)):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(lines2[</a:t>
            </a: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])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inf1.close()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inf2.close()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latin typeface="+mn-lt"/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lnSpc>
                <a:spcPct val="100000"/>
              </a:lnSpc>
            </a:pPr>
            <a:endParaRPr lang="en-US" altLang="ko-KR" sz="1600" dirty="0" err="1">
              <a:latin typeface="+mn-lt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747567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9" name="내용 개체 틀 2"/>
          <p:cNvSpPr>
            <a:spLocks noGrp="1"/>
          </p:cNvSpPr>
          <p:nvPr>
            <p:ph idx="1"/>
          </p:nvPr>
        </p:nvSpPr>
        <p:spPr>
          <a:xfrm>
            <a:off x="759607" y="1853248"/>
            <a:ext cx="6711654" cy="4195481"/>
          </a:xfrm>
        </p:spPr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‘poem.txt’ </a:t>
            </a:r>
            <a:r>
              <a:rPr lang="ko-KR" altLang="en-US" dirty="0"/>
              <a:t>를 읽어서 매 줄을 </a:t>
            </a:r>
            <a:r>
              <a:rPr lang="ko-KR" altLang="en-US"/>
              <a:t>뒤집어서 </a:t>
            </a:r>
            <a:r>
              <a:rPr lang="en-US" altLang="ko-KR" dirty="0"/>
              <a:t>‘reversepoem.txt‘</a:t>
            </a:r>
            <a:r>
              <a:rPr lang="ko-KR" altLang="en-US"/>
              <a:t>에 저장하고 </a:t>
            </a:r>
            <a:endParaRPr lang="en-US" altLang="ko-KR"/>
          </a:p>
          <a:p>
            <a:r>
              <a:rPr lang="ko-KR" altLang="en-US"/>
              <a:t>그 내용을 읽어서 출력하시오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443349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</a:t>
            </a:r>
            <a:r>
              <a:rPr lang="en-US" altLang="ko-KR"/>
              <a:t>, </a:t>
            </a:r>
            <a:r>
              <a:rPr lang="ko-KR" altLang="en-US"/>
              <a:t>코드</a:t>
            </a:r>
            <a:endParaRPr lang="ko-KR" altLang="en-US" dirty="0"/>
          </a:p>
        </p:txBody>
      </p:sp>
      <p:sp>
        <p:nvSpPr>
          <p:cNvPr id="5" name="AutoShape 6"/>
          <p:cNvSpPr>
            <a:spLocks noChangeArrowheads="1"/>
          </p:cNvSpPr>
          <p:nvPr/>
        </p:nvSpPr>
        <p:spPr bwMode="auto">
          <a:xfrm>
            <a:off x="850964" y="1632578"/>
            <a:ext cx="5549836" cy="498223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직사각형 5"/>
          <p:cNvSpPr/>
          <p:nvPr/>
        </p:nvSpPr>
        <p:spPr>
          <a:xfrm>
            <a:off x="1305808" y="1742492"/>
            <a:ext cx="4046759" cy="41549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open('poem.txt', 'r')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open('reversepoem.txt', 'w')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fline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inf.readlines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for line in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fline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: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re=''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for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in range(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len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(line)-1, -1, -1):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    re += line[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]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   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outf.write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(re)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inf.close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</a:p>
          <a:p>
            <a:endParaRPr lang="en-US" altLang="ko-KR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 = open('reversepoem.txt', 'r')</a:t>
            </a:r>
          </a:p>
          <a:p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print(</a:t>
            </a:r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outf.readlines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())</a:t>
            </a:r>
          </a:p>
          <a:p>
            <a:r>
              <a:rPr lang="en-US" altLang="ko-KR" sz="1600" dirty="0" err="1">
                <a:ea typeface="함초롬바탕" panose="02030604000101010101" pitchFamily="18" charset="-127"/>
                <a:cs typeface="함초롬바탕" panose="02030604000101010101" pitchFamily="18" charset="-127"/>
              </a:rPr>
              <a:t>outf.close</a:t>
            </a:r>
            <a:r>
              <a:rPr lang="en-US" altLang="ko-KR" sz="1600" dirty="0">
                <a:ea typeface="함초롬바탕" panose="02030604000101010101" pitchFamily="18" charset="-127"/>
                <a:cs typeface="함초롬바탕" panose="02030604000101010101" pitchFamily="18" charset="-127"/>
              </a:rPr>
              <a:t>()</a:t>
            </a:r>
            <a:endParaRPr lang="ko-KR" altLang="en-US" sz="1600" dirty="0"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79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86082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file(1/8)</a:t>
            </a:r>
            <a:endParaRPr lang="ko-KR" altLang="en-US" dirty="0"/>
          </a:p>
        </p:txBody>
      </p:sp>
      <p:sp>
        <p:nvSpPr>
          <p:cNvPr id="9" name="내용 개체 틀 3"/>
          <p:cNvSpPr>
            <a:spLocks noGrp="1"/>
          </p:cNvSpPr>
          <p:nvPr>
            <p:ph idx="1"/>
          </p:nvPr>
        </p:nvSpPr>
        <p:spPr>
          <a:xfrm>
            <a:off x="828436" y="1752301"/>
            <a:ext cx="6711654" cy="4195481"/>
          </a:xfrm>
        </p:spPr>
        <p:txBody>
          <a:bodyPr/>
          <a:lstStyle/>
          <a:p>
            <a:r>
              <a:rPr lang="en-US" altLang="ko-KR" dirty="0"/>
              <a:t>‘poem.txt’ </a:t>
            </a:r>
            <a:r>
              <a:rPr lang="ko-KR" altLang="en-US" dirty="0"/>
              <a:t>저장 내용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1091821" y="2251881"/>
            <a:ext cx="7438030" cy="357571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TextBox 12"/>
          <p:cNvSpPr txBox="1"/>
          <p:nvPr/>
        </p:nvSpPr>
        <p:spPr>
          <a:xfrm>
            <a:off x="1241946" y="2620814"/>
            <a:ext cx="7137779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>
                <a:cs typeface="Times New Roman" panose="02020603050405020304" pitchFamily="18" charset="0"/>
              </a:rPr>
              <a:t>I carry your heart with me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am never without it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fear no fate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want no world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it's you are whatever a moon has always meant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whatever a sun will always sing is you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here is the deepest secret nobody knows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and this is the wonder that's keeping the stars apart </a:t>
            </a:r>
          </a:p>
          <a:p>
            <a:r>
              <a:rPr lang="en-US" altLang="ko-KR" sz="2000" dirty="0">
                <a:cs typeface="Times New Roman" panose="02020603050405020304" pitchFamily="18" charset="0"/>
              </a:rPr>
              <a:t>I carry your heart</a:t>
            </a:r>
            <a:endParaRPr lang="ko-KR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784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강의 요약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파일에 쓰기 연습문제 풀기</a:t>
            </a:r>
            <a:endParaRPr lang="en-US" altLang="ko-KR" dirty="0"/>
          </a:p>
          <a:p>
            <a:r>
              <a:rPr lang="en-US" altLang="ko-KR" dirty="0"/>
              <a:t>.write()</a:t>
            </a:r>
            <a:r>
              <a:rPr lang="ko-KR" altLang="en-US" dirty="0"/>
              <a:t> </a:t>
            </a:r>
            <a:endParaRPr lang="en-US" altLang="ko-KR" dirty="0"/>
          </a:p>
          <a:p>
            <a:pPr lvl="1"/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869639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목표 달성 질문</a:t>
            </a:r>
            <a:endParaRPr lang="ko-KR" altLang="en-US" dirty="0"/>
          </a:p>
        </p:txBody>
      </p:sp>
      <p:sp>
        <p:nvSpPr>
          <p:cNvPr id="4" name="내용 개체 틀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‘t.txt’ </a:t>
            </a:r>
            <a:r>
              <a:rPr lang="ko-KR" altLang="en-US" dirty="0"/>
              <a:t>파일을 읽어서 자료를 출력한 후</a:t>
            </a:r>
            <a:r>
              <a:rPr lang="en-US" altLang="ko-KR" dirty="0"/>
              <a:t>, </a:t>
            </a:r>
            <a:r>
              <a:rPr lang="ko-KR" altLang="en-US" dirty="0"/>
              <a:t>같은 파일에 쓰기를 하려면 다시 </a:t>
            </a:r>
            <a:r>
              <a:rPr lang="en-US" altLang="ko-KR" dirty="0"/>
              <a:t>open </a:t>
            </a:r>
            <a:r>
              <a:rPr lang="ko-KR" altLang="en-US" dirty="0"/>
              <a:t>하려고 한다</a:t>
            </a:r>
            <a:r>
              <a:rPr lang="en-US" altLang="ko-KR" dirty="0"/>
              <a:t>, </a:t>
            </a:r>
            <a:r>
              <a:rPr lang="ko-KR" altLang="en-US" dirty="0"/>
              <a:t>이 때 닫은 후 다시 </a:t>
            </a:r>
            <a:r>
              <a:rPr lang="en-US" altLang="ko-KR" dirty="0"/>
              <a:t>open</a:t>
            </a:r>
            <a:r>
              <a:rPr lang="ko-KR" altLang="en-US" dirty="0"/>
              <a:t>하여야 하는가</a:t>
            </a:r>
            <a:r>
              <a:rPr lang="en-US" altLang="ko-KR" dirty="0"/>
              <a:t>? </a:t>
            </a:r>
            <a:r>
              <a:rPr lang="ko-KR" altLang="en-US" dirty="0"/>
              <a:t>닫지 않고 쓰기가 가능한가</a:t>
            </a:r>
            <a:r>
              <a:rPr lang="en-US" altLang="ko-KR"/>
              <a:t>?</a:t>
            </a:r>
            <a:r>
              <a:rPr lang="ko-KR" altLang="en-US"/>
              <a:t> </a:t>
            </a:r>
            <a:endParaRPr lang="en-US" altLang="ko-KR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610456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95848"/>
            <a:ext cx="9144000" cy="1900238"/>
          </a:xfrm>
          <a:prstGeom prst="rect">
            <a:avLst/>
          </a:prstGeom>
          <a:solidFill>
            <a:srgbClr val="15385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506894" y="2689665"/>
            <a:ext cx="5563399" cy="1367882"/>
          </a:xfrm>
        </p:spPr>
        <p:txBody>
          <a:bodyPr anchor="ctr">
            <a:noAutofit/>
          </a:bodyPr>
          <a:lstStyle/>
          <a:p>
            <a:pPr algn="r"/>
            <a:r>
              <a:rPr lang="ko-KR" altLang="en-US" sz="4400" b="1" dirty="0">
                <a:solidFill>
                  <a:schemeClr val="bg1"/>
                </a:solidFill>
              </a:rPr>
              <a:t>예외처리 활용</a:t>
            </a:r>
            <a:br>
              <a:rPr lang="en-US" altLang="ko-KR" sz="4400" b="1" dirty="0">
                <a:solidFill>
                  <a:schemeClr val="bg1"/>
                </a:solidFill>
              </a:rPr>
            </a:br>
            <a:r>
              <a:rPr lang="en-US" altLang="ko-KR" sz="2400" dirty="0">
                <a:solidFill>
                  <a:schemeClr val="bg1"/>
                </a:solidFill>
              </a:rPr>
              <a:t>12</a:t>
            </a:r>
            <a:r>
              <a:rPr lang="ko-KR" altLang="en-US" sz="2400" b="1" dirty="0">
                <a:solidFill>
                  <a:schemeClr val="bg1"/>
                </a:solidFill>
              </a:rPr>
              <a:t>주차</a:t>
            </a:r>
            <a:r>
              <a:rPr lang="en-US" altLang="ko-KR" sz="2400" b="1" dirty="0">
                <a:solidFill>
                  <a:schemeClr val="bg1"/>
                </a:solidFill>
              </a:rPr>
              <a:t>_03_01</a:t>
            </a:r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6002003" y="4839477"/>
            <a:ext cx="2818130" cy="1367882"/>
          </a:xfrm>
        </p:spPr>
        <p:txBody>
          <a:bodyPr anchor="b">
            <a:normAutofit/>
          </a:bodyPr>
          <a:lstStyle/>
          <a:p>
            <a:pPr algn="r"/>
            <a:r>
              <a:rPr lang="ko-KR" altLang="en-US" sz="2000" dirty="0">
                <a:solidFill>
                  <a:schemeClr val="tx1"/>
                </a:solidFill>
              </a:rPr>
              <a:t>한 동 대 학 교</a:t>
            </a:r>
            <a:r>
              <a:rPr lang="en-US" altLang="ko-KR" sz="2000" dirty="0">
                <a:solidFill>
                  <a:schemeClr val="tx1"/>
                </a:solidFill>
              </a:rPr>
              <a:t> </a:t>
            </a:r>
            <a:br>
              <a:rPr lang="en-US" altLang="ko-KR" sz="2000" dirty="0">
                <a:solidFill>
                  <a:schemeClr val="tx1"/>
                </a:solidFill>
              </a:rPr>
            </a:br>
            <a:r>
              <a:rPr lang="ko-KR" altLang="en-US" sz="2000" dirty="0">
                <a:solidFill>
                  <a:schemeClr val="tx1"/>
                </a:solidFill>
              </a:rPr>
              <a:t>김경미 교수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0" y="6962361"/>
            <a:ext cx="621196" cy="658416"/>
          </a:xfrm>
          <a:prstGeom prst="rect">
            <a:avLst/>
          </a:prstGeom>
          <a:solidFill>
            <a:srgbClr val="2A6FB5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135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846203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학습목표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파일을 읽어서 새로운 파일 만드는 과정 이해하기</a:t>
            </a:r>
            <a:endParaRPr lang="en-US" altLang="ko-KR" dirty="0"/>
          </a:p>
          <a:p>
            <a:r>
              <a:rPr lang="ko-KR" altLang="en-US" dirty="0"/>
              <a:t>파일 입출력 시 예외처리 이해하기</a:t>
            </a:r>
            <a:endParaRPr lang="en-US" altLang="ko-KR" dirty="0"/>
          </a:p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58643058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파일 존재 확인</a:t>
            </a:r>
            <a:r>
              <a:rPr lang="en-US" altLang="ko-KR" dirty="0"/>
              <a:t>, </a:t>
            </a:r>
            <a:r>
              <a:rPr lang="ko-KR" altLang="en-US" dirty="0"/>
              <a:t>예외처리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입출력 할 때</a:t>
            </a:r>
            <a:r>
              <a:rPr lang="en-US" altLang="ko-KR" dirty="0"/>
              <a:t>, </a:t>
            </a:r>
            <a:r>
              <a:rPr lang="ko-KR" altLang="en-US" dirty="0"/>
              <a:t>읽어야 하는데 파일이 없거나 써야 하는데 이미 존재하는 파일일 때 미리 확인하는 구문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543357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09" y="452718"/>
            <a:ext cx="7800783" cy="1400530"/>
          </a:xfrm>
        </p:spPr>
        <p:txBody>
          <a:bodyPr/>
          <a:lstStyle/>
          <a:p>
            <a:r>
              <a:rPr lang="ko-KR" altLang="en-US" sz="3600" dirty="0"/>
              <a:t>파일의 존재 여부 확인</a:t>
            </a:r>
            <a:r>
              <a:rPr lang="en-US" altLang="ko-KR" sz="3600" dirty="0"/>
              <a:t>, </a:t>
            </a:r>
            <a:r>
              <a:rPr lang="ko-KR" altLang="en-US" sz="3600" dirty="0"/>
              <a:t>예외처리</a:t>
            </a:r>
            <a:r>
              <a:rPr lang="en-US" altLang="ko-KR" sz="3600" dirty="0"/>
              <a:t> 1</a:t>
            </a:r>
            <a:r>
              <a:rPr lang="ko-KR" altLang="en-US" sz="3600" dirty="0"/>
              <a:t> </a:t>
            </a:r>
          </a:p>
        </p:txBody>
      </p:sp>
      <p:sp>
        <p:nvSpPr>
          <p:cNvPr id="14" name="AutoShape 6"/>
          <p:cNvSpPr>
            <a:spLocks noChangeArrowheads="1"/>
          </p:cNvSpPr>
          <p:nvPr/>
        </p:nvSpPr>
        <p:spPr bwMode="auto">
          <a:xfrm>
            <a:off x="628650" y="1588720"/>
            <a:ext cx="7381030" cy="3885097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773289" y="1806684"/>
            <a:ext cx="7800783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import sys                          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읽을 파일이 존재하지 않는 경우 처리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inf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open('myfile.txt')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as err: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print("I/O error: {0}".format(err))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628212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562720" cy="1400530"/>
          </a:xfrm>
        </p:spPr>
        <p:txBody>
          <a:bodyPr/>
          <a:lstStyle/>
          <a:p>
            <a:r>
              <a:rPr lang="ko-KR" altLang="en-US" sz="3600" dirty="0"/>
              <a:t>파일의 존재 여부 확인</a:t>
            </a:r>
            <a:r>
              <a:rPr lang="en-US" altLang="ko-KR" sz="3600" dirty="0"/>
              <a:t>, </a:t>
            </a:r>
            <a:r>
              <a:rPr lang="ko-KR" altLang="en-US" sz="3600" dirty="0"/>
              <a:t>예외처리 </a:t>
            </a:r>
            <a:r>
              <a:rPr lang="en-US" altLang="ko-KR" sz="3600" dirty="0"/>
              <a:t>2</a:t>
            </a:r>
            <a:r>
              <a:rPr lang="ko-KR" altLang="en-US" sz="3600" dirty="0"/>
              <a:t> 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456196" cy="334198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62623" y="1972864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                                 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 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쓰려고 하는 파일이 존재하지 않는 경우 처리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f = open("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testfile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“a")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("This is my test file for exception handling!!")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print("Error: can\'t find file or read data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print("Written content in the file successfully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2634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예외  종류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IOError</a:t>
            </a:r>
            <a:endParaRPr lang="en-US" altLang="ko-KR" dirty="0"/>
          </a:p>
          <a:p>
            <a:pPr lvl="1"/>
            <a:r>
              <a:rPr lang="ko-KR" altLang="en-US" dirty="0"/>
              <a:t>파일의 입출력 하는데 발생하는 예외</a:t>
            </a:r>
            <a:endParaRPr lang="en-US" altLang="ko-KR" dirty="0"/>
          </a:p>
          <a:p>
            <a:r>
              <a:rPr lang="en-US" altLang="ko-KR" dirty="0" err="1"/>
              <a:t>ValueError</a:t>
            </a:r>
            <a:endParaRPr lang="en-US" altLang="ko-KR" dirty="0"/>
          </a:p>
          <a:p>
            <a:pPr lvl="1"/>
            <a:r>
              <a:rPr lang="ko-KR" altLang="en-US" dirty="0"/>
              <a:t>연산이나 함수가 올바른 형이지만 부적절한 값을 가진 인자를 받았고</a:t>
            </a:r>
            <a:r>
              <a:rPr lang="en-US" altLang="ko-KR" dirty="0"/>
              <a:t> </a:t>
            </a:r>
            <a:r>
              <a:rPr lang="ko-KR" altLang="en-US" dirty="0"/>
              <a:t>더 구체적인 예외로 설명되지 않는 경우 발생하는 예외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85592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IOError</a:t>
            </a:r>
            <a:r>
              <a:rPr lang="en-US" altLang="ko-KR" dirty="0"/>
              <a:t> </a:t>
            </a:r>
            <a:r>
              <a:rPr lang="ko-KR" altLang="en-US" dirty="0"/>
              <a:t>예제</a:t>
            </a:r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399" y="1755305"/>
            <a:ext cx="7485379" cy="32349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882078" y="1867968"/>
            <a:ext cx="7893735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open(”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hello.txt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 ”a")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(”Hello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My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name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is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Python")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파일을 찾을 수 없습니다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파일 쓰기에 성공하였습니다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08488175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6"/>
            <a:ext cx="7381030" cy="260440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940444" y="1853248"/>
            <a:ext cx="7893735" cy="21248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 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num = int(’hello’)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print(”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숫자가 아니므로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int</a:t>
            </a:r>
            <a:r>
              <a:rPr lang="ko-KR" altLang="en-US" sz="1600" dirty="0" err="1">
                <a:latin typeface="+mn-lt"/>
                <a:ea typeface="+mj-ea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 실행할 수 없습니다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")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print(num) 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89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08476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Reading a text file(2/8)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50303" y="1590267"/>
            <a:ext cx="7017322" cy="196255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776413" y="1682471"/>
            <a:ext cx="6891212" cy="16722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# n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개의 글자 읽기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inf = open('poem.txt', 'r')</a:t>
            </a:r>
          </a:p>
          <a:p>
            <a:endParaRPr lang="ko-KR" altLang="en-US" sz="18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s = inf.read(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</a:t>
            </a:r>
          </a:p>
          <a:p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print('read(</a:t>
            </a:r>
            <a:r>
              <a:rPr lang="en-US" altLang="ko-KR" sz="1800" dirty="0">
                <a:latin typeface="+mn-lt"/>
                <a:ea typeface="+mj-ea"/>
                <a:cs typeface="Times New Roman" panose="02020603050405020304" pitchFamily="18" charset="0"/>
              </a:rPr>
              <a:t>7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) = </a:t>
            </a:r>
            <a:r>
              <a:rPr lang="ko-KR" altLang="en-US" sz="1800" dirty="0">
                <a:latin typeface="+mn-lt"/>
                <a:cs typeface="Times New Roman" panose="02020603050405020304" pitchFamily="18" charset="0"/>
              </a:rPr>
              <a:t>'</a:t>
            </a:r>
            <a:r>
              <a:rPr lang="ko-KR" altLang="en-US" sz="1800" dirty="0">
                <a:latin typeface="+mn-lt"/>
                <a:ea typeface="+mj-ea"/>
                <a:cs typeface="Times New Roman" panose="02020603050405020304" pitchFamily="18" charset="0"/>
              </a:rPr>
              <a:t>,  s) </a:t>
            </a:r>
            <a:endParaRPr lang="en-US" altLang="ko-KR" sz="18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7" name="그림 6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3074" y="3354724"/>
            <a:ext cx="3624551" cy="99497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213816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ValueError</a:t>
            </a:r>
            <a:r>
              <a:rPr lang="en-US" altLang="ko-KR" dirty="0"/>
              <a:t> </a:t>
            </a:r>
            <a:r>
              <a:rPr lang="ko-KR" altLang="en-US" dirty="0"/>
              <a:t>예제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6" name="AutoShape 6"/>
          <p:cNvSpPr>
            <a:spLocks noChangeArrowheads="1"/>
          </p:cNvSpPr>
          <p:nvPr/>
        </p:nvSpPr>
        <p:spPr bwMode="auto">
          <a:xfrm>
            <a:off x="666400" y="1755305"/>
            <a:ext cx="7381030" cy="3162683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794529" y="1856132"/>
            <a:ext cx="7893735" cy="3407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month = int(input("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월을 입력하십시오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 "))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except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숫자가 아닙니다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if month&lt;1 or month&gt;12: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올바른 월이 아닙니다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else:</a:t>
            </a:r>
          </a:p>
          <a:p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    print("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사용자가 입력한 달은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",month,"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월 입니다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.") </a:t>
            </a: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D5DB215-6832-A149-800E-34A2DD67C7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5378399"/>
            <a:ext cx="3716846" cy="6776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7" name="그림 6" descr="텍스트이(가) 표시된 사진&#10;&#10;자동 생성된 설명">
            <a:extLst>
              <a:ext uri="{FF2B5EF4-FFF2-40B4-BE49-F238E27FC236}">
                <a16:creationId xmlns:a16="http://schemas.microsoft.com/office/drawing/2014/main" id="{EEEBE91D-E0DB-1944-88C1-C228101DA9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6056056"/>
            <a:ext cx="2752982" cy="677657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212CF08-F26D-9448-8BD4-46362DD48D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0956" y="4873155"/>
            <a:ext cx="2915959" cy="61795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8824353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Multiple Exceptions</a:t>
            </a:r>
            <a:endParaRPr lang="ko-KR" altLang="en-US" dirty="0"/>
          </a:p>
        </p:txBody>
      </p:sp>
      <p:sp>
        <p:nvSpPr>
          <p:cNvPr id="10" name="AutoShape 6"/>
          <p:cNvSpPr>
            <a:spLocks noChangeArrowheads="1"/>
          </p:cNvSpPr>
          <p:nvPr/>
        </p:nvSpPr>
        <p:spPr bwMode="auto">
          <a:xfrm>
            <a:off x="612648" y="1578667"/>
            <a:ext cx="6517616" cy="3878393"/>
          </a:xfrm>
          <a:prstGeom prst="roundRect">
            <a:avLst>
              <a:gd name="adj" fmla="val 12000"/>
            </a:avLst>
          </a:prstGeom>
          <a:solidFill>
            <a:schemeClr val="bg1"/>
          </a:solidFill>
          <a:ln w="19050">
            <a:solidFill>
              <a:srgbClr val="FF66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00403" y="1691559"/>
            <a:ext cx="6494247" cy="34265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open('myfile.txt')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s.strip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print("I/O error: {0}".format(err))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print("Could not convert data to an integer.")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print("Unexpected error:",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sys.exc_info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()[0])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raise</a:t>
            </a:r>
          </a:p>
        </p:txBody>
      </p:sp>
      <p:pic>
        <p:nvPicPr>
          <p:cNvPr id="12" name="그림 11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5718" y="5326078"/>
            <a:ext cx="6710330" cy="757404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741944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파일 </a:t>
            </a:r>
            <a:r>
              <a:rPr lang="en-US" altLang="ko-KR" dirty="0"/>
              <a:t>‘</a:t>
            </a:r>
            <a:r>
              <a:rPr lang="en-US" altLang="ko-KR" dirty="0" err="1"/>
              <a:t>poem.txt</a:t>
            </a:r>
            <a:r>
              <a:rPr lang="en-US" altLang="ko-KR" dirty="0"/>
              <a:t>’ </a:t>
            </a:r>
            <a:r>
              <a:rPr lang="ko-KR" altLang="en-US" dirty="0" err="1"/>
              <a:t>를</a:t>
            </a:r>
            <a:r>
              <a:rPr lang="ko-KR" altLang="en-US" dirty="0"/>
              <a:t> 읽어서 매 줄마다 몇 개의 </a:t>
            </a:r>
            <a:r>
              <a:rPr lang="en-US" altLang="ko-KR" dirty="0"/>
              <a:t>word</a:t>
            </a:r>
            <a:r>
              <a:rPr lang="ko-KR" altLang="en-US" dirty="0"/>
              <a:t>가 존재하는지 센다</a:t>
            </a:r>
            <a:endParaRPr lang="en-US" altLang="ko-KR" dirty="0"/>
          </a:p>
          <a:p>
            <a:r>
              <a:rPr lang="ko-KR" altLang="en-US" dirty="0"/>
              <a:t>센 워드의 개수를 </a:t>
            </a:r>
            <a:r>
              <a:rPr lang="en-US" altLang="ko-KR" dirty="0"/>
              <a:t>‘</a:t>
            </a:r>
            <a:r>
              <a:rPr lang="en-US" altLang="ko-KR" dirty="0" err="1"/>
              <a:t>numpoem.txt</a:t>
            </a:r>
            <a:r>
              <a:rPr lang="en-US" altLang="ko-KR" dirty="0"/>
              <a:t>’ </a:t>
            </a:r>
            <a:r>
              <a:rPr lang="ko-KR" altLang="en-US" dirty="0"/>
              <a:t>에 저장한다</a:t>
            </a:r>
            <a:endParaRPr lang="en-US" altLang="ko-KR" dirty="0"/>
          </a:p>
          <a:p>
            <a:r>
              <a:rPr lang="ko-KR" altLang="en-US" dirty="0"/>
              <a:t>이 때 첫번째 줄의 워드 개수는</a:t>
            </a:r>
            <a:r>
              <a:rPr lang="en-US" altLang="ko-KR" dirty="0"/>
              <a:t>, </a:t>
            </a:r>
            <a:r>
              <a:rPr lang="ko-KR" altLang="en-US" dirty="0"/>
              <a:t>첫번째 줄에 저장하고 두번째 줄의 워드 개수는 두번째 줄에 저장한다</a:t>
            </a:r>
            <a:endParaRPr lang="en-US" altLang="ko-KR" dirty="0"/>
          </a:p>
          <a:p>
            <a:r>
              <a:rPr lang="ko-KR" altLang="en-US" dirty="0"/>
              <a:t>화면에 </a:t>
            </a:r>
            <a:r>
              <a:rPr lang="en-US" altLang="ko-KR" dirty="0"/>
              <a:t>‘</a:t>
            </a:r>
            <a:r>
              <a:rPr lang="en-US" altLang="ko-KR" dirty="0" err="1"/>
              <a:t>poem.txt</a:t>
            </a:r>
            <a:r>
              <a:rPr lang="en-US" altLang="ko-KR" dirty="0"/>
              <a:t>’ , ‘</a:t>
            </a:r>
            <a:r>
              <a:rPr lang="en-US" altLang="ko-KR" dirty="0" err="1"/>
              <a:t>numpoem.txt</a:t>
            </a:r>
            <a:r>
              <a:rPr lang="en-US" altLang="ko-KR" dirty="0"/>
              <a:t>’ </a:t>
            </a:r>
            <a:r>
              <a:rPr lang="ko-KR" altLang="en-US" dirty="0"/>
              <a:t>의 내용을 출력한다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521897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 코드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493486" y="1585142"/>
            <a:ext cx="4280928" cy="5165854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723343" y="1721329"/>
            <a:ext cx="405107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open('numpoem.txt', 'w')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))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+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ea typeface="+mj-ea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#</a:t>
            </a:r>
            <a:r>
              <a:rPr lang="ko-KR" altLang="en-US" sz="1600" dirty="0">
                <a:latin typeface="+mn-lt"/>
                <a:ea typeface="+mj-ea"/>
                <a:cs typeface="Times New Roman" panose="02020603050405020304" pitchFamily="18" charset="0"/>
              </a:rPr>
              <a:t>확인용 출력</a:t>
            </a: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   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= open('numpoem.txt',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print(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</p:txBody>
      </p:sp>
      <p:pic>
        <p:nvPicPr>
          <p:cNvPr id="3" name="그림 2" descr="화면 캡처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12400" y="2985672"/>
            <a:ext cx="4906202" cy="1784074"/>
          </a:xfrm>
          <a:prstGeom prst="rect">
            <a:avLst/>
          </a:prstGeom>
        </p:spPr>
      </p:pic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2356461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1</a:t>
            </a:r>
            <a:r>
              <a:rPr lang="ko-KR" altLang="en-US" dirty="0"/>
              <a:t>의 코드에 예외처리 구문을 추가 하시오 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2065127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2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58565" y="1652514"/>
            <a:ext cx="5565971" cy="4972021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5632" y="1723432"/>
            <a:ext cx="5387279" cy="45653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outf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open('numpoem.txt', 'w')</a:t>
            </a: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 as err: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print("unable to handle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files")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Numword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=[]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count=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f.readlines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 = open('poem.txt', 'r')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for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i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in range(count) :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f.readline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=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fline.split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outf.write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str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len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</a:t>
            </a: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flist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))+ "\n")</a:t>
            </a:r>
          </a:p>
          <a:p>
            <a:pPr>
              <a:lnSpc>
                <a:spcPct val="100000"/>
              </a:lnSpc>
            </a:pPr>
            <a:endParaRPr lang="en-US" altLang="ko-KR" sz="1600" dirty="0">
              <a:latin typeface="+mn-lt"/>
              <a:ea typeface="+mj-ea"/>
              <a:cs typeface="Times New Roman" panose="02020603050405020304" pitchFamily="18" charset="0"/>
            </a:endParaRP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  <a:p>
            <a:pPr>
              <a:lnSpc>
                <a:spcPct val="100000"/>
              </a:lnSpc>
            </a:pPr>
            <a:r>
              <a:rPr lang="en-US" altLang="ko-KR" sz="1600" dirty="0" err="1">
                <a:latin typeface="+mn-lt"/>
                <a:ea typeface="+mj-ea"/>
                <a:cs typeface="Times New Roman" panose="02020603050405020304" pitchFamily="18" charset="0"/>
              </a:rPr>
              <a:t>outf.close</a:t>
            </a:r>
            <a:r>
              <a:rPr lang="en-US" altLang="ko-KR" sz="1600" dirty="0">
                <a:latin typeface="+mn-lt"/>
                <a:ea typeface="+mj-ea"/>
                <a:cs typeface="Times New Roman" panose="02020603050405020304" pitchFamily="18" charset="0"/>
              </a:rPr>
              <a:t>()</a:t>
            </a: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3579096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12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‘handong.txt’ </a:t>
            </a:r>
            <a:r>
              <a:rPr lang="ko-KR" altLang="en-US" dirty="0"/>
              <a:t>파일을 읽고</a:t>
            </a:r>
            <a:r>
              <a:rPr lang="en-US" altLang="ko-KR" dirty="0"/>
              <a:t>,</a:t>
            </a:r>
            <a:r>
              <a:rPr lang="ko-KR" altLang="en-US" dirty="0"/>
              <a:t> 해당 파일 내용들을 모두 </a:t>
            </a:r>
            <a:r>
              <a:rPr lang="en-US" altLang="ko-KR" dirty="0"/>
              <a:t>‘handong1.txt’</a:t>
            </a:r>
            <a:r>
              <a:rPr lang="ko-KR" altLang="en-US" dirty="0"/>
              <a:t>에 덧붙여 쓰도록 구현하라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구문을 실행할 때</a:t>
            </a:r>
            <a:r>
              <a:rPr lang="en-US" altLang="ko-KR" dirty="0"/>
              <a:t>,</a:t>
            </a:r>
            <a:r>
              <a:rPr lang="ko-KR" altLang="en-US" dirty="0"/>
              <a:t> 예외처리 구문을 꼭 포함하라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7313074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3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1058565" y="1652515"/>
            <a:ext cx="5681282" cy="4547870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1445632" y="1723432"/>
            <a:ext cx="5387279" cy="49460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import sys              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inf = open('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handong.txt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s =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inf.readlines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파일읽기에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성공하였습니다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읽을파일이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존재하지 않습니다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ouf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= open("handong1.txt", "a")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ouf.write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(s)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파일쓰기에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성공하였습니다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IOError</a:t>
            </a:r>
            <a:r>
              <a:rPr lang="en-US" altLang="ko-KR" sz="1600" dirty="0">
                <a:solidFill>
                  <a:srgbClr val="FF0000"/>
                </a:solidFill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파일쓰기에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실패하였습니다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885397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연습문제 </a:t>
            </a:r>
            <a:r>
              <a:rPr lang="en-US" altLang="ko-KR"/>
              <a:t>4</a:t>
            </a:r>
            <a:endParaRPr lang="ko-KR" altLang="en-US" dirty="0"/>
          </a:p>
        </p:txBody>
      </p:sp>
      <p:sp>
        <p:nvSpPr>
          <p:cNvPr id="7" name="내용 개체 틀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>
                <a:latin typeface="+mj-ea"/>
              </a:rPr>
              <a:t>사용자로부터 </a:t>
            </a:r>
            <a:r>
              <a:rPr lang="ko-KR" altLang="en-US" dirty="0" err="1">
                <a:latin typeface="+mj-ea"/>
              </a:rPr>
              <a:t>숫자하나를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입력받고</a:t>
            </a:r>
            <a:r>
              <a:rPr lang="en-US" altLang="ko-KR" dirty="0">
                <a:latin typeface="+mj-ea"/>
              </a:rPr>
              <a:t>,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>
                <a:latin typeface="+mj-ea"/>
              </a:rPr>
              <a:t>2</a:t>
            </a:r>
            <a:r>
              <a:rPr lang="ko-KR" altLang="en-US" dirty="0">
                <a:latin typeface="+mj-ea"/>
              </a:rPr>
              <a:t>로 </a:t>
            </a:r>
            <a:r>
              <a:rPr lang="ko-KR" altLang="en-US" dirty="0" err="1">
                <a:latin typeface="+mj-ea"/>
              </a:rPr>
              <a:t>나누었을때</a:t>
            </a:r>
            <a:r>
              <a:rPr lang="ko-KR" altLang="en-US" dirty="0">
                <a:latin typeface="+mj-ea"/>
              </a:rPr>
              <a:t> 나머지를 구하여 출력하라</a:t>
            </a:r>
            <a:r>
              <a:rPr lang="en-US" altLang="ko-KR" dirty="0">
                <a:latin typeface="+mj-ea"/>
              </a:rPr>
              <a:t>.</a:t>
            </a:r>
          </a:p>
          <a:p>
            <a:r>
              <a:rPr lang="ko-KR" altLang="en-US" dirty="0">
                <a:latin typeface="+mj-ea"/>
              </a:rPr>
              <a:t>단</a:t>
            </a:r>
            <a:r>
              <a:rPr lang="en-US" altLang="ko-KR" dirty="0">
                <a:latin typeface="+mj-ea"/>
              </a:rPr>
              <a:t>,</a:t>
            </a:r>
            <a:r>
              <a:rPr lang="ko-KR" altLang="en-US" dirty="0">
                <a:latin typeface="+mj-ea"/>
              </a:rPr>
              <a:t> </a:t>
            </a:r>
            <a:r>
              <a:rPr lang="ko-KR" altLang="en-US" dirty="0" err="1">
                <a:latin typeface="+mj-ea"/>
              </a:rPr>
              <a:t>입력받은</a:t>
            </a:r>
            <a:r>
              <a:rPr lang="ko-KR" altLang="en-US" dirty="0">
                <a:latin typeface="+mj-ea"/>
              </a:rPr>
              <a:t> 값이 숫자가 </a:t>
            </a:r>
            <a:r>
              <a:rPr lang="ko-KR" altLang="en-US" dirty="0" err="1">
                <a:latin typeface="+mj-ea"/>
              </a:rPr>
              <a:t>아닐경우</a:t>
            </a:r>
            <a:r>
              <a:rPr lang="ko-KR" altLang="en-US" dirty="0">
                <a:latin typeface="+mj-ea"/>
              </a:rPr>
              <a:t> </a:t>
            </a:r>
            <a:r>
              <a:rPr lang="en-US" altLang="ko-KR" dirty="0" err="1">
                <a:latin typeface="+mj-ea"/>
              </a:rPr>
              <a:t>Valueerror</a:t>
            </a:r>
            <a:r>
              <a:rPr lang="ko-KR" altLang="en-US" dirty="0">
                <a:latin typeface="+mj-ea"/>
              </a:rPr>
              <a:t>로 예외 처리 하도록 하라</a:t>
            </a:r>
            <a:r>
              <a:rPr lang="en-US" altLang="ko-KR" dirty="0">
                <a:latin typeface="+mj-ea"/>
              </a:rPr>
              <a:t>.</a:t>
            </a:r>
          </a:p>
          <a:p>
            <a:endParaRPr lang="ko-KR" altLang="en-US" dirty="0"/>
          </a:p>
        </p:txBody>
      </p:sp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pPr/>
              <a:t>98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172141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연습문제 </a:t>
            </a:r>
            <a:r>
              <a:rPr lang="en-US" altLang="ko-KR" dirty="0"/>
              <a:t>4 </a:t>
            </a:r>
            <a:r>
              <a:rPr lang="ko-KR" altLang="en-US" dirty="0"/>
              <a:t>코드</a:t>
            </a:r>
          </a:p>
        </p:txBody>
      </p:sp>
      <p:sp>
        <p:nvSpPr>
          <p:cNvPr id="4" name="AutoShape 6"/>
          <p:cNvSpPr>
            <a:spLocks noChangeArrowheads="1"/>
          </p:cNvSpPr>
          <p:nvPr/>
        </p:nvSpPr>
        <p:spPr bwMode="auto">
          <a:xfrm>
            <a:off x="710017" y="1986591"/>
            <a:ext cx="5387279" cy="2224218"/>
          </a:xfrm>
          <a:prstGeom prst="roundRect">
            <a:avLst>
              <a:gd name="adj" fmla="val 12000"/>
            </a:avLst>
          </a:prstGeom>
          <a:noFill/>
          <a:ln w="19050">
            <a:solidFill>
              <a:srgbClr val="FF66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855932" y="2168478"/>
            <a:ext cx="5387279" cy="186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ko-KR"/>
            </a:defPPr>
            <a:lvl1pPr>
              <a:lnSpc>
                <a:spcPts val="2000"/>
              </a:lnSpc>
              <a:defRPr sz="140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try: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x = int(input("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숫자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x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입력하시오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 "))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print('x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를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2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로 나누었을 때 나머지는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',x%2,'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입니다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')</a:t>
            </a:r>
          </a:p>
          <a:p>
            <a:endParaRPr lang="en-US" altLang="ko-KR" sz="1600" dirty="0">
              <a:latin typeface="+mn-lt"/>
              <a:cs typeface="Times New Roman" panose="02020603050405020304" pitchFamily="18" charset="0"/>
            </a:endParaRP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except </a:t>
            </a:r>
            <a:r>
              <a:rPr lang="en-US" altLang="ko-KR" sz="1600" dirty="0" err="1">
                <a:latin typeface="+mn-lt"/>
                <a:cs typeface="Times New Roman" panose="02020603050405020304" pitchFamily="18" charset="0"/>
              </a:rPr>
              <a:t>ValueError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: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   print("</a:t>
            </a:r>
            <a:r>
              <a:rPr lang="ko-KR" altLang="en-US" sz="1600" dirty="0" err="1">
                <a:latin typeface="+mn-lt"/>
                <a:cs typeface="Times New Roman" panose="02020603050405020304" pitchFamily="18" charset="0"/>
              </a:rPr>
              <a:t>입력받은</a:t>
            </a:r>
            <a:r>
              <a:rPr lang="ko-KR" altLang="en-US" sz="1600" dirty="0">
                <a:latin typeface="+mn-lt"/>
                <a:cs typeface="Times New Roman" panose="02020603050405020304" pitchFamily="18" charset="0"/>
              </a:rPr>
              <a:t> 값은 숫자가 아닙니다</a:t>
            </a:r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.")</a:t>
            </a:r>
          </a:p>
          <a:p>
            <a:r>
              <a:rPr lang="en-US" altLang="ko-KR" sz="1600" dirty="0">
                <a:latin typeface="+mn-lt"/>
                <a:cs typeface="Times New Roman" panose="02020603050405020304" pitchFamily="18" charset="0"/>
              </a:rPr>
              <a:t> </a:t>
            </a:r>
          </a:p>
        </p:txBody>
      </p:sp>
      <p:pic>
        <p:nvPicPr>
          <p:cNvPr id="6" name="그림 5" descr="텍스트이(가) 표시된 사진&#10;&#10;자동 생성된 설명">
            <a:extLst>
              <a:ext uri="{FF2B5EF4-FFF2-40B4-BE49-F238E27FC236}">
                <a16:creationId xmlns:a16="http://schemas.microsoft.com/office/drawing/2014/main" id="{EAF38709-2770-7443-A626-A74F48192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42964" y="4218697"/>
            <a:ext cx="3338099" cy="1423601"/>
          </a:xfrm>
          <a:prstGeom prst="rect">
            <a:avLst/>
          </a:prstGeom>
          <a:ln>
            <a:solidFill>
              <a:schemeClr val="bg2">
                <a:lumMod val="50000"/>
              </a:schemeClr>
            </a:solidFill>
          </a:ln>
        </p:spPr>
      </p:pic>
      <p:sp>
        <p:nvSpPr>
          <p:cNvPr id="3" name="슬라이드 번호 개체 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7E8B19-8673-4BB3-94B1-A197265558E3}" type="slidenum">
              <a:rPr lang="ko-KR" altLang="en-US" smtClean="0"/>
              <a:t>99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414250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이온">
  <a:themeElements>
    <a:clrScheme name="이온">
      <a:dk1>
        <a:sysClr val="windowText" lastClr="000000"/>
      </a:dk1>
      <a:lt1>
        <a:sysClr val="window" lastClr="FFFFFF"/>
      </a:lt1>
      <a:dk2>
        <a:srgbClr val="EE5818"/>
      </a:dk2>
      <a:lt2>
        <a:srgbClr val="EBEBEB"/>
      </a:lt2>
      <a:accent1>
        <a:srgbClr val="F5A408"/>
      </a:accent1>
      <a:accent2>
        <a:srgbClr val="FA731A"/>
      </a:accent2>
      <a:accent3>
        <a:srgbClr val="AB9281"/>
      </a:accent3>
      <a:accent4>
        <a:srgbClr val="A18CD0"/>
      </a:accent4>
      <a:accent5>
        <a:srgbClr val="8EBBD2"/>
      </a:accent5>
      <a:accent6>
        <a:srgbClr val="ACC995"/>
      </a:accent6>
      <a:hlink>
        <a:srgbClr val="FAC96A"/>
      </a:hlink>
      <a:folHlink>
        <a:srgbClr val="FCDB9B"/>
      </a:folHlink>
    </a:clrScheme>
    <a:fontScheme name="이온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이온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04000"/>
                <a:satMod val="128000"/>
                <a:lumMod val="104000"/>
              </a:schemeClr>
            </a:gs>
            <a:gs pos="100000">
              <a:schemeClr val="phClr">
                <a:tint val="100000"/>
                <a:shade val="76000"/>
                <a:hueMod val="89000"/>
                <a:satMod val="164000"/>
                <a:lumMod val="68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42000"/>
                <a:hueMod val="42000"/>
                <a:satMod val="124000"/>
                <a:lumMod val="62000"/>
              </a:schemeClr>
              <a:schemeClr val="phClr">
                <a:tint val="96000"/>
                <a:satMod val="13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5A2F9111-B2DB-470C-BA56-608F9B65882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{A2F3C0EA-8887-A744-A020-3D5CFD5766E6}tf10001062</Template>
  <TotalTime>6453</TotalTime>
  <Words>5453</Words>
  <Application>Microsoft Office PowerPoint</Application>
  <PresentationFormat>화면 슬라이드 쇼(4:3)</PresentationFormat>
  <Paragraphs>1017</Paragraphs>
  <Slides>101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101</vt:i4>
      </vt:variant>
    </vt:vector>
  </HeadingPairs>
  <TitlesOfParts>
    <vt:vector size="109" baseType="lpstr">
      <vt:lpstr>맑은 고딕</vt:lpstr>
      <vt:lpstr>함초롬바탕</vt:lpstr>
      <vt:lpstr>Arial</vt:lpstr>
      <vt:lpstr>Century Gothic</vt:lpstr>
      <vt:lpstr>Times New Roman</vt:lpstr>
      <vt:lpstr>Wingdings</vt:lpstr>
      <vt:lpstr>Wingdings 3</vt:lpstr>
      <vt:lpstr>이온</vt:lpstr>
      <vt:lpstr>파일 입출력 개요 12주차_01_01</vt:lpstr>
      <vt:lpstr>학습목표</vt:lpstr>
      <vt:lpstr>파일 입출력</vt:lpstr>
      <vt:lpstr>파일의 종류</vt:lpstr>
      <vt:lpstr>파일 사용하기</vt:lpstr>
      <vt:lpstr>Opening a file</vt:lpstr>
      <vt:lpstr>Methods for file I/O</vt:lpstr>
      <vt:lpstr>Reading a text file(1/8)</vt:lpstr>
      <vt:lpstr>Reading a text file(2/8)</vt:lpstr>
      <vt:lpstr>Reading a text file(3/8)</vt:lpstr>
      <vt:lpstr>Reading a text file(4/8)</vt:lpstr>
      <vt:lpstr>Reading a text file(5/8)</vt:lpstr>
      <vt:lpstr>Reading a text file(6/8)</vt:lpstr>
      <vt:lpstr>Reading a text file(7/8)</vt:lpstr>
      <vt:lpstr>Reading a text file(8/8)</vt:lpstr>
      <vt:lpstr>Reading a text file, 예제 1</vt:lpstr>
      <vt:lpstr>Reading a text file, 예제 2</vt:lpstr>
      <vt:lpstr>연습문제 1</vt:lpstr>
      <vt:lpstr>연습문제 1, 코드</vt:lpstr>
      <vt:lpstr>강의 요약</vt:lpstr>
      <vt:lpstr>목표 달성 질문</vt:lpstr>
      <vt:lpstr>파일 입출력 연습문제 풀기 12주차_01_2</vt:lpstr>
      <vt:lpstr>학습목표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  <vt:lpstr>파일을 읽어서 처리하는 method 12주차_02_01</vt:lpstr>
      <vt:lpstr>학습목표</vt:lpstr>
      <vt:lpstr>파일을 읽어서 처리하는 method</vt:lpstr>
      <vt:lpstr>split() method</vt:lpstr>
      <vt:lpstr>split() 사용 예제</vt:lpstr>
      <vt:lpstr>strip() method</vt:lpstr>
      <vt:lpstr>lstrip(), rstrip() 활용</vt:lpstr>
      <vt:lpstr>파일 method 사용 예제 1</vt:lpstr>
      <vt:lpstr>파일 method 사용 예제 2</vt:lpstr>
      <vt:lpstr>파일 method 사용 예제 3</vt:lpstr>
      <vt:lpstr>강의 요약</vt:lpstr>
      <vt:lpstr>목표 달성 질문</vt:lpstr>
      <vt:lpstr>파일 읽기 연습문제 12주차_02_02</vt:lpstr>
      <vt:lpstr>학습목표</vt:lpstr>
      <vt:lpstr>연습문제 1</vt:lpstr>
      <vt:lpstr>연습문제 1 설명</vt:lpstr>
      <vt:lpstr>연습문제 1 코드</vt:lpstr>
      <vt:lpstr>연습문제 2</vt:lpstr>
      <vt:lpstr>연습문제 2 코드</vt:lpstr>
      <vt:lpstr>연습문제 3</vt:lpstr>
      <vt:lpstr>연습문제 3 코드 </vt:lpstr>
      <vt:lpstr>연습문제 4, 문제와 코드</vt:lpstr>
      <vt:lpstr>강의 요약</vt:lpstr>
      <vt:lpstr>목표 달성 질문</vt:lpstr>
      <vt:lpstr>파일에 쓰기 12주차_02_03</vt:lpstr>
      <vt:lpstr>학습목표</vt:lpstr>
      <vt:lpstr>Writing to a text file (1/4)</vt:lpstr>
      <vt:lpstr>Writing to a text file (2/4)</vt:lpstr>
      <vt:lpstr>Writing to a text file (3/4)</vt:lpstr>
      <vt:lpstr>Writing to a text file (4/4)</vt:lpstr>
      <vt:lpstr>Read a text file, write to a new text file 1 </vt:lpstr>
      <vt:lpstr>Read a text file, write to a new text file 2 </vt:lpstr>
      <vt:lpstr>연습문제 1</vt:lpstr>
      <vt:lpstr>연습문제 3 코드 </vt:lpstr>
      <vt:lpstr>강의 요약</vt:lpstr>
      <vt:lpstr>목표 달성 질문</vt:lpstr>
      <vt:lpstr>파일에 쓰기 연습문제 12주차_02_04</vt:lpstr>
      <vt:lpstr>학습목표</vt:lpstr>
      <vt:lpstr>연습문제 1</vt:lpstr>
      <vt:lpstr>연습문제 1 코드 </vt:lpstr>
      <vt:lpstr>연습문제 2</vt:lpstr>
      <vt:lpstr>연습문제 2 코드 </vt:lpstr>
      <vt:lpstr>연습문제 3</vt:lpstr>
      <vt:lpstr>연습문제 3 코드 </vt:lpstr>
      <vt:lpstr>연습문제 4</vt:lpstr>
      <vt:lpstr>연습문제 4, 코드</vt:lpstr>
      <vt:lpstr>강의 요약</vt:lpstr>
      <vt:lpstr>목표 달성 질문</vt:lpstr>
      <vt:lpstr>예외처리 활용 12주차_03_01</vt:lpstr>
      <vt:lpstr>학습목표</vt:lpstr>
      <vt:lpstr>파일 존재 확인, 예외처리</vt:lpstr>
      <vt:lpstr>파일의 존재 여부 확인, 예외처리 1 </vt:lpstr>
      <vt:lpstr>파일의 존재 여부 확인, 예외처리 2 </vt:lpstr>
      <vt:lpstr>예외  종류</vt:lpstr>
      <vt:lpstr>IOError 예제</vt:lpstr>
      <vt:lpstr>ValueError 예제 1</vt:lpstr>
      <vt:lpstr>ValueError 예제 2</vt:lpstr>
      <vt:lpstr>Multiple Exceptions</vt:lpstr>
      <vt:lpstr>연습문제 1</vt:lpstr>
      <vt:lpstr>연습문제 1 코드</vt:lpstr>
      <vt:lpstr>연습문제 2</vt:lpstr>
      <vt:lpstr>연습문제 2 코드</vt:lpstr>
      <vt:lpstr>연습문제 3</vt:lpstr>
      <vt:lpstr>연습문제 3 코드</vt:lpstr>
      <vt:lpstr>연습문제 4</vt:lpstr>
      <vt:lpstr>연습문제 4 코드</vt:lpstr>
      <vt:lpstr>강의 요약</vt:lpstr>
      <vt:lpstr>목표 달성 질문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파이썬 소개와 설치</dc:title>
  <dc:creator>김경미 한동대</dc:creator>
  <cp:lastModifiedBy>Sang Hoon Lee</cp:lastModifiedBy>
  <cp:revision>571</cp:revision>
  <dcterms:created xsi:type="dcterms:W3CDTF">2015-11-07T02:06:58Z</dcterms:created>
  <dcterms:modified xsi:type="dcterms:W3CDTF">2024-11-17T12:10:34Z</dcterms:modified>
</cp:coreProperties>
</file>