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4"/>
  </p:notesMasterIdLst>
  <p:sldIdLst>
    <p:sldId id="1379" r:id="rId2"/>
    <p:sldId id="1380" r:id="rId3"/>
    <p:sldId id="1381" r:id="rId4"/>
    <p:sldId id="1382" r:id="rId5"/>
    <p:sldId id="1383" r:id="rId6"/>
    <p:sldId id="1384" r:id="rId7"/>
    <p:sldId id="1385" r:id="rId8"/>
    <p:sldId id="1386" r:id="rId9"/>
    <p:sldId id="1387" r:id="rId10"/>
    <p:sldId id="1388" r:id="rId11"/>
    <p:sldId id="1389" r:id="rId12"/>
    <p:sldId id="1390" r:id="rId13"/>
    <p:sldId id="1391" r:id="rId14"/>
    <p:sldId id="1392" r:id="rId15"/>
    <p:sldId id="1393" r:id="rId16"/>
    <p:sldId id="1394" r:id="rId17"/>
    <p:sldId id="1395" r:id="rId18"/>
    <p:sldId id="1396" r:id="rId19"/>
    <p:sldId id="1397" r:id="rId20"/>
    <p:sldId id="1398" r:id="rId21"/>
    <p:sldId id="1399" r:id="rId22"/>
    <p:sldId id="1400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64" autoAdjust="0"/>
    <p:restoredTop sz="91293" autoAdjust="0"/>
  </p:normalViewPr>
  <p:slideViewPr>
    <p:cSldViewPr snapToGrid="0">
      <p:cViewPr varScale="1">
        <p:scale>
          <a:sx n="98" d="100"/>
          <a:sy n="98" d="100"/>
        </p:scale>
        <p:origin x="5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2023-04-27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60868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9114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96351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12229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49944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E6F4-AD3B-4DF9-8A48-1FF214D55562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681D5-3FEE-42CA-90DD-B66AE2F5C459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3D54-95E5-4131-88E8-2611628E0434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B383-9F4A-46AA-A118-24BAB78E0164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7371-1411-4C7C-9EF7-76CFC9D51FCA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B0A2D-3547-41CF-A419-75034A034E57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BC71-AE13-4B0E-8E44-21110731E12A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756A4-9089-4DC1-95AE-A8AA4EECABD4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3EF1C-D57C-451F-91B9-F81AFCDD7A99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53AB-5037-4C3C-BC59-3608A870F18A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9EF53-8839-45C6-A4F0-D1954B430ECA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E643-13C7-420D-AEBD-19F5F6A13551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DD2E-3DAC-4DB3-9E63-031FCB298739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5505-0C30-4920-834A-5CDFA780967E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311CC-87BD-42DE-8433-B20E93EA0427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4F86-7DFB-4F87-90F7-59A0A6459372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F8B1D-FD04-4A1E-9350-8F16AEA2D08C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407346D-236E-4F5E-B0DF-9F18D4AC2E21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4" y="2689665"/>
            <a:ext cx="5563399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b="1" dirty="0">
                <a:solidFill>
                  <a:schemeClr val="bg1"/>
                </a:solidFill>
              </a:rPr>
              <a:t>파일 입출력 개요</a:t>
            </a:r>
            <a:r>
              <a:rPr lang="en-US" altLang="ko-KR" sz="4400" b="1" dirty="0">
                <a:solidFill>
                  <a:schemeClr val="bg1"/>
                </a:solidFill>
              </a:rPr>
              <a:t/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12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_01_01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70293" y="4907572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398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Reading a text file(3/8)</a:t>
            </a:r>
            <a:endParaRPr lang="ko-KR" altLang="en-US" dirty="0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628650" y="1590266"/>
            <a:ext cx="7038975" cy="3294250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76413" y="1780582"/>
            <a:ext cx="6891212" cy="291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800" dirty="0">
                <a:latin typeface="+mn-lt"/>
                <a:ea typeface="+mj-ea"/>
                <a:cs typeface="Times New Roman" panose="02020603050405020304" pitchFamily="18" charset="0"/>
              </a:rPr>
              <a:t># n</a:t>
            </a:r>
            <a:r>
              <a:rPr lang="ko-KR" altLang="en-US" sz="1800" dirty="0">
                <a:latin typeface="+mn-lt"/>
                <a:ea typeface="+mj-ea"/>
                <a:cs typeface="Times New Roman" panose="02020603050405020304" pitchFamily="18" charset="0"/>
              </a:rPr>
              <a:t>개의 글자 읽기</a:t>
            </a:r>
            <a:endParaRPr lang="en-US" altLang="ko-KR" sz="18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latin typeface="+mn-lt"/>
                <a:ea typeface="+mj-ea"/>
                <a:cs typeface="Times New Roman" panose="02020603050405020304" pitchFamily="18" charset="0"/>
              </a:rPr>
              <a:t># </a:t>
            </a:r>
            <a:r>
              <a:rPr lang="ko-KR" altLang="en-US" sz="1800" dirty="0">
                <a:latin typeface="+mn-lt"/>
                <a:ea typeface="+mj-ea"/>
                <a:cs typeface="Times New Roman" panose="02020603050405020304" pitchFamily="18" charset="0"/>
              </a:rPr>
              <a:t>이어서 파일의 끝까지 읽기</a:t>
            </a:r>
            <a:endParaRPr lang="en-US" altLang="ko-KR" sz="18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r>
              <a:rPr lang="ko-KR" altLang="en-US" sz="1800" dirty="0" err="1">
                <a:latin typeface="+mn-lt"/>
                <a:ea typeface="+mj-ea"/>
                <a:cs typeface="Times New Roman" panose="02020603050405020304" pitchFamily="18" charset="0"/>
              </a:rPr>
              <a:t>inf</a:t>
            </a:r>
            <a:r>
              <a:rPr lang="ko-KR" altLang="en-US" sz="1800" dirty="0">
                <a:latin typeface="+mn-lt"/>
                <a:ea typeface="+mj-ea"/>
                <a:cs typeface="Times New Roman" panose="02020603050405020304" pitchFamily="18" charset="0"/>
              </a:rPr>
              <a:t> = open('poem.txt', 'r')</a:t>
            </a:r>
          </a:p>
          <a:p>
            <a:endParaRPr lang="ko-KR" altLang="en-US" sz="18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r>
              <a:rPr lang="ko-KR" altLang="en-US" sz="1800" dirty="0">
                <a:latin typeface="+mn-lt"/>
                <a:ea typeface="+mj-ea"/>
                <a:cs typeface="Times New Roman" panose="02020603050405020304" pitchFamily="18" charset="0"/>
              </a:rPr>
              <a:t>s = </a:t>
            </a:r>
            <a:r>
              <a:rPr lang="ko-KR" altLang="en-US" sz="1800" dirty="0">
                <a:solidFill>
                  <a:srgbClr val="C00000"/>
                </a:solidFill>
                <a:latin typeface="+mn-lt"/>
                <a:ea typeface="+mj-ea"/>
                <a:cs typeface="Times New Roman" panose="02020603050405020304" pitchFamily="18" charset="0"/>
              </a:rPr>
              <a:t>inf.read(</a:t>
            </a:r>
            <a:r>
              <a:rPr lang="en-US" altLang="ko-KR" sz="1800" dirty="0">
                <a:solidFill>
                  <a:srgbClr val="C00000"/>
                </a:solidFill>
                <a:latin typeface="+mn-lt"/>
                <a:ea typeface="+mj-ea"/>
                <a:cs typeface="Times New Roman" panose="02020603050405020304" pitchFamily="18" charset="0"/>
              </a:rPr>
              <a:t>7</a:t>
            </a:r>
            <a:r>
              <a:rPr lang="ko-KR" altLang="en-US" sz="1800" dirty="0">
                <a:solidFill>
                  <a:srgbClr val="C00000"/>
                </a:solidFill>
                <a:latin typeface="+mn-lt"/>
                <a:ea typeface="+mj-ea"/>
                <a:cs typeface="Times New Roman" panose="02020603050405020304" pitchFamily="18" charset="0"/>
              </a:rPr>
              <a:t>)</a:t>
            </a:r>
          </a:p>
          <a:p>
            <a:r>
              <a:rPr lang="ko-KR" altLang="en-US" sz="1800" dirty="0">
                <a:latin typeface="+mn-lt"/>
                <a:ea typeface="+mj-ea"/>
                <a:cs typeface="Times New Roman" panose="02020603050405020304" pitchFamily="18" charset="0"/>
              </a:rPr>
              <a:t>print('read(</a:t>
            </a:r>
            <a:r>
              <a:rPr lang="en-US" altLang="ko-KR" sz="1800" dirty="0">
                <a:latin typeface="+mn-lt"/>
                <a:ea typeface="+mj-ea"/>
                <a:cs typeface="Times New Roman" panose="02020603050405020304" pitchFamily="18" charset="0"/>
              </a:rPr>
              <a:t>7</a:t>
            </a:r>
            <a:r>
              <a:rPr lang="ko-KR" altLang="en-US" sz="1800" dirty="0">
                <a:latin typeface="+mn-lt"/>
                <a:ea typeface="+mj-ea"/>
                <a:cs typeface="Times New Roman" panose="02020603050405020304" pitchFamily="18" charset="0"/>
              </a:rPr>
              <a:t>) = </a:t>
            </a:r>
            <a:r>
              <a:rPr lang="ko-KR" altLang="en-US" sz="1800" dirty="0">
                <a:latin typeface="+mn-lt"/>
                <a:cs typeface="Times New Roman" panose="02020603050405020304" pitchFamily="18" charset="0"/>
              </a:rPr>
              <a:t>'</a:t>
            </a:r>
            <a:r>
              <a:rPr lang="ko-KR" altLang="en-US" sz="1800" dirty="0">
                <a:latin typeface="+mn-lt"/>
                <a:ea typeface="+mj-ea"/>
                <a:cs typeface="Times New Roman" panose="02020603050405020304" pitchFamily="18" charset="0"/>
              </a:rPr>
              <a:t>,  s) </a:t>
            </a:r>
            <a:endParaRPr lang="en-US" altLang="ko-KR" sz="18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latin typeface="+mn-lt"/>
                <a:ea typeface="+mj-ea"/>
                <a:cs typeface="Times New Roman" panose="02020603050405020304" pitchFamily="18" charset="0"/>
              </a:rPr>
              <a:t>s = </a:t>
            </a:r>
            <a:r>
              <a:rPr lang="en-US" altLang="ko-KR" sz="1800" dirty="0" err="1">
                <a:solidFill>
                  <a:srgbClr val="C00000"/>
                </a:solidFill>
                <a:latin typeface="+mn-lt"/>
                <a:ea typeface="+mj-ea"/>
                <a:cs typeface="Times New Roman" panose="02020603050405020304" pitchFamily="18" charset="0"/>
              </a:rPr>
              <a:t>inf.read</a:t>
            </a:r>
            <a:r>
              <a:rPr lang="en-US" altLang="ko-KR" sz="1800" dirty="0">
                <a:solidFill>
                  <a:srgbClr val="C00000"/>
                </a:solidFill>
                <a:latin typeface="+mn-lt"/>
                <a:ea typeface="+mj-ea"/>
                <a:cs typeface="Times New Roman" panose="02020603050405020304" pitchFamily="18" charset="0"/>
              </a:rPr>
              <a:t>()</a:t>
            </a:r>
          </a:p>
          <a:p>
            <a:r>
              <a:rPr lang="en-US" altLang="ko-KR" sz="1800" dirty="0">
                <a:latin typeface="+mn-lt"/>
                <a:ea typeface="+mj-ea"/>
                <a:cs typeface="Times New Roman" panose="02020603050405020304" pitchFamily="18" charset="0"/>
              </a:rPr>
              <a:t>print('read( ) = </a:t>
            </a:r>
            <a:r>
              <a:rPr lang="ko-KR" altLang="en-US" sz="1800" dirty="0">
                <a:latin typeface="+mn-lt"/>
                <a:cs typeface="Times New Roman" panose="02020603050405020304" pitchFamily="18" charset="0"/>
              </a:rPr>
              <a:t>'</a:t>
            </a:r>
            <a:r>
              <a:rPr lang="en-US" altLang="ko-KR" sz="1800" dirty="0">
                <a:latin typeface="+mn-lt"/>
                <a:ea typeface="+mj-ea"/>
                <a:cs typeface="Times New Roman" panose="02020603050405020304" pitchFamily="18" charset="0"/>
              </a:rPr>
              <a:t>,  s)</a:t>
            </a:r>
          </a:p>
          <a:p>
            <a:endParaRPr lang="en-US" altLang="ko-KR" sz="1800" dirty="0"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948" y="3742666"/>
            <a:ext cx="6131623" cy="289641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258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Reading a text file(4/8)</a:t>
            </a:r>
            <a:endParaRPr lang="ko-KR" altLang="en-US" dirty="0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50303" y="1590266"/>
            <a:ext cx="7017322" cy="2935435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76413" y="1706092"/>
            <a:ext cx="6891212" cy="2657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z="1800" dirty="0">
                <a:latin typeface="+mn-lt"/>
                <a:ea typeface="+mj-ea"/>
                <a:cs typeface="Times New Roman" panose="02020603050405020304" pitchFamily="18" charset="0"/>
              </a:rPr>
              <a:t>inf = open('poem.txt', 'r')</a:t>
            </a:r>
          </a:p>
          <a:p>
            <a:endParaRPr lang="en-US" altLang="ko-KR" sz="18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# </a:t>
            </a:r>
            <a:r>
              <a:rPr lang="ko-KR" altLang="en-US" sz="1600" dirty="0">
                <a:latin typeface="+mn-lt"/>
                <a:ea typeface="+mj-ea"/>
                <a:cs typeface="Times New Roman" panose="02020603050405020304" pitchFamily="18" charset="0"/>
              </a:rPr>
              <a:t>한 줄 읽기</a:t>
            </a:r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latin typeface="+mn-lt"/>
                <a:ea typeface="+mj-ea"/>
                <a:cs typeface="Times New Roman" panose="02020603050405020304" pitchFamily="18" charset="0"/>
              </a:rPr>
              <a:t>s = </a:t>
            </a:r>
            <a:r>
              <a:rPr lang="en-US" altLang="ko-KR" sz="1800" dirty="0" err="1">
                <a:solidFill>
                  <a:srgbClr val="C00000"/>
                </a:solidFill>
                <a:latin typeface="+mn-lt"/>
                <a:ea typeface="+mj-ea"/>
                <a:cs typeface="Times New Roman" panose="02020603050405020304" pitchFamily="18" charset="0"/>
              </a:rPr>
              <a:t>inf.readline</a:t>
            </a:r>
            <a:r>
              <a:rPr lang="en-US" altLang="ko-KR" sz="1800" dirty="0">
                <a:solidFill>
                  <a:srgbClr val="C00000"/>
                </a:solidFill>
                <a:latin typeface="+mn-lt"/>
                <a:ea typeface="+mj-ea"/>
                <a:cs typeface="Times New Roman" panose="02020603050405020304" pitchFamily="18" charset="0"/>
              </a:rPr>
              <a:t>()</a:t>
            </a:r>
          </a:p>
          <a:p>
            <a:r>
              <a:rPr lang="en-US" altLang="ko-KR" sz="1800" dirty="0">
                <a:latin typeface="+mn-lt"/>
                <a:ea typeface="+mj-ea"/>
                <a:cs typeface="Times New Roman" panose="02020603050405020304" pitchFamily="18" charset="0"/>
              </a:rPr>
              <a:t>print('</a:t>
            </a:r>
            <a:r>
              <a:rPr lang="en-US" altLang="ko-KR" sz="1800" dirty="0" err="1">
                <a:latin typeface="+mn-lt"/>
                <a:ea typeface="+mj-ea"/>
                <a:cs typeface="Times New Roman" panose="02020603050405020304" pitchFamily="18" charset="0"/>
              </a:rPr>
              <a:t>readline</a:t>
            </a:r>
            <a:r>
              <a:rPr lang="en-US" altLang="ko-KR" sz="1800" dirty="0">
                <a:latin typeface="+mn-lt"/>
                <a:ea typeface="+mj-ea"/>
                <a:cs typeface="Times New Roman" panose="02020603050405020304" pitchFamily="18" charset="0"/>
              </a:rPr>
              <a:t>() = </a:t>
            </a:r>
            <a:r>
              <a:rPr lang="ko-KR" altLang="en-US" sz="1800" dirty="0">
                <a:latin typeface="+mn-lt"/>
                <a:cs typeface="Times New Roman" panose="02020603050405020304" pitchFamily="18" charset="0"/>
              </a:rPr>
              <a:t>'</a:t>
            </a:r>
            <a:r>
              <a:rPr lang="en-US" altLang="ko-KR" sz="1800" dirty="0">
                <a:latin typeface="+mn-lt"/>
                <a:ea typeface="+mj-ea"/>
                <a:cs typeface="Times New Roman" panose="02020603050405020304" pitchFamily="18" charset="0"/>
              </a:rPr>
              <a:t>,  s)</a:t>
            </a:r>
          </a:p>
          <a:p>
            <a:endParaRPr lang="en-US" altLang="ko-KR" sz="18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# </a:t>
            </a:r>
            <a:r>
              <a:rPr lang="ko-KR" altLang="en-US" sz="1600" dirty="0">
                <a:latin typeface="+mn-lt"/>
                <a:ea typeface="+mj-ea"/>
                <a:cs typeface="Times New Roman" panose="02020603050405020304" pitchFamily="18" charset="0"/>
              </a:rPr>
              <a:t>이어서 끝까지 여러 줄 읽기</a:t>
            </a:r>
          </a:p>
          <a:p>
            <a:r>
              <a:rPr lang="en-US" altLang="ko-KR" sz="1800" dirty="0" err="1">
                <a:latin typeface="+mn-lt"/>
                <a:ea typeface="+mj-ea"/>
                <a:cs typeface="Times New Roman" panose="02020603050405020304" pitchFamily="18" charset="0"/>
              </a:rPr>
              <a:t>sm</a:t>
            </a:r>
            <a:r>
              <a:rPr lang="en-US" altLang="ko-KR" sz="1800" dirty="0">
                <a:latin typeface="+mn-lt"/>
                <a:ea typeface="+mj-ea"/>
                <a:cs typeface="Times New Roman" panose="02020603050405020304" pitchFamily="18" charset="0"/>
              </a:rPr>
              <a:t> = </a:t>
            </a:r>
            <a:r>
              <a:rPr lang="en-US" altLang="ko-KR" sz="1800" dirty="0" err="1">
                <a:solidFill>
                  <a:srgbClr val="C00000"/>
                </a:solidFill>
                <a:latin typeface="+mn-lt"/>
                <a:ea typeface="+mj-ea"/>
                <a:cs typeface="Times New Roman" panose="02020603050405020304" pitchFamily="18" charset="0"/>
              </a:rPr>
              <a:t>inf.readlines</a:t>
            </a:r>
            <a:r>
              <a:rPr lang="en-US" altLang="ko-KR" sz="1800" dirty="0">
                <a:solidFill>
                  <a:srgbClr val="C00000"/>
                </a:solidFill>
                <a:latin typeface="+mn-lt"/>
                <a:ea typeface="+mj-ea"/>
                <a:cs typeface="Times New Roman" panose="02020603050405020304" pitchFamily="18" charset="0"/>
              </a:rPr>
              <a:t>()</a:t>
            </a:r>
          </a:p>
          <a:p>
            <a:r>
              <a:rPr lang="en-US" altLang="ko-KR" sz="1800" dirty="0">
                <a:latin typeface="+mn-lt"/>
                <a:ea typeface="+mj-ea"/>
                <a:cs typeface="Times New Roman" panose="02020603050405020304" pitchFamily="18" charset="0"/>
              </a:rPr>
              <a:t>print('</a:t>
            </a:r>
            <a:r>
              <a:rPr lang="en-US" altLang="ko-KR" sz="1800" dirty="0" err="1">
                <a:latin typeface="+mn-lt"/>
                <a:ea typeface="+mj-ea"/>
                <a:cs typeface="Times New Roman" panose="02020603050405020304" pitchFamily="18" charset="0"/>
              </a:rPr>
              <a:t>readlines</a:t>
            </a:r>
            <a:r>
              <a:rPr lang="en-US" altLang="ko-KR" sz="1800" dirty="0">
                <a:latin typeface="+mn-lt"/>
                <a:ea typeface="+mj-ea"/>
                <a:cs typeface="Times New Roman" panose="02020603050405020304" pitchFamily="18" charset="0"/>
              </a:rPr>
              <a:t>( ) = </a:t>
            </a:r>
            <a:r>
              <a:rPr lang="ko-KR" altLang="en-US" sz="1800" dirty="0">
                <a:latin typeface="+mn-lt"/>
                <a:cs typeface="Times New Roman" panose="02020603050405020304" pitchFamily="18" charset="0"/>
              </a:rPr>
              <a:t>'</a:t>
            </a:r>
            <a:r>
              <a:rPr lang="en-US" altLang="ko-KR" sz="1800" dirty="0">
                <a:latin typeface="+mn-lt"/>
                <a:ea typeface="+mj-ea"/>
                <a:cs typeface="Times New Roman" panose="02020603050405020304" pitchFamily="18" charset="0"/>
              </a:rPr>
              <a:t>,  </a:t>
            </a:r>
            <a:r>
              <a:rPr lang="en-US" altLang="ko-KR" sz="1800" dirty="0" err="1">
                <a:latin typeface="+mn-lt"/>
                <a:ea typeface="+mj-ea"/>
                <a:cs typeface="Times New Roman" panose="02020603050405020304" pitchFamily="18" charset="0"/>
              </a:rPr>
              <a:t>sm</a:t>
            </a:r>
            <a:r>
              <a:rPr lang="en-US" altLang="ko-KR" sz="1800" dirty="0">
                <a:latin typeface="+mn-lt"/>
                <a:ea typeface="+mj-ea"/>
                <a:cs typeface="Times New Roman" panose="02020603050405020304" pitchFamily="18" charset="0"/>
              </a:rPr>
              <a:t>)</a:t>
            </a:r>
          </a:p>
          <a:p>
            <a:endParaRPr lang="en-US" altLang="ko-KR" sz="1800" dirty="0"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03" y="4525701"/>
            <a:ext cx="8297433" cy="1629002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358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Reading a text file(5/8)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inf.readlines</a:t>
            </a:r>
            <a:r>
              <a:rPr lang="en-US" altLang="ko-KR" dirty="0"/>
              <a:t>( ) </a:t>
            </a:r>
            <a:r>
              <a:rPr lang="ko-KR" altLang="en-US" dirty="0"/>
              <a:t>사용시</a:t>
            </a:r>
            <a:r>
              <a:rPr lang="en-US" altLang="ko-KR" dirty="0"/>
              <a:t> </a:t>
            </a:r>
            <a:r>
              <a:rPr lang="ko-KR" altLang="en-US" dirty="0"/>
              <a:t>결과는 다음과 같은</a:t>
            </a:r>
            <a:r>
              <a:rPr lang="en-US" altLang="ko-KR" dirty="0"/>
              <a:t> </a:t>
            </a:r>
            <a:r>
              <a:rPr lang="ko-KR" altLang="en-US" dirty="0"/>
              <a:t>문자열 리스트로 만들어진다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>
                <a:latin typeface="+mj-ea"/>
                <a:cs typeface="Times New Roman" panose="02020603050405020304" pitchFamily="18" charset="0"/>
              </a:rPr>
              <a:t>'</a:t>
            </a:r>
            <a:r>
              <a:rPr lang="en-US" altLang="ko-KR" dirty="0"/>
              <a:t>I carry your heart with me\n</a:t>
            </a:r>
            <a:r>
              <a:rPr lang="ko-KR" altLang="en-US" dirty="0">
                <a:latin typeface="+mj-ea"/>
                <a:cs typeface="Times New Roman" panose="02020603050405020304" pitchFamily="18" charset="0"/>
              </a:rPr>
              <a:t>'</a:t>
            </a:r>
            <a:r>
              <a:rPr lang="en-US" altLang="ko-KR" dirty="0"/>
              <a:t>, 'I am never without it \n', 'I fear no fate \n', 'I want no world \n', "and it's you are whatever a moon has always meant \n", ……]</a:t>
            </a:r>
          </a:p>
          <a:p>
            <a:endParaRPr lang="en-US" altLang="ko-KR" dirty="0"/>
          </a:p>
          <a:p>
            <a:pPr marL="366713" lvl="1" indent="0">
              <a:buNone/>
            </a:pPr>
            <a:r>
              <a:rPr lang="en-US" altLang="ko-KR" dirty="0" err="1"/>
              <a:t>sm</a:t>
            </a:r>
            <a:r>
              <a:rPr lang="en-US" altLang="ko-KR" dirty="0"/>
              <a:t>[0]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‘I carry your heart with me\n’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366713" lvl="1" indent="0">
              <a:buNone/>
            </a:pPr>
            <a:r>
              <a:rPr lang="en-US" altLang="ko-KR" dirty="0" err="1">
                <a:sym typeface="Wingdings" panose="05000000000000000000" pitchFamily="2" charset="2"/>
              </a:rPr>
              <a:t>sm</a:t>
            </a:r>
            <a:r>
              <a:rPr lang="en-US" altLang="ko-KR" dirty="0">
                <a:sym typeface="Wingdings" panose="05000000000000000000" pitchFamily="2" charset="2"/>
              </a:rPr>
              <a:t>[1]  ‘</a:t>
            </a:r>
            <a:r>
              <a:rPr lang="en-US" altLang="ko-KR" dirty="0"/>
              <a:t>I am never without it \n’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366713" lvl="1" indent="0">
              <a:buNone/>
            </a:pPr>
            <a:r>
              <a:rPr lang="en-US" altLang="ko-KR" dirty="0" err="1">
                <a:sym typeface="Wingdings" panose="05000000000000000000" pitchFamily="2" charset="2"/>
              </a:rPr>
              <a:t>sm</a:t>
            </a:r>
            <a:r>
              <a:rPr lang="en-US" altLang="ko-KR" dirty="0">
                <a:sym typeface="Wingdings" panose="05000000000000000000" pitchFamily="2" charset="2"/>
              </a:rPr>
              <a:t>[2]  ‘</a:t>
            </a:r>
            <a:r>
              <a:rPr lang="en-US" altLang="ko-KR" dirty="0"/>
              <a:t>I fear no fate \n’</a:t>
            </a:r>
          </a:p>
          <a:p>
            <a:pPr marL="0" indent="0">
              <a:buNone/>
            </a:pPr>
            <a:r>
              <a:rPr lang="en-US" altLang="ko-KR" dirty="0"/>
              <a:t>     ……………..</a:t>
            </a:r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349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Reading a text file(6/8)</a:t>
            </a:r>
            <a:endParaRPr lang="ko-KR" altLang="en-US" dirty="0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650303" y="1590266"/>
            <a:ext cx="7017322" cy="2935435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76413" y="1706092"/>
            <a:ext cx="6891212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800" dirty="0" err="1">
                <a:latin typeface="+mn-lt"/>
                <a:ea typeface="+mj-ea"/>
                <a:cs typeface="Times New Roman" panose="02020603050405020304" pitchFamily="18" charset="0"/>
              </a:rPr>
              <a:t>inf</a:t>
            </a:r>
            <a:r>
              <a:rPr lang="en-US" altLang="ko-KR" sz="1800" dirty="0">
                <a:latin typeface="+mn-lt"/>
                <a:ea typeface="+mj-ea"/>
                <a:cs typeface="Times New Roman" panose="02020603050405020304" pitchFamily="18" charset="0"/>
              </a:rPr>
              <a:t> = open('poem.txt', 'r')</a:t>
            </a:r>
          </a:p>
          <a:p>
            <a:endParaRPr lang="en-US" altLang="ko-KR" sz="18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#</a:t>
            </a:r>
            <a:r>
              <a:rPr lang="ko-KR" altLang="en-US" sz="1600" dirty="0">
                <a:latin typeface="+mn-lt"/>
                <a:ea typeface="+mj-ea"/>
                <a:cs typeface="Times New Roman" panose="02020603050405020304" pitchFamily="18" charset="0"/>
              </a:rPr>
              <a:t>끝까지 </a:t>
            </a:r>
            <a:r>
              <a:rPr lang="ko-KR" altLang="en-US" sz="1600" dirty="0" err="1">
                <a:latin typeface="+mn-lt"/>
                <a:ea typeface="+mj-ea"/>
                <a:cs typeface="Times New Roman" panose="02020603050405020304" pitchFamily="18" charset="0"/>
              </a:rPr>
              <a:t>여러줄</a:t>
            </a:r>
            <a:r>
              <a:rPr lang="ko-KR" altLang="en-US" sz="1600" dirty="0">
                <a:latin typeface="+mn-lt"/>
                <a:ea typeface="+mj-ea"/>
                <a:cs typeface="Times New Roman" panose="02020603050405020304" pitchFamily="18" charset="0"/>
              </a:rPr>
              <a:t> 읽기</a:t>
            </a:r>
          </a:p>
          <a:p>
            <a:r>
              <a:rPr lang="en-US" altLang="ko-KR" sz="1800" dirty="0" err="1">
                <a:latin typeface="+mn-lt"/>
                <a:ea typeface="+mj-ea"/>
                <a:cs typeface="Times New Roman" panose="02020603050405020304" pitchFamily="18" charset="0"/>
              </a:rPr>
              <a:t>sm</a:t>
            </a:r>
            <a:r>
              <a:rPr lang="en-US" altLang="ko-KR" sz="1800" dirty="0">
                <a:latin typeface="+mn-lt"/>
                <a:ea typeface="+mj-ea"/>
                <a:cs typeface="Times New Roman" panose="02020603050405020304" pitchFamily="18" charset="0"/>
              </a:rPr>
              <a:t> = </a:t>
            </a:r>
            <a:r>
              <a:rPr lang="en-US" altLang="ko-KR" sz="1800" dirty="0" err="1">
                <a:solidFill>
                  <a:srgbClr val="C00000"/>
                </a:solidFill>
                <a:latin typeface="+mn-lt"/>
                <a:ea typeface="+mj-ea"/>
                <a:cs typeface="Times New Roman" panose="02020603050405020304" pitchFamily="18" charset="0"/>
              </a:rPr>
              <a:t>inf.readlines</a:t>
            </a:r>
            <a:r>
              <a:rPr lang="en-US" altLang="ko-KR" sz="1800" dirty="0">
                <a:solidFill>
                  <a:srgbClr val="C00000"/>
                </a:solidFill>
                <a:latin typeface="+mn-lt"/>
                <a:ea typeface="+mj-ea"/>
                <a:cs typeface="Times New Roman" panose="02020603050405020304" pitchFamily="18" charset="0"/>
              </a:rPr>
              <a:t>()</a:t>
            </a:r>
          </a:p>
          <a:p>
            <a:endParaRPr lang="en-US" altLang="ko-KR" sz="18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latin typeface="+mn-lt"/>
                <a:ea typeface="+mj-ea"/>
                <a:cs typeface="Times New Roman" panose="02020603050405020304" pitchFamily="18" charset="0"/>
              </a:rPr>
              <a:t>for </a:t>
            </a:r>
            <a:r>
              <a:rPr lang="en-US" altLang="ko-KR" sz="1800" dirty="0" err="1">
                <a:latin typeface="+mn-lt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ko-KR" sz="1800" dirty="0">
                <a:latin typeface="+mn-lt"/>
                <a:ea typeface="+mj-ea"/>
                <a:cs typeface="Times New Roman" panose="02020603050405020304" pitchFamily="18" charset="0"/>
              </a:rPr>
              <a:t> in range(</a:t>
            </a:r>
            <a:r>
              <a:rPr lang="en-US" altLang="ko-KR" sz="1800" dirty="0" err="1">
                <a:latin typeface="+mn-lt"/>
                <a:ea typeface="+mj-ea"/>
                <a:cs typeface="Times New Roman" panose="02020603050405020304" pitchFamily="18" charset="0"/>
              </a:rPr>
              <a:t>len</a:t>
            </a:r>
            <a:r>
              <a:rPr lang="en-US" altLang="ko-KR" sz="1800" dirty="0">
                <a:latin typeface="+mn-lt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ko-KR" sz="1800" dirty="0" err="1">
                <a:latin typeface="+mn-lt"/>
                <a:ea typeface="+mj-ea"/>
                <a:cs typeface="Times New Roman" panose="02020603050405020304" pitchFamily="18" charset="0"/>
              </a:rPr>
              <a:t>sm</a:t>
            </a:r>
            <a:r>
              <a:rPr lang="en-US" altLang="ko-KR" sz="1800" dirty="0">
                <a:latin typeface="+mn-lt"/>
                <a:ea typeface="+mj-ea"/>
                <a:cs typeface="Times New Roman" panose="02020603050405020304" pitchFamily="18" charset="0"/>
              </a:rPr>
              <a:t>)) :</a:t>
            </a:r>
          </a:p>
          <a:p>
            <a:r>
              <a:rPr lang="en-US" altLang="ko-KR" sz="1800" dirty="0">
                <a:latin typeface="+mn-lt"/>
                <a:ea typeface="+mj-ea"/>
                <a:cs typeface="Times New Roman" panose="02020603050405020304" pitchFamily="18" charset="0"/>
              </a:rPr>
              <a:t>    print(</a:t>
            </a:r>
            <a:r>
              <a:rPr lang="en-US" altLang="ko-KR" sz="1800" dirty="0" err="1">
                <a:latin typeface="+mn-lt"/>
                <a:ea typeface="+mj-ea"/>
                <a:cs typeface="Times New Roman" panose="02020603050405020304" pitchFamily="18" charset="0"/>
              </a:rPr>
              <a:t>sm</a:t>
            </a:r>
            <a:r>
              <a:rPr lang="en-US" altLang="ko-KR" sz="1800" dirty="0">
                <a:latin typeface="+mn-lt"/>
                <a:ea typeface="+mj-ea"/>
                <a:cs typeface="Times New Roman" panose="02020603050405020304" pitchFamily="18" charset="0"/>
              </a:rPr>
              <a:t>[</a:t>
            </a:r>
            <a:r>
              <a:rPr lang="en-US" altLang="ko-KR" sz="1800" dirty="0" err="1">
                <a:latin typeface="+mn-lt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ko-KR" sz="1800" dirty="0">
                <a:latin typeface="+mn-lt"/>
                <a:ea typeface="+mj-ea"/>
                <a:cs typeface="Times New Roman" panose="02020603050405020304" pitchFamily="18" charset="0"/>
              </a:rPr>
              <a:t>])</a:t>
            </a: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433" y="2920182"/>
            <a:ext cx="4832591" cy="3197684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184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Reading a text file(7/8)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828436" y="1869383"/>
            <a:ext cx="6711654" cy="4195481"/>
          </a:xfrm>
        </p:spPr>
        <p:txBody>
          <a:bodyPr/>
          <a:lstStyle/>
          <a:p>
            <a:r>
              <a:rPr lang="ko-KR" altLang="en-US" dirty="0"/>
              <a:t>파일에 저장된 숫자</a:t>
            </a:r>
            <a:r>
              <a:rPr lang="en-US" altLang="ko-KR" dirty="0"/>
              <a:t>(number) </a:t>
            </a:r>
            <a:r>
              <a:rPr lang="ko-KR" altLang="en-US" dirty="0"/>
              <a:t>읽어서 처리하기 </a:t>
            </a:r>
            <a:endParaRPr lang="en-US" altLang="ko-KR" dirty="0"/>
          </a:p>
          <a:p>
            <a:r>
              <a:rPr lang="en-US" altLang="ko-KR" dirty="0"/>
              <a:t>‘number.txt’ </a:t>
            </a:r>
            <a:r>
              <a:rPr lang="ko-KR" altLang="en-US" dirty="0"/>
              <a:t>저장 내용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160908" y="2813925"/>
            <a:ext cx="4296310" cy="27211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269239" y="2797790"/>
            <a:ext cx="71377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2056</a:t>
            </a:r>
          </a:p>
          <a:p>
            <a:r>
              <a:rPr lang="en-US" altLang="ko-KR" dirty="0"/>
              <a:t>123</a:t>
            </a:r>
          </a:p>
          <a:p>
            <a:r>
              <a:rPr lang="en-US" altLang="ko-KR" dirty="0"/>
              <a:t>67</a:t>
            </a:r>
          </a:p>
          <a:p>
            <a:r>
              <a:rPr lang="en-US" altLang="ko-KR" dirty="0"/>
              <a:t>31</a:t>
            </a:r>
          </a:p>
          <a:p>
            <a:r>
              <a:rPr lang="en-US" altLang="ko-KR" dirty="0"/>
              <a:t>999</a:t>
            </a:r>
          </a:p>
          <a:p>
            <a:r>
              <a:rPr lang="en-US" altLang="ko-KR" dirty="0"/>
              <a:t>1024</a:t>
            </a:r>
          </a:p>
          <a:p>
            <a:r>
              <a:rPr lang="en-US" altLang="ko-KR" dirty="0"/>
              <a:t>5</a:t>
            </a:r>
          </a:p>
          <a:p>
            <a:r>
              <a:rPr lang="en-US" altLang="ko-KR" dirty="0"/>
              <a:t>255</a:t>
            </a:r>
          </a:p>
          <a:p>
            <a:r>
              <a:rPr lang="en-US" altLang="ko-KR" dirty="0"/>
              <a:t>47246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86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Reading a text file(8/8)</a:t>
            </a:r>
            <a:endParaRPr lang="ko-KR" altLang="en-US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28650" y="1582288"/>
            <a:ext cx="4870821" cy="3734088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4760" y="1698114"/>
            <a:ext cx="474471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inf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= open('number.txt', 'r')</a:t>
            </a:r>
          </a:p>
          <a:p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+mn-lt"/>
                <a:ea typeface="+mj-ea"/>
                <a:cs typeface="Times New Roman" panose="02020603050405020304" pitchFamily="18" charset="0"/>
              </a:rPr>
              <a:t># </a:t>
            </a:r>
            <a:r>
              <a:rPr lang="ko-KR" altLang="en-US" dirty="0">
                <a:latin typeface="+mn-lt"/>
                <a:ea typeface="+mj-ea"/>
                <a:cs typeface="Times New Roman" panose="02020603050405020304" pitchFamily="18" charset="0"/>
              </a:rPr>
              <a:t>읽은 데이터를 합하기</a:t>
            </a:r>
            <a:r>
              <a:rPr lang="en-US" altLang="ko-KR" dirty="0">
                <a:latin typeface="+mn-lt"/>
                <a:ea typeface="+mj-ea"/>
                <a:cs typeface="Times New Roman" panose="02020603050405020304" pitchFamily="18" charset="0"/>
              </a:rPr>
              <a:t>, </a:t>
            </a:r>
            <a:r>
              <a:rPr lang="ko-KR" altLang="en-US" dirty="0" err="1">
                <a:latin typeface="+mn-lt"/>
                <a:ea typeface="+mj-ea"/>
                <a:cs typeface="Times New Roman" panose="02020603050405020304" pitchFamily="18" charset="0"/>
              </a:rPr>
              <a:t>데이터형은</a:t>
            </a:r>
            <a:r>
              <a:rPr lang="ko-KR" altLang="en-US" dirty="0">
                <a:latin typeface="+mn-lt"/>
                <a:ea typeface="+mj-ea"/>
                <a:cs typeface="Times New Roman" panose="02020603050405020304" pitchFamily="18" charset="0"/>
              </a:rPr>
              <a:t> 문자열</a:t>
            </a:r>
            <a:endParaRPr lang="en-US" altLang="ko-KR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s = </a:t>
            </a:r>
            <a:r>
              <a:rPr lang="en-US" altLang="ko-KR" sz="1600" dirty="0" err="1">
                <a:solidFill>
                  <a:srgbClr val="C00000"/>
                </a:solidFill>
                <a:latin typeface="+mn-lt"/>
                <a:ea typeface="+mj-ea"/>
                <a:cs typeface="Times New Roman" panose="02020603050405020304" pitchFamily="18" charset="0"/>
              </a:rPr>
              <a:t>inf.readlines</a:t>
            </a:r>
            <a:r>
              <a:rPr lang="en-US" altLang="ko-KR" sz="1600" dirty="0">
                <a:solidFill>
                  <a:srgbClr val="C00000"/>
                </a:solidFill>
                <a:latin typeface="+mn-lt"/>
                <a:ea typeface="+mj-ea"/>
                <a:cs typeface="Times New Roman" panose="02020603050405020304" pitchFamily="18" charset="0"/>
              </a:rPr>
              <a:t>()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print('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readlines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 ) = ',  s)</a:t>
            </a:r>
          </a:p>
          <a:p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sum = 0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for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in range(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len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(s)):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print(s[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])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sum = sum + </a:t>
            </a:r>
            <a:r>
              <a:rPr lang="en-US" altLang="ko-KR" sz="1600" dirty="0" err="1">
                <a:solidFill>
                  <a:srgbClr val="C00000"/>
                </a:solidFill>
                <a:latin typeface="+mn-lt"/>
                <a:ea typeface="+mj-ea"/>
                <a:cs typeface="Times New Roman" panose="02020603050405020304" pitchFamily="18" charset="0"/>
              </a:rPr>
              <a:t>int</a:t>
            </a:r>
            <a:r>
              <a:rPr lang="en-US" altLang="ko-KR" sz="1600" dirty="0">
                <a:solidFill>
                  <a:srgbClr val="C00000"/>
                </a:solidFill>
                <a:latin typeface="+mn-lt"/>
                <a:ea typeface="+mj-ea"/>
                <a:cs typeface="Times New Roman" panose="02020603050405020304" pitchFamily="18" charset="0"/>
              </a:rPr>
              <a:t>(s[</a:t>
            </a:r>
            <a:r>
              <a:rPr lang="en-US" altLang="ko-KR" sz="1600" dirty="0" err="1">
                <a:solidFill>
                  <a:srgbClr val="C00000"/>
                </a:solidFill>
                <a:latin typeface="+mn-lt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ko-KR" sz="1600" dirty="0">
                <a:solidFill>
                  <a:srgbClr val="C00000"/>
                </a:solidFill>
                <a:latin typeface="+mn-lt"/>
                <a:ea typeface="+mj-ea"/>
                <a:cs typeface="Times New Roman" panose="02020603050405020304" pitchFamily="18" charset="0"/>
              </a:rPr>
              <a:t>])</a:t>
            </a:r>
          </a:p>
          <a:p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print(sum)</a:t>
            </a:r>
          </a:p>
        </p:txBody>
      </p:sp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317" y="2542083"/>
            <a:ext cx="3928197" cy="3391632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712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Reading a text file</a:t>
            </a:r>
            <a:r>
              <a:rPr lang="en-US" altLang="ko-KR" dirty="0"/>
              <a:t>,</a:t>
            </a:r>
            <a:r>
              <a:rPr lang="ko-KR" altLang="en-US" dirty="0"/>
              <a:t> 예제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100E694-9D1B-3149-A3A7-7BC5CCC73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747" y="1875340"/>
            <a:ext cx="8248419" cy="512534"/>
          </a:xfrm>
        </p:spPr>
        <p:txBody>
          <a:bodyPr/>
          <a:lstStyle/>
          <a:p>
            <a:r>
              <a:rPr lang="en-US" altLang="ko-KR" dirty="0"/>
              <a:t>‘</a:t>
            </a:r>
            <a:r>
              <a:rPr lang="en-US" altLang="ko-KR" dirty="0" err="1"/>
              <a:t>h.txt</a:t>
            </a:r>
            <a:r>
              <a:rPr lang="en-US" altLang="ko-KR" dirty="0"/>
              <a:t>’ </a:t>
            </a:r>
            <a:r>
              <a:rPr lang="ko-KR" altLang="en-US" dirty="0"/>
              <a:t>저장 내용</a:t>
            </a:r>
            <a:endParaRPr lang="en-US" altLang="ko-KR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3465826" y="2347433"/>
            <a:ext cx="4870821" cy="3024151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650533" y="2439846"/>
            <a:ext cx="474471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inf = open('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h.txt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', 'r')</a:t>
            </a:r>
          </a:p>
          <a:p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s =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inf.readlines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()</a:t>
            </a:r>
          </a:p>
          <a:p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for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in range(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len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(s)):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char = s[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].split()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print(i+1,"</a:t>
            </a:r>
            <a:r>
              <a:rPr lang="ko-KR" altLang="en-US" sz="1600" dirty="0">
                <a:latin typeface="+mn-lt"/>
                <a:ea typeface="+mj-ea"/>
                <a:cs typeface="Times New Roman" panose="02020603050405020304" pitchFamily="18" charset="0"/>
              </a:rPr>
              <a:t>번째 문장은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")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print(char[0] )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print(char[1],"\n")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4614ECD-2CAD-4C4C-A577-E8F419A03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563" y="3859508"/>
            <a:ext cx="2008951" cy="276909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3CE37C-A165-154A-B9A1-C4621A8DFE6D}"/>
              </a:ext>
            </a:extLst>
          </p:cNvPr>
          <p:cNvSpPr/>
          <p:nvPr/>
        </p:nvSpPr>
        <p:spPr>
          <a:xfrm>
            <a:off x="628650" y="2387874"/>
            <a:ext cx="2270193" cy="104599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B3A176-F574-C54B-9A0A-9309DB488E30}"/>
              </a:ext>
            </a:extLst>
          </p:cNvPr>
          <p:cNvSpPr txBox="1"/>
          <p:nvPr/>
        </p:nvSpPr>
        <p:spPr>
          <a:xfrm>
            <a:off x="873571" y="2439846"/>
            <a:ext cx="12971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sz="1600" dirty="0"/>
              <a:t>1 </a:t>
            </a:r>
            <a:r>
              <a:rPr kumimoji="1" lang="en" altLang="ko-Kore-KR" sz="1600" dirty="0" err="1"/>
              <a:t>Handong</a:t>
            </a:r>
            <a:endParaRPr kumimoji="1" lang="en" altLang="ko-Kore-KR" sz="1600" dirty="0"/>
          </a:p>
          <a:p>
            <a:r>
              <a:rPr kumimoji="1" lang="en" altLang="ko-Kore-KR" sz="1600" dirty="0"/>
              <a:t>2 Global</a:t>
            </a:r>
          </a:p>
          <a:p>
            <a:r>
              <a:rPr kumimoji="1" lang="en" altLang="ko-Kore-KR" sz="1600" dirty="0"/>
              <a:t>3 University</a:t>
            </a:r>
            <a:endParaRPr kumimoji="1" lang="ko-Kore-KR" altLang="en-US" sz="16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48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Reading a text file</a:t>
            </a:r>
            <a:r>
              <a:rPr lang="en-US" altLang="ko-KR" dirty="0"/>
              <a:t>,</a:t>
            </a:r>
            <a:r>
              <a:rPr lang="ko-KR" altLang="en-US" dirty="0"/>
              <a:t> 예제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D149596E-2316-1A4C-BD8A-6F5F6AF09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747" y="1875340"/>
            <a:ext cx="8248419" cy="512534"/>
          </a:xfrm>
        </p:spPr>
        <p:txBody>
          <a:bodyPr/>
          <a:lstStyle/>
          <a:p>
            <a:r>
              <a:rPr lang="en-US" altLang="ko-KR" dirty="0"/>
              <a:t>‘</a:t>
            </a:r>
            <a:r>
              <a:rPr lang="en-US" altLang="ko-KR" dirty="0" err="1"/>
              <a:t>n.txt</a:t>
            </a:r>
            <a:r>
              <a:rPr lang="en-US" altLang="ko-KR" dirty="0"/>
              <a:t>’ </a:t>
            </a:r>
            <a:r>
              <a:rPr lang="ko-KR" altLang="en-US" dirty="0"/>
              <a:t>저장 내용</a:t>
            </a:r>
            <a:endParaRPr lang="en-US" altLang="ko-KR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3209108" y="2347268"/>
            <a:ext cx="4870821" cy="3117192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461642" y="2525323"/>
            <a:ext cx="4744711" cy="2657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inf = open('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n.txt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', 'r')</a:t>
            </a:r>
          </a:p>
          <a:p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s =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inf.readlines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()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k = 0</a:t>
            </a:r>
          </a:p>
          <a:p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for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in s: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k = k+1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print(k,"</a:t>
            </a:r>
            <a:r>
              <a:rPr lang="ko-KR" altLang="en-US" sz="1600" dirty="0">
                <a:latin typeface="+mn-lt"/>
                <a:ea typeface="+mj-ea"/>
                <a:cs typeface="Times New Roman" panose="02020603050405020304" pitchFamily="18" charset="0"/>
              </a:rPr>
              <a:t>번째 문장은 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")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for j in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: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    print(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j,end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="")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8CB24C-E39F-AE45-82CD-94E266870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02" y="4302898"/>
            <a:ext cx="2205264" cy="203181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F46385C-2F08-354A-BB3B-8BFDCC5A37A7}"/>
              </a:ext>
            </a:extLst>
          </p:cNvPr>
          <p:cNvSpPr/>
          <p:nvPr/>
        </p:nvSpPr>
        <p:spPr>
          <a:xfrm>
            <a:off x="628651" y="2387874"/>
            <a:ext cx="2172915" cy="9233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CA738B-B442-2B41-8B50-523D12D2AB56}"/>
              </a:ext>
            </a:extLst>
          </p:cNvPr>
          <p:cNvSpPr txBox="1"/>
          <p:nvPr/>
        </p:nvSpPr>
        <p:spPr>
          <a:xfrm>
            <a:off x="873571" y="2439846"/>
            <a:ext cx="8082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sz="1600" dirty="0"/>
              <a:t>0 1 0</a:t>
            </a:r>
          </a:p>
          <a:p>
            <a:r>
              <a:rPr kumimoji="1" lang="en" altLang="ko-Kore-KR" sz="1600" dirty="0"/>
              <a:t>1 2 3 4</a:t>
            </a:r>
          </a:p>
          <a:p>
            <a:r>
              <a:rPr kumimoji="1" lang="en" altLang="ko-Kore-KR" sz="1600" dirty="0"/>
              <a:t>5 6 7 8</a:t>
            </a:r>
            <a:endParaRPr kumimoji="1" lang="ko-Kore-KR" altLang="en-US" sz="16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668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149596E-2316-1A4C-BD8A-6F5F6AF0936C}"/>
              </a:ext>
            </a:extLst>
          </p:cNvPr>
          <p:cNvSpPr txBox="1">
            <a:spLocks/>
          </p:cNvSpPr>
          <p:nvPr/>
        </p:nvSpPr>
        <p:spPr>
          <a:xfrm>
            <a:off x="494747" y="1875340"/>
            <a:ext cx="8248419" cy="512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46385C-2F08-354A-BB3B-8BFDCC5A37A7}"/>
              </a:ext>
            </a:extLst>
          </p:cNvPr>
          <p:cNvSpPr/>
          <p:nvPr/>
        </p:nvSpPr>
        <p:spPr>
          <a:xfrm>
            <a:off x="1397136" y="2579784"/>
            <a:ext cx="1667077" cy="158365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828436" y="2019013"/>
            <a:ext cx="6711654" cy="4195481"/>
          </a:xfrm>
        </p:spPr>
        <p:txBody>
          <a:bodyPr/>
          <a:lstStyle/>
          <a:p>
            <a:r>
              <a:rPr lang="en-US" altLang="ko-KR" dirty="0"/>
              <a:t>‘n.txt’ </a:t>
            </a:r>
            <a:r>
              <a:rPr lang="ko-KR" altLang="en-US" dirty="0"/>
              <a:t>저장 내용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위 파일을 읽어서 각 숫자를 </a:t>
            </a:r>
            <a:r>
              <a:rPr lang="ko-KR" altLang="en-US" dirty="0" err="1"/>
              <a:t>출력하시오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CA738B-B442-2B41-8B50-523D12D2AB56}"/>
              </a:ext>
            </a:extLst>
          </p:cNvPr>
          <p:cNvSpPr txBox="1"/>
          <p:nvPr/>
        </p:nvSpPr>
        <p:spPr>
          <a:xfrm>
            <a:off x="1525325" y="2639426"/>
            <a:ext cx="1263487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sz="1600" dirty="0"/>
              <a:t>0 1 0 </a:t>
            </a:r>
            <a:r>
              <a:rPr kumimoji="1" lang="en-US" altLang="ko-KR" sz="1600" dirty="0"/>
              <a:t>1 2 3</a:t>
            </a:r>
            <a:endParaRPr kumimoji="1" lang="en" altLang="ko-Kore-KR" sz="1600" dirty="0"/>
          </a:p>
          <a:p>
            <a:r>
              <a:rPr kumimoji="1" lang="en" altLang="ko-Kore-KR" sz="1600" dirty="0"/>
              <a:t>1 2 3 4</a:t>
            </a:r>
          </a:p>
          <a:p>
            <a:r>
              <a:rPr kumimoji="1" lang="en" altLang="ko-Kore-KR" sz="1600" dirty="0"/>
              <a:t>5 6 7 8</a:t>
            </a:r>
          </a:p>
          <a:p>
            <a:r>
              <a:rPr kumimoji="1" lang="en-US" altLang="ko-KR" sz="1600" dirty="0"/>
              <a:t>11 12 13 14</a:t>
            </a:r>
          </a:p>
          <a:p>
            <a:r>
              <a:rPr kumimoji="1" lang="en-US" altLang="ko-KR" sz="1600" dirty="0"/>
              <a:t>2 3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739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1, </a:t>
            </a:r>
            <a:r>
              <a:rPr lang="ko-KR" altLang="en-US" dirty="0"/>
              <a:t>코드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52508" y="1917071"/>
            <a:ext cx="46354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inf</a:t>
            </a:r>
            <a:r>
              <a:rPr lang="en-US" altLang="ko-KR" dirty="0"/>
              <a:t> = open('n.txt', 'r')</a:t>
            </a:r>
          </a:p>
          <a:p>
            <a:endParaRPr lang="en-US" altLang="ko-KR" dirty="0"/>
          </a:p>
          <a:p>
            <a:r>
              <a:rPr lang="en-US" altLang="ko-KR" dirty="0"/>
              <a:t>s = </a:t>
            </a:r>
            <a:r>
              <a:rPr lang="en-US" altLang="ko-KR" dirty="0" err="1"/>
              <a:t>inf.readlines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r>
              <a:rPr lang="en-US" altLang="ko-KR" dirty="0"/>
              <a:t>for line in s:</a:t>
            </a:r>
          </a:p>
          <a:p>
            <a:r>
              <a:rPr lang="en-US" altLang="ko-KR" dirty="0"/>
              <a:t>    line = </a:t>
            </a:r>
            <a:r>
              <a:rPr lang="en-US" altLang="ko-KR" dirty="0" err="1"/>
              <a:t>line.split</a:t>
            </a:r>
            <a:r>
              <a:rPr lang="en-US" altLang="ko-KR" dirty="0"/>
              <a:t>(' ')</a:t>
            </a:r>
          </a:p>
          <a:p>
            <a:r>
              <a:rPr lang="en-US" altLang="ko-KR" dirty="0"/>
              <a:t>    for </a:t>
            </a:r>
            <a:r>
              <a:rPr lang="en-US" altLang="ko-KR" dirty="0" err="1"/>
              <a:t>num</a:t>
            </a:r>
            <a:r>
              <a:rPr lang="en-US" altLang="ko-KR" dirty="0"/>
              <a:t> in line:</a:t>
            </a:r>
          </a:p>
          <a:p>
            <a:r>
              <a:rPr lang="en-US" altLang="ko-KR" dirty="0"/>
              <a:t>        print(</a:t>
            </a:r>
            <a:r>
              <a:rPr lang="en-US" altLang="ko-KR" dirty="0" err="1"/>
              <a:t>num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917180" y="1853248"/>
            <a:ext cx="4948599" cy="3954165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330" y="1917071"/>
            <a:ext cx="1107089" cy="403515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190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파일을 읽어서 처리하는 과정 이해하기</a:t>
            </a:r>
            <a:endParaRPr lang="en-US" altLang="ko-KR" dirty="0"/>
          </a:p>
          <a:p>
            <a:r>
              <a:rPr lang="ko-KR" altLang="en-US" dirty="0"/>
              <a:t>읽은 파일을 연산에 사용하는 방법 이해하기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653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파일을 읽어서 처리하는 과정 이해하기</a:t>
            </a:r>
            <a:endParaRPr lang="en-US" altLang="ko-KR" dirty="0"/>
          </a:p>
          <a:p>
            <a:pPr lvl="1"/>
            <a:r>
              <a:rPr lang="en-US" altLang="ko-KR" dirty="0" smtClean="0"/>
              <a:t>.open</a:t>
            </a:r>
            <a:r>
              <a:rPr lang="en-US" altLang="ko-KR" dirty="0"/>
              <a:t>(), </a:t>
            </a:r>
            <a:r>
              <a:rPr lang="en-US" altLang="ko-KR" dirty="0" smtClean="0"/>
              <a:t>.read</a:t>
            </a:r>
            <a:r>
              <a:rPr lang="en-US" altLang="ko-KR" dirty="0"/>
              <a:t>(), </a:t>
            </a:r>
            <a:r>
              <a:rPr lang="en-US" altLang="ko-KR" dirty="0" smtClean="0"/>
              <a:t>.close</a:t>
            </a:r>
            <a:r>
              <a:rPr lang="en-US" altLang="ko-KR" dirty="0"/>
              <a:t>() method </a:t>
            </a:r>
            <a:r>
              <a:rPr lang="ko-KR" altLang="en-US" dirty="0"/>
              <a:t>활용</a:t>
            </a:r>
            <a:endParaRPr lang="en-US" altLang="ko-KR" dirty="0"/>
          </a:p>
          <a:p>
            <a:pPr lvl="1"/>
            <a:r>
              <a:rPr lang="en-US" altLang="ko-KR" dirty="0" smtClean="0"/>
              <a:t>.</a:t>
            </a:r>
            <a:r>
              <a:rPr lang="en-US" altLang="ko-KR" dirty="0" err="1" smtClean="0"/>
              <a:t>readline</a:t>
            </a:r>
            <a:r>
              <a:rPr lang="en-US" altLang="ko-KR" dirty="0"/>
              <a:t>(),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readlines</a:t>
            </a:r>
            <a:r>
              <a:rPr lang="en-US" altLang="ko-KR" dirty="0"/>
              <a:t>() </a:t>
            </a:r>
            <a:r>
              <a:rPr lang="ko-KR" altLang="en-US" dirty="0"/>
              <a:t>차이점 알기</a:t>
            </a:r>
            <a:endParaRPr lang="en-US" altLang="ko-KR" dirty="0"/>
          </a:p>
          <a:p>
            <a:pPr lvl="1"/>
            <a:r>
              <a:rPr lang="ko-KR" altLang="en-US" dirty="0" smtClean="0"/>
              <a:t>여러 줄로 </a:t>
            </a:r>
            <a:r>
              <a:rPr lang="ko-KR" altLang="en-US" dirty="0"/>
              <a:t>구성된 파일을 읽어서 원하는 개별 데이터 추출하기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1689652" y="10933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137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목표 달성 질문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파일을 읽어서 출력할 때는 </a:t>
            </a:r>
            <a:r>
              <a:rPr lang="en-US" altLang="ko-KR" dirty="0"/>
              <a:t>open </a:t>
            </a:r>
            <a:r>
              <a:rPr lang="ko-KR" altLang="en-US" dirty="0"/>
              <a:t>할 때</a:t>
            </a:r>
            <a:r>
              <a:rPr lang="en-US" altLang="ko-KR" dirty="0"/>
              <a:t>, </a:t>
            </a:r>
            <a:r>
              <a:rPr lang="ko-KR" altLang="en-US" dirty="0"/>
              <a:t>사용하는 모드를 쓰시오</a:t>
            </a:r>
            <a:endParaRPr lang="en-US" altLang="ko-KR" dirty="0"/>
          </a:p>
          <a:p>
            <a:r>
              <a:rPr lang="ko-KR" altLang="en-US" dirty="0"/>
              <a:t>파일 내용 전체를 한번에 읽는 </a:t>
            </a:r>
            <a:r>
              <a:rPr lang="ko-KR" altLang="en-US" dirty="0" err="1"/>
              <a:t>메소드</a:t>
            </a:r>
            <a:r>
              <a:rPr lang="ko-KR" altLang="en-US"/>
              <a:t> 명을 쓰시오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192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/>
              <a:t>12</a:t>
            </a:r>
            <a:r>
              <a:rPr lang="ko-KR" altLang="en-US"/>
              <a:t>주차</a:t>
            </a:r>
            <a:r>
              <a:rPr lang="en-US" altLang="ko-KR" dirty="0"/>
              <a:t>_01_01</a:t>
            </a:r>
            <a:r>
              <a:rPr lang="ko-KR" altLang="en-US" dirty="0"/>
              <a:t> 파일 입출력 개요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038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화면에서 데이터를 입력</a:t>
            </a:r>
            <a:r>
              <a:rPr lang="en-US" altLang="ko-KR" dirty="0"/>
              <a:t>, </a:t>
            </a:r>
            <a:r>
              <a:rPr lang="ko-KR" altLang="en-US" dirty="0"/>
              <a:t>출력하지 않고 파일에서 읽거나 쓸 때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많은 양의 데이터를 읽어야 할 때</a:t>
            </a:r>
            <a:endParaRPr lang="en-US" altLang="ko-KR" dirty="0"/>
          </a:p>
          <a:p>
            <a:pPr lvl="1"/>
            <a:r>
              <a:rPr lang="ko-KR" altLang="en-US" dirty="0"/>
              <a:t>파일에 저장된 데이터를 읽는다</a:t>
            </a:r>
            <a:endParaRPr lang="en-US" altLang="ko-KR" dirty="0"/>
          </a:p>
          <a:p>
            <a:r>
              <a:rPr lang="ko-KR" altLang="en-US" dirty="0"/>
              <a:t>데이터를 저장해야 할 때</a:t>
            </a:r>
            <a:endParaRPr lang="en-US" altLang="ko-KR" dirty="0"/>
          </a:p>
          <a:p>
            <a:pPr lvl="1"/>
            <a:r>
              <a:rPr lang="ko-KR" altLang="en-US" dirty="0"/>
              <a:t>파일에 데이터를 쓴다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956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파일의 종류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File </a:t>
            </a:r>
          </a:p>
          <a:p>
            <a:pPr lvl="1"/>
            <a:r>
              <a:rPr lang="ko-KR" altLang="en-US" dirty="0"/>
              <a:t>텍스트 파일</a:t>
            </a:r>
            <a:r>
              <a:rPr lang="en-US" altLang="ko-KR" dirty="0"/>
              <a:t>(text file)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바이너리 파일</a:t>
            </a:r>
            <a:r>
              <a:rPr lang="en-US" altLang="ko-KR" dirty="0"/>
              <a:t>(binary file)</a:t>
            </a:r>
          </a:p>
          <a:p>
            <a:pPr lvl="2"/>
            <a:r>
              <a:rPr lang="ko-KR" altLang="en-US" dirty="0"/>
              <a:t>실행 가능 파일</a:t>
            </a:r>
            <a:endParaRPr lang="en-US" altLang="ko-KR" dirty="0"/>
          </a:p>
          <a:p>
            <a:pPr lvl="2"/>
            <a:r>
              <a:rPr lang="ko-KR" altLang="en-US" dirty="0"/>
              <a:t>이미지 화일</a:t>
            </a:r>
            <a:endParaRPr lang="en-US" altLang="ko-KR" dirty="0"/>
          </a:p>
          <a:p>
            <a:pPr lvl="2"/>
            <a:r>
              <a:rPr lang="ko-KR" altLang="en-US" dirty="0"/>
              <a:t>오디오 파일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355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사용하기</a:t>
            </a:r>
          </a:p>
        </p:txBody>
      </p:sp>
      <p:sp>
        <p:nvSpPr>
          <p:cNvPr id="20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사용 </a:t>
            </a:r>
            <a:r>
              <a:rPr lang="en-US" altLang="ko-KR" dirty="0"/>
              <a:t>3</a:t>
            </a:r>
            <a:r>
              <a:rPr lang="ko-KR" altLang="en-US" dirty="0"/>
              <a:t>단계</a:t>
            </a:r>
            <a:endParaRPr lang="en-US" altLang="ko-KR" dirty="0"/>
          </a:p>
          <a:p>
            <a:pPr lvl="1"/>
            <a:r>
              <a:rPr lang="en-US" altLang="ko-KR" dirty="0"/>
              <a:t>Opening a file </a:t>
            </a:r>
          </a:p>
          <a:p>
            <a:pPr marL="914400" lvl="2" indent="0">
              <a:buNone/>
            </a:pPr>
            <a:r>
              <a:rPr lang="en-US" altLang="ko-KR" dirty="0"/>
              <a:t>:  </a:t>
            </a:r>
            <a:r>
              <a:rPr lang="ko-KR" altLang="en-US" dirty="0"/>
              <a:t>읽거나 쓰기 위해 파일을 사용할</a:t>
            </a:r>
            <a:r>
              <a:rPr lang="en-US" altLang="ko-KR" dirty="0"/>
              <a:t> </a:t>
            </a:r>
            <a:r>
              <a:rPr lang="ko-KR" altLang="en-US" dirty="0"/>
              <a:t>수 있도록 연다</a:t>
            </a:r>
            <a:endParaRPr lang="en-US" altLang="ko-KR" dirty="0"/>
          </a:p>
          <a:p>
            <a:pPr lvl="1"/>
            <a:r>
              <a:rPr lang="en-US" altLang="ko-KR" dirty="0"/>
              <a:t>Using a file</a:t>
            </a:r>
          </a:p>
          <a:p>
            <a:pPr marL="914400" lvl="2" indent="0">
              <a:buNone/>
            </a:pPr>
            <a:r>
              <a:rPr lang="en-US" altLang="ko-KR" dirty="0"/>
              <a:t>: </a:t>
            </a:r>
            <a:r>
              <a:rPr lang="ko-KR" altLang="en-US" dirty="0"/>
              <a:t>열린 파일을 읽거나</a:t>
            </a:r>
            <a:r>
              <a:rPr lang="en-US" altLang="ko-KR" dirty="0"/>
              <a:t>, </a:t>
            </a:r>
            <a:r>
              <a:rPr lang="ko-KR" altLang="en-US" dirty="0"/>
              <a:t>파일에 쓰기 한다</a:t>
            </a:r>
            <a:endParaRPr lang="en-US" altLang="ko-KR" dirty="0"/>
          </a:p>
          <a:p>
            <a:pPr lvl="1"/>
            <a:r>
              <a:rPr lang="en-US" altLang="ko-KR" dirty="0"/>
              <a:t>Closing a file</a:t>
            </a:r>
          </a:p>
          <a:p>
            <a:pPr marL="914400" lvl="2" indent="0">
              <a:buNone/>
            </a:pPr>
            <a:r>
              <a:rPr lang="en-US" altLang="ko-KR" dirty="0"/>
              <a:t>: </a:t>
            </a:r>
            <a:r>
              <a:rPr lang="ko-KR" altLang="en-US" dirty="0"/>
              <a:t>파일을 닫는다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701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Opening a file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Open() </a:t>
            </a:r>
            <a:r>
              <a:rPr lang="ko-KR" altLang="en-US" dirty="0"/>
              <a:t>함수 사용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infile</a:t>
            </a:r>
            <a:r>
              <a:rPr lang="en-US" altLang="ko-KR" dirty="0"/>
              <a:t> =  open('data.txt', 'r')</a:t>
            </a:r>
          </a:p>
          <a:p>
            <a:r>
              <a:rPr lang="en-US" altLang="ko-KR" dirty="0"/>
              <a:t>Mode </a:t>
            </a:r>
            <a:r>
              <a:rPr lang="ko-KR" altLang="en-US" dirty="0"/>
              <a:t>활용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264224"/>
              </p:ext>
            </p:extLst>
          </p:nvPr>
        </p:nvGraphicFramePr>
        <p:xfrm>
          <a:off x="1166911" y="3311843"/>
          <a:ext cx="7085837" cy="28041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79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66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파일을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읽기 위한 목적으로 오픈 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w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파일에 데이터를 쓰려고 오픈 한다</a:t>
                      </a:r>
                      <a:r>
                        <a:rPr lang="en-US" altLang="ko-KR" sz="1600" dirty="0"/>
                        <a:t>. </a:t>
                      </a:r>
                    </a:p>
                    <a:p>
                      <a:pPr latinLnBrk="1"/>
                      <a:r>
                        <a:rPr lang="ko-KR" altLang="en-US" sz="1600" dirty="0"/>
                        <a:t>이미 동일한 파일이 존재하는</a:t>
                      </a:r>
                      <a:r>
                        <a:rPr lang="ko-KR" altLang="en-US" sz="1600" baseline="0" dirty="0"/>
                        <a:t> 경우에는 내용이 지워진다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기존에 존재하는 파일 내용에 이어서 추가로 쓴다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r+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읽고 쓰기를 동시에 하고 싶을 때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사용한다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Text mode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Binary mode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11" name="직선 화살표 연결선 10"/>
          <p:cNvCxnSpPr>
            <a:stCxn id="12" idx="3"/>
          </p:cNvCxnSpPr>
          <p:nvPr/>
        </p:nvCxnSpPr>
        <p:spPr>
          <a:xfrm flipH="1">
            <a:off x="1929225" y="2818888"/>
            <a:ext cx="2524838" cy="6556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4394103" y="2434468"/>
            <a:ext cx="409432" cy="4503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878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Methods for file I/O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947709"/>
              </p:ext>
            </p:extLst>
          </p:nvPr>
        </p:nvGraphicFramePr>
        <p:xfrm>
          <a:off x="780669" y="1791923"/>
          <a:ext cx="7869845" cy="411669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985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3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80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Method usage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0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+mn-lt"/>
                        </a:rPr>
                        <a:t>infile.read</a:t>
                      </a:r>
                      <a:r>
                        <a:rPr lang="en-US" altLang="ko-KR" sz="1600" dirty="0">
                          <a:latin typeface="+mn-lt"/>
                        </a:rPr>
                        <a:t>(n)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+mn-lt"/>
                        </a:rPr>
                        <a:t>‘</a:t>
                      </a:r>
                      <a:r>
                        <a:rPr lang="en-US" altLang="ko-KR" sz="1600" dirty="0" err="1">
                          <a:latin typeface="+mn-lt"/>
                        </a:rPr>
                        <a:t>infile</a:t>
                      </a:r>
                      <a:r>
                        <a:rPr lang="en-US" altLang="ko-KR" sz="1600" dirty="0">
                          <a:latin typeface="+mn-lt"/>
                        </a:rPr>
                        <a:t>’</a:t>
                      </a:r>
                      <a:r>
                        <a:rPr lang="ko-KR" altLang="en-US" sz="1600" dirty="0">
                          <a:latin typeface="+mn-lt"/>
                        </a:rPr>
                        <a:t>에서 </a:t>
                      </a:r>
                      <a:r>
                        <a:rPr lang="en-US" altLang="ko-KR" sz="1600" dirty="0">
                          <a:latin typeface="+mn-lt"/>
                        </a:rPr>
                        <a:t>n</a:t>
                      </a:r>
                      <a:r>
                        <a:rPr lang="ko-KR" altLang="en-US" sz="1600" dirty="0">
                          <a:latin typeface="+mn-lt"/>
                        </a:rPr>
                        <a:t>개의 글자를 읽어서</a:t>
                      </a:r>
                      <a:r>
                        <a:rPr lang="en-US" altLang="ko-KR" sz="1600" dirty="0">
                          <a:latin typeface="+mn-lt"/>
                        </a:rPr>
                        <a:t>, </a:t>
                      </a:r>
                      <a:r>
                        <a:rPr lang="ko-KR" altLang="en-US" sz="1600" dirty="0">
                          <a:latin typeface="+mn-lt"/>
                        </a:rPr>
                        <a:t>문자열로 리턴 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+mn-lt"/>
                        </a:rPr>
                        <a:t>infile.read</a:t>
                      </a:r>
                      <a:r>
                        <a:rPr lang="en-US" altLang="ko-KR" sz="1600" dirty="0">
                          <a:latin typeface="+mn-lt"/>
                        </a:rPr>
                        <a:t>(</a:t>
                      </a:r>
                      <a:r>
                        <a:rPr lang="en-US" altLang="ko-KR" sz="1600" baseline="0" dirty="0">
                          <a:latin typeface="+mn-lt"/>
                        </a:rPr>
                        <a:t> )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+mn-lt"/>
                        </a:rPr>
                        <a:t>‘</a:t>
                      </a:r>
                      <a:r>
                        <a:rPr lang="en-US" altLang="ko-KR" sz="1600" dirty="0" err="1">
                          <a:latin typeface="+mn-lt"/>
                        </a:rPr>
                        <a:t>infile</a:t>
                      </a:r>
                      <a:r>
                        <a:rPr lang="en-US" altLang="ko-KR" sz="1600" dirty="0">
                          <a:latin typeface="+mn-lt"/>
                        </a:rPr>
                        <a:t>’</a:t>
                      </a:r>
                      <a:r>
                        <a:rPr lang="ko-KR" altLang="en-US" sz="1600" dirty="0">
                          <a:latin typeface="+mn-lt"/>
                        </a:rPr>
                        <a:t>에서 파일의 내용이 끝날 때 까지 문자를 읽어서 문자열로 리턴 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+mn-lt"/>
                        </a:rPr>
                        <a:t>infile.readline</a:t>
                      </a:r>
                      <a:r>
                        <a:rPr lang="en-US" altLang="ko-KR" sz="1600" dirty="0">
                          <a:latin typeface="+mn-lt"/>
                        </a:rPr>
                        <a:t>( )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+mn-lt"/>
                        </a:rPr>
                        <a:t>‘</a:t>
                      </a:r>
                      <a:r>
                        <a:rPr lang="en-US" altLang="ko-KR" sz="1600" dirty="0" err="1">
                          <a:latin typeface="+mn-lt"/>
                        </a:rPr>
                        <a:t>infile</a:t>
                      </a:r>
                      <a:r>
                        <a:rPr lang="en-US" altLang="ko-KR" sz="1600" dirty="0">
                          <a:latin typeface="+mn-lt"/>
                        </a:rPr>
                        <a:t>’</a:t>
                      </a:r>
                      <a:r>
                        <a:rPr lang="ko-KR" altLang="en-US" sz="1600" dirty="0">
                          <a:latin typeface="+mn-lt"/>
                        </a:rPr>
                        <a:t>에서 </a:t>
                      </a:r>
                      <a:r>
                        <a:rPr lang="en-US" altLang="ko-KR" sz="1600" dirty="0">
                          <a:latin typeface="+mn-lt"/>
                        </a:rPr>
                        <a:t>‘\n’ </a:t>
                      </a:r>
                      <a:r>
                        <a:rPr lang="ko-KR" altLang="en-US" sz="1600" dirty="0">
                          <a:latin typeface="+mn-lt"/>
                        </a:rPr>
                        <a:t>만날 때 까지 한 줄을 읽어서 문자열로 리턴 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+mn-lt"/>
                        </a:rPr>
                        <a:t>infile.readlines</a:t>
                      </a:r>
                      <a:r>
                        <a:rPr lang="en-US" altLang="ko-KR" sz="1600" dirty="0">
                          <a:latin typeface="+mn-lt"/>
                        </a:rPr>
                        <a:t>( )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+mn-lt"/>
                        </a:rPr>
                        <a:t>‘</a:t>
                      </a:r>
                      <a:r>
                        <a:rPr lang="en-US" altLang="ko-KR" sz="1600" dirty="0" err="1">
                          <a:latin typeface="+mn-lt"/>
                        </a:rPr>
                        <a:t>infile</a:t>
                      </a:r>
                      <a:r>
                        <a:rPr lang="en-US" altLang="ko-KR" sz="1600" dirty="0">
                          <a:latin typeface="+mn-lt"/>
                        </a:rPr>
                        <a:t>’</a:t>
                      </a:r>
                      <a:r>
                        <a:rPr lang="ko-KR" altLang="en-US" sz="1600" dirty="0">
                          <a:latin typeface="+mn-lt"/>
                        </a:rPr>
                        <a:t>에서 파일의 내용이 끝날 때 까지 문자를 읽어서 </a:t>
                      </a:r>
                      <a:r>
                        <a:rPr lang="en-US" altLang="ko-KR" sz="1600" dirty="0">
                          <a:latin typeface="+mn-lt"/>
                        </a:rPr>
                        <a:t>list</a:t>
                      </a:r>
                      <a:r>
                        <a:rPr lang="ko-KR" altLang="en-US" sz="1600" dirty="0">
                          <a:latin typeface="+mn-lt"/>
                        </a:rPr>
                        <a:t> </a:t>
                      </a:r>
                      <a:r>
                        <a:rPr lang="en-US" altLang="ko-KR" sz="1600" dirty="0">
                          <a:latin typeface="+mn-lt"/>
                        </a:rPr>
                        <a:t>lines</a:t>
                      </a:r>
                      <a:r>
                        <a:rPr lang="ko-KR" altLang="en-US" sz="1600" dirty="0">
                          <a:latin typeface="+mn-lt"/>
                        </a:rPr>
                        <a:t>로 리턴 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0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+mn-lt"/>
                        </a:rPr>
                        <a:t>outfile.write</a:t>
                      </a:r>
                      <a:r>
                        <a:rPr lang="en-US" altLang="ko-KR" sz="1600" dirty="0">
                          <a:latin typeface="+mn-lt"/>
                        </a:rPr>
                        <a:t>(s)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+mn-lt"/>
                        </a:rPr>
                        <a:t>문자열 </a:t>
                      </a:r>
                      <a:r>
                        <a:rPr lang="en-US" altLang="ko-KR" sz="1600" dirty="0">
                          <a:latin typeface="+mn-lt"/>
                        </a:rPr>
                        <a:t>s</a:t>
                      </a:r>
                      <a:r>
                        <a:rPr lang="ko-KR" altLang="en-US" sz="1600" dirty="0">
                          <a:latin typeface="+mn-lt"/>
                        </a:rPr>
                        <a:t>를</a:t>
                      </a:r>
                      <a:r>
                        <a:rPr lang="en-US" altLang="ko-KR" sz="1600" dirty="0">
                          <a:latin typeface="+mn-lt"/>
                        </a:rPr>
                        <a:t> ‘</a:t>
                      </a:r>
                      <a:r>
                        <a:rPr lang="en-US" altLang="ko-KR" sz="1600" dirty="0" err="1">
                          <a:latin typeface="+mn-lt"/>
                        </a:rPr>
                        <a:t>outfile</a:t>
                      </a:r>
                      <a:r>
                        <a:rPr lang="en-US" altLang="ko-KR" sz="1600" dirty="0">
                          <a:latin typeface="+mn-lt"/>
                        </a:rPr>
                        <a:t>’</a:t>
                      </a:r>
                      <a:r>
                        <a:rPr lang="ko-KR" altLang="en-US" sz="1600" dirty="0">
                          <a:latin typeface="+mn-lt"/>
                        </a:rPr>
                        <a:t>에 쓴다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0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+mn-lt"/>
                        </a:rPr>
                        <a:t>infile.close</a:t>
                      </a:r>
                      <a:r>
                        <a:rPr lang="en-US" altLang="ko-KR" sz="1600" dirty="0">
                          <a:latin typeface="+mn-lt"/>
                        </a:rPr>
                        <a:t>( )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+mn-lt"/>
                        </a:rPr>
                        <a:t>파일을 닫는다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910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Reading a text file(1/8)</a:t>
            </a:r>
            <a:endParaRPr lang="ko-KR" altLang="en-US" dirty="0"/>
          </a:p>
        </p:txBody>
      </p:sp>
      <p:sp>
        <p:nvSpPr>
          <p:cNvPr id="9" name="내용 개체 틀 3"/>
          <p:cNvSpPr>
            <a:spLocks noGrp="1"/>
          </p:cNvSpPr>
          <p:nvPr>
            <p:ph idx="1"/>
          </p:nvPr>
        </p:nvSpPr>
        <p:spPr>
          <a:xfrm>
            <a:off x="828436" y="1752301"/>
            <a:ext cx="6711654" cy="4195481"/>
          </a:xfrm>
        </p:spPr>
        <p:txBody>
          <a:bodyPr/>
          <a:lstStyle/>
          <a:p>
            <a:r>
              <a:rPr lang="en-US" altLang="ko-KR" dirty="0"/>
              <a:t>‘poem.txt’ </a:t>
            </a:r>
            <a:r>
              <a:rPr lang="ko-KR" altLang="en-US" dirty="0"/>
              <a:t>저장 내용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91821" y="2251881"/>
            <a:ext cx="7438030" cy="35757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241946" y="2620814"/>
            <a:ext cx="71377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cs typeface="Times New Roman" panose="02020603050405020304" pitchFamily="18" charset="0"/>
              </a:rPr>
              <a:t>I carry your heart with me </a:t>
            </a:r>
          </a:p>
          <a:p>
            <a:r>
              <a:rPr lang="en-US" altLang="ko-KR" sz="2000" dirty="0">
                <a:cs typeface="Times New Roman" panose="02020603050405020304" pitchFamily="18" charset="0"/>
              </a:rPr>
              <a:t>I am never without it </a:t>
            </a:r>
          </a:p>
          <a:p>
            <a:r>
              <a:rPr lang="en-US" altLang="ko-KR" sz="2000" dirty="0">
                <a:cs typeface="Times New Roman" panose="02020603050405020304" pitchFamily="18" charset="0"/>
              </a:rPr>
              <a:t>I fear no fate </a:t>
            </a:r>
          </a:p>
          <a:p>
            <a:r>
              <a:rPr lang="en-US" altLang="ko-KR" sz="2000" dirty="0">
                <a:cs typeface="Times New Roman" panose="02020603050405020304" pitchFamily="18" charset="0"/>
              </a:rPr>
              <a:t>I want no world </a:t>
            </a:r>
          </a:p>
          <a:p>
            <a:r>
              <a:rPr lang="en-US" altLang="ko-KR" sz="2000" dirty="0">
                <a:cs typeface="Times New Roman" panose="02020603050405020304" pitchFamily="18" charset="0"/>
              </a:rPr>
              <a:t>and it's you are whatever a moon has always meant </a:t>
            </a:r>
          </a:p>
          <a:p>
            <a:r>
              <a:rPr lang="en-US" altLang="ko-KR" sz="2000" dirty="0">
                <a:cs typeface="Times New Roman" panose="02020603050405020304" pitchFamily="18" charset="0"/>
              </a:rPr>
              <a:t>and whatever a sun will always sing is you </a:t>
            </a:r>
          </a:p>
          <a:p>
            <a:r>
              <a:rPr lang="en-US" altLang="ko-KR" sz="2000" dirty="0">
                <a:cs typeface="Times New Roman" panose="02020603050405020304" pitchFamily="18" charset="0"/>
              </a:rPr>
              <a:t>here is the deepest secret nobody knows </a:t>
            </a:r>
          </a:p>
          <a:p>
            <a:r>
              <a:rPr lang="en-US" altLang="ko-KR" sz="2000" dirty="0">
                <a:cs typeface="Times New Roman" panose="02020603050405020304" pitchFamily="18" charset="0"/>
              </a:rPr>
              <a:t>and this is the wonder that's keeping the stars apart </a:t>
            </a:r>
          </a:p>
          <a:p>
            <a:r>
              <a:rPr lang="en-US" altLang="ko-KR" sz="2000" dirty="0">
                <a:cs typeface="Times New Roman" panose="02020603050405020304" pitchFamily="18" charset="0"/>
              </a:rPr>
              <a:t>I carry your heart</a:t>
            </a:r>
            <a:endParaRPr lang="ko-KR" altLang="en-US" sz="2000" dirty="0">
              <a:cs typeface="Times New Roman" panose="02020603050405020304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678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Reading a text file(2/8)</a:t>
            </a:r>
            <a:endParaRPr lang="ko-KR" altLang="en-US" dirty="0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50303" y="1590267"/>
            <a:ext cx="7017322" cy="1962558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76413" y="1682471"/>
            <a:ext cx="6891212" cy="1672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800" dirty="0">
                <a:latin typeface="+mn-lt"/>
                <a:ea typeface="+mj-ea"/>
                <a:cs typeface="Times New Roman" panose="02020603050405020304" pitchFamily="18" charset="0"/>
              </a:rPr>
              <a:t># n</a:t>
            </a:r>
            <a:r>
              <a:rPr lang="ko-KR" altLang="en-US" sz="1800" dirty="0">
                <a:latin typeface="+mn-lt"/>
                <a:ea typeface="+mj-ea"/>
                <a:cs typeface="Times New Roman" panose="02020603050405020304" pitchFamily="18" charset="0"/>
              </a:rPr>
              <a:t>개의 글자 읽기</a:t>
            </a:r>
            <a:endParaRPr lang="en-US" altLang="ko-KR" sz="18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altLang="ko-KR" sz="18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r>
              <a:rPr lang="ko-KR" altLang="en-US" sz="1800" dirty="0">
                <a:latin typeface="+mn-lt"/>
                <a:ea typeface="+mj-ea"/>
                <a:cs typeface="Times New Roman" panose="02020603050405020304" pitchFamily="18" charset="0"/>
              </a:rPr>
              <a:t>inf = open('poem.txt', 'r')</a:t>
            </a:r>
          </a:p>
          <a:p>
            <a:endParaRPr lang="ko-KR" altLang="en-US" sz="18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r>
              <a:rPr lang="ko-KR" altLang="en-US" sz="1800" dirty="0">
                <a:latin typeface="+mn-lt"/>
                <a:ea typeface="+mj-ea"/>
                <a:cs typeface="Times New Roman" panose="02020603050405020304" pitchFamily="18" charset="0"/>
              </a:rPr>
              <a:t>s = inf.read(</a:t>
            </a:r>
            <a:r>
              <a:rPr lang="en-US" altLang="ko-KR" sz="1800" dirty="0">
                <a:latin typeface="+mn-lt"/>
                <a:ea typeface="+mj-ea"/>
                <a:cs typeface="Times New Roman" panose="02020603050405020304" pitchFamily="18" charset="0"/>
              </a:rPr>
              <a:t>7</a:t>
            </a:r>
            <a:r>
              <a:rPr lang="ko-KR" altLang="en-US" sz="1800" dirty="0">
                <a:latin typeface="+mn-lt"/>
                <a:ea typeface="+mj-ea"/>
                <a:cs typeface="Times New Roman" panose="02020603050405020304" pitchFamily="18" charset="0"/>
              </a:rPr>
              <a:t>)</a:t>
            </a:r>
          </a:p>
          <a:p>
            <a:r>
              <a:rPr lang="ko-KR" altLang="en-US" sz="1800" dirty="0">
                <a:latin typeface="+mn-lt"/>
                <a:ea typeface="+mj-ea"/>
                <a:cs typeface="Times New Roman" panose="02020603050405020304" pitchFamily="18" charset="0"/>
              </a:rPr>
              <a:t>print('read(</a:t>
            </a:r>
            <a:r>
              <a:rPr lang="en-US" altLang="ko-KR" sz="1800" dirty="0">
                <a:latin typeface="+mn-lt"/>
                <a:ea typeface="+mj-ea"/>
                <a:cs typeface="Times New Roman" panose="02020603050405020304" pitchFamily="18" charset="0"/>
              </a:rPr>
              <a:t>7</a:t>
            </a:r>
            <a:r>
              <a:rPr lang="ko-KR" altLang="en-US" sz="1800" dirty="0">
                <a:latin typeface="+mn-lt"/>
                <a:ea typeface="+mj-ea"/>
                <a:cs typeface="Times New Roman" panose="02020603050405020304" pitchFamily="18" charset="0"/>
              </a:rPr>
              <a:t>) = </a:t>
            </a:r>
            <a:r>
              <a:rPr lang="ko-KR" altLang="en-US" sz="1800" dirty="0">
                <a:latin typeface="+mn-lt"/>
                <a:cs typeface="Times New Roman" panose="02020603050405020304" pitchFamily="18" charset="0"/>
              </a:rPr>
              <a:t>'</a:t>
            </a:r>
            <a:r>
              <a:rPr lang="ko-KR" altLang="en-US" sz="1800" dirty="0">
                <a:latin typeface="+mn-lt"/>
                <a:ea typeface="+mj-ea"/>
                <a:cs typeface="Times New Roman" panose="02020603050405020304" pitchFamily="18" charset="0"/>
              </a:rPr>
              <a:t>,  s) </a:t>
            </a:r>
            <a:endParaRPr lang="en-US" altLang="ko-KR" sz="1800" dirty="0"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074" y="3354724"/>
            <a:ext cx="3624551" cy="994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1381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6452</TotalTime>
  <Words>960</Words>
  <Application>Microsoft Office PowerPoint</Application>
  <PresentationFormat>화면 슬라이드 쇼(4:3)</PresentationFormat>
  <Paragraphs>233</Paragraphs>
  <Slides>22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맑은 고딕</vt:lpstr>
      <vt:lpstr>함초롬바탕</vt:lpstr>
      <vt:lpstr>Arial</vt:lpstr>
      <vt:lpstr>Century Gothic</vt:lpstr>
      <vt:lpstr>Times New Roman</vt:lpstr>
      <vt:lpstr>Wingdings</vt:lpstr>
      <vt:lpstr>Wingdings 3</vt:lpstr>
      <vt:lpstr>이온</vt:lpstr>
      <vt:lpstr>파일 입출력 개요 12주차_01_01</vt:lpstr>
      <vt:lpstr>학습목표</vt:lpstr>
      <vt:lpstr>파일 입출력</vt:lpstr>
      <vt:lpstr>파일의 종류</vt:lpstr>
      <vt:lpstr>파일 사용하기</vt:lpstr>
      <vt:lpstr>Opening a file</vt:lpstr>
      <vt:lpstr>Methods for file I/O</vt:lpstr>
      <vt:lpstr>Reading a text file(1/8)</vt:lpstr>
      <vt:lpstr>Reading a text file(2/8)</vt:lpstr>
      <vt:lpstr>Reading a text file(3/8)</vt:lpstr>
      <vt:lpstr>Reading a text file(4/8)</vt:lpstr>
      <vt:lpstr>Reading a text file(5/8)</vt:lpstr>
      <vt:lpstr>Reading a text file(6/8)</vt:lpstr>
      <vt:lpstr>Reading a text file(7/8)</vt:lpstr>
      <vt:lpstr>Reading a text file(8/8)</vt:lpstr>
      <vt:lpstr>Reading a text file, 예제 1</vt:lpstr>
      <vt:lpstr>Reading a text file, 예제 2</vt:lpstr>
      <vt:lpstr>연습문제 1</vt:lpstr>
      <vt:lpstr>연습문제 1, 코드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user</cp:lastModifiedBy>
  <cp:revision>570</cp:revision>
  <dcterms:created xsi:type="dcterms:W3CDTF">2015-11-07T02:06:58Z</dcterms:created>
  <dcterms:modified xsi:type="dcterms:W3CDTF">2023-04-27T02:04:57Z</dcterms:modified>
</cp:coreProperties>
</file>