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1427" r:id="rId2"/>
    <p:sldId id="1428" r:id="rId3"/>
    <p:sldId id="1429" r:id="rId4"/>
    <p:sldId id="1430" r:id="rId5"/>
    <p:sldId id="1431" r:id="rId6"/>
    <p:sldId id="1432" r:id="rId7"/>
    <p:sldId id="1433" r:id="rId8"/>
    <p:sldId id="1434" r:id="rId9"/>
    <p:sldId id="1435" r:id="rId10"/>
    <p:sldId id="1436" r:id="rId11"/>
    <p:sldId id="1437" r:id="rId12"/>
    <p:sldId id="1438" r:id="rId13"/>
    <p:sldId id="143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2023-04-27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5528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7547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7344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446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D095-9246-460A-9491-654DB4EBF1CA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A1930-A9D1-4D2C-938F-1346F252ECF6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CE69-C303-4F55-A255-452C2C5FD7FE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EB85-819B-43E7-8C34-B05748D34279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1582-221C-4958-B23C-5E822AA159BA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2BA6-87DD-4EA8-8A1F-EC5450E864DF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0FC5-D2D8-44CF-9836-839469B5E2A9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2E1C-0099-4556-8A9D-E1422E4EBBD8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41A1-02B1-4F9E-B679-DAAFC8B99B4D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CAC9-7C8A-467E-B104-24DA49A4C6DD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45EA-2CF2-42E7-856E-428F663A1DAE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FA1-4500-4F3A-A316-14AA45383620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A0B0-DC95-4866-82D1-F253B20D7D32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F42D-C172-4A6F-9D42-843653F6F5F2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3663-6493-433F-8259-5EF0F1E818FF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F12F-941E-4A47-907C-B02EDCAD9122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C33B-C95B-4AC1-8638-39FF0EAB1396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D66F556-1C66-45D4-A447-C4CABE66865E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818602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파일 읽기 연습문제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12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92275" y="4907572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0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4, </a:t>
            </a:r>
            <a:r>
              <a:rPr lang="ko-KR" altLang="en-US" dirty="0"/>
              <a:t>문제와 코드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759607" y="1853248"/>
            <a:ext cx="6711654" cy="4195481"/>
          </a:xfrm>
        </p:spPr>
        <p:txBody>
          <a:bodyPr/>
          <a:lstStyle/>
          <a:p>
            <a:r>
              <a:rPr lang="ko-KR" altLang="en-US" dirty="0"/>
              <a:t>파일 </a:t>
            </a:r>
            <a:r>
              <a:rPr lang="en-US" altLang="ko-KR" dirty="0"/>
              <a:t>‘poem.txt’ </a:t>
            </a:r>
            <a:r>
              <a:rPr lang="ko-KR" altLang="en-US" dirty="0"/>
              <a:t>를 읽어서 매 줄을 뒤집어서 </a:t>
            </a:r>
            <a:r>
              <a:rPr lang="ko-KR" altLang="en-US" dirty="0" err="1"/>
              <a:t>출력하시오</a:t>
            </a:r>
            <a:endParaRPr lang="en-US" altLang="ko-KR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191433" y="2615071"/>
            <a:ext cx="4431154" cy="371763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83630" y="2768985"/>
            <a:ext cx="404675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ea typeface="+mj-ea"/>
              </a:rPr>
              <a:t>inf</a:t>
            </a:r>
            <a:r>
              <a:rPr lang="en-US" altLang="ko-KR" dirty="0">
                <a:ea typeface="+mj-ea"/>
              </a:rPr>
              <a:t> = open('poem.txt', 'r')</a:t>
            </a:r>
          </a:p>
          <a:p>
            <a:endParaRPr lang="en-US" altLang="ko-KR" dirty="0">
              <a:ea typeface="+mj-ea"/>
            </a:endParaRPr>
          </a:p>
          <a:p>
            <a:r>
              <a:rPr lang="en-US" altLang="ko-KR" dirty="0" err="1">
                <a:ea typeface="+mj-ea"/>
              </a:rPr>
              <a:t>fline</a:t>
            </a:r>
            <a:r>
              <a:rPr lang="en-US" altLang="ko-KR" dirty="0">
                <a:ea typeface="+mj-ea"/>
              </a:rPr>
              <a:t> = </a:t>
            </a:r>
            <a:r>
              <a:rPr lang="en-US" altLang="ko-KR" dirty="0" err="1">
                <a:ea typeface="+mj-ea"/>
              </a:rPr>
              <a:t>inf.readlines</a:t>
            </a:r>
            <a:r>
              <a:rPr lang="en-US" altLang="ko-KR" dirty="0">
                <a:ea typeface="+mj-ea"/>
              </a:rPr>
              <a:t>()</a:t>
            </a:r>
          </a:p>
          <a:p>
            <a:endParaRPr lang="en-US" altLang="ko-KR" dirty="0">
              <a:ea typeface="+mj-ea"/>
            </a:endParaRPr>
          </a:p>
          <a:p>
            <a:r>
              <a:rPr lang="en-US" altLang="ko-KR" dirty="0">
                <a:ea typeface="+mj-ea"/>
              </a:rPr>
              <a:t>for line in </a:t>
            </a:r>
            <a:r>
              <a:rPr lang="en-US" altLang="ko-KR" dirty="0" err="1">
                <a:ea typeface="+mj-ea"/>
              </a:rPr>
              <a:t>fline</a:t>
            </a:r>
            <a:r>
              <a:rPr lang="en-US" altLang="ko-KR" dirty="0">
                <a:ea typeface="+mj-ea"/>
              </a:rPr>
              <a:t>:</a:t>
            </a:r>
          </a:p>
          <a:p>
            <a:r>
              <a:rPr lang="en-US" altLang="ko-KR" dirty="0">
                <a:ea typeface="+mj-ea"/>
              </a:rPr>
              <a:t>    re=''</a:t>
            </a:r>
          </a:p>
          <a:p>
            <a:r>
              <a:rPr lang="en-US" altLang="ko-KR" dirty="0">
                <a:ea typeface="+mj-ea"/>
              </a:rPr>
              <a:t>    for </a:t>
            </a:r>
            <a:r>
              <a:rPr lang="en-US" altLang="ko-KR" dirty="0" err="1">
                <a:ea typeface="+mj-ea"/>
              </a:rPr>
              <a:t>i</a:t>
            </a:r>
            <a:r>
              <a:rPr lang="en-US" altLang="ko-KR" dirty="0">
                <a:ea typeface="+mj-ea"/>
              </a:rPr>
              <a:t> in range(</a:t>
            </a:r>
            <a:r>
              <a:rPr lang="en-US" altLang="ko-KR" dirty="0" err="1">
                <a:ea typeface="+mj-ea"/>
              </a:rPr>
              <a:t>len</a:t>
            </a:r>
            <a:r>
              <a:rPr lang="en-US" altLang="ko-KR" dirty="0">
                <a:ea typeface="+mj-ea"/>
              </a:rPr>
              <a:t>(line)-1, -1, -1):</a:t>
            </a:r>
          </a:p>
          <a:p>
            <a:r>
              <a:rPr lang="en-US" altLang="ko-KR" dirty="0">
                <a:ea typeface="+mj-ea"/>
              </a:rPr>
              <a:t>        re += line[</a:t>
            </a:r>
            <a:r>
              <a:rPr lang="en-US" altLang="ko-KR" dirty="0" err="1">
                <a:ea typeface="+mj-ea"/>
              </a:rPr>
              <a:t>i</a:t>
            </a:r>
            <a:r>
              <a:rPr lang="en-US" altLang="ko-KR" dirty="0">
                <a:ea typeface="+mj-ea"/>
              </a:rPr>
              <a:t>]</a:t>
            </a:r>
          </a:p>
          <a:p>
            <a:r>
              <a:rPr lang="en-US" altLang="ko-KR" dirty="0">
                <a:ea typeface="+mj-ea"/>
              </a:rPr>
              <a:t>    print(re)</a:t>
            </a:r>
          </a:p>
          <a:p>
            <a:endParaRPr lang="en-US" altLang="ko-KR" dirty="0">
              <a:ea typeface="+mj-ea"/>
            </a:endParaRPr>
          </a:p>
          <a:p>
            <a:r>
              <a:rPr lang="en-US" altLang="ko-KR" dirty="0" err="1">
                <a:ea typeface="+mj-ea"/>
              </a:rPr>
              <a:t>inf.close</a:t>
            </a:r>
            <a:r>
              <a:rPr lang="en-US" altLang="ko-KR" dirty="0">
                <a:ea typeface="+mj-ea"/>
              </a:rPr>
              <a:t>()</a:t>
            </a:r>
            <a:endParaRPr lang="ko-KR" altLang="en-US" dirty="0">
              <a:ea typeface="+mj-ea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995" y="4473888"/>
            <a:ext cx="3230487" cy="18639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455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읽기 관련 연습문제 풀기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255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파일의 내용을 한 줄씩 읽는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무엇인가</a:t>
            </a:r>
            <a:r>
              <a:rPr lang="en-US" altLang="ko-KR" smtClean="0"/>
              <a:t>?</a:t>
            </a:r>
          </a:p>
          <a:p>
            <a:r>
              <a:rPr lang="ko-KR" altLang="en-US" smtClean="0"/>
              <a:t>파일을</a:t>
            </a:r>
            <a:r>
              <a:rPr lang="en-US" altLang="ko-KR" dirty="0" smtClean="0"/>
              <a:t> </a:t>
            </a:r>
            <a:r>
              <a:rPr lang="ko-KR" altLang="en-US" dirty="0"/>
              <a:t>읽어서 저장하니 데이터가 시작되기전에 </a:t>
            </a:r>
            <a:r>
              <a:rPr lang="en-US" altLang="ko-KR" dirty="0"/>
              <a:t>space</a:t>
            </a:r>
            <a:r>
              <a:rPr lang="ko-KR" altLang="en-US" dirty="0"/>
              <a:t>가 여러 개 존재한다</a:t>
            </a:r>
            <a:r>
              <a:rPr lang="en-US" altLang="ko-KR" dirty="0"/>
              <a:t>. </a:t>
            </a:r>
            <a:r>
              <a:rPr lang="ko-KR" altLang="en-US" dirty="0"/>
              <a:t>이를 제거하려면 어떤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사용하는가</a:t>
            </a:r>
            <a:r>
              <a:rPr lang="en-US" altLang="ko-KR" dirty="0"/>
              <a:t>?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394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6034C74C-ED59-3D40-90C2-A88E08949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442" y="4979489"/>
            <a:ext cx="6620968" cy="861420"/>
          </a:xfrm>
        </p:spPr>
        <p:txBody>
          <a:bodyPr>
            <a:normAutofit/>
          </a:bodyPr>
          <a:lstStyle/>
          <a:p>
            <a:r>
              <a:rPr lang="en-US" altLang="ko-Kore-KR" sz="900" dirty="0"/>
              <a:t>12</a:t>
            </a:r>
            <a:r>
              <a:rPr lang="ko-KR" altLang="en-US" sz="900" dirty="0"/>
              <a:t>주차</a:t>
            </a:r>
            <a:r>
              <a:rPr lang="en-US" altLang="ko-KR" sz="900" dirty="0"/>
              <a:t>_02_02</a:t>
            </a:r>
            <a:r>
              <a:rPr lang="ko-KR" altLang="en-US" sz="900" dirty="0"/>
              <a:t> 파일 읽기 연습문제</a:t>
            </a:r>
            <a:endParaRPr lang="ko-Kore-KR" altLang="en-US" sz="9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45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읽기 관련 연습문제 풀기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16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8436" y="1862976"/>
            <a:ext cx="6711654" cy="4195481"/>
          </a:xfrm>
        </p:spPr>
        <p:txBody>
          <a:bodyPr/>
          <a:lstStyle/>
          <a:p>
            <a:r>
              <a:rPr lang="ko-KR" altLang="en-US" dirty="0"/>
              <a:t>다음의 파일을 읽어서 줄마다 평균을 출력 하시오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96361" y="2415893"/>
            <a:ext cx="4845127" cy="3575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96361" y="2495589"/>
            <a:ext cx="5647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2056,  24,  5,  123,  51</a:t>
            </a:r>
          </a:p>
          <a:p>
            <a:r>
              <a:rPr lang="en-US" altLang="ko-KR" dirty="0">
                <a:latin typeface="+mj-ea"/>
                <a:ea typeface="+mj-ea"/>
              </a:rPr>
              <a:t>123, 67, 24, 1024, 31</a:t>
            </a:r>
          </a:p>
          <a:p>
            <a:r>
              <a:rPr lang="en-US" altLang="ko-KR" dirty="0">
                <a:latin typeface="+mj-ea"/>
                <a:ea typeface="+mj-ea"/>
              </a:rPr>
              <a:t>67, 2056,  24,  5,  123 </a:t>
            </a:r>
          </a:p>
          <a:p>
            <a:r>
              <a:rPr lang="en-US" altLang="ko-KR" dirty="0">
                <a:latin typeface="+mj-ea"/>
                <a:ea typeface="+mj-ea"/>
              </a:rPr>
              <a:t>31, 24,  1024,  31, 1</a:t>
            </a:r>
          </a:p>
          <a:p>
            <a:r>
              <a:rPr lang="en-US" altLang="ko-KR" dirty="0">
                <a:latin typeface="+mj-ea"/>
                <a:ea typeface="+mj-ea"/>
              </a:rPr>
              <a:t>999, 67, 2056,  24,  5 </a:t>
            </a:r>
          </a:p>
          <a:p>
            <a:r>
              <a:rPr lang="en-US" altLang="ko-KR" dirty="0">
                <a:latin typeface="+mj-ea"/>
                <a:ea typeface="+mj-ea"/>
              </a:rPr>
              <a:t>1024, 67,  24,  1024,  31</a:t>
            </a:r>
          </a:p>
          <a:p>
            <a:r>
              <a:rPr lang="en-US" altLang="ko-KR" dirty="0">
                <a:latin typeface="+mj-ea"/>
                <a:ea typeface="+mj-ea"/>
              </a:rPr>
              <a:t>5, 99, 67, 2056,  21</a:t>
            </a:r>
          </a:p>
          <a:p>
            <a:r>
              <a:rPr lang="en-US" altLang="ko-KR" dirty="0">
                <a:latin typeface="+mj-ea"/>
                <a:ea typeface="+mj-ea"/>
              </a:rPr>
              <a:t>255, 256,  24,  5,  123</a:t>
            </a:r>
          </a:p>
          <a:p>
            <a:r>
              <a:rPr lang="en-US" altLang="ko-KR" dirty="0">
                <a:latin typeface="+mj-ea"/>
                <a:ea typeface="+mj-ea"/>
              </a:rPr>
              <a:t>446, 31, 24,  1024,  31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87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0" dirty="0"/>
              <a:t>자료를 읽어서 문자열에 저장하면</a:t>
            </a:r>
            <a:endParaRPr lang="en-US" altLang="ko-KR" b="0" dirty="0"/>
          </a:p>
          <a:p>
            <a:r>
              <a:rPr lang="en-US" altLang="ko-KR" b="0" dirty="0" err="1"/>
              <a:t>sm</a:t>
            </a:r>
            <a:r>
              <a:rPr lang="en-US" altLang="ko-KR" sz="2000" b="0" dirty="0"/>
              <a:t>=[</a:t>
            </a:r>
            <a:r>
              <a:rPr lang="en-US" altLang="ko-KR" sz="2000" b="0" dirty="0">
                <a:latin typeface="+mj-ea"/>
              </a:rPr>
              <a:t>'2056,  24,  5,  123,  51\n', '123, 67, 24, 1024, 31\n', '67, 2056,  24,  5, 123\n', '31, 24,  1024,  31, 1\n', '999, 67, 2056,  24,  5\n', '1024, 67,  24,  1024,  31\n', '5, 99, 67, 2056,  21\n', '255, 256,  24,  5,  123\n', '446, 31, 24,  1024,  31\n']</a:t>
            </a:r>
            <a:endParaRPr lang="ko-KR" altLang="en-US" sz="2000" b="0" dirty="0">
              <a:latin typeface="+mj-ea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b="0" dirty="0" err="1">
                <a:latin typeface="+mj-ea"/>
                <a:sym typeface="Wingdings" panose="05000000000000000000" pitchFamily="2" charset="2"/>
              </a:rPr>
              <a:t>sm</a:t>
            </a:r>
            <a:r>
              <a:rPr lang="en-US" altLang="ko-KR" sz="2000" b="0" dirty="0">
                <a:latin typeface="+mj-ea"/>
                <a:sym typeface="Wingdings" panose="05000000000000000000" pitchFamily="2" charset="2"/>
              </a:rPr>
              <a:t>[0]=</a:t>
            </a:r>
            <a:r>
              <a:rPr lang="en-US" altLang="ko-KR" sz="2000" b="0" dirty="0">
                <a:latin typeface="+mj-ea"/>
              </a:rPr>
              <a:t>'2056,  24,  5,  123,  51\n'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b="0" dirty="0" err="1">
                <a:latin typeface="+mj-ea"/>
              </a:rPr>
              <a:t>sm</a:t>
            </a:r>
            <a:r>
              <a:rPr lang="en-US" altLang="ko-KR" sz="2000" b="0" dirty="0">
                <a:latin typeface="+mj-ea"/>
              </a:rPr>
              <a:t>[1]='123, 67, 24, 1024, 31\n' …….</a:t>
            </a:r>
          </a:p>
          <a:p>
            <a:pPr marL="0" indent="0">
              <a:buNone/>
            </a:pPr>
            <a:r>
              <a:rPr lang="ko-KR" altLang="en-US" b="0" dirty="0"/>
              <a:t>이므로</a:t>
            </a:r>
            <a:r>
              <a:rPr lang="en-US" altLang="ko-KR" b="0" dirty="0"/>
              <a:t>, </a:t>
            </a:r>
            <a:r>
              <a:rPr lang="en-US" altLang="ko-KR" b="0" dirty="0" err="1"/>
              <a:t>sm</a:t>
            </a:r>
            <a:r>
              <a:rPr lang="en-US" altLang="ko-KR" b="0" dirty="0"/>
              <a:t>[0], </a:t>
            </a:r>
            <a:r>
              <a:rPr lang="en-US" altLang="ko-KR" b="0" dirty="0" err="1"/>
              <a:t>sm</a:t>
            </a:r>
            <a:r>
              <a:rPr lang="en-US" altLang="ko-KR" b="0" dirty="0"/>
              <a:t>[1], …..</a:t>
            </a:r>
            <a:r>
              <a:rPr lang="en-US" altLang="ko-KR" b="0" dirty="0" err="1"/>
              <a:t>sm</a:t>
            </a:r>
            <a:r>
              <a:rPr lang="en-US" altLang="ko-KR" b="0" dirty="0"/>
              <a:t>[8]</a:t>
            </a:r>
            <a:r>
              <a:rPr lang="ko-KR" altLang="en-US" b="0" dirty="0"/>
              <a:t>을 각각 하나의 문자열로 인식하여</a:t>
            </a:r>
            <a:r>
              <a:rPr lang="en-US" altLang="ko-KR" b="0" dirty="0"/>
              <a:t>, </a:t>
            </a:r>
            <a:r>
              <a:rPr lang="ko-KR" altLang="en-US" b="0" dirty="0"/>
              <a:t>그 내용의 평균을 구한다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9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 코드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15948" y="1607700"/>
            <a:ext cx="3813130" cy="477158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8650" y="1773353"/>
            <a:ext cx="4572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 err="1">
                <a:ea typeface="+mj-ea"/>
                <a:cs typeface="Times New Roman" panose="02020603050405020304" pitchFamily="18" charset="0"/>
              </a:rPr>
              <a:t>inf</a:t>
            </a:r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 = </a:t>
            </a:r>
            <a:r>
              <a:rPr lang="ko-KR" altLang="en-US" sz="1600" dirty="0" err="1">
                <a:ea typeface="+mj-ea"/>
                <a:cs typeface="Times New Roman" panose="02020603050405020304" pitchFamily="18" charset="0"/>
              </a:rPr>
              <a:t>open</a:t>
            </a:r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('num2.txt', '</a:t>
            </a:r>
            <a:r>
              <a:rPr lang="ko-KR" altLang="en-US" sz="1600" dirty="0" err="1">
                <a:ea typeface="+mj-ea"/>
                <a:cs typeface="Times New Roman" panose="02020603050405020304" pitchFamily="18" charset="0"/>
              </a:rPr>
              <a:t>r</a:t>
            </a:r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')</a:t>
            </a:r>
          </a:p>
          <a:p>
            <a:r>
              <a:rPr lang="ko-KR" altLang="en-US" sz="1600" dirty="0" err="1">
                <a:ea typeface="+mj-ea"/>
                <a:cs typeface="Times New Roman" panose="02020603050405020304" pitchFamily="18" charset="0"/>
              </a:rPr>
              <a:t>sm</a:t>
            </a:r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 = </a:t>
            </a:r>
            <a:r>
              <a:rPr lang="ko-KR" altLang="en-US" sz="1600" dirty="0" err="1">
                <a:ea typeface="+mj-ea"/>
                <a:cs typeface="Times New Roman" panose="02020603050405020304" pitchFamily="18" charset="0"/>
              </a:rPr>
              <a:t>inf.readlines</a:t>
            </a:r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()</a:t>
            </a:r>
          </a:p>
          <a:p>
            <a:r>
              <a:rPr lang="ko-KR" altLang="en-US" sz="1600" dirty="0" err="1">
                <a:ea typeface="+mj-ea"/>
                <a:cs typeface="Times New Roman" panose="02020603050405020304" pitchFamily="18" charset="0"/>
              </a:rPr>
              <a:t>print</a:t>
            </a:r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("모든 데이터 = ", </a:t>
            </a:r>
            <a:r>
              <a:rPr lang="ko-KR" altLang="en-US" sz="1600" dirty="0" err="1">
                <a:ea typeface="+mj-ea"/>
                <a:cs typeface="Times New Roman" panose="02020603050405020304" pitchFamily="18" charset="0"/>
              </a:rPr>
              <a:t>sm</a:t>
            </a:r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)</a:t>
            </a:r>
          </a:p>
          <a:p>
            <a:endParaRPr lang="ko-KR" altLang="en-US" sz="1600" dirty="0"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1600" dirty="0" err="1">
                <a:ea typeface="+mj-ea"/>
                <a:cs typeface="Times New Roman" panose="02020603050405020304" pitchFamily="18" charset="0"/>
              </a:rPr>
              <a:t>for</a:t>
            </a:r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1600" dirty="0" err="1">
                <a:ea typeface="+mj-ea"/>
                <a:cs typeface="Times New Roman" panose="02020603050405020304" pitchFamily="18" charset="0"/>
              </a:rPr>
              <a:t>i</a:t>
            </a:r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1600" dirty="0" err="1">
                <a:ea typeface="+mj-ea"/>
                <a:cs typeface="Times New Roman" panose="02020603050405020304" pitchFamily="18" charset="0"/>
              </a:rPr>
              <a:t>in</a:t>
            </a:r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1600" dirty="0" err="1">
                <a:ea typeface="+mj-ea"/>
                <a:cs typeface="Times New Roman" panose="02020603050405020304" pitchFamily="18" charset="0"/>
              </a:rPr>
              <a:t>range</a:t>
            </a:r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1600" dirty="0" err="1">
                <a:ea typeface="+mj-ea"/>
                <a:cs typeface="Times New Roman" panose="02020603050405020304" pitchFamily="18" charset="0"/>
              </a:rPr>
              <a:t>len</a:t>
            </a:r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1600" dirty="0" err="1">
                <a:ea typeface="+mj-ea"/>
                <a:cs typeface="Times New Roman" panose="02020603050405020304" pitchFamily="18" charset="0"/>
              </a:rPr>
              <a:t>sm</a:t>
            </a:r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)) :</a:t>
            </a:r>
          </a:p>
          <a:p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    </a:t>
            </a:r>
            <a:r>
              <a:rPr lang="ko-KR" altLang="en-US" sz="1600" dirty="0" err="1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s</a:t>
            </a:r>
            <a:r>
              <a:rPr lang="ko-KR" altLang="en-US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=</a:t>
            </a:r>
            <a:r>
              <a:rPr lang="ko-KR" altLang="en-US" sz="1600" dirty="0" err="1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sm</a:t>
            </a:r>
            <a:r>
              <a:rPr lang="ko-KR" altLang="en-US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[</a:t>
            </a:r>
            <a:r>
              <a:rPr lang="ko-KR" altLang="en-US" sz="1600" dirty="0" err="1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i</a:t>
            </a:r>
            <a:r>
              <a:rPr lang="ko-KR" altLang="en-US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].</a:t>
            </a:r>
            <a:r>
              <a:rPr lang="ko-KR" altLang="en-US" sz="1600" dirty="0" err="1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split</a:t>
            </a:r>
            <a:r>
              <a:rPr lang="ko-KR" altLang="en-US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(",")        </a:t>
            </a:r>
            <a:r>
              <a:rPr lang="en-US" altLang="ko-KR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## “,” </a:t>
            </a:r>
            <a:r>
              <a:rPr lang="ko-KR" altLang="en-US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중요</a:t>
            </a:r>
            <a:r>
              <a:rPr lang="en-US" altLang="ko-KR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 </a:t>
            </a:r>
            <a:endParaRPr lang="ko-KR" altLang="en-US" sz="1600" dirty="0">
              <a:solidFill>
                <a:srgbClr val="C00000"/>
              </a:solidFill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    </a:t>
            </a:r>
            <a:r>
              <a:rPr lang="ko-KR" altLang="en-US" sz="1600" dirty="0" err="1">
                <a:ea typeface="+mj-ea"/>
                <a:cs typeface="Times New Roman" panose="02020603050405020304" pitchFamily="18" charset="0"/>
              </a:rPr>
              <a:t>print</a:t>
            </a:r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1600" dirty="0" err="1">
                <a:ea typeface="+mj-ea"/>
                <a:cs typeface="Times New Roman" panose="02020603050405020304" pitchFamily="18" charset="0"/>
              </a:rPr>
              <a:t>s</a:t>
            </a:r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)</a:t>
            </a:r>
          </a:p>
          <a:p>
            <a:endParaRPr lang="ko-KR" altLang="en-US" sz="1600" dirty="0"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    </a:t>
            </a:r>
            <a:r>
              <a:rPr lang="ko-KR" altLang="en-US" sz="1600" dirty="0" err="1">
                <a:ea typeface="+mj-ea"/>
                <a:cs typeface="Times New Roman" panose="02020603050405020304" pitchFamily="18" charset="0"/>
              </a:rPr>
              <a:t>sum</a:t>
            </a:r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 = 0</a:t>
            </a:r>
          </a:p>
          <a:p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    </a:t>
            </a:r>
            <a:r>
              <a:rPr lang="ko-KR" altLang="en-US" sz="1600" dirty="0" err="1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for</a:t>
            </a:r>
            <a:r>
              <a:rPr lang="ko-KR" altLang="en-US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1600" dirty="0" err="1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j</a:t>
            </a:r>
            <a:r>
              <a:rPr lang="ko-KR" altLang="en-US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1600" dirty="0" err="1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in</a:t>
            </a:r>
            <a:r>
              <a:rPr lang="ko-KR" altLang="en-US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1600" dirty="0" err="1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range</a:t>
            </a:r>
            <a:r>
              <a:rPr lang="ko-KR" altLang="en-US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1600" dirty="0" err="1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len</a:t>
            </a:r>
            <a:r>
              <a:rPr lang="ko-KR" altLang="en-US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1600" dirty="0" err="1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s</a:t>
            </a:r>
            <a:r>
              <a:rPr lang="ko-KR" altLang="en-US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)) :</a:t>
            </a:r>
          </a:p>
          <a:p>
            <a:r>
              <a:rPr lang="ko-KR" altLang="en-US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        </a:t>
            </a:r>
            <a:r>
              <a:rPr lang="ko-KR" altLang="en-US" sz="1600" dirty="0" err="1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sum</a:t>
            </a:r>
            <a:r>
              <a:rPr lang="ko-KR" altLang="en-US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 = </a:t>
            </a:r>
            <a:r>
              <a:rPr lang="ko-KR" altLang="en-US" sz="1600" dirty="0" err="1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sum</a:t>
            </a:r>
            <a:r>
              <a:rPr lang="ko-KR" altLang="en-US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 + </a:t>
            </a:r>
            <a:r>
              <a:rPr lang="ko-KR" altLang="en-US" sz="1600" dirty="0" err="1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int</a:t>
            </a:r>
            <a:r>
              <a:rPr lang="ko-KR" altLang="en-US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1600" dirty="0" err="1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s</a:t>
            </a:r>
            <a:r>
              <a:rPr lang="ko-KR" altLang="en-US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[</a:t>
            </a:r>
            <a:r>
              <a:rPr lang="ko-KR" altLang="en-US" sz="1600" dirty="0" err="1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j</a:t>
            </a:r>
            <a:r>
              <a:rPr lang="ko-KR" altLang="en-US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])</a:t>
            </a:r>
          </a:p>
          <a:p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        </a:t>
            </a:r>
          </a:p>
          <a:p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    </a:t>
            </a:r>
            <a:r>
              <a:rPr lang="ko-KR" altLang="en-US" sz="1600" dirty="0" err="1">
                <a:ea typeface="+mj-ea"/>
                <a:cs typeface="Times New Roman" panose="02020603050405020304" pitchFamily="18" charset="0"/>
              </a:rPr>
              <a:t>print</a:t>
            </a:r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("평균 = ", </a:t>
            </a:r>
            <a:r>
              <a:rPr lang="ko-KR" altLang="en-US" sz="1600" dirty="0" err="1">
                <a:ea typeface="+mj-ea"/>
                <a:cs typeface="Times New Roman" panose="02020603050405020304" pitchFamily="18" charset="0"/>
              </a:rPr>
              <a:t>sum</a:t>
            </a:r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/</a:t>
            </a:r>
            <a:r>
              <a:rPr lang="ko-KR" altLang="en-US" sz="1600" dirty="0" err="1">
                <a:ea typeface="+mj-ea"/>
                <a:cs typeface="Times New Roman" panose="02020603050405020304" pitchFamily="18" charset="0"/>
              </a:rPr>
              <a:t>len</a:t>
            </a:r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1600" dirty="0" err="1">
                <a:ea typeface="+mj-ea"/>
                <a:cs typeface="Times New Roman" panose="02020603050405020304" pitchFamily="18" charset="0"/>
              </a:rPr>
              <a:t>s</a:t>
            </a:r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))</a:t>
            </a:r>
          </a:p>
          <a:p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    </a:t>
            </a:r>
            <a:r>
              <a:rPr lang="ko-KR" altLang="en-US" sz="1600" dirty="0" err="1">
                <a:ea typeface="+mj-ea"/>
                <a:cs typeface="Times New Roman" panose="02020603050405020304" pitchFamily="18" charset="0"/>
              </a:rPr>
              <a:t>print</a:t>
            </a:r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()</a:t>
            </a:r>
            <a:endParaRPr lang="en-US" altLang="ko-KR" sz="1600" dirty="0">
              <a:ea typeface="+mj-ea"/>
              <a:cs typeface="Times New Roman" panose="02020603050405020304" pitchFamily="18" charset="0"/>
            </a:endParaRPr>
          </a:p>
          <a:p>
            <a:endParaRPr lang="en-US" altLang="ko-KR" sz="1600" dirty="0"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 err="1">
                <a:ea typeface="+mj-ea"/>
                <a:cs typeface="Times New Roman" panose="02020603050405020304" pitchFamily="18" charset="0"/>
              </a:rPr>
              <a:t>inf.close</a:t>
            </a:r>
            <a:r>
              <a:rPr lang="en-US" altLang="ko-KR" sz="1600" dirty="0">
                <a:ea typeface="+mj-ea"/>
                <a:cs typeface="Times New Roman" panose="02020603050405020304" pitchFamily="18" charset="0"/>
              </a:rPr>
              <a:t>()</a:t>
            </a:r>
            <a:endParaRPr lang="ko-KR" altLang="en-US" sz="1600" dirty="0"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0ED631-F276-4486-B58A-7ABA868DE6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517" r="4553" b="3704"/>
          <a:stretch/>
        </p:blipFill>
        <p:spPr>
          <a:xfrm>
            <a:off x="4364242" y="1582300"/>
            <a:ext cx="4363810" cy="4796984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31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28436" y="1853248"/>
            <a:ext cx="6711654" cy="4195481"/>
          </a:xfrm>
        </p:spPr>
        <p:txBody>
          <a:bodyPr/>
          <a:lstStyle/>
          <a:p>
            <a:r>
              <a:rPr lang="ko-KR" altLang="en-US" dirty="0"/>
              <a:t>다음 파일을 읽어서</a:t>
            </a:r>
            <a:r>
              <a:rPr lang="en-US" altLang="ko-KR" dirty="0"/>
              <a:t>, </a:t>
            </a:r>
            <a:r>
              <a:rPr lang="ko-KR" altLang="en-US" dirty="0"/>
              <a:t>각 단어로 구성된 리스트를 생성하시오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9090" y="2736186"/>
            <a:ext cx="7438030" cy="3575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64621" y="2818071"/>
            <a:ext cx="71377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cs typeface="Times New Roman" panose="02020603050405020304" pitchFamily="18" charset="0"/>
              </a:rPr>
              <a:t>   I carry your heart with me </a:t>
            </a:r>
          </a:p>
          <a:p>
            <a:r>
              <a:rPr lang="en-US" altLang="ko-KR" dirty="0">
                <a:cs typeface="Times New Roman" panose="02020603050405020304" pitchFamily="18" charset="0"/>
              </a:rPr>
              <a:t> I am never without it </a:t>
            </a:r>
          </a:p>
          <a:p>
            <a:r>
              <a:rPr lang="en-US" altLang="ko-KR" dirty="0">
                <a:cs typeface="Times New Roman" panose="02020603050405020304" pitchFamily="18" charset="0"/>
              </a:rPr>
              <a:t>         I fear no fate </a:t>
            </a:r>
          </a:p>
          <a:p>
            <a:r>
              <a:rPr lang="en-US" altLang="ko-KR" dirty="0">
                <a:cs typeface="Times New Roman" panose="02020603050405020304" pitchFamily="18" charset="0"/>
              </a:rPr>
              <a:t>I want no world </a:t>
            </a:r>
          </a:p>
          <a:p>
            <a:r>
              <a:rPr lang="en-US" altLang="ko-KR" dirty="0">
                <a:cs typeface="Times New Roman" panose="02020603050405020304" pitchFamily="18" charset="0"/>
              </a:rPr>
              <a:t>       and it's you are whatever a moon has always meant </a:t>
            </a:r>
          </a:p>
          <a:p>
            <a:r>
              <a:rPr lang="en-US" altLang="ko-KR" dirty="0">
                <a:cs typeface="Times New Roman" panose="02020603050405020304" pitchFamily="18" charset="0"/>
              </a:rPr>
              <a:t>              and whatever a sun will always sing is you </a:t>
            </a:r>
          </a:p>
          <a:p>
            <a:r>
              <a:rPr lang="en-US" altLang="ko-KR" dirty="0">
                <a:cs typeface="Times New Roman" panose="02020603050405020304" pitchFamily="18" charset="0"/>
              </a:rPr>
              <a:t>    here is the deepest secret nobody knows </a:t>
            </a:r>
          </a:p>
          <a:p>
            <a:r>
              <a:rPr lang="en-US" altLang="ko-KR" dirty="0">
                <a:cs typeface="Times New Roman" panose="02020603050405020304" pitchFamily="18" charset="0"/>
              </a:rPr>
              <a:t>and this is the wonder that's keeping the stars apart </a:t>
            </a:r>
          </a:p>
          <a:p>
            <a:r>
              <a:rPr lang="en-US" altLang="ko-KR" dirty="0">
                <a:cs typeface="Times New Roman" panose="02020603050405020304" pitchFamily="18" charset="0"/>
              </a:rPr>
              <a:t>           I carry your heart      </a:t>
            </a:r>
            <a:endParaRPr lang="ko-KR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47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r>
              <a:rPr lang="ko-KR" altLang="en-US" dirty="0"/>
              <a:t> 코드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415948" y="1607700"/>
            <a:ext cx="3940899" cy="358824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8649" y="1773353"/>
            <a:ext cx="41096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ea typeface="+mj-ea"/>
                <a:cs typeface="Times New Roman" panose="02020603050405020304" pitchFamily="18" charset="0"/>
              </a:rPr>
              <a:t>inf</a:t>
            </a:r>
            <a:r>
              <a:rPr lang="en-US" altLang="ko-KR" sz="1600" dirty="0">
                <a:ea typeface="+mj-ea"/>
                <a:cs typeface="Times New Roman" panose="02020603050405020304" pitchFamily="18" charset="0"/>
              </a:rPr>
              <a:t> = open('poem_sp.txt', 'r')</a:t>
            </a:r>
          </a:p>
          <a:p>
            <a:r>
              <a:rPr lang="en-US" altLang="ko-KR" sz="1600" dirty="0" err="1">
                <a:ea typeface="+mj-ea"/>
                <a:cs typeface="Times New Roman" panose="02020603050405020304" pitchFamily="18" charset="0"/>
              </a:rPr>
              <a:t>sm</a:t>
            </a:r>
            <a:r>
              <a:rPr lang="en-US" altLang="ko-KR" sz="1600" dirty="0">
                <a:ea typeface="+mj-ea"/>
                <a:cs typeface="Times New Roman" panose="02020603050405020304" pitchFamily="18" charset="0"/>
              </a:rPr>
              <a:t> = </a:t>
            </a:r>
            <a:r>
              <a:rPr lang="en-US" altLang="ko-KR" sz="1600" dirty="0" err="1">
                <a:ea typeface="+mj-ea"/>
                <a:cs typeface="Times New Roman" panose="02020603050405020304" pitchFamily="18" charset="0"/>
              </a:rPr>
              <a:t>inf.readlines</a:t>
            </a:r>
            <a:r>
              <a:rPr lang="en-US" altLang="ko-KR" sz="1600" dirty="0">
                <a:ea typeface="+mj-ea"/>
                <a:cs typeface="Times New Roman" panose="02020603050405020304" pitchFamily="18" charset="0"/>
              </a:rPr>
              <a:t>()</a:t>
            </a:r>
          </a:p>
          <a:p>
            <a:endParaRPr lang="en-US" altLang="ko-KR" sz="1600" dirty="0"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ea typeface="+mj-ea"/>
                <a:cs typeface="Times New Roman" panose="02020603050405020304" pitchFamily="18" charset="0"/>
              </a:rPr>
              <a:t>for </a:t>
            </a:r>
            <a:r>
              <a:rPr lang="en-US" altLang="ko-KR" sz="1600" dirty="0" err="1"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ea typeface="+mj-ea"/>
                <a:cs typeface="Times New Roman" panose="02020603050405020304" pitchFamily="18" charset="0"/>
              </a:rPr>
              <a:t> in range(</a:t>
            </a:r>
            <a:r>
              <a:rPr lang="en-US" altLang="ko-KR" sz="1600" dirty="0" err="1"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ea typeface="+mj-ea"/>
                <a:cs typeface="Times New Roman" panose="02020603050405020304" pitchFamily="18" charset="0"/>
              </a:rPr>
              <a:t>sm</a:t>
            </a:r>
            <a:r>
              <a:rPr lang="en-US" altLang="ko-KR" sz="1600" dirty="0">
                <a:ea typeface="+mj-ea"/>
                <a:cs typeface="Times New Roman" panose="02020603050405020304" pitchFamily="18" charset="0"/>
              </a:rPr>
              <a:t>)) :</a:t>
            </a:r>
          </a:p>
          <a:p>
            <a:r>
              <a:rPr lang="en-US" altLang="ko-KR" sz="1600" dirty="0"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s=</a:t>
            </a:r>
            <a:r>
              <a:rPr lang="en-US" altLang="ko-KR" sz="1600" dirty="0" err="1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sm</a:t>
            </a:r>
            <a:r>
              <a:rPr lang="en-US" altLang="ko-KR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[</a:t>
            </a:r>
            <a:r>
              <a:rPr lang="en-US" altLang="ko-KR" sz="1600" dirty="0" err="1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].strip(" ")</a:t>
            </a:r>
          </a:p>
          <a:p>
            <a:r>
              <a:rPr lang="en-US" altLang="ko-KR" sz="1600" dirty="0"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ea typeface="+mj-ea"/>
                <a:cs typeface="Times New Roman" panose="02020603050405020304" pitchFamily="18" charset="0"/>
              </a:rPr>
              <a:t>slist</a:t>
            </a:r>
            <a:r>
              <a:rPr lang="en-US" altLang="ko-KR" sz="1600" dirty="0">
                <a:ea typeface="+mj-ea"/>
                <a:cs typeface="Times New Roman" panose="02020603050405020304" pitchFamily="18" charset="0"/>
              </a:rPr>
              <a:t> = </a:t>
            </a:r>
            <a:r>
              <a:rPr lang="en-US" altLang="ko-KR" sz="1600" dirty="0" err="1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s.split</a:t>
            </a:r>
            <a:r>
              <a:rPr lang="en-US" altLang="ko-KR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600" dirty="0">
                <a:ea typeface="+mj-ea"/>
                <a:cs typeface="Times New Roman" panose="02020603050405020304" pitchFamily="18" charset="0"/>
              </a:rPr>
              <a:t>    print(</a:t>
            </a:r>
            <a:r>
              <a:rPr lang="en-US" altLang="ko-KR" sz="1600" dirty="0" err="1">
                <a:ea typeface="+mj-ea"/>
                <a:cs typeface="Times New Roman" panose="02020603050405020304" pitchFamily="18" charset="0"/>
              </a:rPr>
              <a:t>slist</a:t>
            </a:r>
            <a:r>
              <a:rPr lang="en-US" altLang="ko-KR" sz="1600" dirty="0">
                <a:ea typeface="+mj-ea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600" dirty="0">
                <a:ea typeface="+mj-ea"/>
                <a:cs typeface="Times New Roman" panose="02020603050405020304" pitchFamily="18" charset="0"/>
              </a:rPr>
              <a:t>        </a:t>
            </a:r>
          </a:p>
          <a:p>
            <a:r>
              <a:rPr lang="en-US" altLang="ko-KR" sz="1600" dirty="0" err="1">
                <a:ea typeface="+mj-ea"/>
                <a:cs typeface="Times New Roman" panose="02020603050405020304" pitchFamily="18" charset="0"/>
              </a:rPr>
              <a:t>inf.close</a:t>
            </a:r>
            <a:r>
              <a:rPr lang="en-US" altLang="ko-KR" sz="1600" dirty="0">
                <a:ea typeface="+mj-ea"/>
                <a:cs typeface="Times New Roman" panose="02020603050405020304" pitchFamily="18" charset="0"/>
              </a:rPr>
              <a:t>()</a:t>
            </a:r>
            <a:endParaRPr lang="ko-KR" altLang="en-US" sz="1600" dirty="0"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923" y="3401822"/>
            <a:ext cx="6649378" cy="289600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45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파일 </a:t>
            </a:r>
            <a:r>
              <a:rPr lang="en-US" altLang="ko-KR"/>
              <a:t>‘poem.txt’ </a:t>
            </a:r>
            <a:r>
              <a:rPr lang="ko-KR" altLang="en-US"/>
              <a:t>를 읽어서 매 줄마다 몇 개의 </a:t>
            </a:r>
            <a:r>
              <a:rPr lang="en-US" altLang="ko-KR"/>
              <a:t>word</a:t>
            </a:r>
            <a:r>
              <a:rPr lang="ko-KR" altLang="en-US"/>
              <a:t>가 존재하는지 세서</a:t>
            </a:r>
            <a:r>
              <a:rPr lang="en-US" altLang="ko-KR"/>
              <a:t>, </a:t>
            </a:r>
            <a:r>
              <a:rPr lang="ko-KR" altLang="en-US"/>
              <a:t>리스트 </a:t>
            </a:r>
            <a:r>
              <a:rPr lang="en-US" altLang="ko-KR"/>
              <a:t>wordNumList</a:t>
            </a:r>
            <a:r>
              <a:rPr lang="ko-KR" altLang="en-US"/>
              <a:t>에 저장하시오</a:t>
            </a:r>
            <a:endParaRPr lang="en-US" altLang="ko-KR"/>
          </a:p>
          <a:p>
            <a:r>
              <a:rPr lang="ko-KR" altLang="en-US"/>
              <a:t>결과는</a:t>
            </a:r>
            <a:endParaRPr lang="en-US" altLang="ko-KR"/>
          </a:p>
          <a:p>
            <a:pPr lvl="1"/>
            <a:r>
              <a:rPr lang="en-US" altLang="ko-KR"/>
              <a:t>wordNumList= [6, 5, 4,…….4] </a:t>
            </a:r>
            <a:r>
              <a:rPr lang="ko-KR" altLang="en-US"/>
              <a:t>으로 나타난다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778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67613" y="1803174"/>
            <a:ext cx="3897905" cy="381231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85164" y="1948324"/>
            <a:ext cx="33820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ea typeface="+mj-ea"/>
              </a:rPr>
              <a:t>inf</a:t>
            </a:r>
            <a:r>
              <a:rPr lang="en-US" altLang="ko-KR" dirty="0">
                <a:ea typeface="+mj-ea"/>
              </a:rPr>
              <a:t> = open('poem.txt', 'r')</a:t>
            </a:r>
          </a:p>
          <a:p>
            <a:r>
              <a:rPr lang="en-US" altLang="ko-KR" dirty="0" err="1">
                <a:ea typeface="+mj-ea"/>
              </a:rPr>
              <a:t>NumWord</a:t>
            </a:r>
            <a:r>
              <a:rPr lang="en-US" altLang="ko-KR" dirty="0">
                <a:ea typeface="+mj-ea"/>
              </a:rPr>
              <a:t> = []</a:t>
            </a:r>
          </a:p>
          <a:p>
            <a:endParaRPr lang="en-US" altLang="ko-KR" dirty="0">
              <a:ea typeface="+mj-ea"/>
            </a:endParaRPr>
          </a:p>
          <a:p>
            <a:r>
              <a:rPr lang="en-US" altLang="ko-KR" dirty="0">
                <a:ea typeface="+mj-ea"/>
              </a:rPr>
              <a:t>for </a:t>
            </a:r>
            <a:r>
              <a:rPr lang="en-US" altLang="ko-KR" dirty="0" err="1">
                <a:ea typeface="+mj-ea"/>
              </a:rPr>
              <a:t>i</a:t>
            </a:r>
            <a:r>
              <a:rPr lang="en-US" altLang="ko-KR" dirty="0">
                <a:ea typeface="+mj-ea"/>
              </a:rPr>
              <a:t> in range(9):</a:t>
            </a:r>
          </a:p>
          <a:p>
            <a:r>
              <a:rPr lang="en-US" altLang="ko-KR" dirty="0">
                <a:ea typeface="+mj-ea"/>
              </a:rPr>
              <a:t>    </a:t>
            </a:r>
            <a:r>
              <a:rPr lang="en-US" altLang="ko-KR" dirty="0" err="1">
                <a:ea typeface="+mj-ea"/>
              </a:rPr>
              <a:t>fline</a:t>
            </a:r>
            <a:r>
              <a:rPr lang="en-US" altLang="ko-KR" dirty="0">
                <a:ea typeface="+mj-ea"/>
              </a:rPr>
              <a:t> = </a:t>
            </a:r>
            <a:r>
              <a:rPr lang="en-US" altLang="ko-KR" dirty="0" err="1">
                <a:ea typeface="+mj-ea"/>
              </a:rPr>
              <a:t>inf.readline</a:t>
            </a:r>
            <a:r>
              <a:rPr lang="en-US" altLang="ko-KR" dirty="0">
                <a:ea typeface="+mj-ea"/>
              </a:rPr>
              <a:t>()</a:t>
            </a:r>
          </a:p>
          <a:p>
            <a:r>
              <a:rPr lang="en-US" altLang="ko-KR" dirty="0">
                <a:ea typeface="+mj-ea"/>
              </a:rPr>
              <a:t>    </a:t>
            </a:r>
            <a:r>
              <a:rPr lang="en-US" altLang="ko-KR" dirty="0" err="1">
                <a:ea typeface="+mj-ea"/>
              </a:rPr>
              <a:t>flist</a:t>
            </a:r>
            <a:r>
              <a:rPr lang="en-US" altLang="ko-KR" dirty="0">
                <a:ea typeface="+mj-ea"/>
              </a:rPr>
              <a:t> = </a:t>
            </a:r>
            <a:r>
              <a:rPr lang="en-US" altLang="ko-KR" dirty="0" err="1">
                <a:solidFill>
                  <a:srgbClr val="C00000"/>
                </a:solidFill>
                <a:ea typeface="+mj-ea"/>
              </a:rPr>
              <a:t>fline.split</a:t>
            </a:r>
            <a:r>
              <a:rPr lang="en-US" altLang="ko-KR" dirty="0">
                <a:solidFill>
                  <a:srgbClr val="C00000"/>
                </a:solidFill>
                <a:ea typeface="+mj-ea"/>
              </a:rPr>
              <a:t>()</a:t>
            </a:r>
          </a:p>
          <a:p>
            <a:r>
              <a:rPr lang="en-US" altLang="ko-KR" dirty="0">
                <a:ea typeface="+mj-ea"/>
              </a:rPr>
              <a:t>    </a:t>
            </a:r>
            <a:r>
              <a:rPr lang="en-US" altLang="ko-KR" dirty="0" err="1">
                <a:solidFill>
                  <a:srgbClr val="C00000"/>
                </a:solidFill>
                <a:ea typeface="+mj-ea"/>
              </a:rPr>
              <a:t>NumWord.append</a:t>
            </a:r>
            <a:r>
              <a:rPr lang="en-US" altLang="ko-KR" dirty="0">
                <a:solidFill>
                  <a:srgbClr val="C00000"/>
                </a:solidFill>
                <a:ea typeface="+mj-ea"/>
              </a:rPr>
              <a:t>(</a:t>
            </a:r>
            <a:r>
              <a:rPr lang="en-US" altLang="ko-KR" dirty="0" err="1">
                <a:solidFill>
                  <a:srgbClr val="C00000"/>
                </a:solidFill>
                <a:ea typeface="+mj-ea"/>
              </a:rPr>
              <a:t>len</a:t>
            </a:r>
            <a:r>
              <a:rPr lang="en-US" altLang="ko-KR" dirty="0">
                <a:solidFill>
                  <a:srgbClr val="C00000"/>
                </a:solidFill>
                <a:ea typeface="+mj-ea"/>
              </a:rPr>
              <a:t>(</a:t>
            </a:r>
            <a:r>
              <a:rPr lang="en-US" altLang="ko-KR" dirty="0" err="1">
                <a:solidFill>
                  <a:srgbClr val="C00000"/>
                </a:solidFill>
                <a:ea typeface="+mj-ea"/>
              </a:rPr>
              <a:t>flist</a:t>
            </a:r>
            <a:r>
              <a:rPr lang="en-US" altLang="ko-KR" dirty="0">
                <a:solidFill>
                  <a:srgbClr val="C00000"/>
                </a:solidFill>
                <a:ea typeface="+mj-ea"/>
              </a:rPr>
              <a:t>))</a:t>
            </a:r>
          </a:p>
          <a:p>
            <a:r>
              <a:rPr lang="en-US" altLang="ko-KR" dirty="0">
                <a:ea typeface="+mj-ea"/>
              </a:rPr>
              <a:t>    </a:t>
            </a:r>
          </a:p>
          <a:p>
            <a:r>
              <a:rPr lang="en-US" altLang="ko-KR" dirty="0">
                <a:ea typeface="+mj-ea"/>
              </a:rPr>
              <a:t>print(</a:t>
            </a:r>
            <a:r>
              <a:rPr lang="en-US" altLang="ko-KR" dirty="0" err="1">
                <a:ea typeface="+mj-ea"/>
              </a:rPr>
              <a:t>NumWord</a:t>
            </a:r>
            <a:r>
              <a:rPr lang="en-US" altLang="ko-KR" dirty="0">
                <a:ea typeface="+mj-ea"/>
              </a:rPr>
              <a:t>)</a:t>
            </a:r>
          </a:p>
          <a:p>
            <a:endParaRPr lang="en-US" altLang="ko-KR" dirty="0">
              <a:ea typeface="+mj-ea"/>
            </a:endParaRPr>
          </a:p>
          <a:p>
            <a:r>
              <a:rPr lang="en-US" altLang="ko-KR" dirty="0" err="1">
                <a:ea typeface="+mj-ea"/>
              </a:rPr>
              <a:t>inf.close</a:t>
            </a:r>
            <a:r>
              <a:rPr lang="en-US" altLang="ko-KR" dirty="0">
                <a:ea typeface="+mj-ea"/>
              </a:rPr>
              <a:t>()</a:t>
            </a:r>
            <a:endParaRPr lang="ko-KR" altLang="en-US" dirty="0">
              <a:ea typeface="+mj-ea"/>
            </a:endParaRPr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969" y="4596914"/>
            <a:ext cx="3871635" cy="1163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7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6455</TotalTime>
  <Words>633</Words>
  <Application>Microsoft Office PowerPoint</Application>
  <PresentationFormat>화면 슬라이드 쇼(4:3)</PresentationFormat>
  <Paragraphs>113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맑은 고딕</vt:lpstr>
      <vt:lpstr>함초롬바탕</vt:lpstr>
      <vt:lpstr>Arial</vt:lpstr>
      <vt:lpstr>Century Gothic</vt:lpstr>
      <vt:lpstr>Times New Roman</vt:lpstr>
      <vt:lpstr>Wingdings</vt:lpstr>
      <vt:lpstr>Wingdings 3</vt:lpstr>
      <vt:lpstr>이온</vt:lpstr>
      <vt:lpstr>파일 읽기 연습문제 12주차_02_02</vt:lpstr>
      <vt:lpstr>학습목표</vt:lpstr>
      <vt:lpstr>연습문제 1</vt:lpstr>
      <vt:lpstr>연습문제 1 설명</vt:lpstr>
      <vt:lpstr>연습문제 1 코드</vt:lpstr>
      <vt:lpstr>연습문제 2</vt:lpstr>
      <vt:lpstr>연습문제 2 코드</vt:lpstr>
      <vt:lpstr>연습문제 3</vt:lpstr>
      <vt:lpstr>연습문제 3 코드 </vt:lpstr>
      <vt:lpstr>연습문제 4, 문제와 코드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574</cp:revision>
  <dcterms:created xsi:type="dcterms:W3CDTF">2015-11-07T02:06:58Z</dcterms:created>
  <dcterms:modified xsi:type="dcterms:W3CDTF">2023-04-27T02:11:44Z</dcterms:modified>
</cp:coreProperties>
</file>