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23"/>
  </p:notesMasterIdLst>
  <p:sldIdLst>
    <p:sldId id="1466" r:id="rId2"/>
    <p:sldId id="1467" r:id="rId3"/>
    <p:sldId id="1470" r:id="rId4"/>
    <p:sldId id="1471" r:id="rId5"/>
    <p:sldId id="1472" r:id="rId6"/>
    <p:sldId id="1473" r:id="rId7"/>
    <p:sldId id="1474" r:id="rId8"/>
    <p:sldId id="1475" r:id="rId9"/>
    <p:sldId id="1476" r:id="rId10"/>
    <p:sldId id="1477" r:id="rId11"/>
    <p:sldId id="1488" r:id="rId12"/>
    <p:sldId id="1489" r:id="rId13"/>
    <p:sldId id="1479" r:id="rId14"/>
    <p:sldId id="1480" r:id="rId15"/>
    <p:sldId id="1481" r:id="rId16"/>
    <p:sldId id="1482" r:id="rId17"/>
    <p:sldId id="1483" r:id="rId18"/>
    <p:sldId id="1484" r:id="rId19"/>
    <p:sldId id="1485" r:id="rId20"/>
    <p:sldId id="1486" r:id="rId21"/>
    <p:sldId id="1487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385B"/>
    <a:srgbClr val="FF9933"/>
    <a:srgbClr val="FF6600"/>
    <a:srgbClr val="E2F0D9"/>
    <a:srgbClr val="B5D2EC"/>
    <a:srgbClr val="2A6F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64" autoAdjust="0"/>
    <p:restoredTop sz="91293" autoAdjust="0"/>
  </p:normalViewPr>
  <p:slideViewPr>
    <p:cSldViewPr snapToGrid="0">
      <p:cViewPr varScale="1">
        <p:scale>
          <a:sx n="98" d="100"/>
          <a:sy n="98" d="100"/>
        </p:scale>
        <p:origin x="58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1144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FE14A2-0400-D040-B482-48796898444E}" type="datetimeFigureOut">
              <a:rPr kumimoji="1" lang="ko-KR" altLang="en-US" smtClean="0"/>
              <a:t>2023-05-03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F7986F-BA7D-844F-9FFA-41AED4446D9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89469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870769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21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7033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64133-2D41-4315-A950-F95F11A8B0C1}" type="datetime1">
              <a:rPr lang="ko-KR" altLang="en-US" smtClean="0"/>
              <a:t>2023-05-03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1152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F7D25-8380-4B40-BF63-D1C331A2A1C2}" type="datetime1">
              <a:rPr lang="ko-KR" altLang="en-US" smtClean="0"/>
              <a:t>2023-05-03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0393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ED3BA-E6EA-499C-BD31-A4B2FA22C1EC}" type="datetime1">
              <a:rPr lang="ko-KR" altLang="en-US" smtClean="0"/>
              <a:t>2023-05-03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93700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48177" y="3771174"/>
            <a:ext cx="5540814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04E50-5272-40DA-9A31-3EA4B9550FC0}" type="datetime1">
              <a:rPr lang="ko-KR" altLang="en-US" smtClean="0"/>
              <a:t>2023-05-03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771731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3124201"/>
            <a:ext cx="6620968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15E2B-0ED6-4E27-92DC-F46509FC5700}" type="datetime1">
              <a:rPr lang="ko-KR" altLang="en-US" smtClean="0"/>
              <a:t>2023-05-03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05681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5A69C-0D2D-4B36-822B-284C70E9A123}" type="datetime1">
              <a:rPr lang="ko-KR" altLang="en-US" smtClean="0"/>
              <a:t>2023-05-03</a:t>
            </a:fld>
            <a:endParaRPr lang="ko-KR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9866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B1761-A0EB-4189-9209-372AD3D92E86}" type="datetime1">
              <a:rPr lang="ko-KR" altLang="en-US" smtClean="0"/>
              <a:t>2023-05-03</a:t>
            </a:fld>
            <a:endParaRPr lang="ko-KR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88702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5DD63-1A19-42E1-B966-33412A51942F}" type="datetime1">
              <a:rPr lang="ko-KR" altLang="en-US" smtClean="0"/>
              <a:t>2023-05-03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95618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3E916-CFB6-4507-A927-8C1A56B51AB6}" type="datetime1">
              <a:rPr lang="ko-KR" altLang="en-US" smtClean="0"/>
              <a:t>2023-05-03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0470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B5825-164C-4BC1-B915-409DCDCB3A26}" type="datetime1">
              <a:rPr lang="ko-KR" altLang="en-US" smtClean="0"/>
              <a:t>2023-05-03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9918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48110-38F1-4208-AD7D-985B50016F78}" type="datetime1">
              <a:rPr lang="ko-KR" altLang="en-US" smtClean="0"/>
              <a:t>2023-05-03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6067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61C15-DF93-442F-8717-80ADBB0E1258}" type="datetime1">
              <a:rPr lang="ko-KR" altLang="en-US" smtClean="0"/>
              <a:t>2023-05-03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663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92F53-8E0C-434C-A903-DC37A37638EB}" type="datetime1">
              <a:rPr lang="ko-KR" altLang="en-US" smtClean="0"/>
              <a:t>2023-05-03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8441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57B97-41E1-479B-998F-C9C7E6A722CC}" type="datetime1">
              <a:rPr lang="ko-KR" altLang="en-US" smtClean="0"/>
              <a:t>2023-05-03</a:t>
            </a:fld>
            <a:endParaRPr lang="ko-KR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552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5F55A-EC1C-48A7-AA5A-430A08A23DA7}" type="datetime1">
              <a:rPr lang="ko-KR" altLang="en-US" smtClean="0"/>
              <a:t>2023-05-03</a:t>
            </a:fld>
            <a:endParaRPr lang="ko-KR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8993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6232A-FFC5-46DC-A3B5-1318C06DD68F}" type="datetime1">
              <a:rPr lang="ko-KR" altLang="en-US" smtClean="0"/>
              <a:t>2023-05-03</a:t>
            </a:fld>
            <a:endParaRPr lang="ko-KR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5150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D3280-F674-4577-9C64-7C91B83A8D81}" type="datetime1">
              <a:rPr lang="ko-KR" altLang="en-US" smtClean="0"/>
              <a:t>2023-05-03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580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4000"/>
                </a:schemeClr>
              </a:gs>
              <a:gs pos="73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0000"/>
                </a:schemeClr>
              </a:gs>
              <a:gs pos="66000">
                <a:schemeClr val="accent1">
                  <a:lumMod val="60000"/>
                  <a:lumOff val="40000"/>
                  <a:alpha val="0"/>
                </a:schemeClr>
              </a:gs>
              <a:gs pos="31000">
                <a:schemeClr val="accent1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1000"/>
                </a:schemeClr>
              </a:gs>
              <a:gs pos="75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8000"/>
                </a:schemeClr>
              </a:gs>
              <a:gs pos="72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F529F78-0952-4C19-A820-645ECBE6E293}" type="datetime1">
              <a:rPr lang="ko-KR" altLang="en-US" smtClean="0"/>
              <a:t>2023-05-03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1654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2395848"/>
            <a:ext cx="9144000" cy="1900238"/>
          </a:xfrm>
          <a:prstGeom prst="rect">
            <a:avLst/>
          </a:prstGeom>
          <a:solidFill>
            <a:srgbClr val="15385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06894" y="2689665"/>
            <a:ext cx="5563399" cy="1367882"/>
          </a:xfrm>
        </p:spPr>
        <p:txBody>
          <a:bodyPr anchor="ctr">
            <a:noAutofit/>
          </a:bodyPr>
          <a:lstStyle/>
          <a:p>
            <a:pPr algn="r"/>
            <a:r>
              <a:rPr lang="ko-KR" altLang="en-US" sz="4400" b="1" dirty="0">
                <a:solidFill>
                  <a:schemeClr val="bg1"/>
                </a:solidFill>
              </a:rPr>
              <a:t>예외처리 활용</a:t>
            </a:r>
            <a:r>
              <a:rPr lang="en-US" altLang="ko-KR" sz="4400" b="1" dirty="0">
                <a:solidFill>
                  <a:schemeClr val="bg1"/>
                </a:solidFill>
              </a:rPr>
              <a:t/>
            </a:r>
            <a:br>
              <a:rPr lang="en-US" altLang="ko-KR" sz="4400" b="1" dirty="0">
                <a:solidFill>
                  <a:schemeClr val="bg1"/>
                </a:solidFill>
              </a:rPr>
            </a:br>
            <a:r>
              <a:rPr lang="en-US" altLang="ko-KR" sz="2400" dirty="0">
                <a:solidFill>
                  <a:schemeClr val="bg1"/>
                </a:solidFill>
              </a:rPr>
              <a:t>12</a:t>
            </a:r>
            <a:r>
              <a:rPr lang="ko-KR" altLang="en-US" sz="2400" b="1" dirty="0">
                <a:solidFill>
                  <a:schemeClr val="bg1"/>
                </a:solidFill>
              </a:rPr>
              <a:t>주차</a:t>
            </a:r>
            <a:r>
              <a:rPr lang="en-US" altLang="ko-KR" sz="2400" b="1" dirty="0">
                <a:solidFill>
                  <a:schemeClr val="bg1"/>
                </a:solidFill>
              </a:rPr>
              <a:t>_03_01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002003" y="4839477"/>
            <a:ext cx="2818130" cy="1367882"/>
          </a:xfrm>
        </p:spPr>
        <p:txBody>
          <a:bodyPr anchor="b">
            <a:normAutofit/>
          </a:bodyPr>
          <a:lstStyle/>
          <a:p>
            <a:pPr algn="r"/>
            <a:r>
              <a:rPr lang="ko-KR" altLang="en-US" sz="2000" dirty="0">
                <a:solidFill>
                  <a:schemeClr val="tx1"/>
                </a:solidFill>
              </a:rPr>
              <a:t>한 동 대 학 교</a:t>
            </a:r>
            <a:r>
              <a:rPr lang="en-US" altLang="ko-KR" sz="2000" dirty="0">
                <a:solidFill>
                  <a:schemeClr val="tx1"/>
                </a:solidFill>
              </a:rPr>
              <a:t> </a:t>
            </a:r>
            <a:br>
              <a:rPr lang="en-US" altLang="ko-KR" sz="2000" dirty="0">
                <a:solidFill>
                  <a:schemeClr val="tx1"/>
                </a:solidFill>
              </a:rPr>
            </a:br>
            <a:r>
              <a:rPr lang="ko-KR" altLang="en-US" sz="2000" dirty="0">
                <a:solidFill>
                  <a:schemeClr val="tx1"/>
                </a:solidFill>
              </a:rPr>
              <a:t>김경미 교수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0" y="6962361"/>
            <a:ext cx="621196" cy="658416"/>
          </a:xfrm>
          <a:prstGeom prst="rect">
            <a:avLst/>
          </a:prstGeom>
          <a:solidFill>
            <a:srgbClr val="2A6FB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84620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Multiple Exceptions</a:t>
            </a:r>
            <a:endParaRPr lang="ko-KR" altLang="en-US" dirty="0"/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612648" y="1578667"/>
            <a:ext cx="6517616" cy="3878393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00403" y="1691559"/>
            <a:ext cx="6494247" cy="3426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import sys</a:t>
            </a:r>
          </a:p>
          <a:p>
            <a:endParaRPr lang="en-US" altLang="ko-KR" sz="1600" dirty="0">
              <a:latin typeface="+mn-lt"/>
              <a:cs typeface="Times New Roman" panose="02020603050405020304" pitchFamily="18" charset="0"/>
            </a:endParaRPr>
          </a:p>
          <a:p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try:</a:t>
            </a:r>
          </a:p>
          <a:p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    f = open('myfile.txt')</a:t>
            </a:r>
          </a:p>
          <a:p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    s = </a:t>
            </a:r>
            <a:r>
              <a:rPr lang="en-US" altLang="ko-KR" sz="1600" dirty="0" err="1">
                <a:latin typeface="+mn-lt"/>
                <a:cs typeface="Times New Roman" panose="02020603050405020304" pitchFamily="18" charset="0"/>
              </a:rPr>
              <a:t>f.readline</a:t>
            </a:r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()</a:t>
            </a:r>
          </a:p>
          <a:p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    </a:t>
            </a:r>
            <a:r>
              <a:rPr lang="en-US" altLang="ko-KR" sz="1600" dirty="0" err="1">
                <a:latin typeface="+mn-lt"/>
                <a:cs typeface="Times New Roman" panose="02020603050405020304" pitchFamily="18" charset="0"/>
              </a:rPr>
              <a:t>i</a:t>
            </a:r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 = </a:t>
            </a:r>
            <a:r>
              <a:rPr lang="en-US" altLang="ko-KR" sz="1600" dirty="0" err="1">
                <a:latin typeface="+mn-lt"/>
                <a:cs typeface="Times New Roman" panose="02020603050405020304" pitchFamily="18" charset="0"/>
              </a:rPr>
              <a:t>int</a:t>
            </a:r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(</a:t>
            </a:r>
            <a:r>
              <a:rPr lang="en-US" altLang="ko-KR" sz="1600" dirty="0" err="1">
                <a:latin typeface="+mn-lt"/>
                <a:cs typeface="Times New Roman" panose="02020603050405020304" pitchFamily="18" charset="0"/>
              </a:rPr>
              <a:t>s.strip</a:t>
            </a:r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())</a:t>
            </a:r>
          </a:p>
          <a:p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except </a:t>
            </a:r>
            <a:r>
              <a:rPr lang="en-US" altLang="ko-KR" sz="1600" dirty="0" err="1">
                <a:solidFill>
                  <a:srgbClr val="FF0000"/>
                </a:solidFill>
                <a:latin typeface="+mn-lt"/>
                <a:cs typeface="Times New Roman" panose="02020603050405020304" pitchFamily="18" charset="0"/>
              </a:rPr>
              <a:t>IOError</a:t>
            </a:r>
            <a:r>
              <a:rPr lang="en-US" altLang="ko-KR" sz="1600" dirty="0">
                <a:solidFill>
                  <a:srgbClr val="FF0000"/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as err:</a:t>
            </a:r>
          </a:p>
          <a:p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    print("I/O error: {0}".format(err))</a:t>
            </a:r>
          </a:p>
          <a:p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except </a:t>
            </a:r>
            <a:r>
              <a:rPr lang="en-US" altLang="ko-KR" sz="1600" dirty="0" err="1">
                <a:solidFill>
                  <a:srgbClr val="FF0000"/>
                </a:solidFill>
                <a:latin typeface="+mn-lt"/>
                <a:cs typeface="Times New Roman" panose="02020603050405020304" pitchFamily="18" charset="0"/>
              </a:rPr>
              <a:t>ValueError</a:t>
            </a:r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:</a:t>
            </a:r>
          </a:p>
          <a:p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    print("Could not convert data to an integer.")</a:t>
            </a:r>
          </a:p>
          <a:p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except:</a:t>
            </a:r>
          </a:p>
          <a:p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    print("Unexpected error:", </a:t>
            </a:r>
            <a:r>
              <a:rPr lang="en-US" altLang="ko-KR" sz="1600" dirty="0" err="1">
                <a:latin typeface="+mn-lt"/>
                <a:cs typeface="Times New Roman" panose="02020603050405020304" pitchFamily="18" charset="0"/>
              </a:rPr>
              <a:t>sys.exc_info</a:t>
            </a:r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()[0])</a:t>
            </a:r>
          </a:p>
          <a:p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    raise</a:t>
            </a:r>
          </a:p>
        </p:txBody>
      </p:sp>
      <p:pic>
        <p:nvPicPr>
          <p:cNvPr id="12" name="그림 11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5718" y="5326078"/>
            <a:ext cx="6710330" cy="7574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74194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2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파일 </a:t>
            </a:r>
            <a:r>
              <a:rPr lang="en-US" altLang="ko-KR" dirty="0"/>
              <a:t>‘</a:t>
            </a:r>
            <a:r>
              <a:rPr lang="en-US" altLang="ko-KR" dirty="0" err="1"/>
              <a:t>poem.txt</a:t>
            </a:r>
            <a:r>
              <a:rPr lang="en-US" altLang="ko-KR" dirty="0"/>
              <a:t>’ </a:t>
            </a:r>
            <a:r>
              <a:rPr lang="ko-KR" altLang="en-US" dirty="0" err="1"/>
              <a:t>를</a:t>
            </a:r>
            <a:r>
              <a:rPr lang="ko-KR" altLang="en-US" dirty="0"/>
              <a:t> 읽어서 매 줄마다 몇 개의 </a:t>
            </a:r>
            <a:r>
              <a:rPr lang="en-US" altLang="ko-KR" dirty="0"/>
              <a:t>word</a:t>
            </a:r>
            <a:r>
              <a:rPr lang="ko-KR" altLang="en-US" dirty="0"/>
              <a:t>가 존재하는지 센다</a:t>
            </a:r>
            <a:endParaRPr lang="en-US" altLang="ko-KR" dirty="0"/>
          </a:p>
          <a:p>
            <a:r>
              <a:rPr lang="ko-KR" altLang="en-US" dirty="0"/>
              <a:t>센 워드의 개수를 </a:t>
            </a:r>
            <a:r>
              <a:rPr lang="en-US" altLang="ko-KR" dirty="0"/>
              <a:t>‘</a:t>
            </a:r>
            <a:r>
              <a:rPr lang="en-US" altLang="ko-KR" dirty="0" err="1"/>
              <a:t>numpoem.txt</a:t>
            </a:r>
            <a:r>
              <a:rPr lang="en-US" altLang="ko-KR" dirty="0"/>
              <a:t>’ </a:t>
            </a:r>
            <a:r>
              <a:rPr lang="ko-KR" altLang="en-US" dirty="0"/>
              <a:t>에 저장한다</a:t>
            </a:r>
            <a:endParaRPr lang="en-US" altLang="ko-KR" dirty="0"/>
          </a:p>
          <a:p>
            <a:r>
              <a:rPr lang="ko-KR" altLang="en-US" dirty="0"/>
              <a:t>이 때 첫번째 줄의 워드 개수는</a:t>
            </a:r>
            <a:r>
              <a:rPr lang="en-US" altLang="ko-KR" dirty="0"/>
              <a:t>, </a:t>
            </a:r>
            <a:r>
              <a:rPr lang="ko-KR" altLang="en-US" dirty="0"/>
              <a:t>첫번째 줄에 저장하고 두번째 줄의 워드 개수는 두번째 줄에 저장한다</a:t>
            </a:r>
            <a:endParaRPr lang="en-US" altLang="ko-KR" dirty="0"/>
          </a:p>
          <a:p>
            <a:r>
              <a:rPr lang="ko-KR" altLang="en-US" dirty="0"/>
              <a:t>화면에 </a:t>
            </a:r>
            <a:r>
              <a:rPr lang="en-US" altLang="ko-KR" dirty="0"/>
              <a:t>‘</a:t>
            </a:r>
            <a:r>
              <a:rPr lang="en-US" altLang="ko-KR" dirty="0" err="1"/>
              <a:t>poem.txt</a:t>
            </a:r>
            <a:r>
              <a:rPr lang="en-US" altLang="ko-KR" dirty="0"/>
              <a:t>’ , ‘</a:t>
            </a:r>
            <a:r>
              <a:rPr lang="en-US" altLang="ko-KR" dirty="0" err="1"/>
              <a:t>numpoem.txt</a:t>
            </a:r>
            <a:r>
              <a:rPr lang="en-US" altLang="ko-KR" dirty="0"/>
              <a:t>’ </a:t>
            </a:r>
            <a:r>
              <a:rPr lang="ko-KR" altLang="en-US" dirty="0"/>
              <a:t>의 내용을 출력한다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52189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1</a:t>
            </a:r>
            <a:r>
              <a:rPr lang="ko-KR" altLang="en-US" dirty="0"/>
              <a:t> 코드</a:t>
            </a: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493486" y="1585142"/>
            <a:ext cx="4280928" cy="5165854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723343" y="1721329"/>
            <a:ext cx="4051071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f = open('poem.txt', 'r')</a:t>
            </a:r>
          </a:p>
          <a:p>
            <a:pPr>
              <a:lnSpc>
                <a:spcPct val="100000"/>
              </a:lnSpc>
            </a:pPr>
            <a:r>
              <a:rPr lang="en-US" altLang="ko-KR" sz="1600" dirty="0" err="1">
                <a:latin typeface="+mn-lt"/>
                <a:ea typeface="+mj-ea"/>
                <a:cs typeface="Times New Roman" panose="02020603050405020304" pitchFamily="18" charset="0"/>
              </a:rPr>
              <a:t>outf</a:t>
            </a:r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 = open('numpoem.txt', 'w')</a:t>
            </a:r>
          </a:p>
          <a:p>
            <a:pPr>
              <a:lnSpc>
                <a:spcPct val="100000"/>
              </a:lnSpc>
            </a:pPr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count=</a:t>
            </a:r>
            <a:r>
              <a:rPr lang="en-US" altLang="ko-KR" sz="1600" dirty="0" err="1">
                <a:latin typeface="+mn-lt"/>
                <a:ea typeface="+mj-ea"/>
                <a:cs typeface="Times New Roman" panose="02020603050405020304" pitchFamily="18" charset="0"/>
              </a:rPr>
              <a:t>len</a:t>
            </a:r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(</a:t>
            </a:r>
            <a:r>
              <a:rPr lang="en-US" altLang="ko-KR" sz="1600" dirty="0" err="1">
                <a:latin typeface="+mn-lt"/>
                <a:ea typeface="+mj-ea"/>
                <a:cs typeface="Times New Roman" panose="02020603050405020304" pitchFamily="18" charset="0"/>
              </a:rPr>
              <a:t>f.readlines</a:t>
            </a:r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())</a:t>
            </a:r>
          </a:p>
          <a:p>
            <a:pPr>
              <a:lnSpc>
                <a:spcPct val="100000"/>
              </a:lnSpc>
            </a:pPr>
            <a:r>
              <a:rPr lang="en-US" altLang="ko-KR" sz="1600" dirty="0" err="1">
                <a:latin typeface="+mn-lt"/>
                <a:ea typeface="+mj-ea"/>
                <a:cs typeface="Times New Roman" panose="02020603050405020304" pitchFamily="18" charset="0"/>
              </a:rPr>
              <a:t>f.close</a:t>
            </a:r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()</a:t>
            </a:r>
          </a:p>
          <a:p>
            <a:pPr>
              <a:lnSpc>
                <a:spcPct val="100000"/>
              </a:lnSpc>
            </a:pPr>
            <a:endParaRPr lang="en-US" altLang="ko-KR" sz="1600" dirty="0">
              <a:latin typeface="+mn-lt"/>
              <a:ea typeface="+mj-ea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f = open('poem.txt', 'r')</a:t>
            </a:r>
          </a:p>
          <a:p>
            <a:pPr>
              <a:lnSpc>
                <a:spcPct val="100000"/>
              </a:lnSpc>
            </a:pPr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for </a:t>
            </a:r>
            <a:r>
              <a:rPr lang="en-US" altLang="ko-KR" sz="1600" dirty="0" err="1">
                <a:latin typeface="+mn-lt"/>
                <a:ea typeface="+mj-ea"/>
                <a:cs typeface="Times New Roman" panose="02020603050405020304" pitchFamily="18" charset="0"/>
              </a:rPr>
              <a:t>i</a:t>
            </a:r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 in range(count) :</a:t>
            </a:r>
          </a:p>
          <a:p>
            <a:pPr>
              <a:lnSpc>
                <a:spcPct val="100000"/>
              </a:lnSpc>
            </a:pPr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    </a:t>
            </a:r>
            <a:r>
              <a:rPr lang="en-US" altLang="ko-KR" sz="1600" dirty="0" err="1">
                <a:latin typeface="+mn-lt"/>
                <a:ea typeface="+mj-ea"/>
                <a:cs typeface="Times New Roman" panose="02020603050405020304" pitchFamily="18" charset="0"/>
              </a:rPr>
              <a:t>fline</a:t>
            </a:r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=</a:t>
            </a:r>
            <a:r>
              <a:rPr lang="en-US" altLang="ko-KR" sz="1600" dirty="0" err="1">
                <a:latin typeface="+mn-lt"/>
                <a:ea typeface="+mj-ea"/>
                <a:cs typeface="Times New Roman" panose="02020603050405020304" pitchFamily="18" charset="0"/>
              </a:rPr>
              <a:t>f.readline</a:t>
            </a:r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()</a:t>
            </a:r>
          </a:p>
          <a:p>
            <a:pPr>
              <a:lnSpc>
                <a:spcPct val="100000"/>
              </a:lnSpc>
            </a:pPr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    </a:t>
            </a:r>
            <a:r>
              <a:rPr lang="en-US" altLang="ko-KR" sz="1600" dirty="0" err="1">
                <a:solidFill>
                  <a:srgbClr val="FF0000"/>
                </a:solidFill>
                <a:latin typeface="+mn-lt"/>
                <a:ea typeface="+mj-ea"/>
                <a:cs typeface="Times New Roman" panose="02020603050405020304" pitchFamily="18" charset="0"/>
              </a:rPr>
              <a:t>flist</a:t>
            </a:r>
            <a:r>
              <a:rPr lang="en-US" altLang="ko-KR" sz="1600" dirty="0">
                <a:solidFill>
                  <a:srgbClr val="FF0000"/>
                </a:solidFill>
                <a:latin typeface="+mn-lt"/>
                <a:ea typeface="+mj-ea"/>
                <a:cs typeface="Times New Roman" panose="02020603050405020304" pitchFamily="18" charset="0"/>
              </a:rPr>
              <a:t>=</a:t>
            </a:r>
            <a:r>
              <a:rPr lang="en-US" altLang="ko-KR" sz="1600" dirty="0" err="1">
                <a:solidFill>
                  <a:srgbClr val="FF0000"/>
                </a:solidFill>
                <a:latin typeface="+mn-lt"/>
                <a:ea typeface="+mj-ea"/>
                <a:cs typeface="Times New Roman" panose="02020603050405020304" pitchFamily="18" charset="0"/>
              </a:rPr>
              <a:t>fline.split</a:t>
            </a:r>
            <a:r>
              <a:rPr lang="en-US" altLang="ko-KR" sz="1600" dirty="0">
                <a:solidFill>
                  <a:srgbClr val="FF0000"/>
                </a:solidFill>
                <a:latin typeface="+mn-lt"/>
                <a:ea typeface="+mj-ea"/>
                <a:cs typeface="Times New Roman" panose="02020603050405020304" pitchFamily="18" charset="0"/>
              </a:rPr>
              <a:t>()</a:t>
            </a:r>
          </a:p>
          <a:p>
            <a:pPr>
              <a:lnSpc>
                <a:spcPct val="10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+mn-lt"/>
                <a:ea typeface="+mj-ea"/>
                <a:cs typeface="Times New Roman" panose="02020603050405020304" pitchFamily="18" charset="0"/>
              </a:rPr>
              <a:t>    </a:t>
            </a:r>
            <a:r>
              <a:rPr lang="en-US" altLang="ko-KR" sz="1600" dirty="0" err="1">
                <a:solidFill>
                  <a:srgbClr val="FF0000"/>
                </a:solidFill>
                <a:latin typeface="+mn-lt"/>
                <a:ea typeface="+mj-ea"/>
                <a:cs typeface="Times New Roman" panose="02020603050405020304" pitchFamily="18" charset="0"/>
              </a:rPr>
              <a:t>outf.write</a:t>
            </a:r>
            <a:r>
              <a:rPr lang="en-US" altLang="ko-KR" sz="1600" dirty="0">
                <a:solidFill>
                  <a:srgbClr val="FF0000"/>
                </a:solidFill>
                <a:latin typeface="+mn-lt"/>
                <a:ea typeface="+mj-ea"/>
                <a:cs typeface="Times New Roman" panose="02020603050405020304" pitchFamily="18" charset="0"/>
              </a:rPr>
              <a:t>(</a:t>
            </a:r>
            <a:r>
              <a:rPr lang="en-US" altLang="ko-KR" sz="1600" dirty="0" err="1">
                <a:solidFill>
                  <a:srgbClr val="FF0000"/>
                </a:solidFill>
                <a:latin typeface="+mn-lt"/>
                <a:ea typeface="+mj-ea"/>
                <a:cs typeface="Times New Roman" panose="02020603050405020304" pitchFamily="18" charset="0"/>
              </a:rPr>
              <a:t>str</a:t>
            </a:r>
            <a:r>
              <a:rPr lang="en-US" altLang="ko-KR" sz="1600" dirty="0">
                <a:solidFill>
                  <a:srgbClr val="FF0000"/>
                </a:solidFill>
                <a:latin typeface="+mn-lt"/>
                <a:ea typeface="+mj-ea"/>
                <a:cs typeface="Times New Roman" panose="02020603050405020304" pitchFamily="18" charset="0"/>
              </a:rPr>
              <a:t>(</a:t>
            </a:r>
            <a:r>
              <a:rPr lang="en-US" altLang="ko-KR" sz="1600" dirty="0" err="1">
                <a:solidFill>
                  <a:srgbClr val="FF0000"/>
                </a:solidFill>
                <a:latin typeface="+mn-lt"/>
                <a:ea typeface="+mj-ea"/>
                <a:cs typeface="Times New Roman" panose="02020603050405020304" pitchFamily="18" charset="0"/>
              </a:rPr>
              <a:t>len</a:t>
            </a:r>
            <a:r>
              <a:rPr lang="en-US" altLang="ko-KR" sz="1600" dirty="0">
                <a:solidFill>
                  <a:srgbClr val="FF0000"/>
                </a:solidFill>
                <a:latin typeface="+mn-lt"/>
                <a:ea typeface="+mj-ea"/>
                <a:cs typeface="Times New Roman" panose="02020603050405020304" pitchFamily="18" charset="0"/>
              </a:rPr>
              <a:t>(</a:t>
            </a:r>
            <a:r>
              <a:rPr lang="en-US" altLang="ko-KR" sz="1600" dirty="0" err="1">
                <a:solidFill>
                  <a:srgbClr val="FF0000"/>
                </a:solidFill>
                <a:latin typeface="+mn-lt"/>
                <a:ea typeface="+mj-ea"/>
                <a:cs typeface="Times New Roman" panose="02020603050405020304" pitchFamily="18" charset="0"/>
              </a:rPr>
              <a:t>flist</a:t>
            </a:r>
            <a:r>
              <a:rPr lang="en-US" altLang="ko-KR" sz="1600" dirty="0">
                <a:solidFill>
                  <a:srgbClr val="FF0000"/>
                </a:solidFill>
                <a:latin typeface="+mn-lt"/>
                <a:ea typeface="+mj-ea"/>
                <a:cs typeface="Times New Roman" panose="02020603050405020304" pitchFamily="18" charset="0"/>
              </a:rPr>
              <a:t>))</a:t>
            </a:r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+</a:t>
            </a:r>
            <a:r>
              <a:rPr lang="en-US" altLang="ko-KR" sz="1600" dirty="0">
                <a:solidFill>
                  <a:srgbClr val="FF0000"/>
                </a:solidFill>
                <a:latin typeface="+mn-lt"/>
                <a:ea typeface="+mj-ea"/>
                <a:cs typeface="Times New Roman" panose="02020603050405020304" pitchFamily="18" charset="0"/>
              </a:rPr>
              <a:t> </a:t>
            </a:r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"\n")</a:t>
            </a:r>
          </a:p>
          <a:p>
            <a:pPr>
              <a:lnSpc>
                <a:spcPct val="100000"/>
              </a:lnSpc>
            </a:pPr>
            <a:endParaRPr lang="en-US" altLang="ko-KR" sz="1600" dirty="0">
              <a:latin typeface="+mn-lt"/>
              <a:ea typeface="+mj-ea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altLang="ko-KR" sz="1600" dirty="0" err="1">
                <a:latin typeface="+mn-lt"/>
                <a:ea typeface="+mj-ea"/>
                <a:cs typeface="Times New Roman" panose="02020603050405020304" pitchFamily="18" charset="0"/>
              </a:rPr>
              <a:t>f.close</a:t>
            </a:r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()</a:t>
            </a:r>
          </a:p>
          <a:p>
            <a:pPr>
              <a:lnSpc>
                <a:spcPct val="100000"/>
              </a:lnSpc>
            </a:pPr>
            <a:r>
              <a:rPr lang="en-US" altLang="ko-KR" sz="1600" dirty="0" err="1">
                <a:latin typeface="+mn-lt"/>
                <a:ea typeface="+mj-ea"/>
                <a:cs typeface="Times New Roman" panose="02020603050405020304" pitchFamily="18" charset="0"/>
              </a:rPr>
              <a:t>outf.close</a:t>
            </a:r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()</a:t>
            </a:r>
          </a:p>
          <a:p>
            <a:pPr>
              <a:lnSpc>
                <a:spcPct val="100000"/>
              </a:lnSpc>
            </a:pPr>
            <a:endParaRPr lang="en-US" altLang="ko-KR" sz="1600" dirty="0">
              <a:latin typeface="+mn-lt"/>
              <a:ea typeface="+mj-ea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#</a:t>
            </a:r>
            <a:r>
              <a:rPr lang="ko-KR" altLang="en-US" sz="1600" dirty="0">
                <a:latin typeface="+mn-lt"/>
                <a:ea typeface="+mj-ea"/>
                <a:cs typeface="Times New Roman" panose="02020603050405020304" pitchFamily="18" charset="0"/>
              </a:rPr>
              <a:t>확인용 출력</a:t>
            </a:r>
            <a:endParaRPr lang="en-US" altLang="ko-KR" sz="1600" dirty="0">
              <a:latin typeface="+mn-lt"/>
              <a:ea typeface="+mj-ea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f = open('poem.txt', 'r')   </a:t>
            </a:r>
          </a:p>
          <a:p>
            <a:pPr>
              <a:lnSpc>
                <a:spcPct val="100000"/>
              </a:lnSpc>
            </a:pPr>
            <a:r>
              <a:rPr lang="en-US" altLang="ko-KR" sz="1600" dirty="0" err="1">
                <a:latin typeface="+mn-lt"/>
                <a:ea typeface="+mj-ea"/>
                <a:cs typeface="Times New Roman" panose="02020603050405020304" pitchFamily="18" charset="0"/>
              </a:rPr>
              <a:t>outf</a:t>
            </a:r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 = open('numpoem.txt', 'r')</a:t>
            </a:r>
          </a:p>
          <a:p>
            <a:pPr>
              <a:lnSpc>
                <a:spcPct val="100000"/>
              </a:lnSpc>
            </a:pPr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print(</a:t>
            </a:r>
            <a:r>
              <a:rPr lang="en-US" altLang="ko-KR" sz="1600" dirty="0" err="1">
                <a:latin typeface="+mn-lt"/>
                <a:ea typeface="+mj-ea"/>
                <a:cs typeface="Times New Roman" panose="02020603050405020304" pitchFamily="18" charset="0"/>
              </a:rPr>
              <a:t>f.readlines</a:t>
            </a:r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())</a:t>
            </a:r>
          </a:p>
          <a:p>
            <a:pPr>
              <a:lnSpc>
                <a:spcPct val="100000"/>
              </a:lnSpc>
            </a:pPr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print(</a:t>
            </a:r>
            <a:r>
              <a:rPr lang="en-US" altLang="ko-KR" sz="1600" dirty="0" err="1">
                <a:latin typeface="+mn-lt"/>
                <a:ea typeface="+mj-ea"/>
                <a:cs typeface="Times New Roman" panose="02020603050405020304" pitchFamily="18" charset="0"/>
              </a:rPr>
              <a:t>outf.readlines</a:t>
            </a:r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())</a:t>
            </a:r>
          </a:p>
        </p:txBody>
      </p:sp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2400" y="2985672"/>
            <a:ext cx="4906202" cy="1784074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23564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2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1</a:t>
            </a:r>
            <a:r>
              <a:rPr lang="ko-KR" altLang="en-US" dirty="0"/>
              <a:t>의 코드에 예외처리 구문을 </a:t>
            </a:r>
            <a:r>
              <a:rPr lang="ko-KR" altLang="en-US" dirty="0" smtClean="0"/>
              <a:t>추가 하시오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20651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2 </a:t>
            </a:r>
            <a:r>
              <a:rPr lang="ko-KR" altLang="en-US" dirty="0"/>
              <a:t>코드</a:t>
            </a:r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1058565" y="1652514"/>
            <a:ext cx="5565971" cy="4972021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445632" y="1723432"/>
            <a:ext cx="5387279" cy="45653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1600" dirty="0">
                <a:solidFill>
                  <a:srgbClr val="FF0000"/>
                </a:solidFill>
                <a:latin typeface="+mn-lt"/>
                <a:cs typeface="Times New Roman" panose="02020603050405020304" pitchFamily="18" charset="0"/>
              </a:rPr>
              <a:t>try:</a:t>
            </a:r>
          </a:p>
          <a:p>
            <a:pPr>
              <a:lnSpc>
                <a:spcPct val="100000"/>
              </a:lnSpc>
            </a:pPr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    f = open('poem.txt', 'r')</a:t>
            </a:r>
          </a:p>
          <a:p>
            <a:pPr>
              <a:lnSpc>
                <a:spcPct val="100000"/>
              </a:lnSpc>
            </a:pPr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    </a:t>
            </a:r>
            <a:r>
              <a:rPr lang="en-US" altLang="ko-KR" sz="1600" dirty="0" err="1">
                <a:latin typeface="+mn-lt"/>
                <a:cs typeface="Times New Roman" panose="02020603050405020304" pitchFamily="18" charset="0"/>
              </a:rPr>
              <a:t>outf</a:t>
            </a:r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 = open('numpoem.txt', 'w')</a:t>
            </a:r>
          </a:p>
          <a:p>
            <a:r>
              <a:rPr lang="en-US" altLang="ko-KR" sz="1600" dirty="0">
                <a:solidFill>
                  <a:srgbClr val="FF0000"/>
                </a:solidFill>
                <a:latin typeface="+mn-lt"/>
                <a:cs typeface="Times New Roman" panose="02020603050405020304" pitchFamily="18" charset="0"/>
              </a:rPr>
              <a:t>except </a:t>
            </a:r>
            <a:r>
              <a:rPr lang="en-US" altLang="ko-KR" sz="1600" dirty="0" err="1">
                <a:solidFill>
                  <a:srgbClr val="FF0000"/>
                </a:solidFill>
                <a:latin typeface="+mn-lt"/>
                <a:cs typeface="Times New Roman" panose="02020603050405020304" pitchFamily="18" charset="0"/>
              </a:rPr>
              <a:t>IOError</a:t>
            </a:r>
            <a:r>
              <a:rPr lang="en-US" altLang="ko-KR" sz="1600" dirty="0">
                <a:solidFill>
                  <a:srgbClr val="FF0000"/>
                </a:solidFill>
                <a:latin typeface="+mn-lt"/>
                <a:cs typeface="Times New Roman" panose="02020603050405020304" pitchFamily="18" charset="0"/>
              </a:rPr>
              <a:t> as err:</a:t>
            </a:r>
          </a:p>
          <a:p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    print("unable to handle</a:t>
            </a:r>
            <a:r>
              <a:rPr lang="ko-KR" altLang="en-US" sz="16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files")</a:t>
            </a:r>
          </a:p>
          <a:p>
            <a:endParaRPr lang="en-US" altLang="ko-KR" sz="1600" dirty="0">
              <a:latin typeface="+mn-lt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altLang="ko-KR" sz="1600" dirty="0" err="1">
                <a:latin typeface="+mn-lt"/>
                <a:ea typeface="+mj-ea"/>
                <a:cs typeface="Times New Roman" panose="02020603050405020304" pitchFamily="18" charset="0"/>
              </a:rPr>
              <a:t>Numword</a:t>
            </a:r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=[]</a:t>
            </a:r>
          </a:p>
          <a:p>
            <a:pPr>
              <a:lnSpc>
                <a:spcPct val="100000"/>
              </a:lnSpc>
            </a:pPr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count=</a:t>
            </a:r>
            <a:r>
              <a:rPr lang="en-US" altLang="ko-KR" sz="1600" dirty="0" err="1">
                <a:latin typeface="+mn-lt"/>
                <a:ea typeface="+mj-ea"/>
                <a:cs typeface="Times New Roman" panose="02020603050405020304" pitchFamily="18" charset="0"/>
              </a:rPr>
              <a:t>len</a:t>
            </a:r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(</a:t>
            </a:r>
            <a:r>
              <a:rPr lang="en-US" altLang="ko-KR" sz="1600" dirty="0" err="1">
                <a:latin typeface="+mn-lt"/>
                <a:ea typeface="+mj-ea"/>
                <a:cs typeface="Times New Roman" panose="02020603050405020304" pitchFamily="18" charset="0"/>
              </a:rPr>
              <a:t>f.readlines</a:t>
            </a:r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())</a:t>
            </a:r>
          </a:p>
          <a:p>
            <a:pPr>
              <a:lnSpc>
                <a:spcPct val="100000"/>
              </a:lnSpc>
            </a:pPr>
            <a:r>
              <a:rPr lang="en-US" altLang="ko-KR" sz="1600" dirty="0" err="1">
                <a:latin typeface="+mn-lt"/>
                <a:ea typeface="+mj-ea"/>
                <a:cs typeface="Times New Roman" panose="02020603050405020304" pitchFamily="18" charset="0"/>
              </a:rPr>
              <a:t>f.close</a:t>
            </a:r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()</a:t>
            </a:r>
          </a:p>
          <a:p>
            <a:pPr>
              <a:lnSpc>
                <a:spcPct val="100000"/>
              </a:lnSpc>
            </a:pPr>
            <a:endParaRPr lang="en-US" altLang="ko-KR" sz="1600" dirty="0">
              <a:latin typeface="+mn-lt"/>
              <a:ea typeface="+mj-ea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f = open('poem.txt', 'r')</a:t>
            </a:r>
          </a:p>
          <a:p>
            <a:pPr>
              <a:lnSpc>
                <a:spcPct val="100000"/>
              </a:lnSpc>
            </a:pPr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for </a:t>
            </a:r>
            <a:r>
              <a:rPr lang="en-US" altLang="ko-KR" sz="1600" dirty="0" err="1">
                <a:latin typeface="+mn-lt"/>
                <a:ea typeface="+mj-ea"/>
                <a:cs typeface="Times New Roman" panose="02020603050405020304" pitchFamily="18" charset="0"/>
              </a:rPr>
              <a:t>i</a:t>
            </a:r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 in range(count) :</a:t>
            </a:r>
          </a:p>
          <a:p>
            <a:pPr>
              <a:lnSpc>
                <a:spcPct val="100000"/>
              </a:lnSpc>
            </a:pPr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    </a:t>
            </a:r>
            <a:r>
              <a:rPr lang="en-US" altLang="ko-KR" sz="1600" dirty="0" err="1">
                <a:latin typeface="+mn-lt"/>
                <a:ea typeface="+mj-ea"/>
                <a:cs typeface="Times New Roman" panose="02020603050405020304" pitchFamily="18" charset="0"/>
              </a:rPr>
              <a:t>fline</a:t>
            </a:r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=</a:t>
            </a:r>
            <a:r>
              <a:rPr lang="en-US" altLang="ko-KR" sz="1600" dirty="0" err="1">
                <a:latin typeface="+mn-lt"/>
                <a:ea typeface="+mj-ea"/>
                <a:cs typeface="Times New Roman" panose="02020603050405020304" pitchFamily="18" charset="0"/>
              </a:rPr>
              <a:t>f.readline</a:t>
            </a:r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()</a:t>
            </a:r>
          </a:p>
          <a:p>
            <a:pPr>
              <a:lnSpc>
                <a:spcPct val="100000"/>
              </a:lnSpc>
            </a:pPr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    </a:t>
            </a:r>
            <a:r>
              <a:rPr lang="en-US" altLang="ko-KR" sz="1600" dirty="0" err="1">
                <a:latin typeface="+mn-lt"/>
                <a:ea typeface="+mj-ea"/>
                <a:cs typeface="Times New Roman" panose="02020603050405020304" pitchFamily="18" charset="0"/>
              </a:rPr>
              <a:t>flist</a:t>
            </a:r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=</a:t>
            </a:r>
            <a:r>
              <a:rPr lang="en-US" altLang="ko-KR" sz="1600" dirty="0" err="1">
                <a:latin typeface="+mn-lt"/>
                <a:ea typeface="+mj-ea"/>
                <a:cs typeface="Times New Roman" panose="02020603050405020304" pitchFamily="18" charset="0"/>
              </a:rPr>
              <a:t>fline.split</a:t>
            </a:r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()</a:t>
            </a:r>
          </a:p>
          <a:p>
            <a:pPr>
              <a:lnSpc>
                <a:spcPct val="100000"/>
              </a:lnSpc>
            </a:pPr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    </a:t>
            </a:r>
            <a:r>
              <a:rPr lang="en-US" altLang="ko-KR" sz="1600" dirty="0" err="1">
                <a:latin typeface="+mn-lt"/>
                <a:ea typeface="+mj-ea"/>
                <a:cs typeface="Times New Roman" panose="02020603050405020304" pitchFamily="18" charset="0"/>
              </a:rPr>
              <a:t>outf.write</a:t>
            </a:r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(</a:t>
            </a:r>
            <a:r>
              <a:rPr lang="en-US" altLang="ko-KR" sz="1600" dirty="0" err="1">
                <a:latin typeface="+mn-lt"/>
                <a:ea typeface="+mj-ea"/>
                <a:cs typeface="Times New Roman" panose="02020603050405020304" pitchFamily="18" charset="0"/>
              </a:rPr>
              <a:t>str</a:t>
            </a:r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(</a:t>
            </a:r>
            <a:r>
              <a:rPr lang="en-US" altLang="ko-KR" sz="1600" dirty="0" err="1">
                <a:latin typeface="+mn-lt"/>
                <a:ea typeface="+mj-ea"/>
                <a:cs typeface="Times New Roman" panose="02020603050405020304" pitchFamily="18" charset="0"/>
              </a:rPr>
              <a:t>len</a:t>
            </a:r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(</a:t>
            </a:r>
            <a:r>
              <a:rPr lang="en-US" altLang="ko-KR" sz="1600" dirty="0" err="1">
                <a:latin typeface="+mn-lt"/>
                <a:ea typeface="+mj-ea"/>
                <a:cs typeface="Times New Roman" panose="02020603050405020304" pitchFamily="18" charset="0"/>
              </a:rPr>
              <a:t>flist</a:t>
            </a:r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))+ "\n")</a:t>
            </a:r>
          </a:p>
          <a:p>
            <a:pPr>
              <a:lnSpc>
                <a:spcPct val="100000"/>
              </a:lnSpc>
            </a:pPr>
            <a:endParaRPr lang="en-US" altLang="ko-KR" sz="1600" dirty="0">
              <a:latin typeface="+mn-lt"/>
              <a:ea typeface="+mj-ea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altLang="ko-KR" sz="1600" dirty="0" err="1">
                <a:latin typeface="+mn-lt"/>
                <a:ea typeface="+mj-ea"/>
                <a:cs typeface="Times New Roman" panose="02020603050405020304" pitchFamily="18" charset="0"/>
              </a:rPr>
              <a:t>f.close</a:t>
            </a:r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()</a:t>
            </a:r>
          </a:p>
          <a:p>
            <a:pPr>
              <a:lnSpc>
                <a:spcPct val="100000"/>
              </a:lnSpc>
            </a:pPr>
            <a:r>
              <a:rPr lang="en-US" altLang="ko-KR" sz="1600" dirty="0" err="1">
                <a:latin typeface="+mn-lt"/>
                <a:ea typeface="+mj-ea"/>
                <a:cs typeface="Times New Roman" panose="02020603050405020304" pitchFamily="18" charset="0"/>
              </a:rPr>
              <a:t>outf.close</a:t>
            </a:r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()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35790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2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‘handong.txt’ </a:t>
            </a:r>
            <a:r>
              <a:rPr lang="ko-KR" altLang="en-US" dirty="0"/>
              <a:t>파일을 읽고</a:t>
            </a:r>
            <a:r>
              <a:rPr lang="en-US" altLang="ko-KR" dirty="0"/>
              <a:t>,</a:t>
            </a:r>
            <a:r>
              <a:rPr lang="ko-KR" altLang="en-US" dirty="0"/>
              <a:t> 해당 파일 내용들을 모두 </a:t>
            </a:r>
            <a:r>
              <a:rPr lang="en-US" altLang="ko-KR" dirty="0"/>
              <a:t>‘handong1.txt’</a:t>
            </a:r>
            <a:r>
              <a:rPr lang="ko-KR" altLang="en-US" dirty="0"/>
              <a:t>에 덧붙여 쓰도록 구현하라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구문을 실행할 때</a:t>
            </a:r>
            <a:r>
              <a:rPr lang="en-US" altLang="ko-KR" dirty="0"/>
              <a:t>,</a:t>
            </a:r>
            <a:r>
              <a:rPr lang="ko-KR" altLang="en-US" dirty="0"/>
              <a:t> 예외처리 구문을 꼭 포함하라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73130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3 </a:t>
            </a:r>
            <a:r>
              <a:rPr lang="ko-KR" altLang="en-US" dirty="0"/>
              <a:t>코드</a:t>
            </a:r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1058565" y="1652515"/>
            <a:ext cx="5681282" cy="4547870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445632" y="1723432"/>
            <a:ext cx="5387279" cy="4946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import sys              </a:t>
            </a:r>
          </a:p>
          <a:p>
            <a:endParaRPr lang="en-US" altLang="ko-KR" sz="1600" dirty="0">
              <a:latin typeface="+mn-lt"/>
              <a:cs typeface="Times New Roman" panose="02020603050405020304" pitchFamily="18" charset="0"/>
            </a:endParaRPr>
          </a:p>
          <a:p>
            <a:r>
              <a:rPr lang="en-US" altLang="ko-KR" sz="1600" dirty="0">
                <a:solidFill>
                  <a:srgbClr val="FF0000"/>
                </a:solidFill>
                <a:latin typeface="+mn-lt"/>
                <a:cs typeface="Times New Roman" panose="02020603050405020304" pitchFamily="18" charset="0"/>
              </a:rPr>
              <a:t>try:</a:t>
            </a:r>
          </a:p>
          <a:p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    inf = open('</a:t>
            </a:r>
            <a:r>
              <a:rPr lang="en-US" altLang="ko-KR" sz="1600" dirty="0" err="1">
                <a:latin typeface="+mn-lt"/>
                <a:cs typeface="Times New Roman" panose="02020603050405020304" pitchFamily="18" charset="0"/>
              </a:rPr>
              <a:t>handong.txt</a:t>
            </a:r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')</a:t>
            </a:r>
          </a:p>
          <a:p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    s = </a:t>
            </a:r>
            <a:r>
              <a:rPr lang="en-US" altLang="ko-KR" sz="1600" dirty="0" err="1">
                <a:latin typeface="+mn-lt"/>
                <a:cs typeface="Times New Roman" panose="02020603050405020304" pitchFamily="18" charset="0"/>
              </a:rPr>
              <a:t>inf.readlines</a:t>
            </a:r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()</a:t>
            </a:r>
          </a:p>
          <a:p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    print("</a:t>
            </a:r>
            <a:r>
              <a:rPr lang="ko-KR" altLang="en-US" sz="1600" dirty="0" err="1">
                <a:latin typeface="+mn-lt"/>
                <a:cs typeface="Times New Roman" panose="02020603050405020304" pitchFamily="18" charset="0"/>
              </a:rPr>
              <a:t>파일읽기에</a:t>
            </a:r>
            <a:r>
              <a:rPr lang="ko-KR" altLang="en-US" sz="1600" dirty="0">
                <a:latin typeface="+mn-lt"/>
                <a:cs typeface="Times New Roman" panose="02020603050405020304" pitchFamily="18" charset="0"/>
              </a:rPr>
              <a:t> 성공하였습니다</a:t>
            </a:r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.")</a:t>
            </a:r>
          </a:p>
          <a:p>
            <a:endParaRPr lang="en-US" altLang="ko-KR" sz="1600" dirty="0">
              <a:latin typeface="+mn-lt"/>
              <a:cs typeface="Times New Roman" panose="02020603050405020304" pitchFamily="18" charset="0"/>
            </a:endParaRPr>
          </a:p>
          <a:p>
            <a:r>
              <a:rPr lang="en-US" altLang="ko-KR" sz="1600" dirty="0">
                <a:solidFill>
                  <a:srgbClr val="FF0000"/>
                </a:solidFill>
                <a:latin typeface="+mn-lt"/>
                <a:cs typeface="Times New Roman" panose="02020603050405020304" pitchFamily="18" charset="0"/>
              </a:rPr>
              <a:t>except </a:t>
            </a:r>
            <a:r>
              <a:rPr lang="en-US" altLang="ko-KR" sz="1600" dirty="0" err="1">
                <a:solidFill>
                  <a:srgbClr val="FF0000"/>
                </a:solidFill>
                <a:latin typeface="+mn-lt"/>
                <a:cs typeface="Times New Roman" panose="02020603050405020304" pitchFamily="18" charset="0"/>
              </a:rPr>
              <a:t>IOError</a:t>
            </a:r>
            <a:r>
              <a:rPr lang="en-US" altLang="ko-KR" sz="1600" dirty="0">
                <a:solidFill>
                  <a:srgbClr val="FF0000"/>
                </a:solidFill>
                <a:latin typeface="+mn-lt"/>
                <a:cs typeface="Times New Roman" panose="02020603050405020304" pitchFamily="18" charset="0"/>
              </a:rPr>
              <a:t>:</a:t>
            </a:r>
          </a:p>
          <a:p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    print("</a:t>
            </a:r>
            <a:r>
              <a:rPr lang="ko-KR" altLang="en-US" sz="1600" dirty="0" err="1">
                <a:latin typeface="+mn-lt"/>
                <a:cs typeface="Times New Roman" panose="02020603050405020304" pitchFamily="18" charset="0"/>
              </a:rPr>
              <a:t>읽을파일이</a:t>
            </a:r>
            <a:r>
              <a:rPr lang="ko-KR" altLang="en-US" sz="1600" dirty="0">
                <a:latin typeface="+mn-lt"/>
                <a:cs typeface="Times New Roman" panose="02020603050405020304" pitchFamily="18" charset="0"/>
              </a:rPr>
              <a:t> 존재하지 않습니다</a:t>
            </a:r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.")</a:t>
            </a:r>
          </a:p>
          <a:p>
            <a:endParaRPr lang="en-US" altLang="ko-KR" sz="1600" dirty="0">
              <a:latin typeface="+mn-lt"/>
              <a:cs typeface="Times New Roman" panose="02020603050405020304" pitchFamily="18" charset="0"/>
            </a:endParaRPr>
          </a:p>
          <a:p>
            <a:r>
              <a:rPr lang="en-US" altLang="ko-KR" sz="1600" dirty="0">
                <a:solidFill>
                  <a:srgbClr val="FF0000"/>
                </a:solidFill>
                <a:latin typeface="+mn-lt"/>
                <a:cs typeface="Times New Roman" panose="02020603050405020304" pitchFamily="18" charset="0"/>
              </a:rPr>
              <a:t>try:</a:t>
            </a:r>
          </a:p>
          <a:p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    </a:t>
            </a:r>
            <a:r>
              <a:rPr lang="en-US" altLang="ko-KR" sz="1600" dirty="0" err="1">
                <a:latin typeface="+mn-lt"/>
                <a:cs typeface="Times New Roman" panose="02020603050405020304" pitchFamily="18" charset="0"/>
              </a:rPr>
              <a:t>ouf</a:t>
            </a:r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 = open("handong1.txt", "a")</a:t>
            </a:r>
          </a:p>
          <a:p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    </a:t>
            </a:r>
            <a:r>
              <a:rPr lang="en-US" altLang="ko-KR" sz="1600" dirty="0" err="1">
                <a:latin typeface="+mn-lt"/>
                <a:cs typeface="Times New Roman" panose="02020603050405020304" pitchFamily="18" charset="0"/>
              </a:rPr>
              <a:t>ouf.write</a:t>
            </a:r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(s)</a:t>
            </a:r>
          </a:p>
          <a:p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    print("</a:t>
            </a:r>
            <a:r>
              <a:rPr lang="ko-KR" altLang="en-US" sz="1600" dirty="0" err="1">
                <a:latin typeface="+mn-lt"/>
                <a:cs typeface="Times New Roman" panose="02020603050405020304" pitchFamily="18" charset="0"/>
              </a:rPr>
              <a:t>파일쓰기에</a:t>
            </a:r>
            <a:r>
              <a:rPr lang="ko-KR" altLang="en-US" sz="1600" dirty="0">
                <a:latin typeface="+mn-lt"/>
                <a:cs typeface="Times New Roman" panose="02020603050405020304" pitchFamily="18" charset="0"/>
              </a:rPr>
              <a:t> 성공하였습니다</a:t>
            </a:r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.")</a:t>
            </a:r>
          </a:p>
          <a:p>
            <a:endParaRPr lang="en-US" altLang="ko-KR" sz="1600" dirty="0">
              <a:latin typeface="+mn-lt"/>
              <a:cs typeface="Times New Roman" panose="02020603050405020304" pitchFamily="18" charset="0"/>
            </a:endParaRPr>
          </a:p>
          <a:p>
            <a:r>
              <a:rPr lang="en-US" altLang="ko-KR" sz="1600" dirty="0">
                <a:solidFill>
                  <a:srgbClr val="FF0000"/>
                </a:solidFill>
                <a:latin typeface="+mn-lt"/>
                <a:cs typeface="Times New Roman" panose="02020603050405020304" pitchFamily="18" charset="0"/>
              </a:rPr>
              <a:t>except </a:t>
            </a:r>
            <a:r>
              <a:rPr lang="en-US" altLang="ko-KR" sz="1600" dirty="0" err="1">
                <a:solidFill>
                  <a:srgbClr val="FF0000"/>
                </a:solidFill>
                <a:latin typeface="+mn-lt"/>
                <a:cs typeface="Times New Roman" panose="02020603050405020304" pitchFamily="18" charset="0"/>
              </a:rPr>
              <a:t>IOError</a:t>
            </a:r>
            <a:r>
              <a:rPr lang="en-US" altLang="ko-KR" sz="1600" dirty="0">
                <a:solidFill>
                  <a:srgbClr val="FF0000"/>
                </a:solidFill>
                <a:latin typeface="+mn-lt"/>
                <a:cs typeface="Times New Roman" panose="02020603050405020304" pitchFamily="18" charset="0"/>
              </a:rPr>
              <a:t>:</a:t>
            </a:r>
          </a:p>
          <a:p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   print("</a:t>
            </a:r>
            <a:r>
              <a:rPr lang="ko-KR" altLang="en-US" sz="1600" dirty="0" err="1">
                <a:latin typeface="+mn-lt"/>
                <a:cs typeface="Times New Roman" panose="02020603050405020304" pitchFamily="18" charset="0"/>
              </a:rPr>
              <a:t>파일쓰기에</a:t>
            </a:r>
            <a:r>
              <a:rPr lang="ko-KR" altLang="en-US" sz="1600" dirty="0">
                <a:latin typeface="+mn-lt"/>
                <a:cs typeface="Times New Roman" panose="02020603050405020304" pitchFamily="18" charset="0"/>
              </a:rPr>
              <a:t> 실패하였습니다</a:t>
            </a:r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.")</a:t>
            </a:r>
          </a:p>
          <a:p>
            <a:endParaRPr lang="en-US" altLang="ko-KR" sz="1600" dirty="0">
              <a:latin typeface="+mn-lt"/>
              <a:cs typeface="Times New Roman" panose="02020603050405020304" pitchFamily="18" charset="0"/>
            </a:endParaRPr>
          </a:p>
          <a:p>
            <a:endParaRPr lang="en-US" altLang="ko-KR" sz="1600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88539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연습문제 </a:t>
            </a:r>
            <a:r>
              <a:rPr lang="en-US" altLang="ko-KR" smtClean="0"/>
              <a:t>4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+mj-ea"/>
              </a:rPr>
              <a:t>사용자로부터 </a:t>
            </a:r>
            <a:r>
              <a:rPr lang="ko-KR" altLang="en-US" dirty="0" err="1">
                <a:latin typeface="+mj-ea"/>
              </a:rPr>
              <a:t>숫자하나를</a:t>
            </a:r>
            <a:r>
              <a:rPr lang="ko-KR" altLang="en-US" dirty="0">
                <a:latin typeface="+mj-ea"/>
              </a:rPr>
              <a:t> </a:t>
            </a:r>
            <a:r>
              <a:rPr lang="ko-KR" altLang="en-US" dirty="0" err="1">
                <a:latin typeface="+mj-ea"/>
              </a:rPr>
              <a:t>입력받고</a:t>
            </a:r>
            <a:r>
              <a:rPr lang="en-US" altLang="ko-KR" dirty="0">
                <a:latin typeface="+mj-ea"/>
              </a:rPr>
              <a:t>,</a:t>
            </a:r>
            <a:r>
              <a:rPr lang="ko-KR" altLang="en-US" dirty="0">
                <a:latin typeface="+mj-ea"/>
              </a:rPr>
              <a:t> </a:t>
            </a:r>
            <a:r>
              <a:rPr lang="en-US" altLang="ko-KR" dirty="0">
                <a:latin typeface="+mj-ea"/>
              </a:rPr>
              <a:t>2</a:t>
            </a:r>
            <a:r>
              <a:rPr lang="ko-KR" altLang="en-US" dirty="0">
                <a:latin typeface="+mj-ea"/>
              </a:rPr>
              <a:t>로 </a:t>
            </a:r>
            <a:r>
              <a:rPr lang="ko-KR" altLang="en-US" dirty="0" err="1">
                <a:latin typeface="+mj-ea"/>
              </a:rPr>
              <a:t>나누었을때</a:t>
            </a:r>
            <a:r>
              <a:rPr lang="ko-KR" altLang="en-US" dirty="0">
                <a:latin typeface="+mj-ea"/>
              </a:rPr>
              <a:t> 나머지를 구하여 출력하라</a:t>
            </a:r>
            <a:r>
              <a:rPr lang="en-US" altLang="ko-KR" dirty="0">
                <a:latin typeface="+mj-ea"/>
              </a:rPr>
              <a:t>.</a:t>
            </a:r>
          </a:p>
          <a:p>
            <a:r>
              <a:rPr lang="ko-KR" altLang="en-US" dirty="0">
                <a:latin typeface="+mj-ea"/>
              </a:rPr>
              <a:t>단</a:t>
            </a:r>
            <a:r>
              <a:rPr lang="en-US" altLang="ko-KR" dirty="0">
                <a:latin typeface="+mj-ea"/>
              </a:rPr>
              <a:t>,</a:t>
            </a:r>
            <a:r>
              <a:rPr lang="ko-KR" altLang="en-US" dirty="0">
                <a:latin typeface="+mj-ea"/>
              </a:rPr>
              <a:t> </a:t>
            </a:r>
            <a:r>
              <a:rPr lang="ko-KR" altLang="en-US" dirty="0" err="1">
                <a:latin typeface="+mj-ea"/>
              </a:rPr>
              <a:t>입력받은</a:t>
            </a:r>
            <a:r>
              <a:rPr lang="ko-KR" altLang="en-US" dirty="0">
                <a:latin typeface="+mj-ea"/>
              </a:rPr>
              <a:t> 값이 숫자가 </a:t>
            </a:r>
            <a:r>
              <a:rPr lang="ko-KR" altLang="en-US" dirty="0" err="1">
                <a:latin typeface="+mj-ea"/>
              </a:rPr>
              <a:t>아닐경우</a:t>
            </a:r>
            <a:r>
              <a:rPr lang="ko-KR" altLang="en-US" dirty="0">
                <a:latin typeface="+mj-ea"/>
              </a:rPr>
              <a:t> </a:t>
            </a:r>
            <a:r>
              <a:rPr lang="en-US" altLang="ko-KR" dirty="0" err="1">
                <a:latin typeface="+mj-ea"/>
              </a:rPr>
              <a:t>Valueerror</a:t>
            </a:r>
            <a:r>
              <a:rPr lang="ko-KR" altLang="en-US" dirty="0">
                <a:latin typeface="+mj-ea"/>
              </a:rPr>
              <a:t>로 예외 처리 하도록 하라</a:t>
            </a:r>
            <a:r>
              <a:rPr lang="en-US" altLang="ko-KR" dirty="0">
                <a:latin typeface="+mj-ea"/>
              </a:rPr>
              <a:t>.</a:t>
            </a:r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17214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4 </a:t>
            </a:r>
            <a:r>
              <a:rPr lang="ko-KR" altLang="en-US" dirty="0"/>
              <a:t>코드</a:t>
            </a:r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710017" y="1986591"/>
            <a:ext cx="5387279" cy="2224218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55932" y="2168478"/>
            <a:ext cx="5387279" cy="1868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try:</a:t>
            </a:r>
          </a:p>
          <a:p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    x = int(input("</a:t>
            </a:r>
            <a:r>
              <a:rPr lang="ko-KR" altLang="en-US" sz="1600" dirty="0">
                <a:latin typeface="+mn-lt"/>
                <a:cs typeface="Times New Roman" panose="02020603050405020304" pitchFamily="18" charset="0"/>
              </a:rPr>
              <a:t>숫자 </a:t>
            </a:r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x</a:t>
            </a:r>
            <a:r>
              <a:rPr lang="ko-KR" altLang="en-US" sz="1600" dirty="0" err="1">
                <a:latin typeface="+mn-lt"/>
                <a:cs typeface="Times New Roman" panose="02020603050405020304" pitchFamily="18" charset="0"/>
              </a:rPr>
              <a:t>를</a:t>
            </a:r>
            <a:r>
              <a:rPr lang="ko-KR" altLang="en-US" sz="16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ko-KR" altLang="en-US" sz="1600" dirty="0" err="1">
                <a:latin typeface="+mn-lt"/>
                <a:cs typeface="Times New Roman" panose="02020603050405020304" pitchFamily="18" charset="0"/>
              </a:rPr>
              <a:t>입력하시오</a:t>
            </a:r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: "))</a:t>
            </a:r>
          </a:p>
          <a:p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    print('x</a:t>
            </a:r>
            <a:r>
              <a:rPr lang="ko-KR" altLang="en-US" sz="1600" dirty="0" err="1">
                <a:latin typeface="+mn-lt"/>
                <a:cs typeface="Times New Roman" panose="02020603050405020304" pitchFamily="18" charset="0"/>
              </a:rPr>
              <a:t>를</a:t>
            </a:r>
            <a:r>
              <a:rPr lang="ko-KR" altLang="en-US" sz="16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2</a:t>
            </a:r>
            <a:r>
              <a:rPr lang="ko-KR" altLang="en-US" sz="1600" dirty="0">
                <a:latin typeface="+mn-lt"/>
                <a:cs typeface="Times New Roman" panose="02020603050405020304" pitchFamily="18" charset="0"/>
              </a:rPr>
              <a:t>로 나누었을 때 나머지는</a:t>
            </a:r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',x%2,'</a:t>
            </a:r>
            <a:r>
              <a:rPr lang="ko-KR" altLang="en-US" sz="1600" dirty="0">
                <a:latin typeface="+mn-lt"/>
                <a:cs typeface="Times New Roman" panose="02020603050405020304" pitchFamily="18" charset="0"/>
              </a:rPr>
              <a:t>입니다</a:t>
            </a:r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')</a:t>
            </a:r>
          </a:p>
          <a:p>
            <a:endParaRPr lang="en-US" altLang="ko-KR" sz="1600" dirty="0">
              <a:latin typeface="+mn-lt"/>
              <a:cs typeface="Times New Roman" panose="02020603050405020304" pitchFamily="18" charset="0"/>
            </a:endParaRPr>
          </a:p>
          <a:p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except </a:t>
            </a:r>
            <a:r>
              <a:rPr lang="en-US" altLang="ko-KR" sz="1600" dirty="0" err="1">
                <a:latin typeface="+mn-lt"/>
                <a:cs typeface="Times New Roman" panose="02020603050405020304" pitchFamily="18" charset="0"/>
              </a:rPr>
              <a:t>ValueError</a:t>
            </a:r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:</a:t>
            </a:r>
          </a:p>
          <a:p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    print("</a:t>
            </a:r>
            <a:r>
              <a:rPr lang="ko-KR" altLang="en-US" sz="1600" dirty="0" err="1">
                <a:latin typeface="+mn-lt"/>
                <a:cs typeface="Times New Roman" panose="02020603050405020304" pitchFamily="18" charset="0"/>
              </a:rPr>
              <a:t>입력받은</a:t>
            </a:r>
            <a:r>
              <a:rPr lang="ko-KR" altLang="en-US" sz="1600" dirty="0">
                <a:latin typeface="+mn-lt"/>
                <a:cs typeface="Times New Roman" panose="02020603050405020304" pitchFamily="18" charset="0"/>
              </a:rPr>
              <a:t> 값은 숫자가 아닙니다</a:t>
            </a:r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.")</a:t>
            </a:r>
          </a:p>
          <a:p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EAF38709-2770-7443-A626-A74F48192A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2964" y="4218697"/>
            <a:ext cx="3338099" cy="142360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41425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강의 요약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파일을 읽어서 새로운 파일 만드는 과정 이해하기</a:t>
            </a:r>
            <a:endParaRPr lang="en-US" altLang="ko-KR" dirty="0"/>
          </a:p>
          <a:p>
            <a:pPr lvl="1"/>
            <a:r>
              <a:rPr lang="ko-KR" altLang="en-US" dirty="0"/>
              <a:t>모드 </a:t>
            </a:r>
            <a:r>
              <a:rPr lang="en-US" altLang="ko-KR" dirty="0"/>
              <a:t>“w”, “a”</a:t>
            </a:r>
            <a:r>
              <a:rPr lang="ko-KR" altLang="en-US" dirty="0"/>
              <a:t>차이 알기</a:t>
            </a:r>
            <a:endParaRPr lang="en-US" altLang="ko-KR" dirty="0"/>
          </a:p>
          <a:p>
            <a:r>
              <a:rPr lang="ko-KR" altLang="en-US" dirty="0"/>
              <a:t>파일 입출력 시 예외처리 이해하기</a:t>
            </a:r>
            <a:endParaRPr lang="en-US" altLang="ko-KR" dirty="0"/>
          </a:p>
          <a:p>
            <a:pPr lvl="1"/>
            <a:r>
              <a:rPr lang="en-US" altLang="ko-KR" dirty="0"/>
              <a:t>try-except, </a:t>
            </a:r>
            <a:r>
              <a:rPr lang="en-US" altLang="ko-KR" dirty="0" err="1"/>
              <a:t>IOError</a:t>
            </a:r>
            <a:r>
              <a:rPr lang="en-US" altLang="ko-KR" dirty="0"/>
              <a:t> </a:t>
            </a:r>
            <a:r>
              <a:rPr lang="ko-KR" altLang="en-US" dirty="0"/>
              <a:t>사용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319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학습목표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파일을 읽어서 새로운 파일 만드는 과정 이해하기</a:t>
            </a:r>
            <a:endParaRPr lang="en-US" altLang="ko-KR" dirty="0"/>
          </a:p>
          <a:p>
            <a:r>
              <a:rPr lang="ko-KR" altLang="en-US" dirty="0"/>
              <a:t>파일 입출력 시 예외처리 이해하기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86430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목표 달성 질문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‘t.txt’ </a:t>
            </a:r>
            <a:r>
              <a:rPr lang="ko-KR" altLang="en-US" dirty="0"/>
              <a:t>파일을 읽어서 자료를 출력하려고 </a:t>
            </a:r>
            <a:r>
              <a:rPr lang="ko-KR" altLang="en-US" dirty="0" smtClean="0"/>
              <a:t>할 때 사용하는 모드는</a:t>
            </a:r>
            <a:r>
              <a:rPr lang="en-US" altLang="ko-KR" dirty="0"/>
              <a:t> </a:t>
            </a:r>
            <a:r>
              <a:rPr lang="ko-KR" altLang="en-US" dirty="0" smtClean="0"/>
              <a:t>무엇인가</a:t>
            </a:r>
            <a:r>
              <a:rPr lang="en-US" altLang="ko-KR" dirty="0" smtClean="0"/>
              <a:t>?</a:t>
            </a:r>
          </a:p>
          <a:p>
            <a:r>
              <a:rPr lang="en-US" altLang="ko-KR" dirty="0"/>
              <a:t>‘t.txt’ </a:t>
            </a:r>
            <a:r>
              <a:rPr lang="ko-KR" altLang="en-US" dirty="0" smtClean="0"/>
              <a:t>파일에 </a:t>
            </a:r>
            <a:r>
              <a:rPr lang="ko-KR" altLang="en-US" dirty="0"/>
              <a:t>자료를 </a:t>
            </a:r>
            <a:r>
              <a:rPr lang="ko-KR" altLang="en-US" dirty="0" smtClean="0"/>
              <a:t>쓰려고 </a:t>
            </a:r>
            <a:r>
              <a:rPr lang="ko-KR" altLang="en-US" dirty="0"/>
              <a:t>할 때 사용하는 모드는</a:t>
            </a:r>
            <a:r>
              <a:rPr lang="en-US" altLang="ko-KR" dirty="0"/>
              <a:t> </a:t>
            </a:r>
            <a:r>
              <a:rPr lang="ko-KR" altLang="en-US" dirty="0"/>
              <a:t>무엇인가</a:t>
            </a:r>
            <a:r>
              <a:rPr lang="en-US" altLang="ko-KR" dirty="0" smtClean="0"/>
              <a:t>?</a:t>
            </a:r>
          </a:p>
          <a:p>
            <a:r>
              <a:rPr lang="en-US" altLang="ko-KR" dirty="0" smtClean="0"/>
              <a:t>try~ except </a:t>
            </a:r>
            <a:r>
              <a:rPr lang="ko-KR" altLang="en-US" dirty="0" smtClean="0"/>
              <a:t>구문에서 자주 사용하는 에러 </a:t>
            </a:r>
            <a:r>
              <a:rPr lang="en-US" altLang="ko-KR" dirty="0" smtClean="0"/>
              <a:t>2</a:t>
            </a:r>
            <a:r>
              <a:rPr lang="ko-KR" altLang="en-US" smtClean="0"/>
              <a:t>가지를 말해 보세요</a:t>
            </a:r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0696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400" b="1" dirty="0"/>
              <a:t>감사합니다</a:t>
            </a: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32500" lnSpcReduction="20000"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/>
              <a:t>12</a:t>
            </a:r>
            <a:r>
              <a:rPr lang="ko-KR" altLang="en-US"/>
              <a:t>주차</a:t>
            </a:r>
            <a:r>
              <a:rPr lang="en-US" altLang="ko-KR" dirty="0"/>
              <a:t>_03_01</a:t>
            </a:r>
            <a:r>
              <a:rPr lang="ko-KR" altLang="en-US" dirty="0"/>
              <a:t> 예외처리 활용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6212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존재 확인</a:t>
            </a:r>
            <a:r>
              <a:rPr lang="en-US" altLang="ko-KR" dirty="0"/>
              <a:t>, </a:t>
            </a:r>
            <a:r>
              <a:rPr lang="ko-KR" altLang="en-US" dirty="0"/>
              <a:t>예외처리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파일 입출력 할 때</a:t>
            </a:r>
            <a:r>
              <a:rPr lang="en-US" altLang="ko-KR" dirty="0"/>
              <a:t>, </a:t>
            </a:r>
            <a:r>
              <a:rPr lang="ko-KR" altLang="en-US" dirty="0"/>
              <a:t>읽어야 하는데 파일이 없거나 써야 하는데 이미 존재하는 파일일 때 미리 확인하는 구문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5433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84709" y="452718"/>
            <a:ext cx="7800783" cy="1400530"/>
          </a:xfrm>
        </p:spPr>
        <p:txBody>
          <a:bodyPr/>
          <a:lstStyle/>
          <a:p>
            <a:r>
              <a:rPr lang="ko-KR" altLang="en-US" sz="3600" dirty="0"/>
              <a:t>파일의 존재 여부 확인</a:t>
            </a:r>
            <a:r>
              <a:rPr lang="en-US" altLang="ko-KR" sz="3600" dirty="0"/>
              <a:t>, </a:t>
            </a:r>
            <a:r>
              <a:rPr lang="ko-KR" altLang="en-US" sz="3600" dirty="0"/>
              <a:t>예외처리</a:t>
            </a:r>
            <a:r>
              <a:rPr lang="en-US" altLang="ko-KR" sz="3600" dirty="0"/>
              <a:t> 1</a:t>
            </a:r>
            <a:r>
              <a:rPr lang="ko-KR" altLang="en-US" sz="3600" dirty="0"/>
              <a:t> </a:t>
            </a:r>
          </a:p>
        </p:txBody>
      </p:sp>
      <p:sp>
        <p:nvSpPr>
          <p:cNvPr id="14" name="AutoShape 6"/>
          <p:cNvSpPr>
            <a:spLocks noChangeArrowheads="1"/>
          </p:cNvSpPr>
          <p:nvPr/>
        </p:nvSpPr>
        <p:spPr bwMode="auto">
          <a:xfrm>
            <a:off x="628650" y="1588720"/>
            <a:ext cx="7381030" cy="3885097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773289" y="1806684"/>
            <a:ext cx="780078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import sys                          # </a:t>
            </a:r>
            <a:r>
              <a:rPr lang="ko-KR" altLang="en-US" sz="1600" dirty="0">
                <a:latin typeface="+mn-lt"/>
                <a:ea typeface="+mj-ea"/>
                <a:cs typeface="Times New Roman" panose="02020603050405020304" pitchFamily="18" charset="0"/>
              </a:rPr>
              <a:t>읽을 파일이 존재하지 않는 경우 처리</a:t>
            </a:r>
            <a:endParaRPr lang="en-US" altLang="ko-KR" sz="1600" dirty="0">
              <a:latin typeface="+mn-lt"/>
              <a:ea typeface="+mj-ea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en-US" altLang="ko-KR" sz="1600" dirty="0">
              <a:latin typeface="+mn-lt"/>
              <a:ea typeface="+mj-ea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+mn-lt"/>
                <a:ea typeface="+mj-ea"/>
                <a:cs typeface="Times New Roman" panose="02020603050405020304" pitchFamily="18" charset="0"/>
              </a:rPr>
              <a:t>try:</a:t>
            </a:r>
          </a:p>
          <a:p>
            <a:pPr>
              <a:lnSpc>
                <a:spcPct val="100000"/>
              </a:lnSpc>
            </a:pPr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    </a:t>
            </a:r>
            <a:r>
              <a:rPr lang="en-US" altLang="ko-KR" sz="1600" dirty="0" err="1">
                <a:latin typeface="+mn-lt"/>
                <a:ea typeface="+mj-ea"/>
                <a:cs typeface="Times New Roman" panose="02020603050405020304" pitchFamily="18" charset="0"/>
              </a:rPr>
              <a:t>inf</a:t>
            </a:r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 = open('myfile.txt')</a:t>
            </a:r>
          </a:p>
          <a:p>
            <a:pPr>
              <a:lnSpc>
                <a:spcPct val="100000"/>
              </a:lnSpc>
            </a:pPr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    s = </a:t>
            </a:r>
            <a:r>
              <a:rPr lang="en-US" altLang="ko-KR" sz="1600" dirty="0" err="1">
                <a:latin typeface="+mn-lt"/>
                <a:ea typeface="+mj-ea"/>
                <a:cs typeface="Times New Roman" panose="02020603050405020304" pitchFamily="18" charset="0"/>
              </a:rPr>
              <a:t>f.readline</a:t>
            </a:r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()</a:t>
            </a:r>
          </a:p>
          <a:p>
            <a:pPr>
              <a:lnSpc>
                <a:spcPct val="100000"/>
              </a:lnSpc>
            </a:pPr>
            <a:endParaRPr lang="en-US" altLang="ko-KR" sz="1600" dirty="0">
              <a:latin typeface="+mn-lt"/>
              <a:ea typeface="+mj-ea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+mn-lt"/>
                <a:ea typeface="+mj-ea"/>
                <a:cs typeface="Times New Roman" panose="02020603050405020304" pitchFamily="18" charset="0"/>
              </a:rPr>
              <a:t>except</a:t>
            </a:r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 </a:t>
            </a:r>
            <a:r>
              <a:rPr lang="en-US" altLang="ko-KR" sz="1600" dirty="0" err="1">
                <a:latin typeface="+mn-lt"/>
                <a:ea typeface="+mj-ea"/>
                <a:cs typeface="Times New Roman" panose="02020603050405020304" pitchFamily="18" charset="0"/>
              </a:rPr>
              <a:t>IOError</a:t>
            </a:r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 as err:</a:t>
            </a:r>
          </a:p>
          <a:p>
            <a:pPr>
              <a:lnSpc>
                <a:spcPct val="100000"/>
              </a:lnSpc>
            </a:pPr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    print("I/O error: {0}".format(err))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6282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562720" cy="1400530"/>
          </a:xfrm>
        </p:spPr>
        <p:txBody>
          <a:bodyPr/>
          <a:lstStyle/>
          <a:p>
            <a:r>
              <a:rPr lang="ko-KR" altLang="en-US" sz="3600" dirty="0"/>
              <a:t>파일의 존재 여부 확인</a:t>
            </a:r>
            <a:r>
              <a:rPr lang="en-US" altLang="ko-KR" sz="3600" dirty="0"/>
              <a:t>, </a:t>
            </a:r>
            <a:r>
              <a:rPr lang="ko-KR" altLang="en-US" sz="3600" dirty="0"/>
              <a:t>예외처리 </a:t>
            </a:r>
            <a:r>
              <a:rPr lang="en-US" altLang="ko-KR" sz="3600" dirty="0"/>
              <a:t>2</a:t>
            </a:r>
            <a:r>
              <a:rPr lang="ko-KR" altLang="en-US" sz="3600" dirty="0"/>
              <a:t> </a:t>
            </a:r>
          </a:p>
        </p:txBody>
      </p:sp>
      <p:sp>
        <p:nvSpPr>
          <p:cNvPr id="16" name="AutoShape 6"/>
          <p:cNvSpPr>
            <a:spLocks noChangeArrowheads="1"/>
          </p:cNvSpPr>
          <p:nvPr/>
        </p:nvSpPr>
        <p:spPr bwMode="auto">
          <a:xfrm>
            <a:off x="666400" y="1755306"/>
            <a:ext cx="7456196" cy="3341988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862623" y="1972864"/>
            <a:ext cx="7893735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1600" dirty="0">
                <a:solidFill>
                  <a:srgbClr val="FF0000"/>
                </a:solidFill>
                <a:latin typeface="+mn-lt"/>
                <a:ea typeface="+mj-ea"/>
                <a:cs typeface="Times New Roman" panose="02020603050405020304" pitchFamily="18" charset="0"/>
              </a:rPr>
              <a:t>try:                                  </a:t>
            </a:r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# </a:t>
            </a:r>
            <a:r>
              <a:rPr lang="ko-KR" altLang="en-US" sz="1600" dirty="0">
                <a:latin typeface="+mn-lt"/>
                <a:ea typeface="+mj-ea"/>
                <a:cs typeface="Times New Roman" panose="02020603050405020304" pitchFamily="18" charset="0"/>
              </a:rPr>
              <a:t>쓰려고 하는 파일이 존재하지 않는 경우 처리</a:t>
            </a:r>
            <a:endParaRPr lang="en-US" altLang="ko-KR" sz="1600" dirty="0">
              <a:latin typeface="+mn-lt"/>
              <a:ea typeface="+mj-ea"/>
              <a:cs typeface="Times New Roman" panose="02020603050405020304" pitchFamily="18" charset="0"/>
            </a:endParaRPr>
          </a:p>
          <a:p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   f = open("</a:t>
            </a:r>
            <a:r>
              <a:rPr lang="en-US" altLang="ko-KR" sz="1600" dirty="0" err="1">
                <a:latin typeface="+mn-lt"/>
                <a:ea typeface="+mj-ea"/>
                <a:cs typeface="Times New Roman" panose="02020603050405020304" pitchFamily="18" charset="0"/>
              </a:rPr>
              <a:t>testfile</a:t>
            </a:r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", </a:t>
            </a:r>
            <a:r>
              <a:rPr lang="en-US" altLang="ko-KR" sz="1600" dirty="0" smtClean="0">
                <a:latin typeface="+mn-lt"/>
                <a:ea typeface="+mj-ea"/>
                <a:cs typeface="Times New Roman" panose="02020603050405020304" pitchFamily="18" charset="0"/>
              </a:rPr>
              <a:t>“a")</a:t>
            </a:r>
            <a:endParaRPr lang="en-US" altLang="ko-KR" sz="1600" dirty="0">
              <a:latin typeface="+mn-lt"/>
              <a:ea typeface="+mj-ea"/>
              <a:cs typeface="Times New Roman" panose="02020603050405020304" pitchFamily="18" charset="0"/>
            </a:endParaRPr>
          </a:p>
          <a:p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   </a:t>
            </a:r>
            <a:r>
              <a:rPr lang="en-US" altLang="ko-KR" sz="1600" dirty="0" err="1">
                <a:latin typeface="+mn-lt"/>
                <a:ea typeface="+mj-ea"/>
                <a:cs typeface="Times New Roman" panose="02020603050405020304" pitchFamily="18" charset="0"/>
              </a:rPr>
              <a:t>f.write</a:t>
            </a:r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("This is my test file for exception handling!!")</a:t>
            </a:r>
          </a:p>
          <a:p>
            <a:endParaRPr lang="en-US" altLang="ko-KR" sz="1600" dirty="0">
              <a:latin typeface="+mn-lt"/>
              <a:ea typeface="+mj-ea"/>
              <a:cs typeface="Times New Roman" panose="02020603050405020304" pitchFamily="18" charset="0"/>
            </a:endParaRPr>
          </a:p>
          <a:p>
            <a:r>
              <a:rPr lang="en-US" altLang="ko-KR" sz="1600" dirty="0">
                <a:solidFill>
                  <a:srgbClr val="FF0000"/>
                </a:solidFill>
                <a:latin typeface="+mn-lt"/>
                <a:ea typeface="+mj-ea"/>
                <a:cs typeface="Times New Roman" panose="02020603050405020304" pitchFamily="18" charset="0"/>
              </a:rPr>
              <a:t>except</a:t>
            </a:r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 </a:t>
            </a:r>
            <a:r>
              <a:rPr lang="en-US" altLang="ko-KR" sz="1600" dirty="0" err="1">
                <a:latin typeface="+mn-lt"/>
                <a:ea typeface="+mj-ea"/>
                <a:cs typeface="Times New Roman" panose="02020603050405020304" pitchFamily="18" charset="0"/>
              </a:rPr>
              <a:t>IOError</a:t>
            </a:r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:</a:t>
            </a:r>
          </a:p>
          <a:p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   print("Error: can\'t find file or read data</a:t>
            </a:r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")</a:t>
            </a:r>
            <a:endParaRPr lang="en-US" altLang="ko-KR" sz="1600" dirty="0">
              <a:latin typeface="+mn-lt"/>
              <a:ea typeface="+mj-ea"/>
              <a:cs typeface="Times New Roman" panose="02020603050405020304" pitchFamily="18" charset="0"/>
            </a:endParaRPr>
          </a:p>
          <a:p>
            <a:endParaRPr lang="en-US" altLang="ko-KR" sz="1600" dirty="0">
              <a:latin typeface="+mn-lt"/>
              <a:ea typeface="+mj-ea"/>
              <a:cs typeface="Times New Roman" panose="02020603050405020304" pitchFamily="18" charset="0"/>
            </a:endParaRPr>
          </a:p>
          <a:p>
            <a:r>
              <a:rPr lang="en-US" altLang="ko-KR" sz="1600" dirty="0">
                <a:solidFill>
                  <a:srgbClr val="FF0000"/>
                </a:solidFill>
                <a:latin typeface="+mn-lt"/>
                <a:ea typeface="+mj-ea"/>
                <a:cs typeface="Times New Roman" panose="02020603050405020304" pitchFamily="18" charset="0"/>
              </a:rPr>
              <a:t>else:</a:t>
            </a:r>
          </a:p>
          <a:p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   print("Written content in the file successfully</a:t>
            </a:r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"</a:t>
            </a:r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) 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526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예외  종류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IOError</a:t>
            </a:r>
            <a:endParaRPr lang="en-US" altLang="ko-KR" dirty="0"/>
          </a:p>
          <a:p>
            <a:pPr lvl="1"/>
            <a:r>
              <a:rPr lang="ko-KR" altLang="en-US" dirty="0"/>
              <a:t>파일의 입출력 하는데 발생하는 예외</a:t>
            </a:r>
            <a:endParaRPr lang="en-US" altLang="ko-KR" dirty="0"/>
          </a:p>
          <a:p>
            <a:r>
              <a:rPr lang="en-US" altLang="ko-KR" dirty="0" err="1"/>
              <a:t>ValueError</a:t>
            </a:r>
            <a:endParaRPr lang="en-US" altLang="ko-KR" dirty="0"/>
          </a:p>
          <a:p>
            <a:pPr lvl="1"/>
            <a:r>
              <a:rPr lang="ko-KR" altLang="en-US" dirty="0"/>
              <a:t>연산이나 함수가 올바른 형이지만 부적절한 값을 가진 인자를 받았고</a:t>
            </a:r>
            <a:r>
              <a:rPr lang="en-US" altLang="ko-KR" dirty="0"/>
              <a:t> </a:t>
            </a:r>
            <a:r>
              <a:rPr lang="ko-KR" altLang="en-US" dirty="0"/>
              <a:t>더 구체적인 예외로 설명되지 않는 경우 발생하는 예외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8559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IOError</a:t>
            </a:r>
            <a:r>
              <a:rPr lang="en-US" altLang="ko-KR" dirty="0"/>
              <a:t> </a:t>
            </a:r>
            <a:r>
              <a:rPr lang="ko-KR" altLang="en-US" dirty="0"/>
              <a:t>예제</a:t>
            </a:r>
          </a:p>
        </p:txBody>
      </p:sp>
      <p:sp>
        <p:nvSpPr>
          <p:cNvPr id="16" name="AutoShape 6"/>
          <p:cNvSpPr>
            <a:spLocks noChangeArrowheads="1"/>
          </p:cNvSpPr>
          <p:nvPr/>
        </p:nvSpPr>
        <p:spPr bwMode="auto">
          <a:xfrm>
            <a:off x="666399" y="1755305"/>
            <a:ext cx="7485379" cy="3234983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882078" y="1867968"/>
            <a:ext cx="7893735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1600" dirty="0">
                <a:solidFill>
                  <a:srgbClr val="FF0000"/>
                </a:solidFill>
                <a:latin typeface="+mn-lt"/>
                <a:ea typeface="+mj-ea"/>
                <a:cs typeface="Times New Roman" panose="02020603050405020304" pitchFamily="18" charset="0"/>
              </a:rPr>
              <a:t>try:</a:t>
            </a:r>
            <a:endParaRPr lang="en-US" altLang="ko-KR" sz="1600" dirty="0">
              <a:latin typeface="+mn-lt"/>
              <a:ea typeface="+mj-ea"/>
              <a:cs typeface="Times New Roman" panose="02020603050405020304" pitchFamily="18" charset="0"/>
            </a:endParaRPr>
          </a:p>
          <a:p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   </a:t>
            </a:r>
            <a:r>
              <a:rPr lang="en-US" altLang="ko-KR" sz="1600" dirty="0" err="1">
                <a:latin typeface="+mn-lt"/>
                <a:ea typeface="+mj-ea"/>
                <a:cs typeface="Times New Roman" panose="02020603050405020304" pitchFamily="18" charset="0"/>
              </a:rPr>
              <a:t>outf</a:t>
            </a:r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 = open(”</a:t>
            </a:r>
            <a:r>
              <a:rPr lang="en-US" altLang="ko-KR" sz="1600" dirty="0" err="1">
                <a:latin typeface="+mn-lt"/>
                <a:ea typeface="+mj-ea"/>
                <a:cs typeface="Times New Roman" panose="02020603050405020304" pitchFamily="18" charset="0"/>
              </a:rPr>
              <a:t>hello.txt</a:t>
            </a:r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", ”a")</a:t>
            </a:r>
          </a:p>
          <a:p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   </a:t>
            </a:r>
            <a:r>
              <a:rPr lang="en-US" altLang="ko-KR" sz="1600" dirty="0" err="1">
                <a:latin typeface="+mn-lt"/>
                <a:ea typeface="+mj-ea"/>
                <a:cs typeface="Times New Roman" panose="02020603050405020304" pitchFamily="18" charset="0"/>
              </a:rPr>
              <a:t>f.write</a:t>
            </a:r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(”Hello</a:t>
            </a:r>
            <a:r>
              <a:rPr lang="ko-KR" altLang="en-US" sz="1600" dirty="0">
                <a:latin typeface="+mn-lt"/>
                <a:ea typeface="+mj-ea"/>
                <a:cs typeface="Times New Roman" panose="02020603050405020304" pitchFamily="18" charset="0"/>
              </a:rPr>
              <a:t> </a:t>
            </a:r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My</a:t>
            </a:r>
            <a:r>
              <a:rPr lang="ko-KR" altLang="en-US" sz="1600" dirty="0">
                <a:latin typeface="+mn-lt"/>
                <a:ea typeface="+mj-ea"/>
                <a:cs typeface="Times New Roman" panose="02020603050405020304" pitchFamily="18" charset="0"/>
              </a:rPr>
              <a:t> </a:t>
            </a:r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name</a:t>
            </a:r>
            <a:r>
              <a:rPr lang="ko-KR" altLang="en-US" sz="1600" dirty="0">
                <a:latin typeface="+mn-lt"/>
                <a:ea typeface="+mj-ea"/>
                <a:cs typeface="Times New Roman" panose="02020603050405020304" pitchFamily="18" charset="0"/>
              </a:rPr>
              <a:t> </a:t>
            </a:r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is</a:t>
            </a:r>
            <a:r>
              <a:rPr lang="ko-KR" altLang="en-US" sz="1600" dirty="0">
                <a:latin typeface="+mn-lt"/>
                <a:ea typeface="+mj-ea"/>
                <a:cs typeface="Times New Roman" panose="02020603050405020304" pitchFamily="18" charset="0"/>
              </a:rPr>
              <a:t> </a:t>
            </a:r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Python")</a:t>
            </a:r>
          </a:p>
          <a:p>
            <a:endParaRPr lang="en-US" altLang="ko-KR" sz="1600" dirty="0">
              <a:latin typeface="+mn-lt"/>
              <a:ea typeface="+mj-ea"/>
              <a:cs typeface="Times New Roman" panose="02020603050405020304" pitchFamily="18" charset="0"/>
            </a:endParaRPr>
          </a:p>
          <a:p>
            <a:r>
              <a:rPr lang="en-US" altLang="ko-KR" sz="1600" dirty="0">
                <a:solidFill>
                  <a:srgbClr val="FF0000"/>
                </a:solidFill>
                <a:latin typeface="+mn-lt"/>
                <a:ea typeface="+mj-ea"/>
                <a:cs typeface="Times New Roman" panose="02020603050405020304" pitchFamily="18" charset="0"/>
              </a:rPr>
              <a:t>except</a:t>
            </a:r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 </a:t>
            </a:r>
            <a:r>
              <a:rPr lang="en-US" altLang="ko-KR" sz="1600" dirty="0" err="1">
                <a:latin typeface="+mn-lt"/>
                <a:ea typeface="+mj-ea"/>
                <a:cs typeface="Times New Roman" panose="02020603050405020304" pitchFamily="18" charset="0"/>
              </a:rPr>
              <a:t>IOError</a:t>
            </a:r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:</a:t>
            </a:r>
          </a:p>
          <a:p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   print(”</a:t>
            </a:r>
            <a:r>
              <a:rPr lang="ko-KR" altLang="en-US" sz="1600" dirty="0">
                <a:latin typeface="+mn-lt"/>
                <a:ea typeface="+mj-ea"/>
                <a:cs typeface="Times New Roman" panose="02020603050405020304" pitchFamily="18" charset="0"/>
              </a:rPr>
              <a:t>파일을 찾을 수 없습니다</a:t>
            </a:r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.</a:t>
            </a:r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")</a:t>
            </a:r>
            <a:endParaRPr lang="en-US" altLang="ko-KR" sz="1600" dirty="0">
              <a:latin typeface="+mn-lt"/>
              <a:ea typeface="+mj-ea"/>
              <a:cs typeface="Times New Roman" panose="02020603050405020304" pitchFamily="18" charset="0"/>
            </a:endParaRPr>
          </a:p>
          <a:p>
            <a:endParaRPr lang="en-US" altLang="ko-KR" sz="1600" dirty="0">
              <a:latin typeface="+mn-lt"/>
              <a:ea typeface="+mj-ea"/>
              <a:cs typeface="Times New Roman" panose="02020603050405020304" pitchFamily="18" charset="0"/>
            </a:endParaRPr>
          </a:p>
          <a:p>
            <a:r>
              <a:rPr lang="en-US" altLang="ko-KR" sz="1600" dirty="0">
                <a:solidFill>
                  <a:srgbClr val="FF0000"/>
                </a:solidFill>
                <a:latin typeface="+mn-lt"/>
                <a:ea typeface="+mj-ea"/>
                <a:cs typeface="Times New Roman" panose="02020603050405020304" pitchFamily="18" charset="0"/>
              </a:rPr>
              <a:t>else:</a:t>
            </a:r>
          </a:p>
          <a:p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   print(”</a:t>
            </a:r>
            <a:r>
              <a:rPr lang="ko-KR" altLang="en-US" sz="1600" dirty="0">
                <a:latin typeface="+mn-lt"/>
                <a:ea typeface="+mj-ea"/>
                <a:cs typeface="Times New Roman" panose="02020603050405020304" pitchFamily="18" charset="0"/>
              </a:rPr>
              <a:t>파일 쓰기에 성공하였습니다</a:t>
            </a:r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.</a:t>
            </a:r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"</a:t>
            </a:r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) 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84881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ValueError</a:t>
            </a:r>
            <a:r>
              <a:rPr lang="en-US" altLang="ko-KR" dirty="0"/>
              <a:t> </a:t>
            </a:r>
            <a:r>
              <a:rPr lang="ko-KR" altLang="en-US" dirty="0"/>
              <a:t>예제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6" name="AutoShape 6"/>
          <p:cNvSpPr>
            <a:spLocks noChangeArrowheads="1"/>
          </p:cNvSpPr>
          <p:nvPr/>
        </p:nvSpPr>
        <p:spPr bwMode="auto">
          <a:xfrm>
            <a:off x="666400" y="1755306"/>
            <a:ext cx="7381030" cy="2604404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940444" y="1853248"/>
            <a:ext cx="7893735" cy="2124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1600" dirty="0">
                <a:solidFill>
                  <a:srgbClr val="FF0000"/>
                </a:solidFill>
                <a:latin typeface="+mn-lt"/>
                <a:ea typeface="+mj-ea"/>
                <a:cs typeface="Times New Roman" panose="02020603050405020304" pitchFamily="18" charset="0"/>
              </a:rPr>
              <a:t>try:</a:t>
            </a:r>
          </a:p>
          <a:p>
            <a:r>
              <a:rPr lang="en-US" altLang="ko-KR" sz="1600" dirty="0">
                <a:solidFill>
                  <a:srgbClr val="FF0000"/>
                </a:solidFill>
                <a:latin typeface="+mn-lt"/>
                <a:ea typeface="+mj-ea"/>
                <a:cs typeface="Times New Roman" panose="02020603050405020304" pitchFamily="18" charset="0"/>
              </a:rPr>
              <a:t>   </a:t>
            </a:r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num = int(’hello’)</a:t>
            </a:r>
          </a:p>
          <a:p>
            <a:endParaRPr lang="en-US" altLang="ko-KR" sz="1600" dirty="0">
              <a:latin typeface="+mn-lt"/>
              <a:ea typeface="+mj-ea"/>
              <a:cs typeface="Times New Roman" panose="02020603050405020304" pitchFamily="18" charset="0"/>
            </a:endParaRPr>
          </a:p>
          <a:p>
            <a:r>
              <a:rPr lang="en-US" altLang="ko-KR" sz="1600" dirty="0">
                <a:solidFill>
                  <a:srgbClr val="FF0000"/>
                </a:solidFill>
                <a:latin typeface="+mn-lt"/>
                <a:ea typeface="+mj-ea"/>
                <a:cs typeface="Times New Roman" panose="02020603050405020304" pitchFamily="18" charset="0"/>
              </a:rPr>
              <a:t>except</a:t>
            </a:r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 </a:t>
            </a:r>
            <a:r>
              <a:rPr lang="en-US" altLang="ko-KR" sz="1600" dirty="0" err="1">
                <a:latin typeface="+mn-lt"/>
                <a:ea typeface="+mj-ea"/>
                <a:cs typeface="Times New Roman" panose="02020603050405020304" pitchFamily="18" charset="0"/>
              </a:rPr>
              <a:t>ValueError</a:t>
            </a:r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:</a:t>
            </a:r>
          </a:p>
          <a:p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   print(”</a:t>
            </a:r>
            <a:r>
              <a:rPr lang="ko-KR" altLang="en-US" sz="1600" dirty="0">
                <a:latin typeface="+mn-lt"/>
                <a:ea typeface="+mj-ea"/>
                <a:cs typeface="Times New Roman" panose="02020603050405020304" pitchFamily="18" charset="0"/>
              </a:rPr>
              <a:t>숫자가 아니므로 </a:t>
            </a:r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int</a:t>
            </a:r>
            <a:r>
              <a:rPr lang="ko-KR" altLang="en-US" sz="1600" dirty="0" err="1">
                <a:latin typeface="+mn-lt"/>
                <a:ea typeface="+mj-ea"/>
                <a:cs typeface="Times New Roman" panose="02020603050405020304" pitchFamily="18" charset="0"/>
              </a:rPr>
              <a:t>를</a:t>
            </a:r>
            <a:r>
              <a:rPr lang="ko-KR" altLang="en-US" sz="1600" dirty="0">
                <a:latin typeface="+mn-lt"/>
                <a:ea typeface="+mj-ea"/>
                <a:cs typeface="Times New Roman" panose="02020603050405020304" pitchFamily="18" charset="0"/>
              </a:rPr>
              <a:t> 실행할 수 없습니다</a:t>
            </a:r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.</a:t>
            </a:r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")</a:t>
            </a:r>
            <a:endParaRPr lang="en-US" altLang="ko-KR" sz="1600" dirty="0">
              <a:latin typeface="+mn-lt"/>
              <a:ea typeface="+mj-ea"/>
              <a:cs typeface="Times New Roman" panose="02020603050405020304" pitchFamily="18" charset="0"/>
            </a:endParaRPr>
          </a:p>
          <a:p>
            <a:endParaRPr lang="en-US" altLang="ko-KR" sz="1600" dirty="0">
              <a:latin typeface="+mn-lt"/>
              <a:ea typeface="+mj-ea"/>
              <a:cs typeface="Times New Roman" panose="02020603050405020304" pitchFamily="18" charset="0"/>
            </a:endParaRPr>
          </a:p>
          <a:p>
            <a:r>
              <a:rPr lang="en-US" altLang="ko-KR" sz="1600" dirty="0">
                <a:solidFill>
                  <a:srgbClr val="FF0000"/>
                </a:solidFill>
                <a:latin typeface="+mn-lt"/>
                <a:ea typeface="+mj-ea"/>
                <a:cs typeface="Times New Roman" panose="02020603050405020304" pitchFamily="18" charset="0"/>
              </a:rPr>
              <a:t>else:</a:t>
            </a:r>
          </a:p>
          <a:p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   print(num) 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08476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ValueError</a:t>
            </a:r>
            <a:r>
              <a:rPr lang="en-US" altLang="ko-KR" dirty="0"/>
              <a:t> </a:t>
            </a:r>
            <a:r>
              <a:rPr lang="ko-KR" altLang="en-US" dirty="0"/>
              <a:t>예제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6" name="AutoShape 6"/>
          <p:cNvSpPr>
            <a:spLocks noChangeArrowheads="1"/>
          </p:cNvSpPr>
          <p:nvPr/>
        </p:nvSpPr>
        <p:spPr bwMode="auto">
          <a:xfrm>
            <a:off x="666400" y="1755305"/>
            <a:ext cx="7381030" cy="3162683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94529" y="1856132"/>
            <a:ext cx="7893735" cy="3407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1600" dirty="0">
                <a:solidFill>
                  <a:srgbClr val="FF0000"/>
                </a:solidFill>
                <a:latin typeface="+mn-lt"/>
                <a:ea typeface="+mj-ea"/>
                <a:cs typeface="Times New Roman" panose="02020603050405020304" pitchFamily="18" charset="0"/>
              </a:rPr>
              <a:t>try:</a:t>
            </a:r>
          </a:p>
          <a:p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   month = int(input("</a:t>
            </a:r>
            <a:r>
              <a:rPr lang="ko-KR" altLang="en-US" sz="1600" dirty="0">
                <a:latin typeface="+mn-lt"/>
                <a:ea typeface="+mj-ea"/>
                <a:cs typeface="Times New Roman" panose="02020603050405020304" pitchFamily="18" charset="0"/>
              </a:rPr>
              <a:t>월을 입력하십시오 </a:t>
            </a:r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: "))</a:t>
            </a:r>
          </a:p>
          <a:p>
            <a:endParaRPr lang="en-US" altLang="ko-KR" sz="1600" dirty="0">
              <a:latin typeface="+mn-lt"/>
              <a:ea typeface="+mj-ea"/>
              <a:cs typeface="Times New Roman" panose="02020603050405020304" pitchFamily="18" charset="0"/>
            </a:endParaRPr>
          </a:p>
          <a:p>
            <a:r>
              <a:rPr lang="en-US" altLang="ko-KR" sz="1600" dirty="0">
                <a:solidFill>
                  <a:srgbClr val="FF0000"/>
                </a:solidFill>
                <a:latin typeface="+mn-lt"/>
                <a:ea typeface="+mj-ea"/>
                <a:cs typeface="Times New Roman" panose="02020603050405020304" pitchFamily="18" charset="0"/>
              </a:rPr>
              <a:t>except</a:t>
            </a:r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 </a:t>
            </a:r>
            <a:r>
              <a:rPr lang="en-US" altLang="ko-KR" sz="1600" dirty="0" err="1">
                <a:latin typeface="+mn-lt"/>
                <a:ea typeface="+mj-ea"/>
                <a:cs typeface="Times New Roman" panose="02020603050405020304" pitchFamily="18" charset="0"/>
              </a:rPr>
              <a:t>ValueError</a:t>
            </a:r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:</a:t>
            </a:r>
          </a:p>
          <a:p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   print("</a:t>
            </a:r>
            <a:r>
              <a:rPr lang="ko-KR" altLang="en-US" sz="1600" dirty="0">
                <a:latin typeface="+mn-lt"/>
                <a:ea typeface="+mj-ea"/>
                <a:cs typeface="Times New Roman" panose="02020603050405020304" pitchFamily="18" charset="0"/>
              </a:rPr>
              <a:t>숫자가 아닙니다</a:t>
            </a:r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.")</a:t>
            </a:r>
          </a:p>
          <a:p>
            <a:endParaRPr lang="en-US" altLang="ko-KR" sz="1600" dirty="0">
              <a:latin typeface="+mn-lt"/>
              <a:ea typeface="+mj-ea"/>
              <a:cs typeface="Times New Roman" panose="02020603050405020304" pitchFamily="18" charset="0"/>
            </a:endParaRPr>
          </a:p>
          <a:p>
            <a:r>
              <a:rPr lang="en-US" altLang="ko-KR" sz="1600" dirty="0">
                <a:solidFill>
                  <a:srgbClr val="FF0000"/>
                </a:solidFill>
                <a:latin typeface="+mn-lt"/>
                <a:ea typeface="+mj-ea"/>
                <a:cs typeface="Times New Roman" panose="02020603050405020304" pitchFamily="18" charset="0"/>
              </a:rPr>
              <a:t>else:</a:t>
            </a:r>
          </a:p>
          <a:p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    if month&lt;1 or month&gt;12:</a:t>
            </a:r>
          </a:p>
          <a:p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        print("</a:t>
            </a:r>
            <a:r>
              <a:rPr lang="ko-KR" altLang="en-US" sz="1600" dirty="0">
                <a:latin typeface="+mn-lt"/>
                <a:ea typeface="+mj-ea"/>
                <a:cs typeface="Times New Roman" panose="02020603050405020304" pitchFamily="18" charset="0"/>
              </a:rPr>
              <a:t>올바른 월이 아닙니다</a:t>
            </a:r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.")</a:t>
            </a:r>
          </a:p>
          <a:p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    else:</a:t>
            </a:r>
          </a:p>
          <a:p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        print("</a:t>
            </a:r>
            <a:r>
              <a:rPr lang="ko-KR" altLang="en-US" sz="1600" dirty="0">
                <a:latin typeface="+mn-lt"/>
                <a:ea typeface="+mj-ea"/>
                <a:cs typeface="Times New Roman" panose="02020603050405020304" pitchFamily="18" charset="0"/>
              </a:rPr>
              <a:t>사용자가 입력한 달은</a:t>
            </a:r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",month,"</a:t>
            </a:r>
            <a:r>
              <a:rPr lang="ko-KR" altLang="en-US" sz="1600" dirty="0">
                <a:latin typeface="+mn-lt"/>
                <a:ea typeface="+mj-ea"/>
                <a:cs typeface="Times New Roman" panose="02020603050405020304" pitchFamily="18" charset="0"/>
              </a:rPr>
              <a:t>월 입니다</a:t>
            </a:r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.") </a:t>
            </a:r>
          </a:p>
          <a:p>
            <a:endParaRPr lang="en-US" altLang="ko-KR" sz="1600" dirty="0">
              <a:latin typeface="+mn-lt"/>
              <a:ea typeface="+mj-ea"/>
              <a:cs typeface="Times New Roman" panose="02020603050405020304" pitchFamily="18" charset="0"/>
            </a:endParaRPr>
          </a:p>
          <a:p>
            <a:endParaRPr lang="en-US" altLang="ko-KR" sz="1600" dirty="0">
              <a:latin typeface="+mn-lt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D5DB215-6832-A149-800E-34A2DD67C7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956" y="5378399"/>
            <a:ext cx="3716846" cy="677657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EEEBE91D-E0DB-1944-88C1-C228101DA9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956" y="6056056"/>
            <a:ext cx="2752982" cy="677657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212CF08-F26D-9448-8BD4-46362DD48D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956" y="4873155"/>
            <a:ext cx="2915959" cy="61795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8243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이온">
  <a:themeElements>
    <a:clrScheme name="이온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이온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이온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tint val="100000"/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{A2F3C0EA-8887-A744-A020-3D5CFD5766E6}tf10001062</Template>
  <TotalTime>6465</TotalTime>
  <Words>846</Words>
  <Application>Microsoft Office PowerPoint</Application>
  <PresentationFormat>화면 슬라이드 쇼(4:3)</PresentationFormat>
  <Paragraphs>191</Paragraphs>
  <Slides>21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8" baseType="lpstr">
      <vt:lpstr>맑은 고딕</vt:lpstr>
      <vt:lpstr>함초롬바탕</vt:lpstr>
      <vt:lpstr>Arial</vt:lpstr>
      <vt:lpstr>Century Gothic</vt:lpstr>
      <vt:lpstr>Times New Roman</vt:lpstr>
      <vt:lpstr>Wingdings 3</vt:lpstr>
      <vt:lpstr>이온</vt:lpstr>
      <vt:lpstr>예외처리 활용 12주차_03_01</vt:lpstr>
      <vt:lpstr>학습목표</vt:lpstr>
      <vt:lpstr>파일 존재 확인, 예외처리</vt:lpstr>
      <vt:lpstr>파일의 존재 여부 확인, 예외처리 1 </vt:lpstr>
      <vt:lpstr>파일의 존재 여부 확인, 예외처리 2 </vt:lpstr>
      <vt:lpstr>예외  종류</vt:lpstr>
      <vt:lpstr>IOError 예제</vt:lpstr>
      <vt:lpstr>ValueError 예제 1</vt:lpstr>
      <vt:lpstr>ValueError 예제 2</vt:lpstr>
      <vt:lpstr>Multiple Exceptions</vt:lpstr>
      <vt:lpstr>연습문제 1</vt:lpstr>
      <vt:lpstr>연습문제 1 코드</vt:lpstr>
      <vt:lpstr>연습문제 2</vt:lpstr>
      <vt:lpstr>연습문제 2 코드</vt:lpstr>
      <vt:lpstr>연습문제 3</vt:lpstr>
      <vt:lpstr>연습문제 3 코드</vt:lpstr>
      <vt:lpstr>연습문제 4</vt:lpstr>
      <vt:lpstr>연습문제 4 코드</vt:lpstr>
      <vt:lpstr>강의 요약</vt:lpstr>
      <vt:lpstr>목표 달성 질문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파이썬 소개와 설치</dc:title>
  <dc:creator>김경미 한동대</dc:creator>
  <cp:lastModifiedBy>user</cp:lastModifiedBy>
  <cp:revision>582</cp:revision>
  <dcterms:created xsi:type="dcterms:W3CDTF">2015-11-07T02:06:58Z</dcterms:created>
  <dcterms:modified xsi:type="dcterms:W3CDTF">2023-05-03T07:09:49Z</dcterms:modified>
</cp:coreProperties>
</file>