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1555" r:id="rId2"/>
    <p:sldId id="1556" r:id="rId3"/>
    <p:sldId id="1557" r:id="rId4"/>
    <p:sldId id="1558" r:id="rId5"/>
    <p:sldId id="1559" r:id="rId6"/>
    <p:sldId id="1560" r:id="rId7"/>
    <p:sldId id="1561" r:id="rId8"/>
    <p:sldId id="1562" r:id="rId9"/>
    <p:sldId id="1563" r:id="rId10"/>
    <p:sldId id="1564" r:id="rId11"/>
    <p:sldId id="1565" r:id="rId12"/>
    <p:sldId id="1566" r:id="rId13"/>
    <p:sldId id="1567" r:id="rId14"/>
    <p:sldId id="1568" r:id="rId15"/>
    <p:sldId id="1569" r:id="rId16"/>
    <p:sldId id="1570" r:id="rId17"/>
    <p:sldId id="1571" r:id="rId18"/>
    <p:sldId id="1572" r:id="rId19"/>
    <p:sldId id="1573" r:id="rId20"/>
    <p:sldId id="15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31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45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056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30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66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85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271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93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047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87E8-A03A-4647-86D7-D9FFD955CBA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7A0-9F03-48A8-8DE9-A8941C9AD7A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C4DB-6BB4-4880-9709-E638E700620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C2DF-615B-4121-9A6C-12E7ACA5291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E28-1711-4439-9D80-521C0115CCA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243E-F80F-4657-93D3-0D0E60A87765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B5D-691E-4E8C-A0F2-43E270AC8A3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28AB-243E-4B95-89A5-49372D68BCC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1339-7CBD-44BD-9329-666207310E2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E890-16FB-4FCB-B285-B007DF4E5B3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143B-F850-495E-A612-7240AC173F7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40D9-A16C-429E-B36F-1B2D9C464C0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06F1-5A60-4AA7-A759-B00CD3CDA46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B0E9-1269-45B3-92E2-D573A7723BE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E342-A755-4826-9B27-3CEF1A0B97E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3412-C841-4A5E-A04B-C32226A8089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4C65-9782-4363-A763-DDC00BEE98AF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C04381-8E57-433B-86C3-2987BD2685B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741" y="2745059"/>
            <a:ext cx="654627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Tkinter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</a:rPr>
              <a:t>개요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다양한 예제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21458" y="464529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9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출력을 위한 </a:t>
            </a:r>
            <a:r>
              <a:rPr lang="en-US" altLang="ko-KR" dirty="0" err="1"/>
              <a:t>Tkinter</a:t>
            </a:r>
            <a:r>
              <a:rPr lang="en-US" altLang="ko-KR" dirty="0"/>
              <a:t> widgets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91704"/>
              </p:ext>
            </p:extLst>
          </p:nvPr>
        </p:nvGraphicFramePr>
        <p:xfrm>
          <a:off x="636998" y="1882772"/>
          <a:ext cx="8011702" cy="3631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7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widget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r>
                        <a:rPr lang="ko-KR" altLang="en-US" sz="1600" dirty="0"/>
                        <a:t>나 </a:t>
                      </a:r>
                      <a:r>
                        <a:rPr lang="en-US" altLang="ko-KR" sz="1600" dirty="0"/>
                        <a:t>images</a:t>
                      </a:r>
                      <a:r>
                        <a:rPr lang="ko-KR" altLang="en-US" sz="1600" dirty="0"/>
                        <a:t>을 보여주는 가장 기본적인 방법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PhotoImage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BitmapImage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en-US" altLang="ko-KR" sz="1600" dirty="0"/>
                        <a:t>widget</a:t>
                      </a:r>
                      <a:r>
                        <a:rPr lang="ko-KR" altLang="en-US" sz="1600" dirty="0"/>
                        <a:t>보다 </a:t>
                      </a:r>
                      <a:r>
                        <a:rPr lang="en-US" altLang="ko-KR" sz="1600" dirty="0"/>
                        <a:t>class </a:t>
                      </a:r>
                      <a:r>
                        <a:rPr lang="ko-KR" altLang="en-US" sz="1600" dirty="0"/>
                        <a:t>객체</a:t>
                      </a:r>
                      <a:r>
                        <a:rPr lang="en-US" altLang="ko-KR" sz="1600" dirty="0"/>
                        <a:t>(objects)</a:t>
                      </a:r>
                      <a:r>
                        <a:rPr lang="ko-KR" altLang="en-US" sz="1600" dirty="0"/>
                        <a:t>에 가깝다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Label</a:t>
                      </a:r>
                      <a:r>
                        <a:rPr lang="ko-KR" altLang="en-US" sz="1600" dirty="0"/>
                        <a:t>이나 다른 </a:t>
                      </a:r>
                      <a:r>
                        <a:rPr lang="en-US" altLang="ko-KR" sz="1600" dirty="0"/>
                        <a:t>display widgets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과 혼합하여 사용된다</a:t>
                      </a:r>
                      <a:r>
                        <a:rPr lang="en-US" altLang="ko-KR" sz="1600" dirty="0"/>
                        <a:t> Images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bitmaps</a:t>
                      </a:r>
                      <a:r>
                        <a:rPr lang="ko-KR" altLang="en-US" sz="1600" dirty="0"/>
                        <a:t>을 각각 보여준다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Listbox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가 강조할 수 있는 </a:t>
                      </a:r>
                      <a:r>
                        <a:rPr lang="en-US" altLang="ko-KR" sz="1600" dirty="0"/>
                        <a:t>Text items</a:t>
                      </a:r>
                      <a:r>
                        <a:rPr lang="ko-KR" altLang="en-US" sz="1600" dirty="0"/>
                        <a:t>의 목록을 보여준다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Menu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에게 </a:t>
                      </a:r>
                      <a:r>
                        <a:rPr lang="en-US" altLang="ko-KR" sz="1600" dirty="0"/>
                        <a:t>menu</a:t>
                      </a:r>
                      <a:r>
                        <a:rPr lang="ko-KR" altLang="en-US" sz="1600" dirty="0"/>
                        <a:t>를 만들 수 있는 기능을 제공한다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84462" y="1738318"/>
            <a:ext cx="8382883" cy="46138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525186" y="1988797"/>
            <a:ext cx="78700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root=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#event binding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l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ttk.Label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(root, text="Starting...")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l.grid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l.bind</a:t>
            </a:r>
            <a:r>
              <a:rPr lang="en-US" altLang="ko-KR" dirty="0">
                <a:latin typeface="+mn-lt"/>
              </a:rPr>
              <a:t>('&lt;Enter&gt;', lambda e: </a:t>
            </a:r>
            <a:r>
              <a:rPr lang="en-US" altLang="ko-KR" dirty="0" err="1">
                <a:latin typeface="+mn-lt"/>
              </a:rPr>
              <a:t>l.configure</a:t>
            </a:r>
            <a:r>
              <a:rPr lang="en-US" altLang="ko-KR" dirty="0">
                <a:latin typeface="+mn-lt"/>
              </a:rPr>
              <a:t>(text='Moved mouse inside'))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l.bind</a:t>
            </a:r>
            <a:r>
              <a:rPr lang="en-US" altLang="ko-KR" dirty="0">
                <a:latin typeface="+mn-lt"/>
              </a:rPr>
              <a:t>('&lt;Leave&gt;', lambda e: </a:t>
            </a:r>
            <a:r>
              <a:rPr lang="en-US" altLang="ko-KR" dirty="0" err="1">
                <a:latin typeface="+mn-lt"/>
              </a:rPr>
              <a:t>l.configure</a:t>
            </a:r>
            <a:r>
              <a:rPr lang="en-US" altLang="ko-KR" dirty="0">
                <a:latin typeface="+mn-lt"/>
              </a:rPr>
              <a:t>(text='Moved mouse outside'))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l.bind</a:t>
            </a:r>
            <a:r>
              <a:rPr lang="en-US" altLang="ko-KR" dirty="0">
                <a:latin typeface="+mn-lt"/>
              </a:rPr>
              <a:t>('&lt;1&gt;', lambda e: </a:t>
            </a:r>
            <a:r>
              <a:rPr lang="en-US" altLang="ko-KR" dirty="0" err="1">
                <a:latin typeface="+mn-lt"/>
              </a:rPr>
              <a:t>l.configure</a:t>
            </a:r>
            <a:r>
              <a:rPr lang="en-US" altLang="ko-KR" dirty="0">
                <a:latin typeface="+mn-lt"/>
              </a:rPr>
              <a:t>(text='Clicked left mouse button'))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l.bind</a:t>
            </a:r>
            <a:r>
              <a:rPr lang="en-US" altLang="ko-KR" dirty="0">
                <a:latin typeface="+mn-lt"/>
              </a:rPr>
              <a:t>('&lt;Double-1&gt;', lambda e: </a:t>
            </a:r>
            <a:r>
              <a:rPr lang="en-US" altLang="ko-KR" dirty="0" err="1">
                <a:latin typeface="+mn-lt"/>
              </a:rPr>
              <a:t>l.configure</a:t>
            </a:r>
            <a:r>
              <a:rPr lang="en-US" altLang="ko-KR" dirty="0">
                <a:latin typeface="+mn-lt"/>
              </a:rPr>
              <a:t>(text='Double clicked'))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l.bind</a:t>
            </a:r>
            <a:r>
              <a:rPr lang="en-US" altLang="ko-KR" dirty="0">
                <a:latin typeface="+mn-lt"/>
              </a:rPr>
              <a:t>('&lt;B3-Motion&gt;', lambda e: </a:t>
            </a:r>
            <a:r>
              <a:rPr lang="en-US" altLang="ko-KR" dirty="0" err="1">
                <a:latin typeface="+mn-lt"/>
              </a:rPr>
              <a:t>l.configure</a:t>
            </a:r>
            <a:r>
              <a:rPr lang="en-US" altLang="ko-KR" dirty="0">
                <a:latin typeface="+mn-lt"/>
              </a:rPr>
              <a:t>(text='right button drag to %</a:t>
            </a:r>
            <a:r>
              <a:rPr lang="en-US" altLang="ko-KR" dirty="0" err="1">
                <a:latin typeface="+mn-lt"/>
              </a:rPr>
              <a:t>d,%d</a:t>
            </a:r>
            <a:r>
              <a:rPr lang="en-US" altLang="ko-KR" dirty="0">
                <a:latin typeface="+mn-lt"/>
              </a:rPr>
              <a:t>' % (</a:t>
            </a:r>
            <a:r>
              <a:rPr lang="en-US" altLang="ko-KR" dirty="0" err="1">
                <a:latin typeface="+mn-lt"/>
              </a:rPr>
              <a:t>e.x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e.y</a:t>
            </a:r>
            <a:r>
              <a:rPr lang="en-US" altLang="ko-KR" dirty="0">
                <a:latin typeface="+mn-lt"/>
              </a:rPr>
              <a:t>)))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63" y="2059390"/>
            <a:ext cx="3226574" cy="1253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8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Label </a:t>
            </a:r>
            <a:r>
              <a:rPr lang="ko-KR" altLang="en-US" dirty="0">
                <a:solidFill>
                  <a:srgbClr val="FF0000"/>
                </a:solidFill>
              </a:rPr>
              <a:t>예제 </a:t>
            </a:r>
            <a:r>
              <a:rPr lang="en-US" altLang="ko-KR" dirty="0">
                <a:solidFill>
                  <a:srgbClr val="FF0000"/>
                </a:solidFill>
              </a:rPr>
              <a:t>2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811358" y="3089465"/>
            <a:ext cx="5640201" cy="32457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020993" y="3235316"/>
            <a:ext cx="5220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label = Label(root, text = 'Hello World!')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label.grid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0A05D53-E130-C443-9386-8C6A2DB7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9" y="1853248"/>
            <a:ext cx="2187084" cy="10131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PhotoImage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988" y="2242910"/>
            <a:ext cx="7694256" cy="43294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938660" y="2584818"/>
            <a:ext cx="7576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, Canvas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PIL import </a:t>
            </a:r>
            <a:r>
              <a:rPr lang="en-US" altLang="ko-KR" sz="1600" dirty="0" err="1">
                <a:latin typeface="+mn-lt"/>
              </a:rPr>
              <a:t>ImageTk</a:t>
            </a:r>
            <a:r>
              <a:rPr lang="en-US" altLang="ko-KR" sz="1600" dirty="0">
                <a:latin typeface="+mn-lt"/>
              </a:rPr>
              <a:t>, Image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root =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canvas = Canvas(root, width=400, height=300)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canvas.pack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#image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Image.open</a:t>
            </a:r>
            <a:r>
              <a:rPr lang="en-US" altLang="ko-KR" sz="1600" dirty="0">
                <a:latin typeface="+mn-lt"/>
              </a:rPr>
              <a:t>('cat.gif')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canvas.image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ImageTk.PhotoImage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im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canvas.create_image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(0, 0, image=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canvas.image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, anchor='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nw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74" y="980275"/>
            <a:ext cx="3458712" cy="281942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4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36741" y="1690690"/>
            <a:ext cx="4906538" cy="47212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5EAA55-059A-6E43-A42D-34BAB19ED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4" y="2427739"/>
            <a:ext cx="3075145" cy="25791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6B745-BB95-7848-8F09-84088D405FE4}"/>
              </a:ext>
            </a:extLst>
          </p:cNvPr>
          <p:cNvSpPr txBox="1"/>
          <p:nvPr/>
        </p:nvSpPr>
        <p:spPr>
          <a:xfrm>
            <a:off x="4151725" y="1784210"/>
            <a:ext cx="5353050" cy="545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dirty="0">
                <a:latin typeface="+mn-lt"/>
                <a:ea typeface="+mj-ea"/>
              </a:rPr>
              <a:t>from </a:t>
            </a:r>
            <a:r>
              <a:rPr lang="en" altLang="ko-Kore-KR" dirty="0" err="1">
                <a:latin typeface="+mn-lt"/>
                <a:ea typeface="+mj-ea"/>
              </a:rPr>
              <a:t>tkinter</a:t>
            </a:r>
            <a:r>
              <a:rPr lang="en" altLang="ko-Kore-KR" dirty="0">
                <a:latin typeface="+mn-lt"/>
                <a:ea typeface="+mj-ea"/>
              </a:rPr>
              <a:t> import *</a:t>
            </a:r>
          </a:p>
          <a:p>
            <a:r>
              <a:rPr lang="en" altLang="ko-Kore-KR" dirty="0">
                <a:latin typeface="+mn-lt"/>
                <a:ea typeface="+mj-ea"/>
              </a:rPr>
              <a:t>root = Tk()</a:t>
            </a:r>
          </a:p>
          <a:p>
            <a:r>
              <a:rPr lang="en" altLang="ko-Kore-KR" dirty="0" err="1">
                <a:latin typeface="+mn-lt"/>
                <a:ea typeface="+mj-ea"/>
              </a:rPr>
              <a:t>root.geometry</a:t>
            </a:r>
            <a:r>
              <a:rPr lang="en" altLang="ko-Kore-KR" dirty="0">
                <a:latin typeface="+mn-lt"/>
                <a:ea typeface="+mj-ea"/>
              </a:rPr>
              <a:t>('300x200')</a:t>
            </a:r>
          </a:p>
          <a:p>
            <a:r>
              <a:rPr lang="en" altLang="ko-Kore-KR" dirty="0" err="1">
                <a:latin typeface="+mn-lt"/>
                <a:ea typeface="+mj-ea"/>
              </a:rPr>
              <a:t>root.title</a:t>
            </a:r>
            <a:r>
              <a:rPr lang="en" altLang="ko-Kore-KR" dirty="0">
                <a:latin typeface="+mn-lt"/>
                <a:ea typeface="+mj-ea"/>
              </a:rPr>
              <a:t>("Basic Menu Bar")</a:t>
            </a: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 = Menu(root)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/>
            </a:r>
            <a:b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</a:b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filemenu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 = Menu(</a:t>
            </a: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</a:p>
          <a:p>
            <a:r>
              <a:rPr lang="en" altLang="ko-Kore-KR" dirty="0" err="1">
                <a:latin typeface="+mn-lt"/>
                <a:ea typeface="+mj-ea"/>
              </a:rPr>
              <a:t>filemenu.add_command</a:t>
            </a:r>
            <a:r>
              <a:rPr lang="en" altLang="ko-Kore-KR" dirty="0">
                <a:latin typeface="+mn-lt"/>
                <a:ea typeface="+mj-ea"/>
              </a:rPr>
              <a:t>(label="Open")</a:t>
            </a:r>
          </a:p>
          <a:p>
            <a:r>
              <a:rPr lang="en" altLang="ko-Kore-KR" dirty="0" err="1">
                <a:latin typeface="+mn-lt"/>
                <a:ea typeface="+mj-ea"/>
              </a:rPr>
              <a:t>filemenu.add_command</a:t>
            </a:r>
            <a:r>
              <a:rPr lang="en" altLang="ko-Kore-KR" dirty="0">
                <a:latin typeface="+mn-lt"/>
                <a:ea typeface="+mj-ea"/>
              </a:rPr>
              <a:t>(label="Save")</a:t>
            </a:r>
          </a:p>
          <a:p>
            <a:r>
              <a:rPr lang="en" altLang="ko-Kore-KR" dirty="0" err="1">
                <a:latin typeface="+mn-lt"/>
                <a:ea typeface="+mj-ea"/>
              </a:rPr>
              <a:t>filemenu.add_command</a:t>
            </a:r>
            <a:r>
              <a:rPr lang="en" altLang="ko-Kore-KR" dirty="0">
                <a:latin typeface="+mn-lt"/>
                <a:ea typeface="+mj-ea"/>
              </a:rPr>
              <a:t>(label="Exit")</a:t>
            </a: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menubar.add_cascade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(label="File", menu=</a:t>
            </a: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filemenu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root.config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(menu=</a:t>
            </a:r>
            <a:r>
              <a:rPr lang="en" altLang="ko-Kore-KR" dirty="0" err="1">
                <a:solidFill>
                  <a:srgbClr val="FF0000"/>
                </a:solidFill>
                <a:latin typeface="+mn-lt"/>
                <a:ea typeface="+mj-ea"/>
              </a:rPr>
              <a:t>menubar</a:t>
            </a:r>
            <a:r>
              <a:rPr lang="en" altLang="ko-Kore-KR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r>
              <a:rPr lang="en" altLang="ko-Kore-KR" dirty="0" err="1">
                <a:latin typeface="+mn-lt"/>
                <a:ea typeface="+mj-ea"/>
              </a:rPr>
              <a:t>root.mainloop</a:t>
            </a:r>
            <a:r>
              <a:rPr lang="en" altLang="ko-Kore-KR" dirty="0">
                <a:latin typeface="+mn-lt"/>
                <a:ea typeface="+mj-ea"/>
              </a:rPr>
              <a:t>()</a:t>
            </a: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endParaRPr lang="en" altLang="ko-Kore-KR" dirty="0">
              <a:latin typeface="+mn-lt"/>
              <a:ea typeface="+mj-ea"/>
            </a:endParaRPr>
          </a:p>
          <a:p>
            <a:r>
              <a:rPr lang="en" altLang="ko-Kore-KR" dirty="0">
                <a:latin typeface="+mn-lt"/>
                <a:ea typeface="+mj-ea"/>
              </a:rPr>
              <a:t/>
            </a:r>
            <a:br>
              <a:rPr lang="en" altLang="ko-Kore-KR" dirty="0">
                <a:latin typeface="+mn-lt"/>
                <a:ea typeface="+mj-ea"/>
              </a:rPr>
            </a:b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예제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5536" y="1543304"/>
            <a:ext cx="7030890" cy="51623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08479-0893-49C7-A6F5-05289F20E405}"/>
              </a:ext>
            </a:extLst>
          </p:cNvPr>
          <p:cNvSpPr txBox="1"/>
          <p:nvPr/>
        </p:nvSpPr>
        <p:spPr>
          <a:xfrm>
            <a:off x="692174" y="1654584"/>
            <a:ext cx="70024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</a:t>
            </a:r>
            <a:r>
              <a:rPr lang="en-US" altLang="ko-KR" dirty="0" err="1">
                <a:latin typeface="+mn-lt"/>
              </a:rPr>
              <a:t>filewin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Toplevel</a:t>
            </a:r>
            <a:r>
              <a:rPr lang="en-US" altLang="ko-KR" dirty="0">
                <a:latin typeface="+mn-lt"/>
              </a:rPr>
              <a:t>(root)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button = Button(</a:t>
            </a:r>
            <a:r>
              <a:rPr lang="en-US" altLang="ko-KR" dirty="0" err="1">
                <a:latin typeface="+mn-lt"/>
              </a:rPr>
              <a:t>filewin</a:t>
            </a:r>
            <a:r>
              <a:rPr lang="en-US" altLang="ko-KR" dirty="0">
                <a:latin typeface="+mn-lt"/>
              </a:rPr>
              <a:t>, text="Do nothing button")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</a:t>
            </a:r>
            <a:r>
              <a:rPr lang="en-US" altLang="ko-KR" dirty="0" err="1">
                <a:latin typeface="+mn-lt"/>
              </a:rPr>
              <a:t>button.pack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root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menubar</a:t>
            </a:r>
            <a:r>
              <a:rPr lang="en-US" altLang="ko-KR" dirty="0">
                <a:latin typeface="+mn-lt"/>
              </a:rPr>
              <a:t> = Menu(root)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Menu(</a:t>
            </a:r>
            <a:r>
              <a:rPr lang="en-US" altLang="ko-KR" dirty="0" err="1">
                <a:latin typeface="+mn-lt"/>
              </a:rPr>
              <a:t>menubar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tearoff</a:t>
            </a:r>
            <a:r>
              <a:rPr lang="en-US" altLang="ko-KR" dirty="0">
                <a:latin typeface="+mn-lt"/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(label="New",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(label="Open",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(label="Save",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(label="Save as...",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(label="Close",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 smtClean="0">
                <a:latin typeface="+mn-lt"/>
              </a:rPr>
              <a:t>)   #continue</a:t>
            </a: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4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예제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11796" y="1690689"/>
            <a:ext cx="7491545" cy="49040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B4CFF-B9C5-49F8-B49B-61A975BE663F}"/>
              </a:ext>
            </a:extLst>
          </p:cNvPr>
          <p:cNvSpPr txBox="1"/>
          <p:nvPr/>
        </p:nvSpPr>
        <p:spPr>
          <a:xfrm>
            <a:off x="1045369" y="1853248"/>
            <a:ext cx="75850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filemenu.add_separator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filemenu.add_command</a:t>
            </a:r>
            <a:r>
              <a:rPr lang="en-US" altLang="ko-KR" dirty="0">
                <a:latin typeface="+mn-lt"/>
              </a:rPr>
              <a:t>(label="Exit", command=</a:t>
            </a:r>
            <a:r>
              <a:rPr lang="en-US" altLang="ko-KR" dirty="0" err="1">
                <a:latin typeface="+mn-lt"/>
              </a:rPr>
              <a:t>root.quit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(label="File",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filemenu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+mn-lt"/>
              </a:rPr>
              <a:t>editmenu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Menu(</a:t>
            </a:r>
            <a:r>
              <a:rPr lang="en-US" altLang="ko-KR" dirty="0" err="1">
                <a:latin typeface="+mn-lt"/>
              </a:rPr>
              <a:t>menubar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tearoff</a:t>
            </a:r>
            <a:r>
              <a:rPr lang="en-US" altLang="ko-KR" dirty="0">
                <a:latin typeface="+mn-lt"/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editmenu.add_command</a:t>
            </a:r>
            <a:r>
              <a:rPr lang="en-US" altLang="ko-KR" dirty="0">
                <a:latin typeface="+mn-lt"/>
              </a:rPr>
              <a:t>(label="Undo",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lt"/>
              </a:rPr>
              <a:t>editmenu.add_separator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lt"/>
              </a:rPr>
              <a:t>editmenu.add_command</a:t>
            </a:r>
            <a:r>
              <a:rPr lang="en-US" altLang="ko-KR" dirty="0" smtClean="0">
                <a:latin typeface="+mn-lt"/>
              </a:rPr>
              <a:t>(label</a:t>
            </a:r>
            <a:r>
              <a:rPr lang="en-US" altLang="ko-KR" dirty="0">
                <a:latin typeface="+mn-lt"/>
              </a:rPr>
              <a:t>="Cut",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editmenu.add_command</a:t>
            </a:r>
            <a:r>
              <a:rPr lang="en-US" altLang="ko-KR" dirty="0">
                <a:latin typeface="+mn-lt"/>
              </a:rPr>
              <a:t>(label="Copy",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editmenu.add_command</a:t>
            </a:r>
            <a:r>
              <a:rPr lang="en-US" altLang="ko-KR" dirty="0">
                <a:latin typeface="+mn-lt"/>
              </a:rPr>
              <a:t>(label="Paste",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editmenu.add_command</a:t>
            </a:r>
            <a:r>
              <a:rPr lang="en-US" altLang="ko-KR" dirty="0">
                <a:latin typeface="+mn-lt"/>
              </a:rPr>
              <a:t>(label="Delete",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editmenu.add_command</a:t>
            </a:r>
            <a:r>
              <a:rPr lang="en-US" altLang="ko-KR" dirty="0">
                <a:latin typeface="+mn-lt"/>
              </a:rPr>
              <a:t>(label="Select All",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 smtClean="0">
                <a:latin typeface="+mn-lt"/>
              </a:rPr>
              <a:t>)   </a:t>
            </a:r>
            <a:endParaRPr lang="en-US" altLang="ko-KR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(label="Edit",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editmenu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)     </a:t>
            </a:r>
            <a:r>
              <a:rPr lang="en-US" altLang="ko-KR" sz="1100" dirty="0" smtClean="0"/>
              <a:t>#</a:t>
            </a:r>
            <a:r>
              <a:rPr lang="en-US" altLang="ko-KR" sz="1100" dirty="0"/>
              <a:t>continue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0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예제 </a:t>
            </a:r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0228" y="1916059"/>
            <a:ext cx="7111936" cy="46027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8DBCF-218F-467F-8581-F6F7FCBEC067}"/>
              </a:ext>
            </a:extLst>
          </p:cNvPr>
          <p:cNvSpPr txBox="1"/>
          <p:nvPr/>
        </p:nvSpPr>
        <p:spPr>
          <a:xfrm>
            <a:off x="875665" y="2208688"/>
            <a:ext cx="672106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+mn-lt"/>
              </a:rPr>
              <a:t>helpmenu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Menu(</a:t>
            </a:r>
            <a:r>
              <a:rPr lang="en-US" altLang="ko-KR" dirty="0" err="1">
                <a:latin typeface="+mn-lt"/>
              </a:rPr>
              <a:t>menubar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tearoff</a:t>
            </a:r>
            <a:r>
              <a:rPr lang="en-US" altLang="ko-KR" dirty="0">
                <a:latin typeface="+mn-lt"/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helpmenu.add_command</a:t>
            </a:r>
            <a:r>
              <a:rPr lang="en-US" altLang="ko-KR" dirty="0">
                <a:latin typeface="+mn-lt"/>
              </a:rPr>
              <a:t>(label="Help Index",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helpmenu.add_command</a:t>
            </a:r>
            <a:r>
              <a:rPr lang="en-US" altLang="ko-KR" dirty="0">
                <a:latin typeface="+mn-lt"/>
              </a:rPr>
              <a:t>(label="About...", command=</a:t>
            </a:r>
            <a:r>
              <a:rPr lang="en-US" altLang="ko-KR" dirty="0" err="1">
                <a:latin typeface="+mn-lt"/>
              </a:rPr>
              <a:t>donothing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menubar.add_cascade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(label="Help", 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helpmenu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root.config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(menu=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menubar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03" y="3693337"/>
            <a:ext cx="2598406" cy="29712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976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의 용도 이해하기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OS</a:t>
            </a:r>
            <a:r>
              <a:rPr lang="ko-KR" altLang="en-US" dirty="0"/>
              <a:t>에서 다양한 </a:t>
            </a:r>
            <a:r>
              <a:rPr lang="en-US" altLang="ko-KR" dirty="0"/>
              <a:t>GUI </a:t>
            </a:r>
            <a:r>
              <a:rPr lang="ko-KR" altLang="en-US" dirty="0"/>
              <a:t>프로그래밍이 가능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ko-KR" altLang="en-US" dirty="0"/>
              <a:t> </a:t>
            </a:r>
            <a:r>
              <a:rPr lang="en-US" altLang="ko-KR" dirty="0"/>
              <a:t>widgets</a:t>
            </a:r>
            <a:r>
              <a:rPr lang="ko-KR" altLang="en-US" dirty="0"/>
              <a:t> 이해하기</a:t>
            </a:r>
            <a:endParaRPr lang="en-US" altLang="ko-KR" dirty="0"/>
          </a:p>
          <a:p>
            <a:pPr lvl="1"/>
            <a:r>
              <a:rPr lang="ko-KR" altLang="en-US" dirty="0"/>
              <a:t>입력을 위한 </a:t>
            </a:r>
            <a:r>
              <a:rPr lang="en-US" altLang="ko-KR" dirty="0"/>
              <a:t>widgets</a:t>
            </a:r>
          </a:p>
          <a:p>
            <a:pPr lvl="1"/>
            <a:r>
              <a:rPr lang="ko-KR" altLang="en-US" dirty="0"/>
              <a:t>출력을 위한 </a:t>
            </a:r>
            <a:r>
              <a:rPr lang="en-US" altLang="ko-KR" dirty="0"/>
              <a:t>widgets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2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images</a:t>
            </a:r>
            <a:r>
              <a:rPr lang="ko-KR" altLang="en-US" dirty="0" smtClean="0"/>
              <a:t>을 보여주는 가장 기본적인 기능을 제공하는 명령어를 쓰시오</a:t>
            </a:r>
            <a:endParaRPr lang="en-US" altLang="ko-KR" dirty="0" smtClean="0"/>
          </a:p>
          <a:p>
            <a:r>
              <a:rPr lang="ko-KR" altLang="en-US" dirty="0" smtClean="0"/>
              <a:t>텍스트 한 줄을 입력 받는 명령어는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무엇인가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의 용도 이해하기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Widgets </a:t>
            </a:r>
            <a:r>
              <a:rPr lang="ko-KR" altLang="en-US" dirty="0"/>
              <a:t>사용해보기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3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0592D1-3128-384E-8392-67C2B740D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_02_01</a:t>
            </a:r>
            <a:r>
              <a:rPr lang="ko-KR" altLang="en-US" sz="900" dirty="0"/>
              <a:t> </a:t>
            </a:r>
            <a:r>
              <a:rPr lang="en-US" altLang="ko-KR" sz="900" dirty="0" err="1"/>
              <a:t>tkinter</a:t>
            </a:r>
            <a:r>
              <a:rPr lang="en-US" altLang="ko-KR" sz="900" dirty="0"/>
              <a:t> </a:t>
            </a:r>
            <a:r>
              <a:rPr lang="ko-KR" altLang="en-US" sz="900" dirty="0"/>
              <a:t>개요</a:t>
            </a:r>
            <a:r>
              <a:rPr lang="en-US" altLang="ko-KR" sz="900" dirty="0"/>
              <a:t>,</a:t>
            </a:r>
            <a:r>
              <a:rPr lang="ko-KR" altLang="en-US" sz="900" dirty="0"/>
              <a:t> 다양한 예제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Tkinter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</a:t>
            </a:r>
            <a:r>
              <a:rPr lang="en-US" altLang="ko-KR" dirty="0"/>
              <a:t> Python</a:t>
            </a:r>
            <a:r>
              <a:rPr lang="ko-KR" altLang="en-US" dirty="0"/>
              <a:t>에서 사용하는 </a:t>
            </a:r>
            <a:r>
              <a:rPr lang="en-US" altLang="ko-KR" dirty="0"/>
              <a:t>GUI(graphical user interface) widget set </a:t>
            </a:r>
          </a:p>
          <a:p>
            <a:pPr lvl="1"/>
            <a:r>
              <a:rPr lang="en-US" altLang="ko-KR" dirty="0"/>
              <a:t>Window</a:t>
            </a:r>
          </a:p>
          <a:p>
            <a:pPr lvl="2"/>
            <a:r>
              <a:rPr lang="ko-KR" altLang="en-US" dirty="0"/>
              <a:t>일반적으로 결과가 나타나는 스크린의 직사각형 구역을 뜻한다</a:t>
            </a:r>
            <a:endParaRPr lang="en-US" altLang="ko-KR" dirty="0"/>
          </a:p>
          <a:p>
            <a:pPr lvl="1"/>
            <a:r>
              <a:rPr lang="en-US" altLang="ko-KR" dirty="0"/>
              <a:t>top-level window</a:t>
            </a:r>
          </a:p>
          <a:p>
            <a:pPr lvl="2"/>
            <a:r>
              <a:rPr lang="ko-KR" altLang="en-US" dirty="0"/>
              <a:t>스크린 위에 독립적으로 존재하는 윈도우</a:t>
            </a:r>
            <a:endParaRPr lang="en-US" altLang="ko-KR" dirty="0"/>
          </a:p>
          <a:p>
            <a:pPr lvl="2"/>
            <a:r>
              <a:rPr lang="ko-KR" altLang="en-US" dirty="0"/>
              <a:t>표준 프레임이며</a:t>
            </a:r>
            <a:endParaRPr lang="en-US" altLang="ko-KR" dirty="0"/>
          </a:p>
          <a:p>
            <a:pPr lvl="2"/>
            <a:r>
              <a:rPr lang="ko-KR" altLang="en-US" dirty="0"/>
              <a:t>시스템의 데스크 탑 매니저를 컨트롤한다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2825"/>
          </a:xfrm>
        </p:spPr>
        <p:txBody>
          <a:bodyPr>
            <a:normAutofit/>
          </a:bodyPr>
          <a:lstStyle/>
          <a:p>
            <a:r>
              <a:rPr lang="ko-KR" altLang="en-US" dirty="0"/>
              <a:t>위젯</a:t>
            </a:r>
            <a:r>
              <a:rPr lang="en-US" altLang="ko-KR" dirty="0"/>
              <a:t>(widget)</a:t>
            </a:r>
          </a:p>
          <a:p>
            <a:pPr lvl="1"/>
            <a:r>
              <a:rPr lang="en-US" altLang="ko-KR" dirty="0"/>
              <a:t>GUI</a:t>
            </a:r>
            <a:r>
              <a:rPr lang="ko-KR" altLang="en-US" dirty="0"/>
              <a:t>에서 어플리케이션을 만드는 블록을 구성하는 포괄적인 용어이다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위젯의 예</a:t>
            </a:r>
            <a:endParaRPr lang="en-US" altLang="ko-KR" dirty="0"/>
          </a:p>
          <a:p>
            <a:pPr lvl="2"/>
            <a:r>
              <a:rPr lang="en-US" altLang="ko-KR" dirty="0"/>
              <a:t>buttons, radio buttons, text fields, frames, and text labels</a:t>
            </a:r>
          </a:p>
          <a:p>
            <a:r>
              <a:rPr lang="ko-KR" altLang="en-US" dirty="0"/>
              <a:t>프레임</a:t>
            </a:r>
            <a:r>
              <a:rPr lang="en-US" altLang="ko-KR" dirty="0"/>
              <a:t>(frame)</a:t>
            </a:r>
          </a:p>
          <a:p>
            <a:pPr lvl="1"/>
            <a:r>
              <a:rPr lang="ko-KR" altLang="en-US" dirty="0"/>
              <a:t>프레임 위젯은 복잡한 레이아웃을 조직하는 기본단위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프레임은 다른 위젯을 포함하는 직사각형 영역이다</a:t>
            </a:r>
            <a:endParaRPr lang="en-US" altLang="ko-KR" dirty="0"/>
          </a:p>
          <a:p>
            <a:r>
              <a:rPr lang="en-US" altLang="ko-KR" dirty="0"/>
              <a:t>child, parent</a:t>
            </a:r>
          </a:p>
          <a:p>
            <a:pPr lvl="1"/>
            <a:r>
              <a:rPr lang="ko-KR" altLang="en-US" dirty="0"/>
              <a:t>어떤 위젯이 만들어질 때</a:t>
            </a:r>
            <a:r>
              <a:rPr lang="en-US" altLang="ko-KR" dirty="0"/>
              <a:t>, parent-child </a:t>
            </a:r>
            <a:r>
              <a:rPr lang="ko-KR" altLang="en-US" dirty="0"/>
              <a:t>관계가 만들어진다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text label</a:t>
            </a:r>
            <a:r>
              <a:rPr lang="ko-KR" altLang="en-US" dirty="0"/>
              <a:t>을 프레임 안에 위치시킬 때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프레임은 </a:t>
            </a:r>
            <a:r>
              <a:rPr lang="en-US" altLang="ko-KR" dirty="0"/>
              <a:t>label</a:t>
            </a:r>
            <a:r>
              <a:rPr lang="ko-KR" altLang="en-US" dirty="0"/>
              <a:t>의 </a:t>
            </a:r>
            <a:r>
              <a:rPr lang="en-US" altLang="ko-KR" dirty="0"/>
              <a:t>parent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를 활용하여 어떤 코딩을 할 수 있는지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개 예제에서 보여준다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OS</a:t>
            </a:r>
            <a:r>
              <a:rPr lang="ko-KR" altLang="en-US" dirty="0"/>
              <a:t>에서 다양한 </a:t>
            </a:r>
            <a:r>
              <a:rPr lang="en-US" altLang="ko-KR" dirty="0"/>
              <a:t>GUI </a:t>
            </a:r>
            <a:r>
              <a:rPr lang="ko-KR" altLang="en-US" dirty="0"/>
              <a:t>프로그래밍 가능</a:t>
            </a:r>
            <a:endParaRPr lang="en-US" altLang="ko-KR" dirty="0"/>
          </a:p>
          <a:p>
            <a:pPr lvl="2"/>
            <a:r>
              <a:rPr lang="ko-KR" altLang="en-US" dirty="0"/>
              <a:t>필요한 </a:t>
            </a:r>
            <a:r>
              <a:rPr lang="en-US" altLang="ko-KR" dirty="0"/>
              <a:t>component</a:t>
            </a:r>
            <a:r>
              <a:rPr lang="ko-KR" altLang="en-US" dirty="0"/>
              <a:t>들을 간단하게 추가 가능</a:t>
            </a:r>
            <a:endParaRPr lang="en-US" altLang="ko-KR" dirty="0"/>
          </a:p>
          <a:p>
            <a:pPr lvl="2"/>
            <a:r>
              <a:rPr lang="ko-KR" altLang="en-US" dirty="0"/>
              <a:t>팝업 메뉴나</a:t>
            </a:r>
            <a:r>
              <a:rPr lang="en-US" altLang="ko-KR" dirty="0"/>
              <a:t>, </a:t>
            </a:r>
            <a:r>
              <a:rPr lang="ko-KR" altLang="en-US" dirty="0"/>
              <a:t>색상 판 등도 쉽게 추가된다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9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출력을 위한 </a:t>
            </a:r>
            <a:r>
              <a:rPr lang="en-US" altLang="ko-KR" dirty="0" err="1"/>
              <a:t>Tkinter</a:t>
            </a:r>
            <a:r>
              <a:rPr lang="en-US" altLang="ko-KR" dirty="0"/>
              <a:t> widgets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84347"/>
              </p:ext>
            </p:extLst>
          </p:nvPr>
        </p:nvGraphicFramePr>
        <p:xfrm>
          <a:off x="636998" y="1882772"/>
          <a:ext cx="8011702" cy="3631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7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widget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r>
                        <a:rPr lang="ko-KR" altLang="en-US" sz="1600" dirty="0"/>
                        <a:t>나 </a:t>
                      </a:r>
                      <a:r>
                        <a:rPr lang="en-US" altLang="ko-KR" sz="1600" dirty="0"/>
                        <a:t>images</a:t>
                      </a:r>
                      <a:r>
                        <a:rPr lang="ko-KR" altLang="en-US" sz="1600" dirty="0"/>
                        <a:t>을 보여주는 가장 기본적인 방법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PhotoImage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BitmapImage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en-US" altLang="ko-KR" sz="1600" dirty="0"/>
                        <a:t>widget</a:t>
                      </a:r>
                      <a:r>
                        <a:rPr lang="ko-KR" altLang="en-US" sz="1600" dirty="0"/>
                        <a:t>보다 </a:t>
                      </a:r>
                      <a:r>
                        <a:rPr lang="en-US" altLang="ko-KR" sz="1600" dirty="0"/>
                        <a:t>class </a:t>
                      </a:r>
                      <a:r>
                        <a:rPr lang="ko-KR" altLang="en-US" sz="1600" dirty="0"/>
                        <a:t>객체</a:t>
                      </a:r>
                      <a:r>
                        <a:rPr lang="en-US" altLang="ko-KR" sz="1600" dirty="0"/>
                        <a:t>(objects)</a:t>
                      </a:r>
                      <a:r>
                        <a:rPr lang="ko-KR" altLang="en-US" sz="1600" dirty="0"/>
                        <a:t>에 가깝다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Label</a:t>
                      </a:r>
                      <a:r>
                        <a:rPr lang="ko-KR" altLang="en-US" sz="1600" dirty="0"/>
                        <a:t>이나 다른 </a:t>
                      </a:r>
                      <a:r>
                        <a:rPr lang="en-US" altLang="ko-KR" sz="1600" dirty="0"/>
                        <a:t>display widgets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과 혼합하여 사용된다</a:t>
                      </a:r>
                      <a:r>
                        <a:rPr lang="en-US" altLang="ko-KR" sz="1600" dirty="0"/>
                        <a:t> Images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bitmaps</a:t>
                      </a:r>
                      <a:r>
                        <a:rPr lang="ko-KR" altLang="en-US" sz="1600" dirty="0"/>
                        <a:t>을 각각 보여준다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Listbox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가 강조할 수 있는 </a:t>
                      </a:r>
                      <a:r>
                        <a:rPr lang="en-US" altLang="ko-KR" sz="1600" dirty="0"/>
                        <a:t>Text items</a:t>
                      </a:r>
                      <a:r>
                        <a:rPr lang="ko-KR" altLang="en-US" sz="1600" dirty="0"/>
                        <a:t>의 목록을 보여준다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Menu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에게 </a:t>
                      </a:r>
                      <a:r>
                        <a:rPr lang="en-US" altLang="ko-KR" sz="1600" dirty="0"/>
                        <a:t>menu</a:t>
                      </a:r>
                      <a:r>
                        <a:rPr lang="ko-KR" altLang="en-US" sz="1600" dirty="0"/>
                        <a:t>를 만들 수 있는 기능을 제공한다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입력을 위한 </a:t>
            </a:r>
            <a:r>
              <a:rPr lang="en-US" altLang="ko-KR"/>
              <a:t>Tkinter widgets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5557"/>
              </p:ext>
            </p:extLst>
          </p:nvPr>
        </p:nvGraphicFramePr>
        <p:xfrm>
          <a:off x="628650" y="1882773"/>
          <a:ext cx="8020049" cy="39894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8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widget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 dirty="0"/>
                        <a:t>가장 기본적인 </a:t>
                      </a:r>
                      <a:r>
                        <a:rPr lang="en-US" altLang="ko-KR" sz="1600" kern="1200" dirty="0"/>
                        <a:t>text box</a:t>
                      </a:r>
                      <a:r>
                        <a:rPr lang="ko-KR" altLang="en-US" sz="1600" kern="1200" dirty="0"/>
                        <a:t>이다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보통 </a:t>
                      </a:r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가 한 줄의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입력하도록 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다양한 서식 설정을 허용하지 않는다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여러 줄의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입력하도록 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입력 된 그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저장한다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서식 설정 옵션을 제공한다</a:t>
                      </a:r>
                      <a:r>
                        <a:rPr lang="en-US" altLang="ko-KR" sz="1600" kern="1200" dirty="0"/>
                        <a:t>(style, attributes)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가 </a:t>
                      </a:r>
                      <a:r>
                        <a:rPr lang="en-US" altLang="ko-KR" sz="1600" kern="1200" dirty="0"/>
                        <a:t>GUI</a:t>
                      </a:r>
                      <a:r>
                        <a:rPr lang="ko-KR" altLang="en-US" sz="1600" kern="1200" dirty="0"/>
                        <a:t>에 명령을 수행하도록 하는 기본방법</a:t>
                      </a:r>
                      <a:r>
                        <a:rPr lang="en-US" altLang="ko-KR" sz="1600" kern="1200" dirty="0"/>
                        <a:t>,</a:t>
                      </a:r>
                      <a:r>
                        <a:rPr lang="ko-KR" altLang="en-US" sz="1600" kern="1200" dirty="0"/>
                        <a:t> 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en-US" altLang="ko-KR" sz="1600" kern="1200" dirty="0"/>
                        <a:t>e.g. “OK” or “Cancel” in a dialog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Radiobutton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목록으로부터 하나의 옵션을 선택하도록 한다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Checkbutton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목록으로부터 여러 개의 옵션을 선택하도록 한다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그래픽 요소들을 처리하는 명령어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89538"/>
              </p:ext>
            </p:extLst>
          </p:nvPr>
        </p:nvGraphicFramePr>
        <p:xfrm>
          <a:off x="628650" y="1882772"/>
          <a:ext cx="8020049" cy="33517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Geometry Manager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pack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Widgets</a:t>
                      </a:r>
                      <a:r>
                        <a:rPr lang="ko-KR" altLang="en-US" sz="1600" dirty="0"/>
                        <a:t>과 함께 공간을 채우는 데 사용된다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이전에 기술한 그래픽 요소들이 화면에 나타나게 한다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grid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Widget</a:t>
                      </a:r>
                      <a:r>
                        <a:rPr lang="ko-KR" altLang="en-US" sz="1600" dirty="0"/>
                        <a:t>을 </a:t>
                      </a:r>
                      <a:r>
                        <a:rPr lang="en-US" altLang="ko-KR" sz="1600" dirty="0"/>
                        <a:t>parent grid</a:t>
                      </a:r>
                      <a:r>
                        <a:rPr lang="ko-KR" altLang="en-US" sz="1600" dirty="0"/>
                        <a:t>위에 둔다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각각의 </a:t>
                      </a:r>
                      <a:r>
                        <a:rPr lang="en-US" altLang="ko-KR" sz="1600" dirty="0"/>
                        <a:t>widget</a:t>
                      </a:r>
                      <a:r>
                        <a:rPr lang="ko-KR" altLang="en-US" sz="1600" dirty="0"/>
                        <a:t>이 몇몇 옵션과 함께 다중의 </a:t>
                      </a:r>
                      <a:r>
                        <a:rPr lang="en-US" altLang="ko-KR" sz="1600" dirty="0"/>
                        <a:t>cells</a:t>
                      </a:r>
                      <a:r>
                        <a:rPr lang="ko-KR" altLang="en-US" sz="1600" dirty="0"/>
                        <a:t>을 덮도록 만들어 질 수 있다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하지만 자신의 </a:t>
                      </a:r>
                      <a:r>
                        <a:rPr lang="en-US" altLang="ko-KR" sz="1600" dirty="0"/>
                        <a:t>box</a:t>
                      </a:r>
                      <a:r>
                        <a:rPr lang="ko-KR" altLang="en-US" sz="1600" dirty="0"/>
                        <a:t>나 </a:t>
                      </a:r>
                      <a:r>
                        <a:rPr lang="en-US" altLang="ko-KR" sz="1600" dirty="0"/>
                        <a:t>cell</a:t>
                      </a:r>
                      <a:r>
                        <a:rPr lang="ko-KR" altLang="en-US" sz="1600" dirty="0"/>
                        <a:t>을</a:t>
                      </a:r>
                      <a:r>
                        <a:rPr lang="en-US" altLang="ko-KR" sz="1600" baseline="0" dirty="0"/>
                        <a:t> grid</a:t>
                      </a:r>
                      <a:r>
                        <a:rPr lang="ko-KR" altLang="en-US" sz="1600" baseline="0" dirty="0"/>
                        <a:t>내에서 표시된다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place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window</a:t>
                      </a:r>
                      <a:r>
                        <a:rPr lang="ko-KR" altLang="en-US" sz="1600" baseline="0" dirty="0"/>
                        <a:t>의 크기와 위치를 정확히 지정한다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일반적인 </a:t>
                      </a:r>
                      <a:r>
                        <a:rPr lang="en-US" altLang="ko-KR" sz="1600" dirty="0"/>
                        <a:t>layout</a:t>
                      </a:r>
                      <a:r>
                        <a:rPr lang="ko-KR" altLang="en-US" sz="1600" dirty="0"/>
                        <a:t>보다 </a:t>
                      </a:r>
                      <a:r>
                        <a:rPr lang="en-US" altLang="ko-KR" sz="1600" dirty="0"/>
                        <a:t>custom layout</a:t>
                      </a:r>
                      <a:r>
                        <a:rPr lang="ko-KR" altLang="en-US" sz="1600" dirty="0"/>
                        <a:t>을 실행하는데  사용된다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First code using tkinter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0689"/>
            <a:ext cx="6511889" cy="4247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29089" y="1897063"/>
            <a:ext cx="64039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 label and button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from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tkinter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root=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Tk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mylabel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Label(root, text="Hello, label widget")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mylabel.pack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mybutton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Button(root, text="Press me! Button widget")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mybutton.pack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88" y="4587157"/>
            <a:ext cx="3001383" cy="15576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36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6482</TotalTime>
  <Words>927</Words>
  <Application>Microsoft Office PowerPoint</Application>
  <PresentationFormat>화면 슬라이드 쇼(4:3)</PresentationFormat>
  <Paragraphs>241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함초롬바탕</vt:lpstr>
      <vt:lpstr>Arial</vt:lpstr>
      <vt:lpstr>Century Gothic</vt:lpstr>
      <vt:lpstr>Wingdings 3</vt:lpstr>
      <vt:lpstr>이온</vt:lpstr>
      <vt:lpstr>Tkinter 개요, 다양한 예제 13주차_02_01</vt:lpstr>
      <vt:lpstr>학습목표</vt:lpstr>
      <vt:lpstr>Tkinter란?</vt:lpstr>
      <vt:lpstr>Tkinter 구성요소 </vt:lpstr>
      <vt:lpstr>Tkinter 활용</vt:lpstr>
      <vt:lpstr>출력을 위한 Tkinter widgets</vt:lpstr>
      <vt:lpstr>입력을 위한 Tkinter widgets</vt:lpstr>
      <vt:lpstr>그래픽 요소들을 처리하는 명령어</vt:lpstr>
      <vt:lpstr>First code using tkinter</vt:lpstr>
      <vt:lpstr>출력을 위한 Tkinter widgets</vt:lpstr>
      <vt:lpstr>Label 예제 1</vt:lpstr>
      <vt:lpstr>Label 예제 2 </vt:lpstr>
      <vt:lpstr>PhotoImage 예제 1</vt:lpstr>
      <vt:lpstr>Menu 예제 1</vt:lpstr>
      <vt:lpstr>Menu 예제 2-1</vt:lpstr>
      <vt:lpstr>Menu 예제 2-2</vt:lpstr>
      <vt:lpstr>Menu 예제 2-3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605</cp:revision>
  <dcterms:created xsi:type="dcterms:W3CDTF">2015-11-07T02:06:58Z</dcterms:created>
  <dcterms:modified xsi:type="dcterms:W3CDTF">2023-05-05T02:02:54Z</dcterms:modified>
</cp:coreProperties>
</file>