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9"/>
  </p:notesMasterIdLst>
  <p:sldIdLst>
    <p:sldId id="1575" r:id="rId2"/>
    <p:sldId id="1576" r:id="rId3"/>
    <p:sldId id="1577" r:id="rId4"/>
    <p:sldId id="1578" r:id="rId5"/>
    <p:sldId id="1579" r:id="rId6"/>
    <p:sldId id="1580" r:id="rId7"/>
    <p:sldId id="1581" r:id="rId8"/>
    <p:sldId id="1582" r:id="rId9"/>
    <p:sldId id="1583" r:id="rId10"/>
    <p:sldId id="1584" r:id="rId11"/>
    <p:sldId id="1585" r:id="rId12"/>
    <p:sldId id="1586" r:id="rId13"/>
    <p:sldId id="1587" r:id="rId14"/>
    <p:sldId id="1588" r:id="rId15"/>
    <p:sldId id="1589" r:id="rId16"/>
    <p:sldId id="1590" r:id="rId17"/>
    <p:sldId id="1591" r:id="rId18"/>
    <p:sldId id="1592" r:id="rId19"/>
    <p:sldId id="1593" r:id="rId20"/>
    <p:sldId id="1594" r:id="rId21"/>
    <p:sldId id="1595" r:id="rId22"/>
    <p:sldId id="1596" r:id="rId23"/>
    <p:sldId id="1597" r:id="rId24"/>
    <p:sldId id="1598" r:id="rId25"/>
    <p:sldId id="1599" r:id="rId26"/>
    <p:sldId id="1600" r:id="rId27"/>
    <p:sldId id="160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2023-05-05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5467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실행파일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5235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실행파일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4785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1303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실행파일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6101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실행파일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0518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실행파일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6618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실행파일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7120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실행파일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6572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실행파일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7984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실행파일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4400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실행파일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182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20F5-2048-4486-B7B0-3529A49377B6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3D436-1094-40FD-A6B1-71425C38E3BB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1774-B9E6-4537-9C4E-AFA6A84FCDA8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CA29-929C-4954-AB13-4757CA978A52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D331-6CE7-47FA-90B9-400302D16B76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FF3F-ED8E-454C-9605-48B47B8492F9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3349-2819-4CED-A5D6-92BAB3269E19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7944-B613-4D46-B76D-EA06396B5986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D1A7-0B93-44B7-819B-BB585260519B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2784-B169-4926-9264-B6520DF29B74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09C8-A812-4953-A2C6-E215435B6E43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C752-318A-4305-A3A8-932D36D244CE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977F2-7B2D-4A03-AB47-E7D0A90F9D4B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8D9E-D0C5-45EA-8D86-27AA70764C79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5F23-4C62-4180-A0DE-88B77B770D2A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3579-1C42-4F32-8CFB-411A8C4EB495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E97F-7840-4208-AC12-A842B1737C67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A57FD4E-A6D2-4174-8D06-A1F3367FB6DC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effbot.org/tkinterbook/label.htm" TargetMode="External"/><Relationship Id="rId2" Type="http://schemas.openxmlformats.org/officeDocument/2006/relationships/hyperlink" Target="http://effbot.org/tkinterbook/button.ht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00832" y="2723812"/>
            <a:ext cx="7603297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</a:rPr>
              <a:t>입력을 위한 </a:t>
            </a:r>
            <a:r>
              <a:rPr lang="en-US" altLang="ko-KR" sz="4400" b="1" dirty="0" err="1">
                <a:solidFill>
                  <a:schemeClr val="bg1"/>
                </a:solidFill>
              </a:rPr>
              <a:t>Tkinter</a:t>
            </a:r>
            <a:r>
              <a:rPr lang="en-US" altLang="ko-KR" sz="4400" b="1" dirty="0">
                <a:solidFill>
                  <a:schemeClr val="bg1"/>
                </a:solidFill>
              </a:rPr>
              <a:t> widgets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13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87227" y="5024459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981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radiobutton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  <a:r>
              <a:rPr lang="en-US" altLang="ko-KR" dirty="0"/>
              <a:t> 1 </a:t>
            </a:r>
            <a:endParaRPr lang="ko-KR" altLang="en-US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566127" y="1921208"/>
            <a:ext cx="6490324" cy="480218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7" name="TextBox 6"/>
          <p:cNvSpPr txBox="1"/>
          <p:nvPr/>
        </p:nvSpPr>
        <p:spPr>
          <a:xfrm>
            <a:off x="2653814" y="2047831"/>
            <a:ext cx="6876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500" dirty="0">
                <a:latin typeface="+mn-lt"/>
              </a:rPr>
              <a:t>from </a:t>
            </a:r>
            <a:r>
              <a:rPr lang="en-US" altLang="ko-KR" sz="1500" dirty="0" err="1">
                <a:latin typeface="+mn-lt"/>
              </a:rPr>
              <a:t>tkinter</a:t>
            </a:r>
            <a:r>
              <a:rPr lang="en-US" altLang="ko-KR" sz="1500" dirty="0">
                <a:latin typeface="+mn-lt"/>
              </a:rPr>
              <a:t> import *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lt"/>
              </a:rPr>
              <a:t>from </a:t>
            </a:r>
            <a:r>
              <a:rPr lang="en-US" altLang="ko-KR" sz="1500" dirty="0" err="1">
                <a:latin typeface="+mn-lt"/>
              </a:rPr>
              <a:t>tkinter</a:t>
            </a:r>
            <a:r>
              <a:rPr lang="en-US" altLang="ko-KR" sz="1500" dirty="0">
                <a:latin typeface="+mn-lt"/>
              </a:rPr>
              <a:t> import </a:t>
            </a:r>
            <a:r>
              <a:rPr lang="en-US" altLang="ko-KR" sz="1500" dirty="0" err="1">
                <a:latin typeface="+mn-lt"/>
              </a:rPr>
              <a:t>ttk</a:t>
            </a:r>
            <a:endParaRPr lang="en-US" altLang="ko-KR" sz="1500" dirty="0">
              <a:latin typeface="+mn-lt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lt"/>
              </a:rPr>
              <a:t>root = Tk()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lt"/>
              </a:rPr>
              <a:t>month = </a:t>
            </a:r>
            <a:r>
              <a:rPr lang="en-US" altLang="ko-KR" sz="1500" dirty="0" err="1">
                <a:latin typeface="+mn-lt"/>
              </a:rPr>
              <a:t>StringVar</a:t>
            </a:r>
            <a:r>
              <a:rPr lang="en-US" altLang="ko-KR" sz="1500" dirty="0">
                <a:latin typeface="+mn-lt"/>
              </a:rPr>
              <a:t>()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  <a:latin typeface="+mn-lt"/>
              </a:rPr>
              <a:t>radio1 = </a:t>
            </a:r>
            <a:r>
              <a:rPr lang="en-US" altLang="ko-KR" sz="1500" dirty="0" err="1">
                <a:solidFill>
                  <a:srgbClr val="FF0000"/>
                </a:solidFill>
                <a:latin typeface="+mn-lt"/>
              </a:rPr>
              <a:t>Radiobutton</a:t>
            </a:r>
            <a:r>
              <a:rPr lang="en-US" altLang="ko-KR" sz="1500" dirty="0">
                <a:solidFill>
                  <a:srgbClr val="FF0000"/>
                </a:solidFill>
                <a:latin typeface="+mn-lt"/>
              </a:rPr>
              <a:t>(root, text='January', variable=month, value=1)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  <a:latin typeface="+mn-lt"/>
              </a:rPr>
              <a:t>radio2 = </a:t>
            </a:r>
            <a:r>
              <a:rPr lang="en-US" altLang="ko-KR" sz="1500" dirty="0" err="1">
                <a:solidFill>
                  <a:srgbClr val="FF0000"/>
                </a:solidFill>
                <a:latin typeface="+mn-lt"/>
              </a:rPr>
              <a:t>Radiobutton</a:t>
            </a:r>
            <a:r>
              <a:rPr lang="en-US" altLang="ko-KR" sz="1500" dirty="0">
                <a:solidFill>
                  <a:srgbClr val="FF0000"/>
                </a:solidFill>
                <a:latin typeface="+mn-lt"/>
              </a:rPr>
              <a:t>(root, text='</a:t>
            </a:r>
            <a:r>
              <a:rPr lang="en-US" altLang="ko-KR" sz="1500" dirty="0" err="1">
                <a:solidFill>
                  <a:srgbClr val="FF0000"/>
                </a:solidFill>
                <a:latin typeface="+mn-lt"/>
              </a:rPr>
              <a:t>Febuary</a:t>
            </a:r>
            <a:r>
              <a:rPr lang="en-US" altLang="ko-KR" sz="1500" dirty="0">
                <a:solidFill>
                  <a:srgbClr val="FF0000"/>
                </a:solidFill>
                <a:latin typeface="+mn-lt"/>
              </a:rPr>
              <a:t>', variable=month, value=2)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  <a:latin typeface="+mn-lt"/>
              </a:rPr>
              <a:t>radio3 = </a:t>
            </a:r>
            <a:r>
              <a:rPr lang="en-US" altLang="ko-KR" sz="1500" dirty="0" err="1">
                <a:solidFill>
                  <a:srgbClr val="FF0000"/>
                </a:solidFill>
                <a:latin typeface="+mn-lt"/>
              </a:rPr>
              <a:t>Radiobutton</a:t>
            </a:r>
            <a:r>
              <a:rPr lang="en-US" altLang="ko-KR" sz="1500" dirty="0">
                <a:solidFill>
                  <a:srgbClr val="FF0000"/>
                </a:solidFill>
                <a:latin typeface="+mn-lt"/>
              </a:rPr>
              <a:t>(root, text='March', variable=month, value=3)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+mn-lt"/>
              </a:rPr>
              <a:t>radio1.grid(column=0</a:t>
            </a:r>
            <a:r>
              <a:rPr lang="en-US" altLang="ko-KR" sz="1500" dirty="0">
                <a:solidFill>
                  <a:srgbClr val="FF0000"/>
                </a:solidFill>
                <a:latin typeface="+mn-lt"/>
              </a:rPr>
              <a:t>, row=0)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  <a:latin typeface="+mn-lt"/>
              </a:rPr>
              <a:t>radio2.grid(column=0, row=1)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  <a:latin typeface="+mn-lt"/>
              </a:rPr>
              <a:t>radio3.grid(column=0, row=2)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695A932-C1A7-A140-80DA-8C1B25BA4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19414"/>
            <a:ext cx="1793537" cy="200260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388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radiobutton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97E5043C-64B9-544E-9DFB-107729410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90" y="1585275"/>
            <a:ext cx="8864278" cy="4820007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86E5B9-DF39-DD45-994D-D44A91C71486}"/>
              </a:ext>
            </a:extLst>
          </p:cNvPr>
          <p:cNvSpPr txBox="1"/>
          <p:nvPr/>
        </p:nvSpPr>
        <p:spPr>
          <a:xfrm>
            <a:off x="390293" y="1585275"/>
            <a:ext cx="847492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from </a:t>
            </a:r>
            <a:r>
              <a:rPr lang="en-US" altLang="ko-KR" dirty="0" err="1">
                <a:latin typeface="+mn-lt"/>
              </a:rPr>
              <a:t>tkinter</a:t>
            </a:r>
            <a:r>
              <a:rPr lang="en-US" altLang="ko-KR" dirty="0">
                <a:latin typeface="+mn-lt"/>
              </a:rPr>
              <a:t> import *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from </a:t>
            </a:r>
            <a:r>
              <a:rPr lang="en-US" altLang="ko-KR" dirty="0" err="1">
                <a:latin typeface="+mn-lt"/>
              </a:rPr>
              <a:t>tkinter</a:t>
            </a:r>
            <a:r>
              <a:rPr lang="en-US" altLang="ko-KR" dirty="0">
                <a:latin typeface="+mn-lt"/>
              </a:rPr>
              <a:t> import </a:t>
            </a:r>
            <a:r>
              <a:rPr lang="en-US" altLang="ko-KR" dirty="0" err="1">
                <a:latin typeface="+mn-lt"/>
              </a:rPr>
              <a:t>ttk</a:t>
            </a: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root = Tk()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food = </a:t>
            </a:r>
            <a:r>
              <a:rPr lang="en-US" altLang="ko-KR" dirty="0" err="1">
                <a:latin typeface="+mn-lt"/>
              </a:rPr>
              <a:t>StringVar</a:t>
            </a:r>
            <a:r>
              <a:rPr lang="en-US" altLang="ko-KR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def check():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    label2.configure(text = "</a:t>
            </a:r>
            <a:r>
              <a:rPr lang="ko-KR" altLang="en-US" dirty="0">
                <a:latin typeface="+mn-lt"/>
              </a:rPr>
              <a:t>제일 좋아하는 음식은 </a:t>
            </a:r>
            <a:r>
              <a:rPr lang="en-US" altLang="ko-KR" dirty="0">
                <a:latin typeface="+mn-lt"/>
              </a:rPr>
              <a:t>" + str(</a:t>
            </a:r>
            <a:r>
              <a:rPr lang="en-US" altLang="ko-KR" dirty="0" err="1">
                <a:latin typeface="+mn-lt"/>
              </a:rPr>
              <a:t>food.get</a:t>
            </a:r>
            <a:r>
              <a:rPr lang="en-US" altLang="ko-KR" dirty="0">
                <a:latin typeface="+mn-lt"/>
              </a:rPr>
              <a:t>()))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rgbClr val="FF0000"/>
                </a:solidFill>
                <a:latin typeface="+mn-lt"/>
              </a:rPr>
              <a:t>radio1=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Radiobutton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(root, text="</a:t>
            </a:r>
            <a:r>
              <a:rPr lang="ko-KR" altLang="en-US" dirty="0">
                <a:solidFill>
                  <a:srgbClr val="FF0000"/>
                </a:solidFill>
                <a:latin typeface="+mn-lt"/>
              </a:rPr>
              <a:t>치킨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", value='</a:t>
            </a:r>
            <a:r>
              <a:rPr lang="ko-KR" altLang="en-US" dirty="0">
                <a:solidFill>
                  <a:srgbClr val="FF0000"/>
                </a:solidFill>
                <a:latin typeface="+mn-lt"/>
              </a:rPr>
              <a:t>치킨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', variable=food, command=check)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rgbClr val="FF0000"/>
                </a:solidFill>
                <a:latin typeface="+mn-lt"/>
              </a:rPr>
              <a:t>radio2=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Radiobutton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(root, text="</a:t>
            </a:r>
            <a:r>
              <a:rPr lang="ko-KR" altLang="en-US" dirty="0">
                <a:solidFill>
                  <a:srgbClr val="FF0000"/>
                </a:solidFill>
                <a:latin typeface="+mn-lt"/>
              </a:rPr>
              <a:t>피자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", value='</a:t>
            </a:r>
            <a:r>
              <a:rPr lang="ko-KR" altLang="en-US" dirty="0">
                <a:solidFill>
                  <a:srgbClr val="FF0000"/>
                </a:solidFill>
                <a:latin typeface="+mn-lt"/>
              </a:rPr>
              <a:t>피자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', variable=food, command=check)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rgbClr val="FF0000"/>
                </a:solidFill>
                <a:latin typeface="+mn-lt"/>
              </a:rPr>
              <a:t>radio3=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Radiobutton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(root, text="</a:t>
            </a:r>
            <a:r>
              <a:rPr lang="ko-KR" altLang="en-US" dirty="0">
                <a:solidFill>
                  <a:srgbClr val="FF0000"/>
                </a:solidFill>
                <a:latin typeface="+mn-lt"/>
              </a:rPr>
              <a:t>떡볶이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", value='</a:t>
            </a:r>
            <a:r>
              <a:rPr lang="ko-KR" altLang="en-US" dirty="0">
                <a:solidFill>
                  <a:srgbClr val="FF0000"/>
                </a:solidFill>
                <a:latin typeface="+mn-lt"/>
              </a:rPr>
              <a:t>떡볶이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', variable=food, command=check)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solidFill>
                  <a:srgbClr val="FF0000"/>
                </a:solidFill>
                <a:latin typeface="+mn-lt"/>
              </a:rPr>
              <a:t>radio1.pack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rgbClr val="FF0000"/>
                </a:solidFill>
                <a:latin typeface="+mn-lt"/>
              </a:rPr>
              <a:t>radio2.pack()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rgbClr val="FF0000"/>
                </a:solidFill>
                <a:latin typeface="+mn-lt"/>
              </a:rPr>
              <a:t>radio3.pack()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label2 = Label(root)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label2.pack()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 err="1">
                <a:latin typeface="+mn-lt"/>
              </a:rPr>
              <a:t>root.mainloop</a:t>
            </a:r>
            <a:r>
              <a:rPr lang="en-US" altLang="ko-KR" dirty="0">
                <a:latin typeface="+mn-lt"/>
              </a:rPr>
              <a:t>()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7229513-C2C2-464D-ADA2-BBD1F763EF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476" y="4673699"/>
            <a:ext cx="2111519" cy="160184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340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radiobutton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  <a:r>
              <a:rPr lang="en-US" altLang="ko-KR" dirty="0"/>
              <a:t> 3</a:t>
            </a:r>
            <a:endParaRPr lang="ko-KR" altLang="en-US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63150" y="1603899"/>
            <a:ext cx="8052200" cy="438778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7" name="TextBox 6"/>
          <p:cNvSpPr txBox="1"/>
          <p:nvPr/>
        </p:nvSpPr>
        <p:spPr>
          <a:xfrm>
            <a:off x="628650" y="1830536"/>
            <a:ext cx="8531782" cy="404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ts val="1400"/>
              </a:lnSpc>
            </a:pPr>
            <a:r>
              <a:rPr lang="en-US" altLang="ko-KR" sz="1600" dirty="0">
                <a:latin typeface="+mn-lt"/>
              </a:rPr>
              <a:t>from </a:t>
            </a:r>
            <a:r>
              <a:rPr lang="en-US" altLang="ko-KR" sz="1600" dirty="0" err="1">
                <a:latin typeface="+mn-lt"/>
              </a:rPr>
              <a:t>tkinter</a:t>
            </a:r>
            <a:r>
              <a:rPr lang="en-US" altLang="ko-KR" sz="1600" dirty="0">
                <a:latin typeface="+mn-lt"/>
              </a:rPr>
              <a:t> import *</a:t>
            </a:r>
          </a:p>
          <a:p>
            <a:pPr>
              <a:lnSpc>
                <a:spcPts val="14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ts val="1400"/>
              </a:lnSpc>
            </a:pPr>
            <a:r>
              <a:rPr lang="en-US" altLang="ko-KR" sz="1600" dirty="0" err="1">
                <a:latin typeface="+mn-lt"/>
              </a:rPr>
              <a:t>def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sel</a:t>
            </a:r>
            <a:r>
              <a:rPr lang="en-US" altLang="ko-KR" sz="1600" dirty="0">
                <a:latin typeface="+mn-lt"/>
              </a:rPr>
              <a:t>():</a:t>
            </a:r>
          </a:p>
          <a:p>
            <a:pPr>
              <a:lnSpc>
                <a:spcPts val="1400"/>
              </a:lnSpc>
            </a:pPr>
            <a:r>
              <a:rPr lang="en-US" altLang="ko-KR" sz="1600" dirty="0">
                <a:latin typeface="+mn-lt"/>
              </a:rPr>
              <a:t>   selection = "You selected the option " + </a:t>
            </a:r>
            <a:r>
              <a:rPr lang="en-US" altLang="ko-KR" sz="1600" dirty="0" err="1">
                <a:latin typeface="+mn-lt"/>
              </a:rPr>
              <a:t>str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var.get</a:t>
            </a:r>
            <a:r>
              <a:rPr lang="en-US" altLang="ko-KR" sz="1600" dirty="0">
                <a:latin typeface="+mn-lt"/>
              </a:rPr>
              <a:t>())</a:t>
            </a:r>
          </a:p>
          <a:p>
            <a:pPr>
              <a:lnSpc>
                <a:spcPts val="1400"/>
              </a:lnSpc>
            </a:pPr>
            <a:r>
              <a:rPr lang="en-US" altLang="ko-KR" sz="1600" dirty="0">
                <a:latin typeface="+mn-lt"/>
              </a:rPr>
              <a:t>   </a:t>
            </a:r>
            <a:r>
              <a:rPr lang="en-US" altLang="ko-KR" sz="1600" dirty="0" err="1">
                <a:latin typeface="+mn-lt"/>
              </a:rPr>
              <a:t>label.config</a:t>
            </a:r>
            <a:r>
              <a:rPr lang="en-US" altLang="ko-KR" sz="1600" dirty="0">
                <a:latin typeface="+mn-lt"/>
              </a:rPr>
              <a:t>(text = selection)</a:t>
            </a:r>
          </a:p>
          <a:p>
            <a:pPr>
              <a:lnSpc>
                <a:spcPts val="14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ts val="1400"/>
              </a:lnSpc>
            </a:pPr>
            <a:r>
              <a:rPr lang="en-US" altLang="ko-KR" sz="1600" dirty="0">
                <a:latin typeface="+mn-lt"/>
              </a:rPr>
              <a:t>root = </a:t>
            </a:r>
            <a:r>
              <a:rPr lang="en-US" altLang="ko-KR" sz="1600" dirty="0" err="1">
                <a:latin typeface="+mn-lt"/>
              </a:rPr>
              <a:t>Tk</a:t>
            </a:r>
            <a:r>
              <a:rPr lang="en-US" altLang="ko-KR" sz="1600" dirty="0">
                <a:latin typeface="+mn-lt"/>
              </a:rPr>
              <a:t>()</a:t>
            </a:r>
          </a:p>
          <a:p>
            <a:pPr>
              <a:lnSpc>
                <a:spcPts val="1400"/>
              </a:lnSpc>
            </a:pPr>
            <a:r>
              <a:rPr lang="en-US" altLang="ko-KR" sz="1600" dirty="0" err="1">
                <a:latin typeface="+mn-lt"/>
              </a:rPr>
              <a:t>var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latin typeface="+mn-lt"/>
              </a:rPr>
              <a:t>IntVar</a:t>
            </a:r>
            <a:r>
              <a:rPr lang="en-US" altLang="ko-KR" sz="1600" dirty="0">
                <a:latin typeface="+mn-lt"/>
              </a:rPr>
              <a:t>()</a:t>
            </a:r>
          </a:p>
          <a:p>
            <a:pPr>
              <a:lnSpc>
                <a:spcPts val="1400"/>
              </a:lnSpc>
            </a:pPr>
            <a:endParaRPr lang="en-US" altLang="ko-KR" sz="1600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ts val="14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R1 =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Radiobutton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(root, text="Option 1", variable=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var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, value=1, command=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sel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)</a:t>
            </a:r>
          </a:p>
          <a:p>
            <a:pPr>
              <a:lnSpc>
                <a:spcPts val="14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R1.pack( anchor = W )</a:t>
            </a:r>
          </a:p>
          <a:p>
            <a:pPr>
              <a:lnSpc>
                <a:spcPts val="1400"/>
              </a:lnSpc>
            </a:pPr>
            <a:endParaRPr lang="en-US" altLang="ko-KR" sz="1600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ts val="14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R2 =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Radiobutton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(root, text="Option 2", variable=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var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, value=2, command=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sel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)</a:t>
            </a:r>
          </a:p>
          <a:p>
            <a:pPr>
              <a:lnSpc>
                <a:spcPts val="14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R2.pack( anchor = W )</a:t>
            </a:r>
          </a:p>
          <a:p>
            <a:pPr>
              <a:lnSpc>
                <a:spcPts val="1400"/>
              </a:lnSpc>
            </a:pPr>
            <a:endParaRPr lang="en-US" altLang="ko-KR" sz="1600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ts val="14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R3 =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Radiobutton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(root, text="Option 3", variable=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var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, value=3, command=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sel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)</a:t>
            </a:r>
          </a:p>
          <a:p>
            <a:pPr>
              <a:lnSpc>
                <a:spcPts val="14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R3.pack( anchor = W)</a:t>
            </a:r>
          </a:p>
          <a:p>
            <a:pPr>
              <a:lnSpc>
                <a:spcPts val="14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ts val="1400"/>
              </a:lnSpc>
            </a:pPr>
            <a:r>
              <a:rPr lang="en-US" altLang="ko-KR" sz="1600" dirty="0">
                <a:latin typeface="+mn-lt"/>
              </a:rPr>
              <a:t>label = Label(root)</a:t>
            </a:r>
          </a:p>
          <a:p>
            <a:pPr>
              <a:lnSpc>
                <a:spcPts val="1400"/>
              </a:lnSpc>
            </a:pPr>
            <a:r>
              <a:rPr lang="en-US" altLang="ko-KR" sz="1600" dirty="0" err="1">
                <a:latin typeface="+mn-lt"/>
              </a:rPr>
              <a:t>label.pack</a:t>
            </a:r>
            <a:r>
              <a:rPr lang="en-US" altLang="ko-KR" sz="1600" dirty="0">
                <a:latin typeface="+mn-lt"/>
              </a:rPr>
              <a:t>()</a:t>
            </a:r>
          </a:p>
          <a:p>
            <a:pPr>
              <a:lnSpc>
                <a:spcPts val="14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ts val="1400"/>
              </a:lnSpc>
            </a:pPr>
            <a:r>
              <a:rPr lang="en-US" altLang="ko-KR" sz="1600" dirty="0" err="1">
                <a:latin typeface="+mn-lt"/>
              </a:rPr>
              <a:t>root.mainloop</a:t>
            </a:r>
            <a:r>
              <a:rPr lang="en-US" altLang="ko-KR" sz="1600" dirty="0">
                <a:latin typeface="+mn-lt"/>
              </a:rPr>
              <a:t>()</a:t>
            </a: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718" y="540342"/>
            <a:ext cx="2633132" cy="223316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352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checkbutton</a:t>
            </a:r>
            <a:r>
              <a:rPr lang="ko-KR" altLang="en-US" dirty="0"/>
              <a:t> 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93487" y="1614657"/>
            <a:ext cx="8157028" cy="437147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7" name="TextBox 6"/>
          <p:cNvSpPr txBox="1"/>
          <p:nvPr/>
        </p:nvSpPr>
        <p:spPr>
          <a:xfrm>
            <a:off x="636188" y="1727472"/>
            <a:ext cx="783660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from </a:t>
            </a:r>
            <a:r>
              <a:rPr lang="en-US" altLang="ko-KR" sz="1600" dirty="0" err="1">
                <a:latin typeface="+mn-lt"/>
              </a:rPr>
              <a:t>tkinter</a:t>
            </a:r>
            <a:r>
              <a:rPr lang="en-US" altLang="ko-KR" sz="1600" dirty="0">
                <a:latin typeface="+mn-lt"/>
              </a:rPr>
              <a:t> import *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top = </a:t>
            </a:r>
            <a:r>
              <a:rPr lang="en-US" altLang="ko-KR" sz="1600" dirty="0" err="1">
                <a:latin typeface="+mn-lt"/>
              </a:rPr>
              <a:t>Tk</a:t>
            </a:r>
            <a:r>
              <a:rPr lang="en-US" altLang="ko-KR" sz="1600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CheckVar1 = </a:t>
            </a:r>
            <a:r>
              <a:rPr lang="en-US" altLang="ko-KR" sz="1600" dirty="0" err="1">
                <a:latin typeface="+mn-lt"/>
              </a:rPr>
              <a:t>IntVar</a:t>
            </a:r>
            <a:r>
              <a:rPr lang="en-US" altLang="ko-KR" sz="1600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CheckVar2 = </a:t>
            </a:r>
            <a:r>
              <a:rPr lang="en-US" altLang="ko-KR" sz="1600" dirty="0" err="1">
                <a:latin typeface="+mn-lt"/>
              </a:rPr>
              <a:t>IntVar</a:t>
            </a:r>
            <a:r>
              <a:rPr lang="en-US" altLang="ko-KR" sz="1600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C1 =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Checkbutton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(top, text = "Music", variable = CheckVar1,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onvalue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 = 1,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offvalue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 = 0, height=5, width = 20)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C2 =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Checkbutton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(top, text = "Video", variable = CheckVar2,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onvalue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 = 1,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offvalue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 = 0, height=5, width = 20)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C1.pack()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C2.pack()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</a:rPr>
              <a:t>top.mainloop</a:t>
            </a:r>
            <a:r>
              <a:rPr lang="en-US" altLang="ko-KR" sz="1600" dirty="0">
                <a:latin typeface="+mn-lt"/>
              </a:rPr>
              <a:t>()</a:t>
            </a: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849" y="338757"/>
            <a:ext cx="2431653" cy="274064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225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Label, button </a:t>
            </a:r>
            <a:r>
              <a:rPr lang="ko-KR" altLang="en-US" dirty="0"/>
              <a:t>예제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3AB7683B-E08C-E849-BE1C-B56C4CD46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72" y="1912144"/>
            <a:ext cx="2146300" cy="1892300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9A8718C-5824-2E42-92C0-99929F29C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72" y="4357068"/>
            <a:ext cx="2120900" cy="1879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AutoShape 6">
            <a:extLst>
              <a:ext uri="{FF2B5EF4-FFF2-40B4-BE49-F238E27FC236}">
                <a16:creationId xmlns:a16="http://schemas.microsoft.com/office/drawing/2014/main" id="{3046215B-F509-5D4E-9423-ABD115CFE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0229" y="1897168"/>
            <a:ext cx="5378945" cy="433950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FF5E64-036D-E34E-8711-B2B1571B4178}"/>
              </a:ext>
            </a:extLst>
          </p:cNvPr>
          <p:cNvSpPr txBox="1"/>
          <p:nvPr/>
        </p:nvSpPr>
        <p:spPr>
          <a:xfrm>
            <a:off x="3814720" y="1912144"/>
            <a:ext cx="5220929" cy="5215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latin typeface="+mn-lt"/>
              </a:rPr>
              <a:t>from </a:t>
            </a:r>
            <a:r>
              <a:rPr lang="en-US" altLang="ko-KR" sz="1600" dirty="0" err="1">
                <a:latin typeface="+mn-lt"/>
              </a:rPr>
              <a:t>tkinter</a:t>
            </a:r>
            <a:r>
              <a:rPr lang="en-US" altLang="ko-KR" sz="1600" dirty="0">
                <a:latin typeface="+mn-lt"/>
              </a:rPr>
              <a:t> import *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lt"/>
              </a:rPr>
              <a:t>from </a:t>
            </a:r>
            <a:r>
              <a:rPr lang="en-US" altLang="ko-KR" sz="1600" dirty="0" err="1">
                <a:latin typeface="+mn-lt"/>
              </a:rPr>
              <a:t>tkinter</a:t>
            </a:r>
            <a:r>
              <a:rPr lang="en-US" altLang="ko-KR" sz="1600" dirty="0">
                <a:latin typeface="+mn-lt"/>
              </a:rPr>
              <a:t> import </a:t>
            </a:r>
            <a:r>
              <a:rPr lang="en-US" altLang="ko-KR" sz="1600" dirty="0" err="1">
                <a:latin typeface="+mn-lt"/>
              </a:rPr>
              <a:t>ttk</a:t>
            </a:r>
            <a:endParaRPr lang="en-US" altLang="ko-KR" sz="1600" dirty="0">
              <a:latin typeface="+mn-lt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lt"/>
              </a:rPr>
              <a:t>root = Tk()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lt"/>
              </a:rPr>
              <a:t>def press():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lt"/>
              </a:rPr>
              <a:t>   </a:t>
            </a:r>
            <a:r>
              <a:rPr lang="en-US" altLang="ko-KR" sz="1600" dirty="0" err="1">
                <a:latin typeface="+mn-lt"/>
              </a:rPr>
              <a:t>label.grid</a:t>
            </a:r>
            <a:r>
              <a:rPr lang="en-US" altLang="ko-KR" sz="1600" dirty="0">
                <a:latin typeface="+mn-lt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lt"/>
              </a:rPr>
              <a:t>label = Label(root, text='Hello~~!’)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btn1 = Button(root, text='</a:t>
            </a:r>
            <a:r>
              <a:rPr lang="ko-KR" altLang="en-US" sz="1600" dirty="0">
                <a:solidFill>
                  <a:srgbClr val="FF0000"/>
                </a:solidFill>
                <a:latin typeface="+mn-lt"/>
              </a:rPr>
              <a:t>버튼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1', command=press)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btn1.grid()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404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Label, button </a:t>
            </a:r>
            <a:r>
              <a:rPr lang="ko-KR" altLang="en-US" dirty="0"/>
              <a:t>예제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C02DD342-7428-FA41-B17A-A6B6A6584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777" y="1690688"/>
            <a:ext cx="5220929" cy="516731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29B6DA-05B2-D14A-B959-459B20D10C5C}"/>
              </a:ext>
            </a:extLst>
          </p:cNvPr>
          <p:cNvSpPr txBox="1"/>
          <p:nvPr/>
        </p:nvSpPr>
        <p:spPr>
          <a:xfrm>
            <a:off x="4170464" y="1690689"/>
            <a:ext cx="4807451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from </a:t>
            </a:r>
            <a:r>
              <a:rPr lang="en-US" altLang="ko-KR" dirty="0" err="1">
                <a:latin typeface="+mn-lt"/>
              </a:rPr>
              <a:t>tkinter</a:t>
            </a:r>
            <a:r>
              <a:rPr lang="en-US" altLang="ko-KR" dirty="0">
                <a:latin typeface="+mn-lt"/>
              </a:rPr>
              <a:t> import *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from </a:t>
            </a:r>
            <a:r>
              <a:rPr lang="en-US" altLang="ko-KR" dirty="0" err="1">
                <a:latin typeface="+mn-lt"/>
              </a:rPr>
              <a:t>tkinter</a:t>
            </a:r>
            <a:r>
              <a:rPr lang="en-US" altLang="ko-KR" dirty="0">
                <a:latin typeface="+mn-lt"/>
              </a:rPr>
              <a:t> import </a:t>
            </a:r>
            <a:r>
              <a:rPr lang="en-US" altLang="ko-KR" dirty="0" err="1">
                <a:latin typeface="+mn-lt"/>
              </a:rPr>
              <a:t>ttk</a:t>
            </a:r>
            <a:endParaRPr lang="en-US" altLang="ko-KR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root = Tk() 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def press1():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   label1.grid()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def press2():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   label2.grid()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label1 = Label(root, text='</a:t>
            </a:r>
            <a:r>
              <a:rPr lang="ko-KR" altLang="en-US" dirty="0">
                <a:latin typeface="+mn-lt"/>
              </a:rPr>
              <a:t>버튼</a:t>
            </a:r>
            <a:r>
              <a:rPr lang="en-US" altLang="ko-KR" dirty="0">
                <a:latin typeface="+mn-lt"/>
              </a:rPr>
              <a:t>1</a:t>
            </a:r>
            <a:r>
              <a:rPr lang="ko-KR" altLang="en-US" dirty="0">
                <a:latin typeface="+mn-lt"/>
              </a:rPr>
              <a:t>을 눌렀습니다</a:t>
            </a:r>
            <a:r>
              <a:rPr lang="en-US" altLang="ko-KR" dirty="0">
                <a:latin typeface="+mn-lt"/>
              </a:rPr>
              <a:t>!')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label2  = Label(root, text='</a:t>
            </a:r>
            <a:r>
              <a:rPr lang="ko-KR" altLang="en-US" dirty="0">
                <a:latin typeface="+mn-lt"/>
              </a:rPr>
              <a:t>버튼</a:t>
            </a:r>
            <a:r>
              <a:rPr lang="en-US" altLang="ko-KR" dirty="0">
                <a:latin typeface="+mn-lt"/>
              </a:rPr>
              <a:t>2</a:t>
            </a:r>
            <a:r>
              <a:rPr lang="ko-KR" altLang="en-US" dirty="0" err="1">
                <a:latin typeface="+mn-lt"/>
              </a:rPr>
              <a:t>를</a:t>
            </a:r>
            <a:r>
              <a:rPr lang="ko-KR" altLang="en-US" dirty="0">
                <a:latin typeface="+mn-lt"/>
              </a:rPr>
              <a:t> 눌렀습니다</a:t>
            </a:r>
            <a:r>
              <a:rPr lang="en-US" altLang="ko-KR" dirty="0">
                <a:latin typeface="+mn-lt"/>
              </a:rPr>
              <a:t>!')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+mn-lt"/>
              </a:rPr>
              <a:t>btn1 = Button(root, text='</a:t>
            </a:r>
            <a:r>
              <a:rPr lang="ko-KR" altLang="en-US" dirty="0">
                <a:solidFill>
                  <a:srgbClr val="FF0000"/>
                </a:solidFill>
                <a:latin typeface="+mn-lt"/>
              </a:rPr>
              <a:t>버튼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1', command=press1)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+mn-lt"/>
              </a:rPr>
              <a:t>btn2 = Button(root, text='</a:t>
            </a:r>
            <a:r>
              <a:rPr lang="ko-KR" altLang="en-US" dirty="0">
                <a:solidFill>
                  <a:srgbClr val="FF0000"/>
                </a:solidFill>
                <a:latin typeface="+mn-lt"/>
              </a:rPr>
              <a:t>버튼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2', command=press2)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+mn-lt"/>
              </a:rPr>
              <a:t>btn1.grid()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+mn-lt"/>
              </a:rPr>
              <a:t>btn2.grid()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n-lt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0C04304-1702-A140-80CE-E3EAF4E4E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85" y="1766759"/>
            <a:ext cx="2365022" cy="215847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70D2A10-5508-D242-979E-4A6C910A3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73" y="4001299"/>
            <a:ext cx="2430898" cy="215847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978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Label, button </a:t>
            </a:r>
            <a:r>
              <a:rPr lang="ko-KR" altLang="en-US" dirty="0"/>
              <a:t>예제</a:t>
            </a:r>
            <a:r>
              <a:rPr lang="en-US" altLang="ko-KR" dirty="0"/>
              <a:t> 3-1</a:t>
            </a:r>
            <a:endParaRPr lang="ko-KR" altLang="en-US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336651" y="3417891"/>
            <a:ext cx="5640201" cy="324572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7" name="TextBox 6"/>
          <p:cNvSpPr txBox="1"/>
          <p:nvPr/>
        </p:nvSpPr>
        <p:spPr>
          <a:xfrm>
            <a:off x="3647767" y="3339632"/>
            <a:ext cx="52209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from </a:t>
            </a:r>
            <a:r>
              <a:rPr lang="en-US" altLang="ko-KR" dirty="0" err="1">
                <a:latin typeface="+mn-lt"/>
              </a:rPr>
              <a:t>tkinter</a:t>
            </a:r>
            <a:r>
              <a:rPr lang="en-US" altLang="ko-KR" dirty="0">
                <a:latin typeface="+mn-lt"/>
              </a:rPr>
              <a:t> import *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from </a:t>
            </a:r>
            <a:r>
              <a:rPr lang="en-US" altLang="ko-KR" dirty="0" err="1">
                <a:latin typeface="+mn-lt"/>
              </a:rPr>
              <a:t>tkinter</a:t>
            </a:r>
            <a:r>
              <a:rPr lang="en-US" altLang="ko-KR" dirty="0">
                <a:latin typeface="+mn-lt"/>
              </a:rPr>
              <a:t> import </a:t>
            </a:r>
            <a:r>
              <a:rPr lang="en-US" altLang="ko-KR" dirty="0" err="1">
                <a:latin typeface="+mn-lt"/>
              </a:rPr>
              <a:t>ttk</a:t>
            </a:r>
            <a:endParaRPr lang="en-US" altLang="ko-KR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+mn-lt"/>
              </a:rPr>
              <a:t>def</a:t>
            </a:r>
            <a:r>
              <a:rPr lang="en-US" altLang="ko-KR" dirty="0">
                <a:latin typeface="+mn-lt"/>
              </a:rPr>
              <a:t> calculate(*</a:t>
            </a:r>
            <a:r>
              <a:rPr lang="en-US" altLang="ko-KR" dirty="0" err="1">
                <a:latin typeface="+mn-lt"/>
              </a:rPr>
              <a:t>args</a:t>
            </a:r>
            <a:r>
              <a:rPr lang="en-US" altLang="ko-KR" dirty="0">
                <a:latin typeface="+mn-lt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    try: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        value = float(</a:t>
            </a:r>
            <a:r>
              <a:rPr lang="en-US" altLang="ko-KR" dirty="0" err="1">
                <a:latin typeface="+mn-lt"/>
              </a:rPr>
              <a:t>feet.get</a:t>
            </a:r>
            <a:r>
              <a:rPr lang="en-US" altLang="ko-KR" dirty="0">
                <a:latin typeface="+mn-lt"/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        </a:t>
            </a:r>
            <a:r>
              <a:rPr lang="en-US" altLang="ko-KR" dirty="0" err="1">
                <a:latin typeface="+mn-lt"/>
              </a:rPr>
              <a:t>meters.set</a:t>
            </a:r>
            <a:r>
              <a:rPr lang="en-US" altLang="ko-KR" dirty="0">
                <a:latin typeface="+mn-lt"/>
              </a:rPr>
              <a:t>((0.3048 * value * 10000.0 + 0.5)/10000.0)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    except </a:t>
            </a:r>
            <a:r>
              <a:rPr lang="en-US" altLang="ko-KR" dirty="0" err="1">
                <a:latin typeface="+mn-lt"/>
              </a:rPr>
              <a:t>ValueError</a:t>
            </a:r>
            <a:r>
              <a:rPr lang="en-US" altLang="ko-KR" dirty="0">
                <a:latin typeface="+mn-lt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        pass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root = Tk()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+mn-lt"/>
              </a:rPr>
              <a:t>root.title</a:t>
            </a:r>
            <a:r>
              <a:rPr lang="en-US" altLang="ko-KR" dirty="0">
                <a:latin typeface="+mn-lt"/>
              </a:rPr>
              <a:t>("Feet to Meters") </a:t>
            </a:r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26" y="1660896"/>
            <a:ext cx="3277535" cy="167873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510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Label, button </a:t>
            </a:r>
            <a:r>
              <a:rPr lang="ko-KR" altLang="en-US" dirty="0"/>
              <a:t>예제</a:t>
            </a:r>
            <a:r>
              <a:rPr lang="en-US" altLang="ko-KR" dirty="0"/>
              <a:t> 3-2</a:t>
            </a:r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484710" y="1717427"/>
            <a:ext cx="8659290" cy="494601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53248"/>
            <a:ext cx="8515351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#</a:t>
            </a:r>
            <a:r>
              <a:rPr lang="en-US" altLang="ko-KR" dirty="0" err="1">
                <a:latin typeface="+mn-lt"/>
              </a:rPr>
              <a:t>ttk.Frame</a:t>
            </a:r>
            <a:r>
              <a:rPr lang="en-US" altLang="ko-KR" dirty="0">
                <a:latin typeface="+mn-lt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mainframe = </a:t>
            </a:r>
            <a:r>
              <a:rPr lang="en-US" altLang="ko-KR" dirty="0" err="1">
                <a:latin typeface="+mn-lt"/>
              </a:rPr>
              <a:t>ttk.Frame</a:t>
            </a:r>
            <a:r>
              <a:rPr lang="en-US" altLang="ko-KR" dirty="0">
                <a:latin typeface="+mn-lt"/>
              </a:rPr>
              <a:t>(root, padding="3 3 12 12")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+mn-lt"/>
              </a:rPr>
              <a:t>mainframe.grid</a:t>
            </a:r>
            <a:r>
              <a:rPr lang="en-US" altLang="ko-KR" dirty="0">
                <a:latin typeface="+mn-lt"/>
              </a:rPr>
              <a:t>(column=0, row=0, sticky=(N, W, E, S))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+mn-lt"/>
              </a:rPr>
              <a:t>mainframe.columnconfigure</a:t>
            </a:r>
            <a:r>
              <a:rPr lang="en-US" altLang="ko-KR" dirty="0">
                <a:latin typeface="+mn-lt"/>
              </a:rPr>
              <a:t>(0, weight=1)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+mn-lt"/>
              </a:rPr>
              <a:t>mainframe.rowconfigure</a:t>
            </a:r>
            <a:r>
              <a:rPr lang="en-US" altLang="ko-KR" dirty="0">
                <a:latin typeface="+mn-lt"/>
              </a:rPr>
              <a:t>(0, weight=1)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feet = </a:t>
            </a:r>
            <a:r>
              <a:rPr lang="en-US" altLang="ko-KR" dirty="0" err="1">
                <a:latin typeface="+mn-lt"/>
              </a:rPr>
              <a:t>StringVar</a:t>
            </a:r>
            <a:r>
              <a:rPr lang="en-US" altLang="ko-KR" dirty="0">
                <a:latin typeface="+mn-lt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meters = </a:t>
            </a:r>
            <a:r>
              <a:rPr lang="en-US" altLang="ko-KR" dirty="0" err="1">
                <a:latin typeface="+mn-lt"/>
              </a:rPr>
              <a:t>StringVar</a:t>
            </a:r>
            <a:r>
              <a:rPr lang="en-US" altLang="ko-KR" dirty="0">
                <a:latin typeface="+mn-lt"/>
              </a:rPr>
              <a:t>()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#</a:t>
            </a:r>
            <a:r>
              <a:rPr lang="en-US" altLang="ko-KR" dirty="0" err="1">
                <a:latin typeface="+mn-lt"/>
              </a:rPr>
              <a:t>ttk.Entry</a:t>
            </a:r>
            <a:endParaRPr lang="en-US" altLang="ko-KR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feet_entry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 = 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ttk.Entry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(mainframe, width=7, 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textvariable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=feet)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feet_entry.grid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(column=2, row=1, sticky=(W, E))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ttk.Label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(mainframe, 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textvariable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=meters).grid(column=2, row=2, sticky=(W, E))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ttk.Button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(mainframe, text="Calculate", command=calculate).grid(column=3, row=3, sticky=W)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21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Label, button </a:t>
            </a:r>
            <a:r>
              <a:rPr lang="ko-KR" altLang="en-US" dirty="0"/>
              <a:t>예제</a:t>
            </a:r>
            <a:r>
              <a:rPr lang="en-US" altLang="ko-KR" dirty="0"/>
              <a:t> 3-3</a:t>
            </a:r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628650" y="1690689"/>
            <a:ext cx="7345311" cy="406118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6899" y="1764660"/>
            <a:ext cx="738324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ttk.Label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(mainframe, text="feet").grid(column=3, row=1, sticky=W)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ttk.Label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(mainframe, text="is equivalent to").grid(column=1, row=2, sticky=E)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ttk.Label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(mainframe, text="meters").grid(column=3, row=2, sticky=W)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for child in </a:t>
            </a:r>
            <a:r>
              <a:rPr lang="en-US" altLang="ko-KR" dirty="0" err="1">
                <a:latin typeface="+mn-lt"/>
              </a:rPr>
              <a:t>mainframe.winfo_children</a:t>
            </a:r>
            <a:r>
              <a:rPr lang="en-US" altLang="ko-KR" dirty="0">
                <a:latin typeface="+mn-lt"/>
              </a:rPr>
              <a:t>():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    </a:t>
            </a:r>
            <a:r>
              <a:rPr lang="en-US" altLang="ko-KR" dirty="0" err="1">
                <a:latin typeface="+mn-lt"/>
              </a:rPr>
              <a:t>child.grid_configure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padx</a:t>
            </a:r>
            <a:r>
              <a:rPr lang="en-US" altLang="ko-KR" dirty="0">
                <a:latin typeface="+mn-lt"/>
              </a:rPr>
              <a:t>=5, </a:t>
            </a:r>
            <a:r>
              <a:rPr lang="en-US" altLang="ko-KR" dirty="0" err="1">
                <a:latin typeface="+mn-lt"/>
              </a:rPr>
              <a:t>pady</a:t>
            </a:r>
            <a:r>
              <a:rPr lang="en-US" altLang="ko-KR" dirty="0">
                <a:latin typeface="+mn-lt"/>
              </a:rPr>
              <a:t>=5)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#entry and run calculate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+mn-lt"/>
              </a:rPr>
              <a:t>feet_entry.focus</a:t>
            </a:r>
            <a:r>
              <a:rPr lang="en-US" altLang="ko-KR" dirty="0">
                <a:latin typeface="+mn-lt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+mn-lt"/>
              </a:rPr>
              <a:t>root.bind</a:t>
            </a:r>
            <a:r>
              <a:rPr lang="en-US" altLang="ko-KR" dirty="0">
                <a:latin typeface="+mn-lt"/>
              </a:rPr>
              <a:t>('&lt;Return&gt;', calculate)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461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16" y="452718"/>
            <a:ext cx="7339674" cy="1400530"/>
          </a:xfrm>
        </p:spPr>
        <p:txBody>
          <a:bodyPr/>
          <a:lstStyle/>
          <a:p>
            <a:r>
              <a:rPr lang="ko-KR" altLang="en-US" sz="3200" dirty="0" smtClean="0"/>
              <a:t>다양한 </a:t>
            </a:r>
            <a:r>
              <a:rPr lang="en-US" altLang="ko-KR" sz="3200" dirty="0" smtClean="0"/>
              <a:t>button </a:t>
            </a:r>
            <a:r>
              <a:rPr lang="ko-KR" altLang="en-US" sz="3200" dirty="0" smtClean="0"/>
              <a:t>예제 </a:t>
            </a:r>
            <a:r>
              <a:rPr lang="en-US" altLang="ko-KR" sz="3200" dirty="0"/>
              <a:t>1-1</a:t>
            </a:r>
            <a:endParaRPr lang="ko-KR" altLang="en-US" sz="3200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23129" y="1443708"/>
            <a:ext cx="6318139" cy="541429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379" y="1679375"/>
            <a:ext cx="2394881" cy="28388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4F9177-DF06-4309-8715-1B45507B3358}"/>
              </a:ext>
            </a:extLst>
          </p:cNvPr>
          <p:cNvSpPr txBox="1"/>
          <p:nvPr/>
        </p:nvSpPr>
        <p:spPr>
          <a:xfrm>
            <a:off x="934859" y="1418539"/>
            <a:ext cx="63631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from </a:t>
            </a:r>
            <a:r>
              <a:rPr lang="en-US" altLang="ko-KR" dirty="0" err="1">
                <a:latin typeface="+mn-lt"/>
              </a:rPr>
              <a:t>tkinter</a:t>
            </a:r>
            <a:r>
              <a:rPr lang="en-US" altLang="ko-KR" dirty="0">
                <a:latin typeface="+mn-lt"/>
              </a:rPr>
              <a:t> import *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from </a:t>
            </a:r>
            <a:r>
              <a:rPr lang="en-US" altLang="ko-KR" dirty="0" err="1">
                <a:latin typeface="+mn-lt"/>
              </a:rPr>
              <a:t>tkinter</a:t>
            </a:r>
            <a:r>
              <a:rPr lang="en-US" altLang="ko-KR" dirty="0">
                <a:latin typeface="+mn-lt"/>
              </a:rPr>
              <a:t> import </a:t>
            </a:r>
            <a:r>
              <a:rPr lang="en-US" altLang="ko-KR" dirty="0" err="1">
                <a:latin typeface="+mn-lt"/>
              </a:rPr>
              <a:t>ttk</a:t>
            </a:r>
            <a:endParaRPr lang="en-US" altLang="ko-KR" dirty="0">
              <a:latin typeface="+mn-lt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#Frame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frame = </a:t>
            </a:r>
            <a:r>
              <a:rPr lang="en-US" altLang="ko-KR" dirty="0" err="1">
                <a:latin typeface="+mn-lt"/>
              </a:rPr>
              <a:t>ttk.Frame</a:t>
            </a:r>
            <a:r>
              <a:rPr lang="en-US" altLang="ko-KR" dirty="0">
                <a:latin typeface="+mn-lt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frame['padding'] = (5,10)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frame['</a:t>
            </a:r>
            <a:r>
              <a:rPr lang="en-US" altLang="ko-KR" dirty="0" err="1">
                <a:latin typeface="+mn-lt"/>
              </a:rPr>
              <a:t>borderwidth</a:t>
            </a:r>
            <a:r>
              <a:rPr lang="en-US" altLang="ko-KR" dirty="0">
                <a:latin typeface="+mn-lt"/>
              </a:rPr>
              <a:t>'] = 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frame['relief']='sunken'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+mn-lt"/>
              </a:rPr>
              <a:t>frame.grid</a:t>
            </a:r>
            <a:r>
              <a:rPr lang="en-US" altLang="ko-KR" dirty="0">
                <a:latin typeface="+mn-lt"/>
              </a:rPr>
              <a:t>()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#Label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label = </a:t>
            </a:r>
            <a:r>
              <a:rPr lang="en-US" altLang="ko-KR" dirty="0" err="1">
                <a:latin typeface="+mn-lt"/>
              </a:rPr>
              <a:t>ttk.Label</a:t>
            </a:r>
            <a:r>
              <a:rPr lang="en-US" altLang="ko-KR" dirty="0">
                <a:latin typeface="+mn-lt"/>
              </a:rPr>
              <a:t>(text='Full name;')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+mn-lt"/>
              </a:rPr>
              <a:t>resultsContents</a:t>
            </a:r>
            <a:r>
              <a:rPr lang="en-US" altLang="ko-KR" dirty="0">
                <a:latin typeface="+mn-lt"/>
              </a:rPr>
              <a:t> = </a:t>
            </a:r>
            <a:r>
              <a:rPr lang="en-US" altLang="ko-KR" dirty="0" err="1">
                <a:latin typeface="+mn-lt"/>
              </a:rPr>
              <a:t>StringVar</a:t>
            </a:r>
            <a:r>
              <a:rPr lang="en-US" altLang="ko-KR" dirty="0">
                <a:latin typeface="+mn-lt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label['</a:t>
            </a:r>
            <a:r>
              <a:rPr lang="en-US" altLang="ko-KR" dirty="0" err="1">
                <a:latin typeface="+mn-lt"/>
              </a:rPr>
              <a:t>textvariable</a:t>
            </a:r>
            <a:r>
              <a:rPr lang="en-US" altLang="ko-KR" dirty="0">
                <a:latin typeface="+mn-lt"/>
              </a:rPr>
              <a:t>'] = </a:t>
            </a:r>
            <a:r>
              <a:rPr lang="en-US" altLang="ko-KR" dirty="0" err="1">
                <a:latin typeface="+mn-lt"/>
              </a:rPr>
              <a:t>resultsContents</a:t>
            </a:r>
            <a:endParaRPr lang="en-US" altLang="ko-KR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+mn-lt"/>
              </a:rPr>
              <a:t>resultsContents.set</a:t>
            </a:r>
            <a:r>
              <a:rPr lang="en-US" altLang="ko-KR" dirty="0">
                <a:latin typeface="+mn-lt"/>
              </a:rPr>
              <a:t>('New value to display')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+mn-lt"/>
              </a:rPr>
              <a:t>label.grid</a:t>
            </a:r>
            <a:r>
              <a:rPr lang="en-US" altLang="ko-KR" dirty="0">
                <a:latin typeface="+mn-lt"/>
              </a:rPr>
              <a:t>()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97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입력을 위한 </a:t>
            </a:r>
            <a:r>
              <a:rPr lang="en-US" altLang="ko-KR" dirty="0" err="1"/>
              <a:t>Tkinter</a:t>
            </a:r>
            <a:r>
              <a:rPr lang="en-US" altLang="ko-KR" dirty="0"/>
              <a:t> widgets </a:t>
            </a:r>
            <a:r>
              <a:rPr lang="ko-KR" altLang="en-US" dirty="0"/>
              <a:t>이해하기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764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744890" cy="1400530"/>
          </a:xfrm>
        </p:spPr>
        <p:txBody>
          <a:bodyPr/>
          <a:lstStyle/>
          <a:p>
            <a:r>
              <a:rPr lang="ko-KR" altLang="en-US" sz="3200" dirty="0"/>
              <a:t>다양한 </a:t>
            </a:r>
            <a:r>
              <a:rPr lang="en-US" altLang="ko-KR" sz="3200" dirty="0"/>
              <a:t>button </a:t>
            </a:r>
            <a:r>
              <a:rPr lang="ko-KR" altLang="en-US" sz="3200" dirty="0" smtClean="0"/>
              <a:t>예제 </a:t>
            </a:r>
            <a:r>
              <a:rPr lang="en-US" altLang="ko-KR" sz="3200" dirty="0"/>
              <a:t>1-2</a:t>
            </a:r>
            <a:r>
              <a:rPr lang="ko-KR" altLang="en-US" sz="3200" dirty="0"/>
              <a:t> 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35659" y="1655833"/>
            <a:ext cx="7520193" cy="383056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79F913-7627-42F7-A6DD-7EB6AC6DD3BE}"/>
              </a:ext>
            </a:extLst>
          </p:cNvPr>
          <p:cNvSpPr txBox="1"/>
          <p:nvPr/>
        </p:nvSpPr>
        <p:spPr>
          <a:xfrm>
            <a:off x="961151" y="1736551"/>
            <a:ext cx="63631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#button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+mn-lt"/>
              </a:rPr>
              <a:t>button = 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ttk.Button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(text='Okay', command="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buttonpressed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button.grid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#</a:t>
            </a:r>
            <a:r>
              <a:rPr lang="en-US" altLang="ko-KR" dirty="0" err="1">
                <a:latin typeface="+mn-lt"/>
              </a:rPr>
              <a:t>checkbutton</a:t>
            </a:r>
            <a:endParaRPr lang="en-US" altLang="ko-KR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+mn-lt"/>
              </a:rPr>
              <a:t>measureSystem</a:t>
            </a:r>
            <a:r>
              <a:rPr lang="en-US" altLang="ko-KR" dirty="0">
                <a:latin typeface="+mn-lt"/>
              </a:rPr>
              <a:t> = </a:t>
            </a:r>
            <a:r>
              <a:rPr lang="en-US" altLang="ko-KR" dirty="0" err="1">
                <a:latin typeface="+mn-lt"/>
              </a:rPr>
              <a:t>StringVar</a:t>
            </a:r>
            <a:r>
              <a:rPr lang="en-US" altLang="ko-KR" dirty="0">
                <a:latin typeface="+mn-lt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+mn-lt"/>
              </a:rPr>
              <a:t>check = 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ttk.Checkbutton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(text='Use 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Metric',command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="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buttonpressed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", </a:t>
            </a:r>
            <a:r>
              <a:rPr lang="en-US" altLang="ko-KR" dirty="0">
                <a:latin typeface="+mn-lt"/>
              </a:rPr>
              <a:t>variable=</a:t>
            </a:r>
            <a:r>
              <a:rPr lang="en-US" altLang="ko-KR" dirty="0" err="1">
                <a:latin typeface="+mn-lt"/>
              </a:rPr>
              <a:t>measureSystem</a:t>
            </a:r>
            <a:r>
              <a:rPr lang="en-US" altLang="ko-KR" dirty="0">
                <a:latin typeface="+mn-lt"/>
              </a:rPr>
              <a:t>, </a:t>
            </a:r>
            <a:r>
              <a:rPr lang="en-US" altLang="ko-KR" dirty="0" err="1">
                <a:latin typeface="+mn-lt"/>
              </a:rPr>
              <a:t>onvalue</a:t>
            </a:r>
            <a:r>
              <a:rPr lang="en-US" altLang="ko-KR" dirty="0">
                <a:latin typeface="+mn-lt"/>
              </a:rPr>
              <a:t>='metric', </a:t>
            </a:r>
            <a:r>
              <a:rPr lang="en-US" altLang="ko-KR" dirty="0" err="1">
                <a:latin typeface="+mn-lt"/>
              </a:rPr>
              <a:t>offvalue</a:t>
            </a:r>
            <a:r>
              <a:rPr lang="en-US" altLang="ko-KR" dirty="0">
                <a:latin typeface="+mn-lt"/>
              </a:rPr>
              <a:t>='imperial')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+mn-lt"/>
              </a:rPr>
              <a:t>check.instate</a:t>
            </a:r>
            <a:r>
              <a:rPr lang="en-US" altLang="ko-KR" dirty="0">
                <a:latin typeface="+mn-lt"/>
              </a:rPr>
              <a:t>(['alternate'])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+mn-lt"/>
              </a:rPr>
              <a:t>check.grid</a:t>
            </a:r>
            <a:r>
              <a:rPr lang="en-US" altLang="ko-KR" dirty="0">
                <a:latin typeface="+mn-lt"/>
              </a:rPr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823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다양한 </a:t>
            </a:r>
            <a:r>
              <a:rPr lang="en-US" altLang="ko-KR" sz="3200" dirty="0"/>
              <a:t>button </a:t>
            </a:r>
            <a:r>
              <a:rPr lang="ko-KR" altLang="en-US" sz="3200" dirty="0" smtClean="0"/>
              <a:t>예제 </a:t>
            </a:r>
            <a:r>
              <a:rPr lang="en-US" altLang="ko-KR" sz="3200" dirty="0"/>
              <a:t>1-3</a:t>
            </a:r>
            <a:r>
              <a:rPr lang="ko-KR" altLang="en-US" sz="3200" dirty="0"/>
              <a:t> 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17951" y="1690689"/>
            <a:ext cx="7382152" cy="462697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3B41D2-4EF5-4359-87DD-32400E94A581}"/>
              </a:ext>
            </a:extLst>
          </p:cNvPr>
          <p:cNvSpPr txBox="1"/>
          <p:nvPr/>
        </p:nvSpPr>
        <p:spPr>
          <a:xfrm>
            <a:off x="1130095" y="1690689"/>
            <a:ext cx="688549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lt"/>
              </a:rPr>
              <a:t>#</a:t>
            </a:r>
            <a:r>
              <a:rPr lang="en-US" altLang="ko-KR" dirty="0" err="1">
                <a:latin typeface="+mn-lt"/>
              </a:rPr>
              <a:t>radiobutton</a:t>
            </a:r>
            <a:endParaRPr lang="en-US" altLang="ko-KR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phone = </a:t>
            </a:r>
            <a:r>
              <a:rPr lang="en-US" altLang="ko-KR" dirty="0" err="1">
                <a:latin typeface="+mn-lt"/>
              </a:rPr>
              <a:t>StringVar</a:t>
            </a:r>
            <a:r>
              <a:rPr lang="en-US" altLang="ko-KR" dirty="0">
                <a:latin typeface="+mn-lt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+mn-lt"/>
              </a:rPr>
              <a:t>home = 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ttk.Radiobutton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(text='Home', variable=phone, value='home')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+mn-lt"/>
              </a:rPr>
              <a:t>office = 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ttk.Radiobutton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(text='Office', variable=phone, value='office')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+mn-lt"/>
              </a:rPr>
              <a:t>cell = 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ttk.Radiobutton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(text='Mobile', variable=phone, value='cell')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home.grid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office.grid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cell.grid</a:t>
            </a:r>
            <a:r>
              <a:rPr lang="en-US" altLang="ko-KR" dirty="0" smtClean="0">
                <a:solidFill>
                  <a:srgbClr val="FF0000"/>
                </a:solidFill>
                <a:latin typeface="+mn-lt"/>
              </a:rPr>
              <a:t>()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#Entry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username = </a:t>
            </a:r>
            <a:r>
              <a:rPr lang="en-US" altLang="ko-KR" dirty="0" err="1">
                <a:latin typeface="+mn-lt"/>
              </a:rPr>
              <a:t>StringVar</a:t>
            </a:r>
            <a:r>
              <a:rPr lang="en-US" altLang="ko-KR" dirty="0">
                <a:latin typeface="+mn-lt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name = </a:t>
            </a:r>
            <a:r>
              <a:rPr lang="en-US" altLang="ko-KR" dirty="0" err="1">
                <a:latin typeface="+mn-lt"/>
              </a:rPr>
              <a:t>ttk.Entry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textvariable</a:t>
            </a:r>
            <a:r>
              <a:rPr lang="en-US" altLang="ko-KR" dirty="0">
                <a:latin typeface="+mn-lt"/>
              </a:rPr>
              <a:t>=username)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+mn-lt"/>
              </a:rPr>
              <a:t>name.grid</a:t>
            </a:r>
            <a:r>
              <a:rPr lang="en-US" altLang="ko-KR" dirty="0">
                <a:latin typeface="+mn-lt"/>
              </a:rPr>
              <a:t>()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89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다양한 </a:t>
            </a:r>
            <a:r>
              <a:rPr lang="en-US" altLang="ko-KR" sz="3200" dirty="0"/>
              <a:t>button </a:t>
            </a:r>
            <a:r>
              <a:rPr lang="ko-KR" altLang="en-US" sz="3200" dirty="0" smtClean="0"/>
              <a:t>예제 </a:t>
            </a:r>
            <a:r>
              <a:rPr lang="en-US" altLang="ko-KR" sz="3200" dirty="0"/>
              <a:t>1-4</a:t>
            </a:r>
            <a:endParaRPr lang="ko-KR" altLang="en-US" sz="3200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94660" y="1582093"/>
            <a:ext cx="7820690" cy="506722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4D465-7AD2-49AE-837D-F6625A514397}"/>
              </a:ext>
            </a:extLst>
          </p:cNvPr>
          <p:cNvSpPr txBox="1"/>
          <p:nvPr/>
        </p:nvSpPr>
        <p:spPr>
          <a:xfrm>
            <a:off x="1020152" y="1582093"/>
            <a:ext cx="63631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lt"/>
              </a:rPr>
              <a:t>print</a:t>
            </a:r>
            <a:r>
              <a:rPr lang="en-US" altLang="ko-KR" dirty="0">
                <a:latin typeface="+mn-lt"/>
              </a:rPr>
              <a:t>('current value is %s' % </a:t>
            </a:r>
            <a:r>
              <a:rPr lang="en-US" altLang="ko-KR" dirty="0" err="1">
                <a:latin typeface="+mn-lt"/>
              </a:rPr>
              <a:t>name.get</a:t>
            </a:r>
            <a:r>
              <a:rPr lang="en-US" altLang="ko-KR" dirty="0">
                <a:latin typeface="+mn-lt"/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+mn-lt"/>
              </a:rPr>
              <a:t>name.delete</a:t>
            </a:r>
            <a:r>
              <a:rPr lang="en-US" altLang="ko-KR" dirty="0">
                <a:latin typeface="+mn-lt"/>
              </a:rPr>
              <a:t>(0,'end')         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+mn-lt"/>
              </a:rPr>
              <a:t>name.insert</a:t>
            </a:r>
            <a:r>
              <a:rPr lang="en-US" altLang="ko-KR" dirty="0">
                <a:latin typeface="+mn-lt"/>
              </a:rPr>
              <a:t>(0, 'your name is  ') 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#</a:t>
            </a:r>
            <a:r>
              <a:rPr lang="en-US" altLang="ko-KR" dirty="0" err="1">
                <a:latin typeface="+mn-lt"/>
              </a:rPr>
              <a:t>combobox</a:t>
            </a:r>
            <a:endParaRPr lang="en-US" altLang="ko-KR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+mn-lt"/>
              </a:rPr>
              <a:t>countryvar</a:t>
            </a:r>
            <a:r>
              <a:rPr lang="en-US" altLang="ko-KR" dirty="0">
                <a:latin typeface="+mn-lt"/>
              </a:rPr>
              <a:t> = </a:t>
            </a:r>
            <a:r>
              <a:rPr lang="en-US" altLang="ko-KR" dirty="0" err="1">
                <a:latin typeface="+mn-lt"/>
              </a:rPr>
              <a:t>StringVar</a:t>
            </a:r>
            <a:r>
              <a:rPr lang="en-US" altLang="ko-KR" dirty="0">
                <a:latin typeface="+mn-lt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+mn-lt"/>
              </a:rPr>
              <a:t>country = 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ttk.Combobox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textvariable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=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countryvar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+mn-lt"/>
              </a:rPr>
              <a:t>country.bind</a:t>
            </a:r>
            <a:r>
              <a:rPr lang="en-US" altLang="ko-KR" dirty="0">
                <a:latin typeface="+mn-lt"/>
              </a:rPr>
              <a:t>('&lt;&lt;</a:t>
            </a:r>
            <a:r>
              <a:rPr lang="en-US" altLang="ko-KR" dirty="0" err="1">
                <a:latin typeface="+mn-lt"/>
              </a:rPr>
              <a:t>ComboboxSelected</a:t>
            </a:r>
            <a:r>
              <a:rPr lang="en-US" altLang="ko-KR" dirty="0">
                <a:latin typeface="+mn-lt"/>
              </a:rPr>
              <a:t>&gt;&gt;')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lt"/>
              </a:rPr>
              <a:t>country['values'] = ('USA', 'Canada', 'Australia')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country.grid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761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http://effbot.org/tkinterbook/button.htm</a:t>
            </a:r>
            <a:r>
              <a:rPr lang="en-US" altLang="ko-KR" dirty="0"/>
              <a:t> </a:t>
            </a:r>
            <a:r>
              <a:rPr lang="ko-KR" altLang="en-US" dirty="0"/>
              <a:t>을 참조하여 </a:t>
            </a:r>
            <a:r>
              <a:rPr lang="en-US" altLang="ko-KR" dirty="0"/>
              <a:t>Button</a:t>
            </a:r>
            <a:r>
              <a:rPr lang="ko-KR" altLang="en-US" dirty="0"/>
              <a:t>을 꾸민다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hlinkClick r:id="rId3"/>
              </a:rPr>
              <a:t>http://effbot.org/tkinterbook/label.htm</a:t>
            </a:r>
            <a:r>
              <a:rPr lang="en-US" altLang="ko-KR" dirty="0"/>
              <a:t> </a:t>
            </a:r>
            <a:r>
              <a:rPr lang="ko-KR" altLang="en-US" dirty="0"/>
              <a:t>을 참조하여 </a:t>
            </a:r>
            <a:r>
              <a:rPr lang="en-US" altLang="ko-KR" dirty="0"/>
              <a:t>Label</a:t>
            </a:r>
            <a:r>
              <a:rPr lang="ko-KR" altLang="en-US" dirty="0"/>
              <a:t>을 꾸민다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Button</a:t>
            </a:r>
            <a:r>
              <a:rPr lang="ko-KR" altLang="en-US" dirty="0"/>
              <a:t>과 </a:t>
            </a:r>
            <a:r>
              <a:rPr lang="en-US" altLang="ko-KR" dirty="0"/>
              <a:t>Label</a:t>
            </a:r>
            <a:r>
              <a:rPr lang="ko-KR" altLang="en-US" dirty="0"/>
              <a:t>의 </a:t>
            </a:r>
            <a:r>
              <a:rPr lang="en-US" altLang="ko-KR" dirty="0"/>
              <a:t>attribute 3</a:t>
            </a:r>
            <a:r>
              <a:rPr lang="ko-KR" altLang="en-US" dirty="0"/>
              <a:t>개 이상을 조작해본다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63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 </a:t>
            </a:r>
            <a:r>
              <a:rPr lang="ko-KR" altLang="en-US" dirty="0"/>
              <a:t>코드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49662" y="1690689"/>
            <a:ext cx="7900486" cy="356968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600" y="4080277"/>
            <a:ext cx="2340028" cy="26765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9553" y="1897063"/>
            <a:ext cx="78849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from </a:t>
            </a:r>
            <a:r>
              <a:rPr lang="en-US" altLang="ko-KR" sz="1600" dirty="0" err="1">
                <a:latin typeface="+mn-lt"/>
              </a:rPr>
              <a:t>tkinter</a:t>
            </a:r>
            <a:r>
              <a:rPr lang="en-US" altLang="ko-KR" sz="1600" dirty="0">
                <a:latin typeface="+mn-lt"/>
              </a:rPr>
              <a:t> import *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master = </a:t>
            </a:r>
            <a:r>
              <a:rPr lang="en-US" altLang="ko-KR" sz="1600" dirty="0" err="1">
                <a:latin typeface="+mn-lt"/>
              </a:rPr>
              <a:t>Tk</a:t>
            </a:r>
            <a:r>
              <a:rPr lang="en-US" altLang="ko-KR" sz="1600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b = Button(master, 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text='Button', height = 3, width = 10, anchor = CENTER, foreground = 'Blue',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activebackground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 = 'Red')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</a:rPr>
              <a:t>b.pack</a:t>
            </a:r>
            <a:r>
              <a:rPr lang="en-US" altLang="ko-KR" sz="1600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l = Label(master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, text='Label',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fg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='green', font=('Helvetica', 15) 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</a:rPr>
              <a:t>l.pack</a:t>
            </a:r>
            <a:r>
              <a:rPr lang="en-US" altLang="ko-KR" sz="1600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</a:rPr>
              <a:t>mainloop</a:t>
            </a:r>
            <a:r>
              <a:rPr lang="en-US" altLang="ko-KR" sz="1600" dirty="0">
                <a:latin typeface="+mn-lt"/>
              </a:rPr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196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강의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입력을 위한 </a:t>
            </a:r>
            <a:r>
              <a:rPr lang="en-US" altLang="ko-KR" dirty="0" err="1"/>
              <a:t>Tkinter</a:t>
            </a:r>
            <a:r>
              <a:rPr lang="en-US" altLang="ko-KR" dirty="0"/>
              <a:t> widgets </a:t>
            </a:r>
            <a:r>
              <a:rPr lang="ko-KR" altLang="en-US" dirty="0"/>
              <a:t>이해하기</a:t>
            </a:r>
            <a:endParaRPr lang="en-US" altLang="ko-KR" dirty="0"/>
          </a:p>
          <a:p>
            <a:pPr lvl="1"/>
            <a:r>
              <a:rPr lang="en-US" altLang="ko-KR" dirty="0"/>
              <a:t>label, button, </a:t>
            </a:r>
            <a:r>
              <a:rPr lang="en-US" altLang="ko-KR" dirty="0" err="1"/>
              <a:t>radiobutton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Checkbutton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combobox</a:t>
            </a:r>
            <a:endParaRPr lang="en-US" altLang="ko-KR" dirty="0" smtClean="0"/>
          </a:p>
          <a:p>
            <a:r>
              <a:rPr lang="ko-KR" altLang="en-US" dirty="0" smtClean="0"/>
              <a:t>이미지를 </a:t>
            </a:r>
            <a:r>
              <a:rPr lang="ko-KR" altLang="en-US" dirty="0"/>
              <a:t>화면에 띄우기</a:t>
            </a:r>
            <a:endParaRPr lang="en-US" altLang="ko-KR" dirty="0"/>
          </a:p>
          <a:p>
            <a:pPr lvl="1"/>
            <a:r>
              <a:rPr lang="en-US" altLang="ko-KR" dirty="0"/>
              <a:t>.pack() </a:t>
            </a:r>
            <a:r>
              <a:rPr lang="ko-KR" altLang="en-US" dirty="0"/>
              <a:t>등 </a:t>
            </a:r>
            <a:r>
              <a:rPr lang="ko-KR" altLang="en-US" dirty="0" err="1"/>
              <a:t>메소드</a:t>
            </a:r>
            <a:r>
              <a:rPr lang="ko-KR" altLang="en-US" dirty="0"/>
              <a:t> 사용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857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tkinter</a:t>
            </a:r>
            <a:r>
              <a:rPr lang="en-US" altLang="ko-KR" dirty="0" smtClean="0"/>
              <a:t> widget </a:t>
            </a:r>
            <a:r>
              <a:rPr lang="ko-KR" altLang="en-US" dirty="0" smtClean="0"/>
              <a:t>기능을 설명하시오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.Label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smtClean="0"/>
              <a:t>.</a:t>
            </a:r>
            <a:r>
              <a:rPr lang="en-US" altLang="ko-KR" dirty="0" err="1" smtClean="0"/>
              <a:t>Radiobutton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smtClean="0"/>
              <a:t>.Entry()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971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F751B9D2-A805-C348-80E3-54CAA246A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442" y="5090531"/>
            <a:ext cx="6620968" cy="861420"/>
          </a:xfrm>
        </p:spPr>
        <p:txBody>
          <a:bodyPr>
            <a:normAutofit/>
          </a:bodyPr>
          <a:lstStyle/>
          <a:p>
            <a:r>
              <a:rPr lang="en-US" altLang="ko-KR" sz="900" dirty="0"/>
              <a:t>13</a:t>
            </a:r>
            <a:r>
              <a:rPr lang="ko-KR" altLang="en-US" sz="900" dirty="0"/>
              <a:t>주차</a:t>
            </a:r>
            <a:r>
              <a:rPr lang="en-US" altLang="ko-KR" sz="900" dirty="0"/>
              <a:t>_02_02</a:t>
            </a:r>
            <a:r>
              <a:rPr lang="ko-KR" altLang="en-US" sz="900" dirty="0"/>
              <a:t> 입력을 위한 </a:t>
            </a:r>
            <a:r>
              <a:rPr lang="en-US" altLang="ko-KR" sz="900" dirty="0" err="1"/>
              <a:t>tkinter</a:t>
            </a:r>
            <a:r>
              <a:rPr lang="en-US" altLang="ko-KR" sz="900" dirty="0"/>
              <a:t> widgets</a:t>
            </a:r>
            <a:endParaRPr lang="ko-Kore-KR" altLang="en-US" sz="9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459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입력을 위한 </a:t>
            </a:r>
            <a:r>
              <a:rPr lang="en-US" altLang="ko-KR"/>
              <a:t>Tkinter widgets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498155"/>
              </p:ext>
            </p:extLst>
          </p:nvPr>
        </p:nvGraphicFramePr>
        <p:xfrm>
          <a:off x="628650" y="1882773"/>
          <a:ext cx="8020049" cy="3989437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780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0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4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widget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Description 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8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Entry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kern="1200" dirty="0"/>
                        <a:t>가장 기본적인 </a:t>
                      </a:r>
                      <a:r>
                        <a:rPr lang="en-US" altLang="ko-KR" sz="1600" kern="1200" dirty="0"/>
                        <a:t>text box</a:t>
                      </a:r>
                      <a:r>
                        <a:rPr lang="ko-KR" altLang="en-US" sz="1600" kern="1200" dirty="0"/>
                        <a:t>이다</a:t>
                      </a:r>
                      <a:endParaRPr lang="en-US" altLang="ko-KR" sz="1600" kern="1200" dirty="0"/>
                    </a:p>
                    <a:p>
                      <a:pPr latinLnBrk="1"/>
                      <a:r>
                        <a:rPr lang="ko-KR" altLang="en-US" sz="1600" kern="1200" dirty="0"/>
                        <a:t>보통 </a:t>
                      </a:r>
                      <a:r>
                        <a:rPr lang="en-US" altLang="ko-KR" sz="1600" kern="1200" dirty="0"/>
                        <a:t>User</a:t>
                      </a:r>
                      <a:r>
                        <a:rPr lang="ko-KR" altLang="en-US" sz="1600" kern="1200" dirty="0"/>
                        <a:t>가 한 줄의 </a:t>
                      </a:r>
                      <a:r>
                        <a:rPr lang="en-US" altLang="ko-KR" sz="1600" kern="1200" dirty="0"/>
                        <a:t>text</a:t>
                      </a:r>
                      <a:r>
                        <a:rPr lang="ko-KR" altLang="en-US" sz="1600" kern="1200" dirty="0"/>
                        <a:t>를 입력하도록 한다</a:t>
                      </a:r>
                      <a:endParaRPr lang="en-US" altLang="ko-KR" sz="1600" kern="1200" dirty="0"/>
                    </a:p>
                    <a:p>
                      <a:pPr latinLnBrk="1"/>
                      <a:r>
                        <a:rPr lang="ko-KR" altLang="en-US" sz="1600" kern="1200" dirty="0"/>
                        <a:t>다양한 서식 설정을 허용하지 않는다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Text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/>
                        <a:t>User</a:t>
                      </a:r>
                      <a:r>
                        <a:rPr lang="ko-KR" altLang="en-US" sz="1600" kern="1200" dirty="0"/>
                        <a:t>에게 여러 줄의 </a:t>
                      </a:r>
                      <a:r>
                        <a:rPr lang="en-US" altLang="ko-KR" sz="1600" kern="1200" dirty="0"/>
                        <a:t>text</a:t>
                      </a:r>
                      <a:r>
                        <a:rPr lang="ko-KR" altLang="en-US" sz="1600" kern="1200" dirty="0"/>
                        <a:t>를 입력하도록 한다</a:t>
                      </a:r>
                      <a:endParaRPr lang="en-US" altLang="ko-KR" sz="1600" kern="1200" dirty="0"/>
                    </a:p>
                    <a:p>
                      <a:pPr latinLnBrk="1"/>
                      <a:r>
                        <a:rPr lang="ko-KR" altLang="en-US" sz="1600" kern="1200" dirty="0"/>
                        <a:t>입력 된 그 </a:t>
                      </a:r>
                      <a:r>
                        <a:rPr lang="en-US" altLang="ko-KR" sz="1600" kern="1200" dirty="0"/>
                        <a:t>text</a:t>
                      </a:r>
                      <a:r>
                        <a:rPr lang="ko-KR" altLang="en-US" sz="1600" kern="1200" dirty="0"/>
                        <a:t>를 저장한다</a:t>
                      </a:r>
                      <a:endParaRPr lang="en-US" altLang="ko-KR" sz="1600" kern="1200" dirty="0"/>
                    </a:p>
                    <a:p>
                      <a:pPr latinLnBrk="1"/>
                      <a:r>
                        <a:rPr lang="ko-KR" altLang="en-US" sz="1600" kern="1200" dirty="0"/>
                        <a:t>서식 설정 옵션을 제공한다</a:t>
                      </a:r>
                      <a:r>
                        <a:rPr lang="en-US" altLang="ko-KR" sz="1600" kern="1200" dirty="0"/>
                        <a:t>(style, attributes)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1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Button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/>
                        <a:t>User</a:t>
                      </a:r>
                      <a:r>
                        <a:rPr lang="ko-KR" altLang="en-US" sz="1600" kern="1200" dirty="0"/>
                        <a:t>가 </a:t>
                      </a:r>
                      <a:r>
                        <a:rPr lang="en-US" altLang="ko-KR" sz="1600" kern="1200" dirty="0"/>
                        <a:t>GUI</a:t>
                      </a:r>
                      <a:r>
                        <a:rPr lang="ko-KR" altLang="en-US" sz="1600" kern="1200" dirty="0"/>
                        <a:t>에 명령을 수행하도록 하는 기본방법</a:t>
                      </a:r>
                      <a:r>
                        <a:rPr lang="en-US" altLang="ko-KR" sz="1600" kern="1200" dirty="0"/>
                        <a:t>,</a:t>
                      </a:r>
                      <a:r>
                        <a:rPr lang="ko-KR" altLang="en-US" sz="1600" kern="1200" dirty="0"/>
                        <a:t> </a:t>
                      </a:r>
                      <a:endParaRPr lang="en-US" altLang="ko-KR" sz="1600" kern="1200" dirty="0"/>
                    </a:p>
                    <a:p>
                      <a:pPr latinLnBrk="1"/>
                      <a:r>
                        <a:rPr lang="en-US" altLang="ko-KR" sz="1600" kern="1200" dirty="0"/>
                        <a:t>e.g. “OK” or “Cancel” in a dialog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0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Radiobutton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/>
                        <a:t>User</a:t>
                      </a:r>
                      <a:r>
                        <a:rPr lang="ko-KR" altLang="en-US" sz="1600" kern="1200" dirty="0"/>
                        <a:t>에게 목록으로부터 하나의 옵션을 선택하도록 한다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4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Checkbutton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/>
                        <a:t>User</a:t>
                      </a:r>
                      <a:r>
                        <a:rPr lang="ko-KR" altLang="en-US" sz="1600" kern="1200" dirty="0"/>
                        <a:t>에게 목록으로부터 여러 개의 옵션을 선택하도록 한다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67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entry</a:t>
            </a:r>
            <a:r>
              <a:rPr lang="ko-KR" altLang="en-US" dirty="0"/>
              <a:t> 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667778" y="2824386"/>
            <a:ext cx="4847572" cy="325073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7" name="TextBox 6"/>
          <p:cNvSpPr txBox="1"/>
          <p:nvPr/>
        </p:nvSpPr>
        <p:spPr>
          <a:xfrm>
            <a:off x="3923071" y="3108077"/>
            <a:ext cx="52209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latin typeface="+mn-lt"/>
              </a:rPr>
              <a:t>from </a:t>
            </a:r>
            <a:r>
              <a:rPr lang="en-US" altLang="ko-KR" sz="1600" dirty="0" err="1">
                <a:latin typeface="+mn-lt"/>
              </a:rPr>
              <a:t>tkinter</a:t>
            </a:r>
            <a:r>
              <a:rPr lang="en-US" altLang="ko-KR" sz="1600" dirty="0">
                <a:latin typeface="+mn-lt"/>
              </a:rPr>
              <a:t> import *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lt"/>
              </a:rPr>
              <a:t>from </a:t>
            </a:r>
            <a:r>
              <a:rPr lang="en-US" altLang="ko-KR" sz="1600" dirty="0" err="1">
                <a:latin typeface="+mn-lt"/>
              </a:rPr>
              <a:t>tkinter</a:t>
            </a:r>
            <a:r>
              <a:rPr lang="en-US" altLang="ko-KR" sz="1600" dirty="0">
                <a:latin typeface="+mn-lt"/>
              </a:rPr>
              <a:t> import </a:t>
            </a:r>
            <a:r>
              <a:rPr lang="en-US" altLang="ko-KR" sz="1600" dirty="0" err="1">
                <a:latin typeface="+mn-lt"/>
              </a:rPr>
              <a:t>ttk</a:t>
            </a:r>
            <a:endParaRPr lang="en-US" altLang="ko-KR" sz="1600" dirty="0">
              <a:latin typeface="+mn-lt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lt"/>
              </a:rPr>
              <a:t>root = Tk()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entry = Entry(root)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entry.grid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()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7375F6-DED8-D541-9D3E-0DF92307E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78" y="1690689"/>
            <a:ext cx="2794000" cy="118110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433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entry </a:t>
            </a:r>
            <a:r>
              <a:rPr lang="ko-KR" altLang="en-US" dirty="0"/>
              <a:t>예제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C4C3D796-22EE-8D41-8DE4-BED72D75B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964" y="1596593"/>
            <a:ext cx="5490033" cy="5170646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59B8A3-8C3B-8D43-9E2D-CEA5946E7A0D}"/>
              </a:ext>
            </a:extLst>
          </p:cNvPr>
          <p:cNvSpPr txBox="1"/>
          <p:nvPr/>
        </p:nvSpPr>
        <p:spPr>
          <a:xfrm>
            <a:off x="517080" y="1596593"/>
            <a:ext cx="687688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500" dirty="0">
                <a:latin typeface="+mn-lt"/>
              </a:rPr>
              <a:t>from </a:t>
            </a:r>
            <a:r>
              <a:rPr lang="en-US" altLang="ko-KR" sz="1500" dirty="0" err="1">
                <a:latin typeface="+mn-lt"/>
              </a:rPr>
              <a:t>tkinter</a:t>
            </a:r>
            <a:r>
              <a:rPr lang="en-US" altLang="ko-KR" sz="1500" dirty="0">
                <a:latin typeface="+mn-lt"/>
              </a:rPr>
              <a:t> import *</a:t>
            </a:r>
          </a:p>
          <a:p>
            <a:pPr>
              <a:lnSpc>
                <a:spcPct val="100000"/>
              </a:lnSpc>
            </a:pPr>
            <a:r>
              <a:rPr lang="en-US" altLang="ko-KR" sz="1500" dirty="0">
                <a:latin typeface="+mn-lt"/>
              </a:rPr>
              <a:t>from math import *</a:t>
            </a:r>
          </a:p>
          <a:p>
            <a:pPr>
              <a:lnSpc>
                <a:spcPct val="100000"/>
              </a:lnSpc>
            </a:pPr>
            <a:endParaRPr lang="en-US" altLang="ko-KR" sz="15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500" dirty="0">
                <a:latin typeface="+mn-lt"/>
              </a:rPr>
              <a:t>root = Tk()</a:t>
            </a:r>
          </a:p>
          <a:p>
            <a:pPr>
              <a:lnSpc>
                <a:spcPct val="100000"/>
              </a:lnSpc>
            </a:pPr>
            <a:r>
              <a:rPr lang="en-US" altLang="ko-KR" sz="1500" dirty="0" err="1">
                <a:latin typeface="+mn-lt"/>
              </a:rPr>
              <a:t>root.geometry</a:t>
            </a:r>
            <a:r>
              <a:rPr lang="en-US" altLang="ko-KR" sz="1500" dirty="0">
                <a:latin typeface="+mn-lt"/>
              </a:rPr>
              <a:t>("300x200+100+100")</a:t>
            </a:r>
          </a:p>
          <a:p>
            <a:pPr>
              <a:lnSpc>
                <a:spcPct val="100000"/>
              </a:lnSpc>
            </a:pPr>
            <a:endParaRPr lang="en-US" altLang="ko-KR" sz="15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500" dirty="0">
                <a:latin typeface="+mn-lt"/>
              </a:rPr>
              <a:t>def press():</a:t>
            </a:r>
          </a:p>
          <a:p>
            <a:pPr>
              <a:lnSpc>
                <a:spcPct val="100000"/>
              </a:lnSpc>
            </a:pPr>
            <a:r>
              <a:rPr lang="en-US" altLang="ko-KR" sz="1500" dirty="0">
                <a:latin typeface="+mn-lt"/>
              </a:rPr>
              <a:t>    label2.configure(text = "</a:t>
            </a:r>
            <a:r>
              <a:rPr lang="ko-KR" altLang="en-US" sz="1500" dirty="0">
                <a:latin typeface="+mn-lt"/>
              </a:rPr>
              <a:t>입력 값 </a:t>
            </a:r>
            <a:r>
              <a:rPr lang="en-US" altLang="ko-KR" sz="1500" dirty="0">
                <a:latin typeface="+mn-lt"/>
              </a:rPr>
              <a:t>= " + str(</a:t>
            </a:r>
            <a:r>
              <a:rPr lang="en-US" altLang="ko-KR" sz="1500" dirty="0" err="1">
                <a:latin typeface="+mn-lt"/>
              </a:rPr>
              <a:t>entry.get</a:t>
            </a:r>
            <a:r>
              <a:rPr lang="en-US" altLang="ko-KR" sz="1500" dirty="0">
                <a:latin typeface="+mn-lt"/>
              </a:rPr>
              <a:t>()))</a:t>
            </a:r>
          </a:p>
          <a:p>
            <a:pPr>
              <a:lnSpc>
                <a:spcPct val="100000"/>
              </a:lnSpc>
            </a:pPr>
            <a:endParaRPr lang="en-US" altLang="ko-KR" sz="15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500" dirty="0">
                <a:latin typeface="+mn-lt"/>
              </a:rPr>
              <a:t>label1 = Label(root, text='</a:t>
            </a:r>
            <a:r>
              <a:rPr lang="ko-KR" altLang="en-US" sz="1500" dirty="0">
                <a:latin typeface="+mn-lt"/>
              </a:rPr>
              <a:t>이름이 무엇입니까</a:t>
            </a:r>
            <a:r>
              <a:rPr lang="en-US" altLang="ko-KR" sz="1500" dirty="0">
                <a:latin typeface="+mn-lt"/>
              </a:rPr>
              <a:t>?')</a:t>
            </a:r>
          </a:p>
          <a:p>
            <a:pPr>
              <a:lnSpc>
                <a:spcPct val="100000"/>
              </a:lnSpc>
            </a:pPr>
            <a:r>
              <a:rPr lang="en-US" altLang="ko-KR" sz="1500" dirty="0">
                <a:latin typeface="+mn-lt"/>
              </a:rPr>
              <a:t>label1.pack()</a:t>
            </a:r>
          </a:p>
          <a:p>
            <a:pPr>
              <a:lnSpc>
                <a:spcPct val="100000"/>
              </a:lnSpc>
            </a:pPr>
            <a:endParaRPr lang="en-US" altLang="ko-KR" sz="15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500" dirty="0">
                <a:solidFill>
                  <a:srgbClr val="FF0000"/>
                </a:solidFill>
                <a:latin typeface="+mn-lt"/>
              </a:rPr>
              <a:t>entry = Entry(root)</a:t>
            </a:r>
          </a:p>
          <a:p>
            <a:pPr>
              <a:lnSpc>
                <a:spcPct val="100000"/>
              </a:lnSpc>
            </a:pPr>
            <a:r>
              <a:rPr lang="en-US" altLang="ko-KR" sz="1500" dirty="0" err="1">
                <a:solidFill>
                  <a:srgbClr val="FF0000"/>
                </a:solidFill>
                <a:latin typeface="+mn-lt"/>
              </a:rPr>
              <a:t>entry.pack</a:t>
            </a:r>
            <a:r>
              <a:rPr lang="en-US" altLang="ko-KR" sz="1500" dirty="0">
                <a:solidFill>
                  <a:srgbClr val="FF0000"/>
                </a:solidFill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5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500" dirty="0">
                <a:latin typeface="+mn-lt"/>
              </a:rPr>
              <a:t>button = Button(root, text = "</a:t>
            </a:r>
            <a:r>
              <a:rPr lang="ko-KR" altLang="en-US" sz="1500" dirty="0">
                <a:latin typeface="+mn-lt"/>
              </a:rPr>
              <a:t>클릭</a:t>
            </a:r>
            <a:r>
              <a:rPr lang="en-US" altLang="ko-KR" sz="1500" dirty="0">
                <a:latin typeface="+mn-lt"/>
              </a:rPr>
              <a:t>", command = press)</a:t>
            </a:r>
          </a:p>
          <a:p>
            <a:pPr>
              <a:lnSpc>
                <a:spcPct val="100000"/>
              </a:lnSpc>
            </a:pPr>
            <a:r>
              <a:rPr lang="en-US" altLang="ko-KR" sz="1500" dirty="0" err="1">
                <a:latin typeface="+mn-lt"/>
              </a:rPr>
              <a:t>button.pack</a:t>
            </a:r>
            <a:r>
              <a:rPr lang="en-US" altLang="ko-KR" sz="1500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5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500" dirty="0">
                <a:latin typeface="+mn-lt"/>
              </a:rPr>
              <a:t>label2 = Label(root)</a:t>
            </a:r>
          </a:p>
          <a:p>
            <a:pPr>
              <a:lnSpc>
                <a:spcPct val="100000"/>
              </a:lnSpc>
            </a:pPr>
            <a:r>
              <a:rPr lang="en-US" altLang="ko-KR" sz="1500" dirty="0">
                <a:latin typeface="+mn-lt"/>
              </a:rPr>
              <a:t>label2.pack()</a:t>
            </a:r>
          </a:p>
          <a:p>
            <a:pPr>
              <a:lnSpc>
                <a:spcPct val="100000"/>
              </a:lnSpc>
            </a:pPr>
            <a:endParaRPr lang="en-US" altLang="ko-KR" sz="15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500" dirty="0" err="1">
                <a:latin typeface="+mn-lt"/>
              </a:rPr>
              <a:t>root.mainloop</a:t>
            </a:r>
            <a:r>
              <a:rPr lang="en-US" altLang="ko-KR" sz="1500" dirty="0">
                <a:latin typeface="+mn-lt"/>
              </a:rPr>
              <a:t>()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9A5D808-2A73-B546-BDC0-AC56CBC72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120" y="2922156"/>
            <a:ext cx="3033949" cy="22754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870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버튼의 종류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Button</a:t>
            </a:r>
          </a:p>
          <a:p>
            <a:pPr lvl="1"/>
            <a:r>
              <a:rPr lang="ko-KR" altLang="en-US" dirty="0"/>
              <a:t>눌러서 뭔가 다른 기능을 시행하게 하는 역할</a:t>
            </a:r>
            <a:endParaRPr lang="en-US" altLang="ko-KR" dirty="0"/>
          </a:p>
          <a:p>
            <a:pPr lvl="1"/>
            <a:r>
              <a:rPr lang="ko-KR" altLang="en-US" dirty="0"/>
              <a:t>원하는 문자가 들어가는 버튼을 만들 수 있다</a:t>
            </a:r>
            <a:endParaRPr lang="en-US" altLang="ko-KR" dirty="0"/>
          </a:p>
          <a:p>
            <a:r>
              <a:rPr lang="en-US" altLang="ko-KR" dirty="0" err="1"/>
              <a:t>Radiobutton</a:t>
            </a:r>
            <a:endParaRPr lang="en-US" altLang="ko-KR" dirty="0"/>
          </a:p>
          <a:p>
            <a:pPr lvl="1"/>
            <a:r>
              <a:rPr lang="ko-KR" altLang="en-US" dirty="0"/>
              <a:t>선택 가능한 리스트를 나열하고</a:t>
            </a:r>
            <a:endParaRPr lang="en-US" altLang="ko-KR" dirty="0"/>
          </a:p>
          <a:p>
            <a:pPr lvl="1"/>
            <a:r>
              <a:rPr lang="ko-KR" altLang="en-US" dirty="0"/>
              <a:t>그 중에서 한 개만 선택하게 한다</a:t>
            </a:r>
            <a:endParaRPr lang="en-US" altLang="ko-KR" dirty="0"/>
          </a:p>
          <a:p>
            <a:r>
              <a:rPr lang="en-US" altLang="ko-KR" dirty="0"/>
              <a:t>Checkbox</a:t>
            </a:r>
          </a:p>
          <a:p>
            <a:pPr lvl="1"/>
            <a:r>
              <a:rPr lang="ko-KR" altLang="en-US" dirty="0"/>
              <a:t>선택 가능한 리스트를 나열하고</a:t>
            </a:r>
            <a:endParaRPr lang="en-US" altLang="ko-KR" dirty="0"/>
          </a:p>
          <a:p>
            <a:pPr lvl="1"/>
            <a:r>
              <a:rPr lang="ko-KR" altLang="en-US" dirty="0"/>
              <a:t>그 중에서 원하는 경우 여러 개를 선택하게 한다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99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button</a:t>
            </a:r>
            <a:r>
              <a:rPr lang="ko-KR" altLang="en-US" dirty="0"/>
              <a:t> 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667778" y="2824385"/>
            <a:ext cx="4847572" cy="377881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7" name="TextBox 6"/>
          <p:cNvSpPr txBox="1"/>
          <p:nvPr/>
        </p:nvSpPr>
        <p:spPr>
          <a:xfrm>
            <a:off x="3923071" y="2824385"/>
            <a:ext cx="52209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latin typeface="+mn-lt"/>
              </a:rPr>
              <a:t>from </a:t>
            </a:r>
            <a:r>
              <a:rPr lang="en-US" altLang="ko-KR" sz="1600" dirty="0" err="1">
                <a:latin typeface="+mn-lt"/>
              </a:rPr>
              <a:t>tkinter</a:t>
            </a:r>
            <a:r>
              <a:rPr lang="en-US" altLang="ko-KR" sz="1600" dirty="0">
                <a:latin typeface="+mn-lt"/>
              </a:rPr>
              <a:t> import *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lt"/>
              </a:rPr>
              <a:t>from </a:t>
            </a:r>
            <a:r>
              <a:rPr lang="en-US" altLang="ko-KR" sz="1600" dirty="0" err="1">
                <a:latin typeface="+mn-lt"/>
              </a:rPr>
              <a:t>tkinter</a:t>
            </a:r>
            <a:r>
              <a:rPr lang="en-US" altLang="ko-KR" sz="1600" dirty="0">
                <a:latin typeface="+mn-lt"/>
              </a:rPr>
              <a:t> import </a:t>
            </a:r>
            <a:r>
              <a:rPr lang="en-US" altLang="ko-KR" sz="1600" dirty="0" err="1">
                <a:latin typeface="+mn-lt"/>
              </a:rPr>
              <a:t>ttk</a:t>
            </a:r>
            <a:endParaRPr lang="en-US" altLang="ko-KR" sz="1600" dirty="0">
              <a:latin typeface="+mn-lt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lt"/>
              </a:rPr>
              <a:t>root = Tk()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btn1 = Button(root, text='</a:t>
            </a:r>
            <a:r>
              <a:rPr lang="ko-KR" altLang="en-US" sz="1600" dirty="0">
                <a:solidFill>
                  <a:srgbClr val="FF0000"/>
                </a:solidFill>
                <a:latin typeface="+mn-lt"/>
              </a:rPr>
              <a:t>버튼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1')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btn2 = Button(root, text='</a:t>
            </a:r>
            <a:r>
              <a:rPr lang="ko-KR" altLang="en-US" sz="1600" dirty="0">
                <a:solidFill>
                  <a:srgbClr val="FF0000"/>
                </a:solidFill>
                <a:latin typeface="+mn-lt"/>
              </a:rPr>
              <a:t>버튼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2')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+mn-lt"/>
              </a:rPr>
              <a:t>btn1.grid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btn2.grid()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lt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E4AEE354-8171-0746-8724-C554C623D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228" y="1924153"/>
            <a:ext cx="1485900" cy="134620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829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button </a:t>
            </a:r>
            <a:r>
              <a:rPr lang="ko-KR" altLang="en-US" dirty="0"/>
              <a:t>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28436" y="1807111"/>
            <a:ext cx="6711654" cy="4195481"/>
          </a:xfrm>
        </p:spPr>
        <p:txBody>
          <a:bodyPr/>
          <a:lstStyle/>
          <a:p>
            <a:r>
              <a:rPr lang="ko-KR" altLang="en-US" dirty="0"/>
              <a:t>버튼</a:t>
            </a:r>
            <a:r>
              <a:rPr lang="en-US" altLang="ko-KR" dirty="0"/>
              <a:t> </a:t>
            </a:r>
            <a:r>
              <a:rPr lang="ko-KR" altLang="en-US" dirty="0"/>
              <a:t>누르면 시간 나타나기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471622" y="2361824"/>
            <a:ext cx="8043728" cy="3950076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628650" y="2620171"/>
            <a:ext cx="78867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from </a:t>
            </a:r>
            <a:r>
              <a:rPr lang="en-US" altLang="ko-KR" sz="1600" dirty="0" err="1">
                <a:latin typeface="+mn-lt"/>
              </a:rPr>
              <a:t>tkinter</a:t>
            </a:r>
            <a:r>
              <a:rPr lang="en-US" altLang="ko-KR" sz="1600" dirty="0">
                <a:latin typeface="+mn-lt"/>
              </a:rPr>
              <a:t> import </a:t>
            </a:r>
            <a:r>
              <a:rPr lang="en-US" altLang="ko-KR" sz="1600" dirty="0" err="1">
                <a:latin typeface="+mn-lt"/>
              </a:rPr>
              <a:t>Tk</a:t>
            </a:r>
            <a:r>
              <a:rPr lang="en-US" altLang="ko-KR" sz="1600" dirty="0">
                <a:latin typeface="+mn-lt"/>
              </a:rPr>
              <a:t>, Button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from time import </a:t>
            </a:r>
            <a:r>
              <a:rPr lang="en-US" altLang="ko-KR" sz="1600" dirty="0" err="1">
                <a:latin typeface="+mn-lt"/>
              </a:rPr>
              <a:t>strftime</a:t>
            </a:r>
            <a:r>
              <a:rPr lang="en-US" altLang="ko-KR" sz="1600" dirty="0">
                <a:latin typeface="+mn-lt"/>
              </a:rPr>
              <a:t>, </a:t>
            </a:r>
            <a:r>
              <a:rPr lang="en-US" altLang="ko-KR" sz="1600" dirty="0" err="1">
                <a:latin typeface="+mn-lt"/>
              </a:rPr>
              <a:t>localtime</a:t>
            </a: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</a:rPr>
              <a:t>def</a:t>
            </a:r>
            <a:r>
              <a:rPr lang="en-US" altLang="ko-KR" sz="1600" dirty="0">
                <a:latin typeface="+mn-lt"/>
              </a:rPr>
              <a:t> clicked():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     time = </a:t>
            </a:r>
            <a:r>
              <a:rPr lang="en-US" altLang="ko-KR" sz="1600" dirty="0" err="1">
                <a:latin typeface="+mn-lt"/>
              </a:rPr>
              <a:t>strftime</a:t>
            </a:r>
            <a:r>
              <a:rPr lang="en-US" altLang="ko-KR" sz="1600" dirty="0">
                <a:latin typeface="+mn-lt"/>
              </a:rPr>
              <a:t>('Day: %d %b %Y \</a:t>
            </a:r>
            <a:r>
              <a:rPr lang="en-US" altLang="ko-KR" sz="1600" dirty="0" err="1">
                <a:latin typeface="+mn-lt"/>
              </a:rPr>
              <a:t>nTime</a:t>
            </a:r>
            <a:r>
              <a:rPr lang="en-US" altLang="ko-KR" sz="1600" dirty="0">
                <a:latin typeface="+mn-lt"/>
              </a:rPr>
              <a:t>: %H : %M : %S %p\n', </a:t>
            </a:r>
            <a:r>
              <a:rPr lang="en-US" altLang="ko-KR" sz="1600" dirty="0" err="1">
                <a:latin typeface="+mn-lt"/>
              </a:rPr>
              <a:t>localtime</a:t>
            </a:r>
            <a:r>
              <a:rPr lang="en-US" altLang="ko-KR" sz="1600" dirty="0">
                <a:latin typeface="+mn-lt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     print(time)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root =</a:t>
            </a:r>
            <a:r>
              <a:rPr lang="en-US" altLang="ko-KR" sz="1600" dirty="0" err="1">
                <a:latin typeface="+mn-lt"/>
              </a:rPr>
              <a:t>Tk</a:t>
            </a:r>
            <a:r>
              <a:rPr lang="en-US" altLang="ko-KR" sz="1600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#create button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but = Button( root, text='click it', command=clicked) 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but.pack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</a:rPr>
              <a:t>root.mainloop</a:t>
            </a:r>
            <a:r>
              <a:rPr lang="en-US" altLang="ko-KR" sz="1600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58" y="590078"/>
            <a:ext cx="2148736" cy="1082097"/>
          </a:xfrm>
          <a:prstGeom prst="rect">
            <a:avLst/>
          </a:prstGeom>
        </p:spPr>
      </p:pic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58" y="1807111"/>
            <a:ext cx="3434431" cy="1049010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31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button </a:t>
            </a:r>
            <a:r>
              <a:rPr lang="ko-KR" altLang="en-US" dirty="0"/>
              <a:t>예제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379778E8-0BF6-9549-B451-467054AB9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399" y="1523506"/>
            <a:ext cx="4985685" cy="516332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C4221A-1B71-684A-8555-776FC119FCF6}"/>
              </a:ext>
            </a:extLst>
          </p:cNvPr>
          <p:cNvSpPr txBox="1"/>
          <p:nvPr/>
        </p:nvSpPr>
        <p:spPr>
          <a:xfrm>
            <a:off x="4191037" y="1661506"/>
            <a:ext cx="5155819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from </a:t>
            </a:r>
            <a:r>
              <a:rPr lang="en-US" altLang="ko-KR" dirty="0" err="1">
                <a:latin typeface="+mn-lt"/>
              </a:rPr>
              <a:t>tkinter</a:t>
            </a:r>
            <a:r>
              <a:rPr lang="en-US" altLang="ko-KR" dirty="0">
                <a:latin typeface="+mn-lt"/>
              </a:rPr>
              <a:t> import *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from </a:t>
            </a:r>
            <a:r>
              <a:rPr lang="en-US" altLang="ko-KR" dirty="0" err="1">
                <a:latin typeface="+mn-lt"/>
              </a:rPr>
              <a:t>tkinter</a:t>
            </a:r>
            <a:r>
              <a:rPr lang="en-US" altLang="ko-KR" dirty="0">
                <a:latin typeface="+mn-lt"/>
              </a:rPr>
              <a:t> import </a:t>
            </a:r>
            <a:r>
              <a:rPr lang="en-US" altLang="ko-KR" dirty="0" err="1">
                <a:latin typeface="+mn-lt"/>
              </a:rPr>
              <a:t>ttk</a:t>
            </a: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root = Tk()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root1 = Tk()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root2 = Tk()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def press1():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   label1.grid()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def press2():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   label2.grid()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label1 = Label(root1, text='</a:t>
            </a:r>
            <a:r>
              <a:rPr lang="ko-KR" altLang="en-US" dirty="0" err="1">
                <a:latin typeface="+mn-lt"/>
              </a:rPr>
              <a:t>치킨버튼을</a:t>
            </a:r>
            <a:r>
              <a:rPr lang="ko-KR" altLang="en-US" dirty="0">
                <a:latin typeface="+mn-lt"/>
              </a:rPr>
              <a:t> 눌렀습니다</a:t>
            </a:r>
            <a:r>
              <a:rPr lang="en-US" altLang="ko-KR" dirty="0">
                <a:latin typeface="+mn-lt"/>
              </a:rPr>
              <a:t>!')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label2  = Label(root2, text='</a:t>
            </a:r>
            <a:r>
              <a:rPr lang="ko-KR" altLang="en-US" dirty="0" err="1">
                <a:latin typeface="+mn-lt"/>
              </a:rPr>
              <a:t>피자버튼을</a:t>
            </a:r>
            <a:r>
              <a:rPr lang="ko-KR" altLang="en-US" dirty="0">
                <a:latin typeface="+mn-lt"/>
              </a:rPr>
              <a:t> 눌렀습니다</a:t>
            </a:r>
            <a:r>
              <a:rPr lang="en-US" altLang="ko-KR" dirty="0">
                <a:latin typeface="+mn-lt"/>
              </a:rPr>
              <a:t>!')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rgbClr val="FF0000"/>
                </a:solidFill>
                <a:latin typeface="+mn-lt"/>
              </a:rPr>
              <a:t>btn1 = Button(root, text='</a:t>
            </a:r>
            <a:r>
              <a:rPr lang="ko-KR" altLang="en-US" dirty="0" err="1">
                <a:solidFill>
                  <a:srgbClr val="FF0000"/>
                </a:solidFill>
                <a:latin typeface="+mn-lt"/>
              </a:rPr>
              <a:t>치킨버튼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', command=press1) 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rgbClr val="FF0000"/>
                </a:solidFill>
                <a:latin typeface="+mn-lt"/>
              </a:rPr>
              <a:t>btn2 = Button(root, text='</a:t>
            </a:r>
            <a:r>
              <a:rPr lang="ko-KR" altLang="en-US" dirty="0" err="1">
                <a:solidFill>
                  <a:srgbClr val="FF0000"/>
                </a:solidFill>
                <a:latin typeface="+mn-lt"/>
              </a:rPr>
              <a:t>피자버튼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', command=press2) </a:t>
            </a:r>
          </a:p>
          <a:p>
            <a:pPr>
              <a:lnSpc>
                <a:spcPct val="100000"/>
              </a:lnSpc>
            </a:pPr>
            <a:endParaRPr lang="en-US" altLang="ko-KR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 smtClean="0">
                <a:solidFill>
                  <a:srgbClr val="FF0000"/>
                </a:solidFill>
                <a:latin typeface="+mn-lt"/>
              </a:rPr>
              <a:t>btn1.grid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rgbClr val="FF0000"/>
                </a:solidFill>
                <a:latin typeface="+mn-lt"/>
              </a:rPr>
              <a:t>btn2.grid()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AC005E3-8EC3-0740-8BF5-0BA00FAB9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25" y="1661506"/>
            <a:ext cx="3314141" cy="318245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320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6490</TotalTime>
  <Words>1543</Words>
  <Application>Microsoft Office PowerPoint</Application>
  <PresentationFormat>화면 슬라이드 쇼(4:3)</PresentationFormat>
  <Paragraphs>390</Paragraphs>
  <Slides>27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맑은 고딕</vt:lpstr>
      <vt:lpstr>함초롬바탕</vt:lpstr>
      <vt:lpstr>Arial</vt:lpstr>
      <vt:lpstr>Century Gothic</vt:lpstr>
      <vt:lpstr>Wingdings 3</vt:lpstr>
      <vt:lpstr>이온</vt:lpstr>
      <vt:lpstr>입력을 위한 Tkinter widgets 13주차_02_02</vt:lpstr>
      <vt:lpstr>학습목표</vt:lpstr>
      <vt:lpstr>입력을 위한 Tkinter widgets</vt:lpstr>
      <vt:lpstr>entry 예제 1</vt:lpstr>
      <vt:lpstr>entry 예제 2</vt:lpstr>
      <vt:lpstr>버튼의 종류</vt:lpstr>
      <vt:lpstr>button 예제 1</vt:lpstr>
      <vt:lpstr>button 예제 2</vt:lpstr>
      <vt:lpstr>button 예제 3</vt:lpstr>
      <vt:lpstr>radiobutton 예제 1 </vt:lpstr>
      <vt:lpstr>radiobutton 예제 2</vt:lpstr>
      <vt:lpstr>radiobutton 예제 3</vt:lpstr>
      <vt:lpstr>checkbutton 예제 1</vt:lpstr>
      <vt:lpstr>Label, button 예제 1</vt:lpstr>
      <vt:lpstr>Label, button 예제 2</vt:lpstr>
      <vt:lpstr>Label, button 예제 3-1</vt:lpstr>
      <vt:lpstr>Label, button 예제 3-2</vt:lpstr>
      <vt:lpstr>Label, button 예제 3-3</vt:lpstr>
      <vt:lpstr>다양한 button 예제 1-1</vt:lpstr>
      <vt:lpstr>다양한 button 예제 1-2 </vt:lpstr>
      <vt:lpstr>다양한 button 예제 1-3 </vt:lpstr>
      <vt:lpstr>다양한 button 예제 1-4</vt:lpstr>
      <vt:lpstr>연습문제 1</vt:lpstr>
      <vt:lpstr>연습문제 1 코드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608</cp:revision>
  <dcterms:created xsi:type="dcterms:W3CDTF">2015-11-07T02:06:58Z</dcterms:created>
  <dcterms:modified xsi:type="dcterms:W3CDTF">2023-05-05T02:11:36Z</dcterms:modified>
</cp:coreProperties>
</file>