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23"/>
  </p:notesMasterIdLst>
  <p:sldIdLst>
    <p:sldId id="1681" r:id="rId2"/>
    <p:sldId id="1682" r:id="rId3"/>
    <p:sldId id="1683" r:id="rId4"/>
    <p:sldId id="1685" r:id="rId5"/>
    <p:sldId id="1686" r:id="rId6"/>
    <p:sldId id="1687" r:id="rId7"/>
    <p:sldId id="1689" r:id="rId8"/>
    <p:sldId id="1690" r:id="rId9"/>
    <p:sldId id="1691" r:id="rId10"/>
    <p:sldId id="1692" r:id="rId11"/>
    <p:sldId id="1696" r:id="rId12"/>
    <p:sldId id="1697" r:id="rId13"/>
    <p:sldId id="1698" r:id="rId14"/>
    <p:sldId id="1699" r:id="rId15"/>
    <p:sldId id="1700" r:id="rId16"/>
    <p:sldId id="1701" r:id="rId17"/>
    <p:sldId id="1702" r:id="rId18"/>
    <p:sldId id="1703" r:id="rId19"/>
    <p:sldId id="1704" r:id="rId20"/>
    <p:sldId id="1705" r:id="rId21"/>
    <p:sldId id="1706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385B"/>
    <a:srgbClr val="FF9933"/>
    <a:srgbClr val="FF6600"/>
    <a:srgbClr val="E2F0D9"/>
    <a:srgbClr val="B5D2EC"/>
    <a:srgbClr val="2A6F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64" autoAdjust="0"/>
    <p:restoredTop sz="91293" autoAdjust="0"/>
  </p:normalViewPr>
  <p:slideViewPr>
    <p:cSldViewPr snapToGrid="0">
      <p:cViewPr varScale="1">
        <p:scale>
          <a:sx n="98" d="100"/>
          <a:sy n="98" d="100"/>
        </p:scale>
        <p:origin x="5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1144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FE14A2-0400-D040-B482-48796898444E}" type="datetimeFigureOut">
              <a:rPr kumimoji="1" lang="ko-KR" altLang="en-US" smtClean="0"/>
              <a:t>2023-05-05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F7986F-BA7D-844F-9FFA-41AED4446D9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89469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044803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847574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실행파일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12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655226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실행파일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13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721701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실행파일</a:t>
            </a:r>
            <a:r>
              <a:rPr lang="en-US" altLang="ko-KR" dirty="0"/>
              <a:t>(</a:t>
            </a:r>
            <a:r>
              <a:rPr lang="ko-KR" altLang="en-US" dirty="0" err="1"/>
              <a:t>그림판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14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534905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15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721164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실행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18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230058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21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867714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97494-D956-4EE9-B3A1-D9C492C9B3C3}" type="datetime1">
              <a:rPr lang="ko-KR" altLang="en-US" smtClean="0"/>
              <a:t>2023-05-05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1152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60CA4-7676-4CF7-BE75-089C0F1ADEB1}" type="datetime1">
              <a:rPr lang="ko-KR" altLang="en-US" smtClean="0"/>
              <a:t>2023-05-05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0393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8BCB9-105D-4D67-8EF4-8A191B82F567}" type="datetime1">
              <a:rPr lang="ko-KR" altLang="en-US" smtClean="0"/>
              <a:t>2023-05-05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93700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48177" y="3771174"/>
            <a:ext cx="5540814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EEA6D-5C1E-4D4A-9B43-3112EDFF2C0D}" type="datetime1">
              <a:rPr lang="ko-KR" altLang="en-US" smtClean="0"/>
              <a:t>2023-05-05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771731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3124201"/>
            <a:ext cx="6620968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1C40A-FD38-4B42-A96D-8F6411286003}" type="datetime1">
              <a:rPr lang="ko-KR" altLang="en-US" smtClean="0"/>
              <a:t>2023-05-05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05681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7366B-9B60-4B03-B6AD-2F9A8DA86E38}" type="datetime1">
              <a:rPr lang="ko-KR" altLang="en-US" smtClean="0"/>
              <a:t>2023-05-05</a:t>
            </a:fld>
            <a:endParaRPr lang="ko-KR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9866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10C20-8993-4C11-A4CB-1A3A20F5F9DD}" type="datetime1">
              <a:rPr lang="ko-KR" altLang="en-US" smtClean="0"/>
              <a:t>2023-05-05</a:t>
            </a:fld>
            <a:endParaRPr lang="ko-KR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88702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A2CB7-1BAD-41AB-957A-23064F9CE41E}" type="datetime1">
              <a:rPr lang="ko-KR" altLang="en-US" smtClean="0"/>
              <a:t>2023-05-05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95618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373DF-A0C9-42E3-BF8B-EA4DB1AE9530}" type="datetime1">
              <a:rPr lang="ko-KR" altLang="en-US" smtClean="0"/>
              <a:t>2023-05-05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0470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D988B-7463-4256-B3F5-E03A4B750640}" type="datetime1">
              <a:rPr lang="ko-KR" altLang="en-US" smtClean="0"/>
              <a:t>2023-05-05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9918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9185F-819D-41D1-A169-C6319FA4232F}" type="datetime1">
              <a:rPr lang="ko-KR" altLang="en-US" smtClean="0"/>
              <a:t>2023-05-05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6067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F725E-7C2D-4849-A75A-07E61FC1882C}" type="datetime1">
              <a:rPr lang="ko-KR" altLang="en-US" smtClean="0"/>
              <a:t>2023-05-05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663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FE1CD-E6F2-4BFE-80F2-0AFD1D7C068C}" type="datetime1">
              <a:rPr lang="ko-KR" altLang="en-US" smtClean="0"/>
              <a:t>2023-05-05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8441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B5079-284E-49B3-84AA-4861A062B6A1}" type="datetime1">
              <a:rPr lang="ko-KR" altLang="en-US" smtClean="0"/>
              <a:t>2023-05-05</a:t>
            </a:fld>
            <a:endParaRPr lang="ko-KR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552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C5B6A-1361-468F-9A83-FFB4AAF4934B}" type="datetime1">
              <a:rPr lang="ko-KR" altLang="en-US" smtClean="0"/>
              <a:t>2023-05-05</a:t>
            </a:fld>
            <a:endParaRPr lang="ko-KR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8993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0F595-3E92-4370-BA7B-01871CD4BE21}" type="datetime1">
              <a:rPr lang="ko-KR" altLang="en-US" smtClean="0"/>
              <a:t>2023-05-05</a:t>
            </a:fld>
            <a:endParaRPr lang="ko-KR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5150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C3D2C-14BD-4AD7-88B4-722F5860FEB1}" type="datetime1">
              <a:rPr lang="ko-KR" altLang="en-US" smtClean="0"/>
              <a:t>2023-05-05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580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4000"/>
                </a:schemeClr>
              </a:gs>
              <a:gs pos="73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0000"/>
                </a:schemeClr>
              </a:gs>
              <a:gs pos="66000">
                <a:schemeClr val="accent1">
                  <a:lumMod val="60000"/>
                  <a:lumOff val="40000"/>
                  <a:alpha val="0"/>
                </a:schemeClr>
              </a:gs>
              <a:gs pos="31000">
                <a:schemeClr val="accent1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1000"/>
                </a:schemeClr>
              </a:gs>
              <a:gs pos="75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8000"/>
                </a:schemeClr>
              </a:gs>
              <a:gs pos="72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C087BC8-A2D2-45DF-A27F-C5FACCE3BF3D}" type="datetime1">
              <a:rPr lang="ko-KR" altLang="en-US" smtClean="0"/>
              <a:t>2023-05-05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1654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2395848"/>
            <a:ext cx="9144000" cy="1900238"/>
          </a:xfrm>
          <a:prstGeom prst="rect">
            <a:avLst/>
          </a:prstGeom>
          <a:solidFill>
            <a:srgbClr val="15385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317498" y="2712330"/>
            <a:ext cx="7530792" cy="1367882"/>
          </a:xfrm>
        </p:spPr>
        <p:txBody>
          <a:bodyPr anchor="ctr">
            <a:noAutofit/>
          </a:bodyPr>
          <a:lstStyle/>
          <a:p>
            <a:pPr algn="r"/>
            <a:r>
              <a:rPr lang="en-US" altLang="ko-KR" sz="4400" b="1" dirty="0">
                <a:solidFill>
                  <a:schemeClr val="bg1"/>
                </a:solidFill>
              </a:rPr>
              <a:t>Entry</a:t>
            </a:r>
            <a:r>
              <a:rPr lang="ko-KR" altLang="en-US" sz="4400" b="1" dirty="0">
                <a:solidFill>
                  <a:schemeClr val="bg1"/>
                </a:solidFill>
              </a:rPr>
              <a:t>와 다양한 </a:t>
            </a:r>
            <a:r>
              <a:rPr lang="en-US" altLang="ko-KR" sz="4400" b="1" dirty="0">
                <a:solidFill>
                  <a:schemeClr val="bg1"/>
                </a:solidFill>
              </a:rPr>
              <a:t>widget</a:t>
            </a:r>
            <a:r>
              <a:rPr lang="ko-KR" altLang="en-US" sz="4400" b="1" dirty="0">
                <a:solidFill>
                  <a:schemeClr val="bg1"/>
                </a:solidFill>
              </a:rPr>
              <a:t> 활용</a:t>
            </a:r>
            <a:r>
              <a:rPr lang="en-US" altLang="ko-KR" sz="4400" b="1" dirty="0">
                <a:solidFill>
                  <a:schemeClr val="bg1"/>
                </a:solidFill>
              </a:rPr>
              <a:t/>
            </a:r>
            <a:br>
              <a:rPr lang="en-US" altLang="ko-KR" sz="4400" b="1" dirty="0">
                <a:solidFill>
                  <a:schemeClr val="bg1"/>
                </a:solidFill>
              </a:rPr>
            </a:br>
            <a:r>
              <a:rPr lang="en-US" altLang="ko-KR" sz="2400" dirty="0">
                <a:solidFill>
                  <a:schemeClr val="bg1"/>
                </a:solidFill>
              </a:rPr>
              <a:t>13</a:t>
            </a:r>
            <a:r>
              <a:rPr lang="ko-KR" altLang="en-US" sz="2400" b="1" dirty="0">
                <a:solidFill>
                  <a:schemeClr val="bg1"/>
                </a:solidFill>
              </a:rPr>
              <a:t>주차</a:t>
            </a:r>
            <a:r>
              <a:rPr lang="en-US" altLang="ko-KR" sz="2400" b="1" dirty="0">
                <a:solidFill>
                  <a:schemeClr val="bg1"/>
                </a:solidFill>
              </a:rPr>
              <a:t>_02_05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160500" y="4939964"/>
            <a:ext cx="2818130" cy="1367882"/>
          </a:xfrm>
        </p:spPr>
        <p:txBody>
          <a:bodyPr anchor="b">
            <a:normAutofit/>
          </a:bodyPr>
          <a:lstStyle/>
          <a:p>
            <a:pPr algn="r"/>
            <a:r>
              <a:rPr lang="ko-KR" altLang="en-US" sz="2000" dirty="0">
                <a:solidFill>
                  <a:schemeClr val="tx1"/>
                </a:solidFill>
              </a:rPr>
              <a:t>한 동 대 학 교</a:t>
            </a:r>
            <a:r>
              <a:rPr lang="en-US" altLang="ko-KR" sz="2000" dirty="0">
                <a:solidFill>
                  <a:schemeClr val="tx1"/>
                </a:solidFill>
              </a:rPr>
              <a:t> </a:t>
            </a:r>
            <a:br>
              <a:rPr lang="en-US" altLang="ko-KR" sz="2000" dirty="0">
                <a:solidFill>
                  <a:schemeClr val="tx1"/>
                </a:solidFill>
              </a:rPr>
            </a:br>
            <a:r>
              <a:rPr lang="ko-KR" altLang="en-US" sz="2000" dirty="0">
                <a:solidFill>
                  <a:schemeClr val="tx1"/>
                </a:solidFill>
              </a:rPr>
              <a:t>김경미 교수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4533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Creating menus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6" name="AutoShape 6">
            <a:extLst>
              <a:ext uri="{FF2B5EF4-FFF2-40B4-BE49-F238E27FC236}">
                <a16:creationId xmlns:a16="http://schemas.microsoft.com/office/drawing/2014/main" id="{0C82B991-5D75-7F42-AA9C-7BDC8EFB14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147" y="1484313"/>
            <a:ext cx="6597930" cy="5250784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sz="11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22ED67-062D-2C43-A02A-FC0EE0633286}"/>
              </a:ext>
            </a:extLst>
          </p:cNvPr>
          <p:cNvSpPr txBox="1"/>
          <p:nvPr/>
        </p:nvSpPr>
        <p:spPr>
          <a:xfrm>
            <a:off x="770233" y="1484314"/>
            <a:ext cx="6940419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" altLang="ko-Kore-KR" dirty="0">
                <a:latin typeface="+mn-lt"/>
              </a:rPr>
              <a:t>from </a:t>
            </a:r>
            <a:r>
              <a:rPr lang="en" altLang="ko-Kore-KR" dirty="0" err="1">
                <a:latin typeface="+mn-lt"/>
              </a:rPr>
              <a:t>tkinter</a:t>
            </a:r>
            <a:r>
              <a:rPr lang="en" altLang="ko-Kore-KR" dirty="0">
                <a:latin typeface="+mn-lt"/>
              </a:rPr>
              <a:t> import *</a:t>
            </a:r>
          </a:p>
          <a:p>
            <a:r>
              <a:rPr lang="en" altLang="ko-Kore-KR" dirty="0">
                <a:latin typeface="+mn-lt"/>
              </a:rPr>
              <a:t/>
            </a:r>
            <a:br>
              <a:rPr lang="en" altLang="ko-Kore-KR" dirty="0">
                <a:latin typeface="+mn-lt"/>
              </a:rPr>
            </a:br>
            <a:r>
              <a:rPr lang="en" altLang="ko-Kore-KR" dirty="0">
                <a:latin typeface="+mn-lt"/>
              </a:rPr>
              <a:t>root=Tk()</a:t>
            </a:r>
          </a:p>
          <a:p>
            <a:r>
              <a:rPr lang="en" altLang="ko-Kore-KR" dirty="0" err="1">
                <a:latin typeface="+mn-lt"/>
              </a:rPr>
              <a:t>root.geometry</a:t>
            </a:r>
            <a:r>
              <a:rPr lang="en" altLang="ko-Kore-KR" dirty="0">
                <a:latin typeface="+mn-lt"/>
              </a:rPr>
              <a:t>("300x300+100+100")</a:t>
            </a:r>
          </a:p>
          <a:p>
            <a:r>
              <a:rPr lang="en" altLang="ko-Kore-KR" dirty="0" err="1">
                <a:latin typeface="+mn-lt"/>
              </a:rPr>
              <a:t>root.resizable</a:t>
            </a:r>
            <a:r>
              <a:rPr lang="en" altLang="ko-Kore-KR" dirty="0">
                <a:latin typeface="+mn-lt"/>
              </a:rPr>
              <a:t>(False, False)</a:t>
            </a:r>
          </a:p>
          <a:p>
            <a:r>
              <a:rPr lang="en" altLang="ko-Kore-KR" dirty="0">
                <a:latin typeface="+mn-lt"/>
              </a:rPr>
              <a:t/>
            </a:r>
            <a:br>
              <a:rPr lang="en" altLang="ko-Kore-KR" dirty="0">
                <a:latin typeface="+mn-lt"/>
              </a:rPr>
            </a:br>
            <a:r>
              <a:rPr lang="en" altLang="ko-Kore-KR" dirty="0">
                <a:latin typeface="+mn-lt"/>
              </a:rPr>
              <a:t>def close():</a:t>
            </a:r>
          </a:p>
          <a:p>
            <a:r>
              <a:rPr lang="en" altLang="ko-Kore-KR" dirty="0" smtClean="0">
                <a:latin typeface="+mn-lt"/>
              </a:rPr>
              <a:t>   root.quit</a:t>
            </a:r>
            <a:r>
              <a:rPr lang="en" altLang="ko-Kore-KR" dirty="0">
                <a:latin typeface="+mn-lt"/>
              </a:rPr>
              <a:t>()</a:t>
            </a:r>
          </a:p>
          <a:p>
            <a:r>
              <a:rPr lang="en" altLang="ko-Kore-KR" smtClean="0">
                <a:latin typeface="+mn-lt"/>
              </a:rPr>
              <a:t>   root.destroy</a:t>
            </a:r>
            <a:r>
              <a:rPr lang="en" altLang="ko-Kore-KR" dirty="0">
                <a:latin typeface="+mn-lt"/>
              </a:rPr>
              <a:t>()</a:t>
            </a:r>
          </a:p>
          <a:p>
            <a:r>
              <a:rPr lang="en" altLang="ko-Kore-KR" dirty="0">
                <a:latin typeface="+mn-lt"/>
              </a:rPr>
              <a:t/>
            </a:r>
            <a:br>
              <a:rPr lang="en" altLang="ko-Kore-KR" dirty="0">
                <a:latin typeface="+mn-lt"/>
              </a:rPr>
            </a:br>
            <a:r>
              <a:rPr lang="en" altLang="ko-Kore-KR" dirty="0" err="1">
                <a:solidFill>
                  <a:srgbClr val="FF0000"/>
                </a:solidFill>
                <a:latin typeface="+mn-lt"/>
              </a:rPr>
              <a:t>menubar</a:t>
            </a:r>
            <a:r>
              <a:rPr lang="en" altLang="ko-Kore-KR" dirty="0">
                <a:solidFill>
                  <a:srgbClr val="FF0000"/>
                </a:solidFill>
                <a:latin typeface="+mn-lt"/>
              </a:rPr>
              <a:t>=Menu(root)</a:t>
            </a:r>
          </a:p>
          <a:p>
            <a:r>
              <a:rPr lang="en" altLang="ko-Kore-KR" dirty="0">
                <a:solidFill>
                  <a:srgbClr val="FF0000"/>
                </a:solidFill>
                <a:latin typeface="+mn-lt"/>
              </a:rPr>
              <a:t>menu_1=Menu(menubar, tearoff=0)</a:t>
            </a:r>
          </a:p>
          <a:p>
            <a:r>
              <a:rPr lang="en" altLang="ko-Kore-KR" dirty="0" err="1">
                <a:solidFill>
                  <a:srgbClr val="FF0000"/>
                </a:solidFill>
                <a:latin typeface="+mn-lt"/>
              </a:rPr>
              <a:t>menubar.add_cascade</a:t>
            </a:r>
            <a:r>
              <a:rPr lang="en" altLang="ko-Kore-KR" dirty="0">
                <a:solidFill>
                  <a:srgbClr val="FF0000"/>
                </a:solidFill>
                <a:latin typeface="+mn-lt"/>
              </a:rPr>
              <a:t>(label="</a:t>
            </a:r>
            <a:r>
              <a:rPr lang="en" altLang="ko-Kore-KR" dirty="0" err="1">
                <a:solidFill>
                  <a:srgbClr val="FF0000"/>
                </a:solidFill>
                <a:latin typeface="+mn-lt"/>
              </a:rPr>
              <a:t>handong</a:t>
            </a:r>
            <a:r>
              <a:rPr lang="en" altLang="ko-Kore-KR" dirty="0">
                <a:solidFill>
                  <a:srgbClr val="FF0000"/>
                </a:solidFill>
                <a:latin typeface="+mn-lt"/>
              </a:rPr>
              <a:t>", menu=menu_1)</a:t>
            </a:r>
            <a:br>
              <a:rPr lang="en" altLang="ko-Kore-KR" dirty="0">
                <a:solidFill>
                  <a:srgbClr val="FF0000"/>
                </a:solidFill>
                <a:latin typeface="+mn-lt"/>
              </a:rPr>
            </a:br>
            <a:r>
              <a:rPr lang="en" altLang="ko-Kore-KR" dirty="0">
                <a:solidFill>
                  <a:srgbClr val="FF0000"/>
                </a:solidFill>
                <a:latin typeface="+mn-lt"/>
              </a:rPr>
              <a:t>menu_2=Menu(</a:t>
            </a:r>
            <a:r>
              <a:rPr lang="en" altLang="ko-Kore-KR" dirty="0" err="1">
                <a:solidFill>
                  <a:srgbClr val="FF0000"/>
                </a:solidFill>
                <a:latin typeface="+mn-lt"/>
              </a:rPr>
              <a:t>menubar</a:t>
            </a:r>
            <a:r>
              <a:rPr lang="en" altLang="ko-Kore-KR" dirty="0">
                <a:solidFill>
                  <a:srgbClr val="FF0000"/>
                </a:solidFill>
                <a:latin typeface="+mn-lt"/>
              </a:rPr>
              <a:t>, </a:t>
            </a:r>
            <a:r>
              <a:rPr lang="en" altLang="ko-Kore-KR" dirty="0" err="1">
                <a:solidFill>
                  <a:srgbClr val="FF0000"/>
                </a:solidFill>
                <a:latin typeface="+mn-lt"/>
              </a:rPr>
              <a:t>tearoff</a:t>
            </a:r>
            <a:r>
              <a:rPr lang="en" altLang="ko-Kore-KR" dirty="0">
                <a:solidFill>
                  <a:srgbClr val="FF0000"/>
                </a:solidFill>
                <a:latin typeface="+mn-lt"/>
              </a:rPr>
              <a:t>=0, </a:t>
            </a:r>
            <a:r>
              <a:rPr lang="en" altLang="ko-Kore-KR" dirty="0" err="1">
                <a:solidFill>
                  <a:srgbClr val="FF0000"/>
                </a:solidFill>
                <a:latin typeface="+mn-lt"/>
              </a:rPr>
              <a:t>selectcolor</a:t>
            </a:r>
            <a:r>
              <a:rPr lang="en" altLang="ko-Kore-KR" dirty="0">
                <a:solidFill>
                  <a:srgbClr val="FF0000"/>
                </a:solidFill>
                <a:latin typeface="+mn-lt"/>
              </a:rPr>
              <a:t>="red")</a:t>
            </a:r>
          </a:p>
          <a:p>
            <a:r>
              <a:rPr lang="en" altLang="ko-Kore-KR" dirty="0" err="1">
                <a:solidFill>
                  <a:srgbClr val="FF0000"/>
                </a:solidFill>
                <a:latin typeface="+mn-lt"/>
              </a:rPr>
              <a:t>menubar.add_cascade</a:t>
            </a:r>
            <a:r>
              <a:rPr lang="en" altLang="ko-Kore-KR" dirty="0">
                <a:solidFill>
                  <a:srgbClr val="FF0000"/>
                </a:solidFill>
                <a:latin typeface="+mn-lt"/>
              </a:rPr>
              <a:t>(label="global", menu=menu_2)</a:t>
            </a:r>
            <a:br>
              <a:rPr lang="en" altLang="ko-Kore-KR" dirty="0">
                <a:solidFill>
                  <a:srgbClr val="FF0000"/>
                </a:solidFill>
                <a:latin typeface="+mn-lt"/>
              </a:rPr>
            </a:br>
            <a:r>
              <a:rPr lang="en" altLang="ko-Kore-KR" dirty="0">
                <a:solidFill>
                  <a:srgbClr val="FF0000"/>
                </a:solidFill>
                <a:latin typeface="+mn-lt"/>
              </a:rPr>
              <a:t>menu_3=Menu(</a:t>
            </a:r>
            <a:r>
              <a:rPr lang="en" altLang="ko-Kore-KR" dirty="0" err="1">
                <a:solidFill>
                  <a:srgbClr val="FF0000"/>
                </a:solidFill>
                <a:latin typeface="+mn-lt"/>
              </a:rPr>
              <a:t>menubar</a:t>
            </a:r>
            <a:r>
              <a:rPr lang="en" altLang="ko-Kore-KR" dirty="0">
                <a:solidFill>
                  <a:srgbClr val="FF0000"/>
                </a:solidFill>
                <a:latin typeface="+mn-lt"/>
              </a:rPr>
              <a:t>, </a:t>
            </a:r>
            <a:r>
              <a:rPr lang="en" altLang="ko-Kore-KR" dirty="0" err="1">
                <a:solidFill>
                  <a:srgbClr val="FF0000"/>
                </a:solidFill>
                <a:latin typeface="+mn-lt"/>
              </a:rPr>
              <a:t>tearoff</a:t>
            </a:r>
            <a:r>
              <a:rPr lang="en" altLang="ko-Kore-KR" dirty="0">
                <a:solidFill>
                  <a:srgbClr val="FF0000"/>
                </a:solidFill>
                <a:latin typeface="+mn-lt"/>
              </a:rPr>
              <a:t>=0)</a:t>
            </a:r>
          </a:p>
          <a:p>
            <a:r>
              <a:rPr lang="en" altLang="ko-Kore-KR" dirty="0" err="1">
                <a:solidFill>
                  <a:srgbClr val="FF0000"/>
                </a:solidFill>
                <a:latin typeface="+mn-lt"/>
              </a:rPr>
              <a:t>menubar.add_cascade</a:t>
            </a:r>
            <a:r>
              <a:rPr lang="en" altLang="ko-Kore-KR" dirty="0">
                <a:solidFill>
                  <a:srgbClr val="FF0000"/>
                </a:solidFill>
                <a:latin typeface="+mn-lt"/>
              </a:rPr>
              <a:t>(label="university", menu=menu_3)</a:t>
            </a:r>
          </a:p>
          <a:p>
            <a:r>
              <a:rPr lang="en" altLang="ko-Kore-KR" dirty="0">
                <a:latin typeface="+mn-lt"/>
              </a:rPr>
              <a:t/>
            </a:r>
            <a:br>
              <a:rPr lang="en" altLang="ko-Kore-KR" dirty="0">
                <a:latin typeface="+mn-lt"/>
              </a:rPr>
            </a:br>
            <a:r>
              <a:rPr lang="en" altLang="ko-Kore-KR" dirty="0" err="1">
                <a:latin typeface="+mn-lt"/>
              </a:rPr>
              <a:t>root.config</a:t>
            </a:r>
            <a:r>
              <a:rPr lang="en" altLang="ko-Kore-KR" dirty="0">
                <a:latin typeface="+mn-lt"/>
              </a:rPr>
              <a:t>(menu=</a:t>
            </a:r>
            <a:r>
              <a:rPr lang="en" altLang="ko-Kore-KR" dirty="0" err="1">
                <a:latin typeface="+mn-lt"/>
              </a:rPr>
              <a:t>menubar</a:t>
            </a:r>
            <a:r>
              <a:rPr lang="en" altLang="ko-Kore-KR" dirty="0">
                <a:latin typeface="+mn-lt"/>
              </a:rPr>
              <a:t>)</a:t>
            </a:r>
            <a:br>
              <a:rPr lang="en" altLang="ko-Kore-KR" dirty="0">
                <a:latin typeface="+mn-lt"/>
              </a:rPr>
            </a:br>
            <a:r>
              <a:rPr lang="en" altLang="ko-Kore-KR" dirty="0" err="1">
                <a:latin typeface="+mn-lt"/>
              </a:rPr>
              <a:t>root.mainloop</a:t>
            </a:r>
            <a:r>
              <a:rPr lang="en" altLang="ko-Kore-KR" dirty="0">
                <a:latin typeface="+mn-lt"/>
              </a:rPr>
              <a:t>()</a:t>
            </a:r>
          </a:p>
          <a:p>
            <a:r>
              <a:rPr lang="en" altLang="ko-Kore-KR" dirty="0">
                <a:latin typeface="+mn-lt"/>
              </a:rPr>
              <a:t/>
            </a:r>
            <a:br>
              <a:rPr lang="en" altLang="ko-Kore-KR" dirty="0">
                <a:latin typeface="+mn-lt"/>
              </a:rPr>
            </a:br>
            <a:endParaRPr lang="en" altLang="ko-Kore-KR" dirty="0">
              <a:latin typeface="+mn-lt"/>
            </a:endParaRPr>
          </a:p>
          <a:p>
            <a:r>
              <a:rPr lang="en" altLang="ko-Kore-KR" dirty="0">
                <a:latin typeface="+mn-lt"/>
              </a:rPr>
              <a:t/>
            </a:r>
            <a:br>
              <a:rPr lang="en" altLang="ko-Kore-KR" dirty="0">
                <a:latin typeface="+mn-lt"/>
              </a:rPr>
            </a:br>
            <a:endParaRPr lang="en-US" altLang="ko-KR" dirty="0">
              <a:latin typeface="+mn-lt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8BD94D5-9A60-3944-87E2-A6BA0290E6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1933" y="1690689"/>
            <a:ext cx="3140999" cy="2734026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67826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1</a:t>
            </a:r>
            <a:r>
              <a:rPr lang="ko-KR" altLang="en-US" dirty="0"/>
              <a:t> </a:t>
            </a: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/>
              <a:t>file dialog </a:t>
            </a:r>
            <a:endParaRPr lang="ko-KR" altLang="en-US" dirty="0"/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버튼 </a:t>
            </a:r>
            <a:r>
              <a:rPr lang="en-US" altLang="ko-KR" dirty="0"/>
              <a:t>1,2</a:t>
            </a:r>
            <a:r>
              <a:rPr lang="ko-KR" altLang="en-US" dirty="0"/>
              <a:t> 두개를 만든다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버튼 </a:t>
            </a:r>
            <a:r>
              <a:rPr lang="en-US" altLang="ko-KR" dirty="0"/>
              <a:t>1</a:t>
            </a:r>
            <a:r>
              <a:rPr lang="ko-KR" altLang="en-US" dirty="0"/>
              <a:t>을 눌렀을 때</a:t>
            </a:r>
            <a:r>
              <a:rPr lang="en-US" altLang="ko-KR" dirty="0"/>
              <a:t>,</a:t>
            </a:r>
            <a:r>
              <a:rPr lang="ko-KR" altLang="en-US" dirty="0"/>
              <a:t> 현재 위치에 있는 </a:t>
            </a:r>
            <a:r>
              <a:rPr lang="en-US" altLang="ko-KR" dirty="0"/>
              <a:t>hello1.txt</a:t>
            </a:r>
            <a:r>
              <a:rPr lang="ko-KR" altLang="en-US" dirty="0"/>
              <a:t>파일의 내용을 읽어  출력하고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버튼 </a:t>
            </a:r>
            <a:r>
              <a:rPr lang="en-US" altLang="ko-KR" dirty="0"/>
              <a:t>2</a:t>
            </a:r>
            <a:r>
              <a:rPr lang="ko-KR" altLang="en-US" dirty="0" err="1"/>
              <a:t>를</a:t>
            </a:r>
            <a:r>
              <a:rPr lang="ko-KR" altLang="en-US" dirty="0"/>
              <a:t> 눌렀을 때</a:t>
            </a:r>
            <a:r>
              <a:rPr lang="en-US" altLang="ko-KR" dirty="0"/>
              <a:t>,</a:t>
            </a:r>
            <a:r>
              <a:rPr lang="ko-KR" altLang="en-US" dirty="0"/>
              <a:t> 현재 위치에 있는 </a:t>
            </a:r>
            <a:r>
              <a:rPr lang="en-US" altLang="ko-KR" dirty="0"/>
              <a:t>hello2.py</a:t>
            </a:r>
            <a:r>
              <a:rPr lang="ko-KR" altLang="en-US" dirty="0"/>
              <a:t>파일의 내용을 읽어  출력한다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506278" y="284259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07740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1</a:t>
            </a:r>
            <a:r>
              <a:rPr lang="ko-KR" altLang="en-US" dirty="0"/>
              <a:t> 코드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506278" y="284259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 dirty="0"/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250440" y="1522287"/>
            <a:ext cx="8021864" cy="5251045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sz="1100"/>
          </a:p>
        </p:txBody>
      </p:sp>
      <p:sp>
        <p:nvSpPr>
          <p:cNvPr id="11" name="TextBox 10"/>
          <p:cNvSpPr txBox="1"/>
          <p:nvPr/>
        </p:nvSpPr>
        <p:spPr>
          <a:xfrm>
            <a:off x="628650" y="1653982"/>
            <a:ext cx="8400074" cy="5119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lnSpc>
                <a:spcPts val="1400"/>
              </a:lnSpc>
            </a:pPr>
            <a:r>
              <a:rPr lang="en-US" altLang="ko-KR" dirty="0">
                <a:latin typeface="+mn-lt"/>
              </a:rPr>
              <a:t>from </a:t>
            </a:r>
            <a:r>
              <a:rPr lang="en-US" altLang="ko-KR" dirty="0" err="1">
                <a:latin typeface="+mn-lt"/>
              </a:rPr>
              <a:t>tkinter</a:t>
            </a:r>
            <a:r>
              <a:rPr lang="en-US" altLang="ko-KR" dirty="0">
                <a:latin typeface="+mn-lt"/>
              </a:rPr>
              <a:t> import *</a:t>
            </a:r>
          </a:p>
          <a:p>
            <a:pPr>
              <a:lnSpc>
                <a:spcPts val="1400"/>
              </a:lnSpc>
            </a:pPr>
            <a:r>
              <a:rPr lang="en-US" altLang="ko-KR" dirty="0">
                <a:latin typeface="+mn-lt"/>
              </a:rPr>
              <a:t>from </a:t>
            </a:r>
            <a:r>
              <a:rPr lang="en-US" altLang="ko-KR" dirty="0" err="1">
                <a:latin typeface="+mn-lt"/>
              </a:rPr>
              <a:t>tkinter.filedialog</a:t>
            </a:r>
            <a:r>
              <a:rPr lang="en-US" altLang="ko-KR" dirty="0">
                <a:latin typeface="+mn-lt"/>
              </a:rPr>
              <a:t> import *     </a:t>
            </a:r>
          </a:p>
          <a:p>
            <a:pPr>
              <a:lnSpc>
                <a:spcPts val="1400"/>
              </a:lnSpc>
            </a:pPr>
            <a:endParaRPr lang="en-US" altLang="ko-KR" dirty="0">
              <a:latin typeface="+mn-lt"/>
            </a:endParaRPr>
          </a:p>
          <a:p>
            <a:pPr>
              <a:lnSpc>
                <a:spcPts val="1400"/>
              </a:lnSpc>
            </a:pPr>
            <a:r>
              <a:rPr lang="en-US" altLang="ko-KR" dirty="0">
                <a:latin typeface="+mn-lt"/>
              </a:rPr>
              <a:t>root = Tk() </a:t>
            </a:r>
          </a:p>
          <a:p>
            <a:pPr>
              <a:lnSpc>
                <a:spcPts val="1400"/>
              </a:lnSpc>
            </a:pPr>
            <a:endParaRPr lang="en-US" altLang="ko-KR" dirty="0">
              <a:latin typeface="+mn-lt"/>
            </a:endParaRPr>
          </a:p>
          <a:p>
            <a:pPr>
              <a:lnSpc>
                <a:spcPts val="1400"/>
              </a:lnSpc>
            </a:pPr>
            <a:r>
              <a:rPr lang="en-US" altLang="ko-KR" dirty="0">
                <a:solidFill>
                  <a:srgbClr val="FF0000"/>
                </a:solidFill>
                <a:latin typeface="+mn-lt"/>
              </a:rPr>
              <a:t>def press1():</a:t>
            </a:r>
          </a:p>
          <a:p>
            <a:pPr>
              <a:lnSpc>
                <a:spcPts val="1400"/>
              </a:lnSpc>
            </a:pPr>
            <a:r>
              <a:rPr lang="en-US" altLang="ko-KR" dirty="0">
                <a:solidFill>
                  <a:srgbClr val="FF0000"/>
                </a:solidFill>
                <a:latin typeface="+mn-lt"/>
              </a:rPr>
              <a:t>   file1 = </a:t>
            </a:r>
            <a:r>
              <a:rPr lang="en-US" altLang="ko-KR" dirty="0" err="1">
                <a:solidFill>
                  <a:srgbClr val="FF0000"/>
                </a:solidFill>
                <a:latin typeface="+mn-lt"/>
              </a:rPr>
              <a:t>askopenfile</a:t>
            </a:r>
            <a:r>
              <a:rPr lang="en-US" altLang="ko-KR" dirty="0">
                <a:solidFill>
                  <a:srgbClr val="FF0000"/>
                </a:solidFill>
                <a:latin typeface="+mn-lt"/>
              </a:rPr>
              <a:t>(</a:t>
            </a:r>
            <a:r>
              <a:rPr lang="en-US" altLang="ko-KR" dirty="0" err="1">
                <a:solidFill>
                  <a:srgbClr val="FF0000"/>
                </a:solidFill>
                <a:latin typeface="+mn-lt"/>
              </a:rPr>
              <a:t>initialdir</a:t>
            </a:r>
            <a:r>
              <a:rPr lang="en-US" altLang="ko-KR" dirty="0">
                <a:solidFill>
                  <a:srgbClr val="FF0000"/>
                </a:solidFill>
                <a:latin typeface="+mn-lt"/>
              </a:rPr>
              <a:t>='./',filetypes =(("Python files","*.</a:t>
            </a:r>
            <a:r>
              <a:rPr lang="en-US" altLang="ko-KR" dirty="0" err="1">
                <a:solidFill>
                  <a:srgbClr val="FF0000"/>
                </a:solidFill>
                <a:latin typeface="+mn-lt"/>
              </a:rPr>
              <a:t>py</a:t>
            </a:r>
            <a:r>
              <a:rPr lang="en-US" altLang="ko-KR" dirty="0">
                <a:solidFill>
                  <a:srgbClr val="FF0000"/>
                </a:solidFill>
                <a:latin typeface="+mn-lt"/>
              </a:rPr>
              <a:t>"),("txt files","*.txt")))</a:t>
            </a:r>
          </a:p>
          <a:p>
            <a:pPr>
              <a:lnSpc>
                <a:spcPts val="1400"/>
              </a:lnSpc>
            </a:pPr>
            <a:r>
              <a:rPr lang="en-US" altLang="ko-KR" dirty="0">
                <a:solidFill>
                  <a:srgbClr val="FF0000"/>
                </a:solidFill>
                <a:latin typeface="+mn-lt"/>
              </a:rPr>
              <a:t>   line1 = file1.readline()</a:t>
            </a:r>
          </a:p>
          <a:p>
            <a:pPr>
              <a:lnSpc>
                <a:spcPts val="1400"/>
              </a:lnSpc>
            </a:pPr>
            <a:r>
              <a:rPr lang="en-US" altLang="ko-KR" dirty="0">
                <a:solidFill>
                  <a:srgbClr val="FF0000"/>
                </a:solidFill>
                <a:latin typeface="+mn-lt"/>
              </a:rPr>
              <a:t>   label1 = Label(root, text=line1)</a:t>
            </a:r>
          </a:p>
          <a:p>
            <a:pPr>
              <a:lnSpc>
                <a:spcPts val="1400"/>
              </a:lnSpc>
            </a:pPr>
            <a:r>
              <a:rPr lang="en-US" altLang="ko-KR" dirty="0">
                <a:solidFill>
                  <a:srgbClr val="FF0000"/>
                </a:solidFill>
                <a:latin typeface="+mn-lt"/>
              </a:rPr>
              <a:t>   label1.grid()</a:t>
            </a:r>
          </a:p>
          <a:p>
            <a:pPr>
              <a:lnSpc>
                <a:spcPts val="1400"/>
              </a:lnSpc>
            </a:pPr>
            <a:r>
              <a:rPr lang="en-US" altLang="ko-KR" dirty="0">
                <a:latin typeface="+mn-lt"/>
              </a:rPr>
              <a:t>   </a:t>
            </a:r>
          </a:p>
          <a:p>
            <a:pPr>
              <a:lnSpc>
                <a:spcPts val="1400"/>
              </a:lnSpc>
            </a:pPr>
            <a:r>
              <a:rPr lang="en-US" altLang="ko-KR" dirty="0">
                <a:latin typeface="+mn-lt"/>
              </a:rPr>
              <a:t>def press2():</a:t>
            </a:r>
          </a:p>
          <a:p>
            <a:pPr>
              <a:lnSpc>
                <a:spcPts val="1400"/>
              </a:lnSpc>
            </a:pPr>
            <a:r>
              <a:rPr lang="en-US" altLang="ko-KR" dirty="0">
                <a:latin typeface="+mn-lt"/>
              </a:rPr>
              <a:t>   file2 = </a:t>
            </a:r>
            <a:r>
              <a:rPr lang="en-US" altLang="ko-KR" dirty="0" err="1">
                <a:latin typeface="+mn-lt"/>
              </a:rPr>
              <a:t>askopenfile</a:t>
            </a:r>
            <a:r>
              <a:rPr lang="en-US" altLang="ko-KR" dirty="0">
                <a:latin typeface="+mn-lt"/>
              </a:rPr>
              <a:t>(</a:t>
            </a:r>
            <a:r>
              <a:rPr lang="en-US" altLang="ko-KR" dirty="0" err="1">
                <a:latin typeface="+mn-lt"/>
              </a:rPr>
              <a:t>initialdir</a:t>
            </a:r>
            <a:r>
              <a:rPr lang="en-US" altLang="ko-KR" dirty="0">
                <a:latin typeface="+mn-lt"/>
              </a:rPr>
              <a:t>='./',filetypes =(("Python files","*.</a:t>
            </a:r>
            <a:r>
              <a:rPr lang="en-US" altLang="ko-KR" dirty="0" err="1">
                <a:latin typeface="+mn-lt"/>
              </a:rPr>
              <a:t>py</a:t>
            </a:r>
            <a:r>
              <a:rPr lang="en-US" altLang="ko-KR" dirty="0">
                <a:latin typeface="+mn-lt"/>
              </a:rPr>
              <a:t>"),("txt files","*.txt")))</a:t>
            </a:r>
          </a:p>
          <a:p>
            <a:pPr>
              <a:lnSpc>
                <a:spcPts val="1400"/>
              </a:lnSpc>
            </a:pPr>
            <a:r>
              <a:rPr lang="en-US" altLang="ko-KR" dirty="0">
                <a:latin typeface="+mn-lt"/>
              </a:rPr>
              <a:t>   line2 = file2.readline()</a:t>
            </a:r>
          </a:p>
          <a:p>
            <a:pPr>
              <a:lnSpc>
                <a:spcPts val="1400"/>
              </a:lnSpc>
            </a:pPr>
            <a:r>
              <a:rPr lang="en-US" altLang="ko-KR" dirty="0">
                <a:latin typeface="+mn-lt"/>
              </a:rPr>
              <a:t>   label2  = Label(root, text=line2)</a:t>
            </a:r>
          </a:p>
          <a:p>
            <a:pPr>
              <a:lnSpc>
                <a:spcPts val="1400"/>
              </a:lnSpc>
            </a:pPr>
            <a:r>
              <a:rPr lang="en-US" altLang="ko-KR" dirty="0">
                <a:latin typeface="+mn-lt"/>
              </a:rPr>
              <a:t>   label2.grid()</a:t>
            </a:r>
          </a:p>
          <a:p>
            <a:pPr>
              <a:lnSpc>
                <a:spcPts val="1400"/>
              </a:lnSpc>
            </a:pPr>
            <a:r>
              <a:rPr lang="en-US" altLang="ko-KR" dirty="0">
                <a:latin typeface="+mn-lt"/>
              </a:rPr>
              <a:t>   </a:t>
            </a:r>
          </a:p>
          <a:p>
            <a:pPr>
              <a:lnSpc>
                <a:spcPts val="1400"/>
              </a:lnSpc>
            </a:pPr>
            <a:r>
              <a:rPr lang="en-US" altLang="ko-KR" dirty="0">
                <a:latin typeface="+mn-lt"/>
              </a:rPr>
              <a:t>frame = Frame(root)</a:t>
            </a:r>
          </a:p>
          <a:p>
            <a:pPr>
              <a:lnSpc>
                <a:spcPts val="1400"/>
              </a:lnSpc>
            </a:pPr>
            <a:r>
              <a:rPr lang="en-US" altLang="ko-KR" dirty="0" err="1">
                <a:latin typeface="+mn-lt"/>
              </a:rPr>
              <a:t>frame.grid</a:t>
            </a:r>
            <a:r>
              <a:rPr lang="en-US" altLang="ko-KR" dirty="0">
                <a:latin typeface="+mn-lt"/>
              </a:rPr>
              <a:t>()</a:t>
            </a:r>
          </a:p>
          <a:p>
            <a:pPr>
              <a:lnSpc>
                <a:spcPts val="1400"/>
              </a:lnSpc>
            </a:pPr>
            <a:endParaRPr lang="en-US" altLang="ko-KR" dirty="0">
              <a:latin typeface="+mn-lt"/>
            </a:endParaRPr>
          </a:p>
          <a:p>
            <a:pPr>
              <a:lnSpc>
                <a:spcPts val="1400"/>
              </a:lnSpc>
            </a:pPr>
            <a:r>
              <a:rPr lang="en-US" altLang="ko-KR" dirty="0">
                <a:latin typeface="+mn-lt"/>
              </a:rPr>
              <a:t>btn1 = Button(root, text='</a:t>
            </a:r>
            <a:r>
              <a:rPr lang="ko-KR" altLang="en-US" dirty="0">
                <a:latin typeface="+mn-lt"/>
              </a:rPr>
              <a:t>버튼</a:t>
            </a:r>
            <a:r>
              <a:rPr lang="en-US" altLang="ko-KR" dirty="0">
                <a:latin typeface="+mn-lt"/>
              </a:rPr>
              <a:t>1', command=press1) </a:t>
            </a:r>
          </a:p>
          <a:p>
            <a:pPr>
              <a:lnSpc>
                <a:spcPts val="1400"/>
              </a:lnSpc>
            </a:pPr>
            <a:r>
              <a:rPr lang="en-US" altLang="ko-KR" dirty="0">
                <a:latin typeface="+mn-lt"/>
              </a:rPr>
              <a:t>btn2 = Button(root, text='</a:t>
            </a:r>
            <a:r>
              <a:rPr lang="ko-KR" altLang="en-US" dirty="0">
                <a:latin typeface="+mn-lt"/>
              </a:rPr>
              <a:t>버튼</a:t>
            </a:r>
            <a:r>
              <a:rPr lang="en-US" altLang="ko-KR" dirty="0">
                <a:latin typeface="+mn-lt"/>
              </a:rPr>
              <a:t>2', command=press2) </a:t>
            </a:r>
          </a:p>
          <a:p>
            <a:pPr>
              <a:lnSpc>
                <a:spcPts val="1400"/>
              </a:lnSpc>
            </a:pPr>
            <a:endParaRPr lang="en-US" altLang="ko-KR" dirty="0">
              <a:latin typeface="+mn-lt"/>
            </a:endParaRPr>
          </a:p>
          <a:p>
            <a:pPr>
              <a:lnSpc>
                <a:spcPts val="1400"/>
              </a:lnSpc>
            </a:pPr>
            <a:r>
              <a:rPr lang="en-US" altLang="ko-KR" dirty="0">
                <a:latin typeface="+mn-lt"/>
              </a:rPr>
              <a:t>btn1.grid()</a:t>
            </a:r>
          </a:p>
          <a:p>
            <a:pPr>
              <a:lnSpc>
                <a:spcPts val="1400"/>
              </a:lnSpc>
            </a:pPr>
            <a:r>
              <a:rPr lang="en-US" altLang="ko-KR" dirty="0">
                <a:latin typeface="+mn-lt"/>
              </a:rPr>
              <a:t>btn2.grid()</a:t>
            </a:r>
          </a:p>
          <a:p>
            <a:pPr>
              <a:lnSpc>
                <a:spcPts val="1400"/>
              </a:lnSpc>
            </a:pPr>
            <a:endParaRPr lang="en-US" altLang="ko-KR" dirty="0">
              <a:latin typeface="+mn-lt"/>
            </a:endParaRPr>
          </a:p>
          <a:p>
            <a:pPr>
              <a:lnSpc>
                <a:spcPts val="1400"/>
              </a:lnSpc>
            </a:pPr>
            <a:r>
              <a:rPr lang="en-US" altLang="ko-KR" dirty="0" err="1">
                <a:latin typeface="+mn-lt"/>
              </a:rPr>
              <a:t>root.mainloop</a:t>
            </a:r>
            <a:r>
              <a:rPr lang="en-US" altLang="ko-KR" dirty="0">
                <a:latin typeface="+mn-lt"/>
              </a:rPr>
              <a:t>()</a:t>
            </a:r>
          </a:p>
          <a:p>
            <a:pPr>
              <a:lnSpc>
                <a:spcPts val="1400"/>
              </a:lnSpc>
            </a:pPr>
            <a:endParaRPr lang="en-US" altLang="ko-KR" dirty="0">
              <a:latin typeface="+mn-lt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83010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1</a:t>
            </a:r>
            <a:r>
              <a:rPr lang="ko-KR" altLang="en-US" dirty="0"/>
              <a:t> 결과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506278" y="284259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 dirty="0"/>
          </a:p>
        </p:txBody>
      </p:sp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D75FCAA1-8461-9B48-8AEC-4811DBFB9A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6278" y="2325800"/>
            <a:ext cx="3058375" cy="220639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87EE94C8-9882-A34A-8C86-E4A15C8FDDD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486" y="1690689"/>
            <a:ext cx="4884530" cy="3261018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32068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그림판</a:t>
            </a:r>
            <a:r>
              <a:rPr lang="ko-KR" altLang="en-US" dirty="0"/>
              <a:t> 만들기</a:t>
            </a:r>
            <a:endParaRPr lang="en-US" altLang="ko-KR" dirty="0"/>
          </a:p>
          <a:p>
            <a:r>
              <a:rPr lang="ko-KR" altLang="en-US" dirty="0"/>
              <a:t>색상 선택 하여 그리는 </a:t>
            </a:r>
            <a:r>
              <a:rPr lang="ko-KR" altLang="en-US" dirty="0" err="1"/>
              <a:t>그림판을</a:t>
            </a:r>
            <a:r>
              <a:rPr lang="ko-KR" altLang="en-US" dirty="0"/>
              <a:t> 만들면서</a:t>
            </a:r>
            <a:endParaRPr lang="en-US" altLang="ko-KR" dirty="0"/>
          </a:p>
          <a:p>
            <a:r>
              <a:rPr lang="ko-KR" altLang="en-US" dirty="0"/>
              <a:t>파일 열기</a:t>
            </a:r>
            <a:r>
              <a:rPr lang="en-US" altLang="ko-KR" dirty="0"/>
              <a:t>, </a:t>
            </a:r>
            <a:r>
              <a:rPr lang="ko-KR" altLang="en-US" dirty="0"/>
              <a:t>저장 메뉴도 같이 만든다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4910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2</a:t>
            </a:r>
            <a:r>
              <a:rPr lang="ko-KR" altLang="en-US" dirty="0"/>
              <a:t> 코드 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628651" y="1580367"/>
            <a:ext cx="7718396" cy="4719889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sz="1100"/>
          </a:p>
        </p:txBody>
      </p:sp>
      <p:sp>
        <p:nvSpPr>
          <p:cNvPr id="8" name="TextBox 7"/>
          <p:cNvSpPr txBox="1"/>
          <p:nvPr/>
        </p:nvSpPr>
        <p:spPr>
          <a:xfrm>
            <a:off x="939133" y="1683608"/>
            <a:ext cx="6987600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dirty="0">
                <a:latin typeface="+mn-lt"/>
              </a:rPr>
              <a:t>from </a:t>
            </a:r>
            <a:r>
              <a:rPr lang="en-US" altLang="ko-KR" dirty="0" err="1">
                <a:latin typeface="+mn-lt"/>
              </a:rPr>
              <a:t>tkinter</a:t>
            </a:r>
            <a:r>
              <a:rPr lang="en-US" altLang="ko-KR" dirty="0">
                <a:latin typeface="+mn-lt"/>
              </a:rPr>
              <a:t> import *</a:t>
            </a:r>
          </a:p>
          <a:p>
            <a:pPr>
              <a:lnSpc>
                <a:spcPct val="100000"/>
              </a:lnSpc>
            </a:pPr>
            <a:r>
              <a:rPr lang="en-US" altLang="ko-KR" dirty="0">
                <a:latin typeface="+mn-lt"/>
              </a:rPr>
              <a:t>from </a:t>
            </a:r>
            <a:r>
              <a:rPr lang="en-US" altLang="ko-KR" dirty="0" err="1">
                <a:latin typeface="+mn-lt"/>
              </a:rPr>
              <a:t>tkinter.colorchooser</a:t>
            </a:r>
            <a:r>
              <a:rPr lang="en-US" altLang="ko-KR" dirty="0">
                <a:latin typeface="+mn-lt"/>
              </a:rPr>
              <a:t> import *                  </a:t>
            </a:r>
          </a:p>
          <a:p>
            <a:pPr>
              <a:lnSpc>
                <a:spcPct val="100000"/>
              </a:lnSpc>
            </a:pPr>
            <a:endParaRPr lang="en-US" altLang="ko-KR" dirty="0">
              <a:latin typeface="+mn-lt"/>
            </a:endParaRPr>
          </a:p>
          <a:p>
            <a:pPr>
              <a:lnSpc>
                <a:spcPct val="100000"/>
              </a:lnSpc>
            </a:pPr>
            <a:r>
              <a:rPr lang="en-US" altLang="ko-KR" dirty="0" err="1">
                <a:latin typeface="+mn-lt"/>
              </a:rPr>
              <a:t>def</a:t>
            </a:r>
            <a:r>
              <a:rPr lang="en-US" altLang="ko-KR" dirty="0">
                <a:latin typeface="+mn-lt"/>
              </a:rPr>
              <a:t> </a:t>
            </a:r>
            <a:r>
              <a:rPr lang="en-US" altLang="ko-KR" dirty="0" err="1">
                <a:latin typeface="+mn-lt"/>
              </a:rPr>
              <a:t>NewFile</a:t>
            </a:r>
            <a:r>
              <a:rPr lang="en-US" altLang="ko-KR" dirty="0">
                <a:latin typeface="+mn-lt"/>
              </a:rPr>
              <a:t>() :</a:t>
            </a:r>
          </a:p>
          <a:p>
            <a:pPr>
              <a:lnSpc>
                <a:spcPct val="100000"/>
              </a:lnSpc>
            </a:pPr>
            <a:r>
              <a:rPr lang="en-US" altLang="ko-KR" dirty="0">
                <a:latin typeface="+mn-lt"/>
              </a:rPr>
              <a:t>    print("New File!")</a:t>
            </a:r>
          </a:p>
          <a:p>
            <a:pPr>
              <a:lnSpc>
                <a:spcPct val="100000"/>
              </a:lnSpc>
            </a:pPr>
            <a:r>
              <a:rPr lang="en-US" altLang="ko-KR" dirty="0" err="1">
                <a:latin typeface="+mn-lt"/>
              </a:rPr>
              <a:t>def</a:t>
            </a:r>
            <a:r>
              <a:rPr lang="en-US" altLang="ko-KR" dirty="0">
                <a:latin typeface="+mn-lt"/>
              </a:rPr>
              <a:t> </a:t>
            </a:r>
            <a:r>
              <a:rPr lang="en-US" altLang="ko-KR" dirty="0" err="1">
                <a:latin typeface="+mn-lt"/>
              </a:rPr>
              <a:t>OpenFile</a:t>
            </a:r>
            <a:r>
              <a:rPr lang="en-US" altLang="ko-KR" dirty="0">
                <a:latin typeface="+mn-lt"/>
              </a:rPr>
              <a:t>() :</a:t>
            </a:r>
          </a:p>
          <a:p>
            <a:pPr>
              <a:lnSpc>
                <a:spcPct val="100000"/>
              </a:lnSpc>
            </a:pPr>
            <a:r>
              <a:rPr lang="en-US" altLang="ko-KR" dirty="0">
                <a:latin typeface="+mn-lt"/>
              </a:rPr>
              <a:t>    print("Open File!")</a:t>
            </a:r>
          </a:p>
          <a:p>
            <a:pPr>
              <a:lnSpc>
                <a:spcPct val="100000"/>
              </a:lnSpc>
            </a:pPr>
            <a:r>
              <a:rPr lang="en-US" altLang="ko-KR" dirty="0" err="1">
                <a:latin typeface="+mn-lt"/>
              </a:rPr>
              <a:t>def</a:t>
            </a:r>
            <a:r>
              <a:rPr lang="en-US" altLang="ko-KR" dirty="0">
                <a:latin typeface="+mn-lt"/>
              </a:rPr>
              <a:t> About() :</a:t>
            </a:r>
          </a:p>
          <a:p>
            <a:pPr>
              <a:lnSpc>
                <a:spcPct val="100000"/>
              </a:lnSpc>
            </a:pPr>
            <a:r>
              <a:rPr lang="en-US" altLang="ko-KR" dirty="0">
                <a:latin typeface="+mn-lt"/>
              </a:rPr>
              <a:t>    print("This is a simple example of a menu")</a:t>
            </a:r>
          </a:p>
          <a:p>
            <a:pPr>
              <a:lnSpc>
                <a:spcPct val="100000"/>
              </a:lnSpc>
            </a:pPr>
            <a:r>
              <a:rPr lang="en-US" altLang="ko-KR" dirty="0">
                <a:latin typeface="+mn-lt"/>
              </a:rPr>
              <a:t>    </a:t>
            </a:r>
          </a:p>
          <a:p>
            <a:pPr>
              <a:lnSpc>
                <a:spcPct val="100000"/>
              </a:lnSpc>
            </a:pPr>
            <a:r>
              <a:rPr lang="en-US" altLang="ko-KR" dirty="0">
                <a:latin typeface="+mn-lt"/>
              </a:rPr>
              <a:t>root = </a:t>
            </a:r>
            <a:r>
              <a:rPr lang="en-US" altLang="ko-KR" dirty="0" err="1">
                <a:latin typeface="+mn-lt"/>
              </a:rPr>
              <a:t>Tk</a:t>
            </a:r>
            <a:r>
              <a:rPr lang="en-US" altLang="ko-KR" dirty="0">
                <a:latin typeface="+mn-lt"/>
              </a:rPr>
              <a:t>()</a:t>
            </a:r>
          </a:p>
          <a:p>
            <a:pPr>
              <a:lnSpc>
                <a:spcPct val="100000"/>
              </a:lnSpc>
            </a:pPr>
            <a:r>
              <a:rPr lang="en-US" altLang="ko-KR" dirty="0">
                <a:latin typeface="+mn-lt"/>
              </a:rPr>
              <a:t>menu = Menu(root)</a:t>
            </a:r>
          </a:p>
          <a:p>
            <a:pPr>
              <a:lnSpc>
                <a:spcPct val="100000"/>
              </a:lnSpc>
            </a:pPr>
            <a:r>
              <a:rPr lang="en-US" altLang="ko-KR" dirty="0" err="1">
                <a:latin typeface="+mn-lt"/>
              </a:rPr>
              <a:t>root.config</a:t>
            </a:r>
            <a:r>
              <a:rPr lang="en-US" altLang="ko-KR" dirty="0">
                <a:latin typeface="+mn-lt"/>
              </a:rPr>
              <a:t>(menu=menu)</a:t>
            </a:r>
          </a:p>
          <a:p>
            <a:pPr>
              <a:lnSpc>
                <a:spcPct val="100000"/>
              </a:lnSpc>
            </a:pPr>
            <a:endParaRPr lang="en-US" altLang="ko-KR" dirty="0">
              <a:latin typeface="+mn-lt"/>
            </a:endParaRPr>
          </a:p>
          <a:p>
            <a:pPr>
              <a:lnSpc>
                <a:spcPct val="100000"/>
              </a:lnSpc>
            </a:pPr>
            <a:r>
              <a:rPr lang="en-US" altLang="ko-KR" dirty="0" err="1">
                <a:solidFill>
                  <a:srgbClr val="FF0000"/>
                </a:solidFill>
                <a:latin typeface="+mn-lt"/>
              </a:rPr>
              <a:t>filemenu</a:t>
            </a:r>
            <a:r>
              <a:rPr lang="en-US" altLang="ko-KR" dirty="0">
                <a:solidFill>
                  <a:srgbClr val="FF0000"/>
                </a:solidFill>
                <a:latin typeface="+mn-lt"/>
              </a:rPr>
              <a:t> = Menu(menu)</a:t>
            </a:r>
          </a:p>
          <a:p>
            <a:pPr>
              <a:lnSpc>
                <a:spcPct val="100000"/>
              </a:lnSpc>
            </a:pPr>
            <a:r>
              <a:rPr lang="en-US" altLang="ko-KR" dirty="0" err="1">
                <a:solidFill>
                  <a:srgbClr val="FF0000"/>
                </a:solidFill>
                <a:latin typeface="+mn-lt"/>
              </a:rPr>
              <a:t>menu.add_cascade</a:t>
            </a:r>
            <a:r>
              <a:rPr lang="en-US" altLang="ko-KR" dirty="0">
                <a:solidFill>
                  <a:srgbClr val="FF0000"/>
                </a:solidFill>
                <a:latin typeface="+mn-lt"/>
              </a:rPr>
              <a:t>(label="File", menu=</a:t>
            </a:r>
            <a:r>
              <a:rPr lang="en-US" altLang="ko-KR" dirty="0" err="1">
                <a:solidFill>
                  <a:srgbClr val="FF0000"/>
                </a:solidFill>
                <a:latin typeface="+mn-lt"/>
              </a:rPr>
              <a:t>filemenu</a:t>
            </a:r>
            <a:r>
              <a:rPr lang="en-US" altLang="ko-KR" dirty="0">
                <a:solidFill>
                  <a:srgbClr val="FF0000"/>
                </a:solidFill>
                <a:latin typeface="+mn-lt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altLang="ko-KR" dirty="0" err="1">
                <a:solidFill>
                  <a:srgbClr val="FF0000"/>
                </a:solidFill>
                <a:latin typeface="+mn-lt"/>
              </a:rPr>
              <a:t>filemenu.add_command</a:t>
            </a:r>
            <a:r>
              <a:rPr lang="en-US" altLang="ko-KR" dirty="0">
                <a:solidFill>
                  <a:srgbClr val="FF0000"/>
                </a:solidFill>
                <a:latin typeface="+mn-lt"/>
              </a:rPr>
              <a:t>(label="New", command=</a:t>
            </a:r>
            <a:r>
              <a:rPr lang="en-US" altLang="ko-KR" dirty="0" err="1">
                <a:solidFill>
                  <a:srgbClr val="FF0000"/>
                </a:solidFill>
                <a:latin typeface="+mn-lt"/>
              </a:rPr>
              <a:t>NewFile</a:t>
            </a:r>
            <a:r>
              <a:rPr lang="en-US" altLang="ko-KR" dirty="0">
                <a:solidFill>
                  <a:srgbClr val="FF0000"/>
                </a:solidFill>
                <a:latin typeface="+mn-lt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altLang="ko-KR" dirty="0" err="1">
                <a:solidFill>
                  <a:srgbClr val="FF0000"/>
                </a:solidFill>
                <a:latin typeface="+mn-lt"/>
              </a:rPr>
              <a:t>filemenu.add_command</a:t>
            </a:r>
            <a:r>
              <a:rPr lang="en-US" altLang="ko-KR" dirty="0">
                <a:solidFill>
                  <a:srgbClr val="FF0000"/>
                </a:solidFill>
                <a:latin typeface="+mn-lt"/>
              </a:rPr>
              <a:t>(label="Open...", command=</a:t>
            </a:r>
            <a:r>
              <a:rPr lang="en-US" altLang="ko-KR" dirty="0" err="1">
                <a:solidFill>
                  <a:srgbClr val="FF0000"/>
                </a:solidFill>
                <a:latin typeface="+mn-lt"/>
              </a:rPr>
              <a:t>OpenFile</a:t>
            </a:r>
            <a:r>
              <a:rPr lang="en-US" altLang="ko-KR" dirty="0">
                <a:solidFill>
                  <a:srgbClr val="FF0000"/>
                </a:solidFill>
                <a:latin typeface="+mn-lt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altLang="ko-KR" dirty="0" err="1">
                <a:solidFill>
                  <a:srgbClr val="FF0000"/>
                </a:solidFill>
                <a:latin typeface="+mn-lt"/>
              </a:rPr>
              <a:t>filemenu.add_separator</a:t>
            </a:r>
            <a:r>
              <a:rPr lang="en-US" altLang="ko-KR" dirty="0">
                <a:solidFill>
                  <a:srgbClr val="FF0000"/>
                </a:solidFill>
                <a:latin typeface="+mn-lt"/>
              </a:rPr>
              <a:t>()</a:t>
            </a:r>
          </a:p>
          <a:p>
            <a:pPr>
              <a:lnSpc>
                <a:spcPct val="100000"/>
              </a:lnSpc>
            </a:pPr>
            <a:r>
              <a:rPr lang="en-US" altLang="ko-KR" dirty="0" err="1">
                <a:solidFill>
                  <a:srgbClr val="FF0000"/>
                </a:solidFill>
                <a:latin typeface="+mn-lt"/>
              </a:rPr>
              <a:t>filemenu.add_command</a:t>
            </a:r>
            <a:r>
              <a:rPr lang="en-US" altLang="ko-KR" dirty="0">
                <a:solidFill>
                  <a:srgbClr val="FF0000"/>
                </a:solidFill>
                <a:latin typeface="+mn-lt"/>
              </a:rPr>
              <a:t>(label="Exit", command=</a:t>
            </a:r>
            <a:r>
              <a:rPr lang="en-US" altLang="ko-KR" dirty="0" err="1">
                <a:solidFill>
                  <a:srgbClr val="FF0000"/>
                </a:solidFill>
                <a:latin typeface="+mn-lt"/>
              </a:rPr>
              <a:t>root.quit</a:t>
            </a:r>
            <a:r>
              <a:rPr lang="en-US" altLang="ko-KR" dirty="0">
                <a:solidFill>
                  <a:srgbClr val="FF0000"/>
                </a:solidFill>
                <a:latin typeface="+mn-lt"/>
              </a:rPr>
              <a:t>)</a:t>
            </a:r>
          </a:p>
          <a:p>
            <a:pPr>
              <a:lnSpc>
                <a:spcPct val="100000"/>
              </a:lnSpc>
            </a:pPr>
            <a:endParaRPr lang="en-US" altLang="ko-KR" dirty="0">
              <a:latin typeface="+mn-lt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01531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2</a:t>
            </a:r>
            <a:r>
              <a:rPr lang="ko-KR" altLang="en-US" dirty="0"/>
              <a:t> 코드 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487992" y="1561317"/>
            <a:ext cx="7916269" cy="4530578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sz="1400"/>
          </a:p>
        </p:txBody>
      </p:sp>
      <p:sp>
        <p:nvSpPr>
          <p:cNvPr id="10" name="TextBox 9"/>
          <p:cNvSpPr txBox="1"/>
          <p:nvPr/>
        </p:nvSpPr>
        <p:spPr>
          <a:xfrm>
            <a:off x="784798" y="1690689"/>
            <a:ext cx="773055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dirty="0" err="1">
                <a:solidFill>
                  <a:srgbClr val="FF0000"/>
                </a:solidFill>
                <a:latin typeface="+mn-lt"/>
              </a:rPr>
              <a:t>helpmenu</a:t>
            </a:r>
            <a:r>
              <a:rPr lang="en-US" altLang="ko-KR" dirty="0">
                <a:solidFill>
                  <a:srgbClr val="FF0000"/>
                </a:solidFill>
                <a:latin typeface="+mn-lt"/>
              </a:rPr>
              <a:t> = Menu(menu)</a:t>
            </a:r>
          </a:p>
          <a:p>
            <a:pPr>
              <a:lnSpc>
                <a:spcPct val="100000"/>
              </a:lnSpc>
            </a:pPr>
            <a:r>
              <a:rPr lang="en-US" altLang="ko-KR" dirty="0" err="1">
                <a:solidFill>
                  <a:srgbClr val="FF0000"/>
                </a:solidFill>
                <a:latin typeface="+mn-lt"/>
              </a:rPr>
              <a:t>menu.add_cascade</a:t>
            </a:r>
            <a:r>
              <a:rPr lang="en-US" altLang="ko-KR" dirty="0">
                <a:solidFill>
                  <a:srgbClr val="FF0000"/>
                </a:solidFill>
                <a:latin typeface="+mn-lt"/>
              </a:rPr>
              <a:t>(label="Help", menu=</a:t>
            </a:r>
            <a:r>
              <a:rPr lang="en-US" altLang="ko-KR" dirty="0" err="1">
                <a:solidFill>
                  <a:srgbClr val="FF0000"/>
                </a:solidFill>
                <a:latin typeface="+mn-lt"/>
              </a:rPr>
              <a:t>helpmenu</a:t>
            </a:r>
            <a:r>
              <a:rPr lang="en-US" altLang="ko-KR" dirty="0">
                <a:solidFill>
                  <a:srgbClr val="FF0000"/>
                </a:solidFill>
                <a:latin typeface="+mn-lt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altLang="ko-KR" dirty="0" err="1">
                <a:solidFill>
                  <a:srgbClr val="FF0000"/>
                </a:solidFill>
                <a:latin typeface="+mn-lt"/>
              </a:rPr>
              <a:t>helpmenu.add_command</a:t>
            </a:r>
            <a:r>
              <a:rPr lang="en-US" altLang="ko-KR" dirty="0">
                <a:solidFill>
                  <a:srgbClr val="FF0000"/>
                </a:solidFill>
                <a:latin typeface="+mn-lt"/>
              </a:rPr>
              <a:t>(label="About...", command=About)</a:t>
            </a:r>
          </a:p>
          <a:p>
            <a:pPr>
              <a:lnSpc>
                <a:spcPct val="100000"/>
              </a:lnSpc>
            </a:pPr>
            <a:endParaRPr lang="en-US" altLang="ko-KR" dirty="0">
              <a:latin typeface="+mn-lt"/>
            </a:endParaRPr>
          </a:p>
          <a:p>
            <a:pPr>
              <a:lnSpc>
                <a:spcPct val="100000"/>
              </a:lnSpc>
            </a:pPr>
            <a:r>
              <a:rPr lang="en-US" altLang="ko-KR" dirty="0">
                <a:latin typeface="+mn-lt"/>
              </a:rPr>
              <a:t>canvas = Canvas(root, width=500, height=500)</a:t>
            </a:r>
          </a:p>
          <a:p>
            <a:pPr>
              <a:lnSpc>
                <a:spcPct val="100000"/>
              </a:lnSpc>
            </a:pPr>
            <a:r>
              <a:rPr lang="en-US" altLang="ko-KR" dirty="0">
                <a:latin typeface="+mn-lt"/>
              </a:rPr>
              <a:t>color = "red"</a:t>
            </a:r>
          </a:p>
          <a:p>
            <a:pPr>
              <a:lnSpc>
                <a:spcPct val="100000"/>
              </a:lnSpc>
            </a:pPr>
            <a:r>
              <a:rPr lang="en-US" altLang="ko-KR" dirty="0">
                <a:latin typeface="+mn-lt"/>
              </a:rPr>
              <a:t>result = '#476042'</a:t>
            </a:r>
          </a:p>
          <a:p>
            <a:pPr>
              <a:lnSpc>
                <a:spcPct val="100000"/>
              </a:lnSpc>
            </a:pPr>
            <a:endParaRPr lang="en-US" altLang="ko-KR" dirty="0">
              <a:latin typeface="+mn-lt"/>
            </a:endParaRPr>
          </a:p>
          <a:p>
            <a:pPr>
              <a:lnSpc>
                <a:spcPct val="100000"/>
              </a:lnSpc>
            </a:pPr>
            <a:r>
              <a:rPr lang="en-US" altLang="ko-KR" dirty="0" err="1">
                <a:latin typeface="+mn-lt"/>
              </a:rPr>
              <a:t>def</a:t>
            </a:r>
            <a:r>
              <a:rPr lang="en-US" altLang="ko-KR" dirty="0">
                <a:latin typeface="+mn-lt"/>
              </a:rPr>
              <a:t> callback() :</a:t>
            </a:r>
          </a:p>
          <a:p>
            <a:pPr>
              <a:lnSpc>
                <a:spcPct val="100000"/>
              </a:lnSpc>
            </a:pPr>
            <a:r>
              <a:rPr lang="en-US" altLang="ko-KR" dirty="0">
                <a:latin typeface="+mn-lt"/>
              </a:rPr>
              <a:t>    global result</a:t>
            </a:r>
          </a:p>
          <a:p>
            <a:pPr>
              <a:lnSpc>
                <a:spcPct val="100000"/>
              </a:lnSpc>
            </a:pPr>
            <a:r>
              <a:rPr lang="en-US" altLang="ko-KR" dirty="0">
                <a:latin typeface="+mn-lt"/>
              </a:rPr>
              <a:t>    result = </a:t>
            </a:r>
            <a:r>
              <a:rPr lang="en-US" altLang="ko-KR" dirty="0" err="1">
                <a:latin typeface="+mn-lt"/>
              </a:rPr>
              <a:t>askcolor</a:t>
            </a:r>
            <a:r>
              <a:rPr lang="en-US" altLang="ko-KR" dirty="0">
                <a:latin typeface="+mn-lt"/>
              </a:rPr>
              <a:t>(title = "</a:t>
            </a:r>
            <a:r>
              <a:rPr lang="en-US" altLang="ko-KR" dirty="0" err="1">
                <a:latin typeface="+mn-lt"/>
              </a:rPr>
              <a:t>Colour</a:t>
            </a:r>
            <a:r>
              <a:rPr lang="en-US" altLang="ko-KR" dirty="0">
                <a:latin typeface="+mn-lt"/>
              </a:rPr>
              <a:t> Chooser")</a:t>
            </a:r>
          </a:p>
          <a:p>
            <a:pPr>
              <a:lnSpc>
                <a:spcPct val="100000"/>
              </a:lnSpc>
            </a:pPr>
            <a:r>
              <a:rPr lang="en-US" altLang="ko-KR" dirty="0">
                <a:latin typeface="+mn-lt"/>
              </a:rPr>
              <a:t>    result = result[1]</a:t>
            </a:r>
          </a:p>
          <a:p>
            <a:pPr>
              <a:lnSpc>
                <a:spcPct val="100000"/>
              </a:lnSpc>
            </a:pPr>
            <a:endParaRPr lang="en-US" altLang="ko-KR" dirty="0">
              <a:latin typeface="+mn-lt"/>
            </a:endParaRPr>
          </a:p>
          <a:p>
            <a:pPr>
              <a:lnSpc>
                <a:spcPct val="100000"/>
              </a:lnSpc>
            </a:pPr>
            <a:r>
              <a:rPr lang="en-US" altLang="ko-KR" dirty="0">
                <a:latin typeface="+mn-lt"/>
              </a:rPr>
              <a:t>button = Button(root, text='Choose Color', </a:t>
            </a:r>
            <a:r>
              <a:rPr lang="en-US" altLang="ko-KR" dirty="0" err="1">
                <a:latin typeface="+mn-lt"/>
              </a:rPr>
              <a:t>fg</a:t>
            </a:r>
            <a:r>
              <a:rPr lang="en-US" altLang="ko-KR" dirty="0">
                <a:latin typeface="+mn-lt"/>
              </a:rPr>
              <a:t>="</a:t>
            </a:r>
            <a:r>
              <a:rPr lang="en-US" altLang="ko-KR" dirty="0" err="1">
                <a:latin typeface="+mn-lt"/>
              </a:rPr>
              <a:t>darkgreen</a:t>
            </a:r>
            <a:r>
              <a:rPr lang="en-US" altLang="ko-KR" dirty="0">
                <a:latin typeface="+mn-lt"/>
              </a:rPr>
              <a:t>", command=callback)</a:t>
            </a:r>
          </a:p>
          <a:p>
            <a:pPr>
              <a:lnSpc>
                <a:spcPct val="100000"/>
              </a:lnSpc>
            </a:pPr>
            <a:r>
              <a:rPr lang="en-US" altLang="ko-KR" dirty="0" err="1">
                <a:latin typeface="+mn-lt"/>
              </a:rPr>
              <a:t>button.pack</a:t>
            </a:r>
            <a:r>
              <a:rPr lang="en-US" altLang="ko-KR" dirty="0">
                <a:latin typeface="+mn-lt"/>
              </a:rPr>
              <a:t>(side=LEFT, </a:t>
            </a:r>
            <a:r>
              <a:rPr lang="en-US" altLang="ko-KR" dirty="0" err="1">
                <a:latin typeface="+mn-lt"/>
              </a:rPr>
              <a:t>padx</a:t>
            </a:r>
            <a:r>
              <a:rPr lang="en-US" altLang="ko-KR" dirty="0">
                <a:latin typeface="+mn-lt"/>
              </a:rPr>
              <a:t>=10)</a:t>
            </a:r>
          </a:p>
          <a:p>
            <a:pPr>
              <a:lnSpc>
                <a:spcPct val="100000"/>
              </a:lnSpc>
            </a:pPr>
            <a:endParaRPr lang="en-US" altLang="ko-KR" dirty="0">
              <a:latin typeface="+mn-lt"/>
            </a:endParaRPr>
          </a:p>
          <a:p>
            <a:pPr>
              <a:lnSpc>
                <a:spcPct val="100000"/>
              </a:lnSpc>
            </a:pPr>
            <a:r>
              <a:rPr lang="en-US" altLang="ko-KR" dirty="0" err="1">
                <a:latin typeface="+mn-lt"/>
              </a:rPr>
              <a:t>lastx</a:t>
            </a:r>
            <a:r>
              <a:rPr lang="en-US" altLang="ko-KR" dirty="0">
                <a:latin typeface="+mn-lt"/>
              </a:rPr>
              <a:t>, </a:t>
            </a:r>
            <a:r>
              <a:rPr lang="en-US" altLang="ko-KR" dirty="0" err="1">
                <a:latin typeface="+mn-lt"/>
              </a:rPr>
              <a:t>lasty</a:t>
            </a:r>
            <a:r>
              <a:rPr lang="en-US" altLang="ko-KR" dirty="0">
                <a:latin typeface="+mn-lt"/>
              </a:rPr>
              <a:t> = 0, 0</a:t>
            </a:r>
          </a:p>
          <a:p>
            <a:pPr>
              <a:lnSpc>
                <a:spcPct val="100000"/>
              </a:lnSpc>
            </a:pPr>
            <a:endParaRPr lang="en-US" altLang="ko-KR" dirty="0">
              <a:latin typeface="+mn-lt"/>
            </a:endParaRPr>
          </a:p>
          <a:p>
            <a:pPr>
              <a:lnSpc>
                <a:spcPct val="100000"/>
              </a:lnSpc>
            </a:pPr>
            <a:endParaRPr lang="en-US" altLang="ko-KR" dirty="0">
              <a:latin typeface="+mn-lt"/>
            </a:endParaRPr>
          </a:p>
          <a:p>
            <a:pPr>
              <a:lnSpc>
                <a:spcPct val="100000"/>
              </a:lnSpc>
            </a:pPr>
            <a:endParaRPr lang="en-US" altLang="ko-KR" dirty="0">
              <a:latin typeface="+mn-lt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96708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2</a:t>
            </a:r>
            <a:r>
              <a:rPr lang="ko-KR" altLang="en-US" dirty="0"/>
              <a:t> 코드 </a:t>
            </a:r>
            <a:r>
              <a:rPr lang="en-US" altLang="ko-KR" dirty="0"/>
              <a:t>(3)</a:t>
            </a:r>
            <a:endParaRPr lang="ko-KR" altLang="en-US" dirty="0"/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628649" y="1561317"/>
            <a:ext cx="7796159" cy="4192212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sz="1100"/>
          </a:p>
        </p:txBody>
      </p:sp>
      <p:sp>
        <p:nvSpPr>
          <p:cNvPr id="10" name="TextBox 9"/>
          <p:cNvSpPr txBox="1"/>
          <p:nvPr/>
        </p:nvSpPr>
        <p:spPr>
          <a:xfrm>
            <a:off x="784799" y="1652567"/>
            <a:ext cx="7041552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dirty="0" err="1">
                <a:latin typeface="+mn-lt"/>
              </a:rPr>
              <a:t>def</a:t>
            </a:r>
            <a:r>
              <a:rPr lang="en-US" altLang="ko-KR" dirty="0">
                <a:latin typeface="+mn-lt"/>
              </a:rPr>
              <a:t> </a:t>
            </a:r>
            <a:r>
              <a:rPr lang="en-US" altLang="ko-KR" dirty="0" err="1">
                <a:latin typeface="+mn-lt"/>
              </a:rPr>
              <a:t>xy</a:t>
            </a:r>
            <a:r>
              <a:rPr lang="en-US" altLang="ko-KR" dirty="0">
                <a:latin typeface="+mn-lt"/>
              </a:rPr>
              <a:t>(event) :</a:t>
            </a:r>
          </a:p>
          <a:p>
            <a:pPr>
              <a:lnSpc>
                <a:spcPct val="100000"/>
              </a:lnSpc>
            </a:pPr>
            <a:r>
              <a:rPr lang="en-US" altLang="ko-KR" dirty="0">
                <a:latin typeface="+mn-lt"/>
              </a:rPr>
              <a:t>    global </a:t>
            </a:r>
            <a:r>
              <a:rPr lang="en-US" altLang="ko-KR" dirty="0" err="1">
                <a:latin typeface="+mn-lt"/>
              </a:rPr>
              <a:t>lastx</a:t>
            </a:r>
            <a:r>
              <a:rPr lang="en-US" altLang="ko-KR" dirty="0">
                <a:latin typeface="+mn-lt"/>
              </a:rPr>
              <a:t>, </a:t>
            </a:r>
            <a:r>
              <a:rPr lang="en-US" altLang="ko-KR" dirty="0" err="1">
                <a:latin typeface="+mn-lt"/>
              </a:rPr>
              <a:t>lasty</a:t>
            </a:r>
            <a:endParaRPr lang="en-US" altLang="ko-KR" dirty="0">
              <a:latin typeface="+mn-lt"/>
            </a:endParaRPr>
          </a:p>
          <a:p>
            <a:pPr>
              <a:lnSpc>
                <a:spcPct val="100000"/>
              </a:lnSpc>
            </a:pPr>
            <a:r>
              <a:rPr lang="en-US" altLang="ko-KR" dirty="0">
                <a:latin typeface="+mn-lt"/>
              </a:rPr>
              <a:t>    </a:t>
            </a:r>
            <a:r>
              <a:rPr lang="en-US" altLang="ko-KR" dirty="0" err="1">
                <a:latin typeface="+mn-lt"/>
              </a:rPr>
              <a:t>lastx</a:t>
            </a:r>
            <a:r>
              <a:rPr lang="en-US" altLang="ko-KR" dirty="0">
                <a:latin typeface="+mn-lt"/>
              </a:rPr>
              <a:t>, </a:t>
            </a:r>
            <a:r>
              <a:rPr lang="en-US" altLang="ko-KR" dirty="0" err="1">
                <a:latin typeface="+mn-lt"/>
              </a:rPr>
              <a:t>lasty</a:t>
            </a:r>
            <a:r>
              <a:rPr lang="en-US" altLang="ko-KR" dirty="0">
                <a:latin typeface="+mn-lt"/>
              </a:rPr>
              <a:t> = </a:t>
            </a:r>
            <a:r>
              <a:rPr lang="en-US" altLang="ko-KR" dirty="0" err="1">
                <a:latin typeface="+mn-lt"/>
              </a:rPr>
              <a:t>event.x</a:t>
            </a:r>
            <a:r>
              <a:rPr lang="en-US" altLang="ko-KR" dirty="0">
                <a:latin typeface="+mn-lt"/>
              </a:rPr>
              <a:t>, </a:t>
            </a:r>
            <a:r>
              <a:rPr lang="en-US" altLang="ko-KR" dirty="0" err="1">
                <a:latin typeface="+mn-lt"/>
              </a:rPr>
              <a:t>event.y</a:t>
            </a:r>
            <a:endParaRPr lang="en-US" altLang="ko-KR" dirty="0">
              <a:latin typeface="+mn-lt"/>
            </a:endParaRPr>
          </a:p>
          <a:p>
            <a:pPr>
              <a:lnSpc>
                <a:spcPct val="100000"/>
              </a:lnSpc>
            </a:pPr>
            <a:endParaRPr lang="en-US" altLang="ko-KR" dirty="0">
              <a:latin typeface="+mn-lt"/>
            </a:endParaRPr>
          </a:p>
          <a:p>
            <a:pPr>
              <a:lnSpc>
                <a:spcPct val="100000"/>
              </a:lnSpc>
            </a:pPr>
            <a:r>
              <a:rPr lang="en-US" altLang="ko-KR" dirty="0" err="1">
                <a:latin typeface="+mn-lt"/>
              </a:rPr>
              <a:t>def</a:t>
            </a:r>
            <a:r>
              <a:rPr lang="en-US" altLang="ko-KR" dirty="0">
                <a:latin typeface="+mn-lt"/>
              </a:rPr>
              <a:t> </a:t>
            </a:r>
            <a:r>
              <a:rPr lang="en-US" altLang="ko-KR" dirty="0" err="1">
                <a:latin typeface="+mn-lt"/>
              </a:rPr>
              <a:t>addLine</a:t>
            </a:r>
            <a:r>
              <a:rPr lang="en-US" altLang="ko-KR" dirty="0">
                <a:latin typeface="+mn-lt"/>
              </a:rPr>
              <a:t>(event) :</a:t>
            </a:r>
          </a:p>
          <a:p>
            <a:pPr>
              <a:lnSpc>
                <a:spcPct val="100000"/>
              </a:lnSpc>
            </a:pPr>
            <a:r>
              <a:rPr lang="en-US" altLang="ko-KR" dirty="0">
                <a:latin typeface="+mn-lt"/>
              </a:rPr>
              <a:t>    global </a:t>
            </a:r>
            <a:r>
              <a:rPr lang="en-US" altLang="ko-KR" dirty="0" err="1">
                <a:latin typeface="+mn-lt"/>
              </a:rPr>
              <a:t>lastx</a:t>
            </a:r>
            <a:r>
              <a:rPr lang="en-US" altLang="ko-KR" dirty="0">
                <a:latin typeface="+mn-lt"/>
              </a:rPr>
              <a:t>, </a:t>
            </a:r>
            <a:r>
              <a:rPr lang="en-US" altLang="ko-KR" dirty="0" err="1">
                <a:latin typeface="+mn-lt"/>
              </a:rPr>
              <a:t>lasty</a:t>
            </a:r>
            <a:endParaRPr lang="en-US" altLang="ko-KR" dirty="0">
              <a:latin typeface="+mn-lt"/>
            </a:endParaRPr>
          </a:p>
          <a:p>
            <a:pPr>
              <a:lnSpc>
                <a:spcPct val="100000"/>
              </a:lnSpc>
            </a:pPr>
            <a:r>
              <a:rPr lang="en-US" altLang="ko-KR" dirty="0">
                <a:latin typeface="+mn-lt"/>
              </a:rPr>
              <a:t>    </a:t>
            </a:r>
            <a:r>
              <a:rPr lang="en-US" altLang="ko-KR" dirty="0" err="1">
                <a:latin typeface="+mn-lt"/>
              </a:rPr>
              <a:t>canvas.create_line</a:t>
            </a:r>
            <a:r>
              <a:rPr lang="en-US" altLang="ko-KR" dirty="0">
                <a:latin typeface="+mn-lt"/>
              </a:rPr>
              <a:t>((</a:t>
            </a:r>
            <a:r>
              <a:rPr lang="en-US" altLang="ko-KR" dirty="0" err="1">
                <a:latin typeface="+mn-lt"/>
              </a:rPr>
              <a:t>lastx</a:t>
            </a:r>
            <a:r>
              <a:rPr lang="en-US" altLang="ko-KR" dirty="0">
                <a:latin typeface="+mn-lt"/>
              </a:rPr>
              <a:t>, </a:t>
            </a:r>
            <a:r>
              <a:rPr lang="en-US" altLang="ko-KR" dirty="0" err="1">
                <a:latin typeface="+mn-lt"/>
              </a:rPr>
              <a:t>lasty</a:t>
            </a:r>
            <a:r>
              <a:rPr lang="en-US" altLang="ko-KR" dirty="0">
                <a:latin typeface="+mn-lt"/>
              </a:rPr>
              <a:t>, </a:t>
            </a:r>
            <a:r>
              <a:rPr lang="en-US" altLang="ko-KR" dirty="0" err="1">
                <a:latin typeface="+mn-lt"/>
              </a:rPr>
              <a:t>event.x</a:t>
            </a:r>
            <a:r>
              <a:rPr lang="en-US" altLang="ko-KR" dirty="0">
                <a:latin typeface="+mn-lt"/>
              </a:rPr>
              <a:t>, </a:t>
            </a:r>
            <a:r>
              <a:rPr lang="en-US" altLang="ko-KR" dirty="0" err="1">
                <a:latin typeface="+mn-lt"/>
              </a:rPr>
              <a:t>event.y</a:t>
            </a:r>
            <a:r>
              <a:rPr lang="en-US" altLang="ko-KR" dirty="0">
                <a:latin typeface="+mn-lt"/>
              </a:rPr>
              <a:t>), fill=result)</a:t>
            </a:r>
          </a:p>
          <a:p>
            <a:pPr>
              <a:lnSpc>
                <a:spcPct val="100000"/>
              </a:lnSpc>
            </a:pPr>
            <a:r>
              <a:rPr lang="en-US" altLang="ko-KR" dirty="0">
                <a:latin typeface="+mn-lt"/>
              </a:rPr>
              <a:t>    </a:t>
            </a:r>
            <a:r>
              <a:rPr lang="en-US" altLang="ko-KR" dirty="0" err="1">
                <a:latin typeface="+mn-lt"/>
              </a:rPr>
              <a:t>lastx</a:t>
            </a:r>
            <a:r>
              <a:rPr lang="en-US" altLang="ko-KR" dirty="0">
                <a:latin typeface="+mn-lt"/>
              </a:rPr>
              <a:t>, </a:t>
            </a:r>
            <a:r>
              <a:rPr lang="en-US" altLang="ko-KR" dirty="0" err="1">
                <a:latin typeface="+mn-lt"/>
              </a:rPr>
              <a:t>lasty</a:t>
            </a:r>
            <a:r>
              <a:rPr lang="en-US" altLang="ko-KR" dirty="0">
                <a:latin typeface="+mn-lt"/>
              </a:rPr>
              <a:t> = </a:t>
            </a:r>
            <a:r>
              <a:rPr lang="en-US" altLang="ko-KR" dirty="0" err="1">
                <a:latin typeface="+mn-lt"/>
              </a:rPr>
              <a:t>event.x</a:t>
            </a:r>
            <a:r>
              <a:rPr lang="en-US" altLang="ko-KR" dirty="0">
                <a:latin typeface="+mn-lt"/>
              </a:rPr>
              <a:t>, </a:t>
            </a:r>
            <a:r>
              <a:rPr lang="en-US" altLang="ko-KR" dirty="0" err="1">
                <a:latin typeface="+mn-lt"/>
              </a:rPr>
              <a:t>event.y</a:t>
            </a:r>
            <a:endParaRPr lang="en-US" altLang="ko-KR" dirty="0">
              <a:latin typeface="+mn-lt"/>
            </a:endParaRPr>
          </a:p>
          <a:p>
            <a:pPr>
              <a:lnSpc>
                <a:spcPct val="100000"/>
              </a:lnSpc>
            </a:pPr>
            <a:endParaRPr lang="en-US" altLang="ko-KR" dirty="0">
              <a:latin typeface="+mn-lt"/>
            </a:endParaRPr>
          </a:p>
          <a:p>
            <a:pPr>
              <a:lnSpc>
                <a:spcPct val="100000"/>
              </a:lnSpc>
            </a:pPr>
            <a:r>
              <a:rPr lang="en-US" altLang="ko-KR" dirty="0" err="1">
                <a:latin typeface="+mn-lt"/>
              </a:rPr>
              <a:t>root.columnconfigure</a:t>
            </a:r>
            <a:r>
              <a:rPr lang="en-US" altLang="ko-KR" dirty="0">
                <a:latin typeface="+mn-lt"/>
              </a:rPr>
              <a:t>(0, weight=1)</a:t>
            </a:r>
          </a:p>
          <a:p>
            <a:pPr>
              <a:lnSpc>
                <a:spcPct val="100000"/>
              </a:lnSpc>
            </a:pPr>
            <a:r>
              <a:rPr lang="en-US" altLang="ko-KR" dirty="0" err="1">
                <a:latin typeface="+mn-lt"/>
              </a:rPr>
              <a:t>root.rowconfigure</a:t>
            </a:r>
            <a:r>
              <a:rPr lang="en-US" altLang="ko-KR" dirty="0">
                <a:latin typeface="+mn-lt"/>
              </a:rPr>
              <a:t>(0, weight=1)</a:t>
            </a:r>
          </a:p>
          <a:p>
            <a:pPr>
              <a:lnSpc>
                <a:spcPct val="100000"/>
              </a:lnSpc>
            </a:pPr>
            <a:endParaRPr lang="en-US" altLang="ko-KR" dirty="0">
              <a:solidFill>
                <a:srgbClr val="FF0000"/>
              </a:solidFill>
              <a:latin typeface="+mn-lt"/>
            </a:endParaRPr>
          </a:p>
          <a:p>
            <a:pPr>
              <a:lnSpc>
                <a:spcPct val="100000"/>
              </a:lnSpc>
            </a:pPr>
            <a:r>
              <a:rPr lang="en-US" altLang="ko-KR" dirty="0" err="1">
                <a:solidFill>
                  <a:srgbClr val="FF0000"/>
                </a:solidFill>
                <a:latin typeface="+mn-lt"/>
              </a:rPr>
              <a:t>canvas.pack</a:t>
            </a:r>
            <a:r>
              <a:rPr lang="en-US" altLang="ko-KR" dirty="0">
                <a:solidFill>
                  <a:srgbClr val="FF0000"/>
                </a:solidFill>
                <a:latin typeface="+mn-lt"/>
              </a:rPr>
              <a:t>()</a:t>
            </a:r>
          </a:p>
          <a:p>
            <a:pPr>
              <a:lnSpc>
                <a:spcPct val="100000"/>
              </a:lnSpc>
            </a:pPr>
            <a:r>
              <a:rPr lang="en-US" altLang="ko-KR" dirty="0" err="1">
                <a:solidFill>
                  <a:srgbClr val="FF0000"/>
                </a:solidFill>
                <a:latin typeface="+mn-lt"/>
              </a:rPr>
              <a:t>canvas.bind</a:t>
            </a:r>
            <a:r>
              <a:rPr lang="en-US" altLang="ko-KR" dirty="0">
                <a:solidFill>
                  <a:srgbClr val="FF0000"/>
                </a:solidFill>
                <a:latin typeface="+mn-lt"/>
              </a:rPr>
              <a:t>("&lt;Button-1&gt;", </a:t>
            </a:r>
            <a:r>
              <a:rPr lang="en-US" altLang="ko-KR" dirty="0" err="1">
                <a:solidFill>
                  <a:srgbClr val="FF0000"/>
                </a:solidFill>
                <a:latin typeface="+mn-lt"/>
              </a:rPr>
              <a:t>xy</a:t>
            </a:r>
            <a:r>
              <a:rPr lang="en-US" altLang="ko-KR" dirty="0">
                <a:solidFill>
                  <a:srgbClr val="FF0000"/>
                </a:solidFill>
                <a:latin typeface="+mn-lt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altLang="ko-KR" dirty="0" err="1">
                <a:solidFill>
                  <a:srgbClr val="FF0000"/>
                </a:solidFill>
                <a:latin typeface="+mn-lt"/>
              </a:rPr>
              <a:t>canvas.bind</a:t>
            </a:r>
            <a:r>
              <a:rPr lang="en-US" altLang="ko-KR" dirty="0">
                <a:solidFill>
                  <a:srgbClr val="FF0000"/>
                </a:solidFill>
                <a:latin typeface="+mn-lt"/>
              </a:rPr>
              <a:t>("&lt;B1-Motion&gt;", </a:t>
            </a:r>
            <a:r>
              <a:rPr lang="en-US" altLang="ko-KR" dirty="0" err="1">
                <a:solidFill>
                  <a:srgbClr val="FF0000"/>
                </a:solidFill>
                <a:latin typeface="+mn-lt"/>
              </a:rPr>
              <a:t>addLine</a:t>
            </a:r>
            <a:r>
              <a:rPr lang="en-US" altLang="ko-KR" dirty="0">
                <a:solidFill>
                  <a:srgbClr val="FF0000"/>
                </a:solidFill>
                <a:latin typeface="+mn-lt"/>
              </a:rPr>
              <a:t>)</a:t>
            </a:r>
          </a:p>
          <a:p>
            <a:pPr>
              <a:lnSpc>
                <a:spcPct val="100000"/>
              </a:lnSpc>
            </a:pPr>
            <a:endParaRPr lang="en-US" altLang="ko-KR" dirty="0">
              <a:latin typeface="+mn-lt"/>
            </a:endParaRPr>
          </a:p>
          <a:p>
            <a:pPr>
              <a:lnSpc>
                <a:spcPct val="100000"/>
              </a:lnSpc>
            </a:pPr>
            <a:r>
              <a:rPr lang="en-US" altLang="ko-KR" dirty="0" err="1">
                <a:latin typeface="+mn-lt"/>
              </a:rPr>
              <a:t>root.mainloop</a:t>
            </a:r>
            <a:r>
              <a:rPr lang="en-US" altLang="ko-KR" dirty="0">
                <a:latin typeface="+mn-lt"/>
              </a:rPr>
              <a:t>()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25462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2</a:t>
            </a:r>
            <a:r>
              <a:rPr lang="ko-KR" altLang="en-US" dirty="0"/>
              <a:t> 결과</a:t>
            </a:r>
          </a:p>
        </p:txBody>
      </p:sp>
      <p:pic>
        <p:nvPicPr>
          <p:cNvPr id="6" name="그림 5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833" y="1853248"/>
            <a:ext cx="4039646" cy="4090781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5438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강의 요약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Entry widget </a:t>
            </a:r>
            <a:r>
              <a:rPr lang="ko-KR" altLang="en-US" dirty="0"/>
              <a:t>활용</a:t>
            </a:r>
            <a:endParaRPr lang="en-US" altLang="ko-KR" dirty="0"/>
          </a:p>
          <a:p>
            <a:r>
              <a:rPr lang="en-US" altLang="ko-KR" dirty="0"/>
              <a:t>file dialog</a:t>
            </a:r>
            <a:r>
              <a:rPr lang="ko-KR" altLang="en-US" dirty="0"/>
              <a:t>와</a:t>
            </a:r>
            <a:r>
              <a:rPr lang="en-US" altLang="ko-KR" dirty="0"/>
              <a:t> color chooser </a:t>
            </a:r>
            <a:r>
              <a:rPr lang="ko-KR" altLang="en-US" dirty="0"/>
              <a:t>활용</a:t>
            </a:r>
            <a:endParaRPr lang="en-US" altLang="ko-KR" dirty="0"/>
          </a:p>
          <a:p>
            <a:pPr lvl="1"/>
            <a:r>
              <a:rPr lang="en-US" altLang="ko-KR" dirty="0"/>
              <a:t>file dialog: </a:t>
            </a:r>
            <a:r>
              <a:rPr lang="en-US" altLang="ko-KR" dirty="0" err="1"/>
              <a:t>askopenfilename</a:t>
            </a:r>
            <a:r>
              <a:rPr lang="en-US" altLang="ko-KR" dirty="0"/>
              <a:t>()</a:t>
            </a:r>
          </a:p>
          <a:p>
            <a:pPr lvl="1"/>
            <a:r>
              <a:rPr lang="en-US" altLang="ko-KR" dirty="0"/>
              <a:t>color chooser: </a:t>
            </a:r>
            <a:r>
              <a:rPr lang="en-US" altLang="ko-KR" dirty="0" err="1"/>
              <a:t>askcolor</a:t>
            </a:r>
            <a:r>
              <a:rPr lang="en-US" altLang="ko-KR" dirty="0"/>
              <a:t>()</a:t>
            </a:r>
          </a:p>
          <a:p>
            <a:pPr lvl="1"/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9721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학습목표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Entry</a:t>
            </a:r>
            <a:r>
              <a:rPr lang="ko-KR" altLang="en-US" dirty="0"/>
              <a:t> </a:t>
            </a:r>
            <a:r>
              <a:rPr lang="en-US" altLang="ko-KR" dirty="0"/>
              <a:t>widget</a:t>
            </a:r>
            <a:r>
              <a:rPr lang="ko-KR" altLang="en-US" dirty="0"/>
              <a:t> 활용하기</a:t>
            </a:r>
            <a:endParaRPr lang="en-US" altLang="ko-KR" dirty="0"/>
          </a:p>
          <a:p>
            <a:r>
              <a:rPr lang="en-US" altLang="ko-KR" dirty="0"/>
              <a:t>file dialog</a:t>
            </a:r>
            <a:r>
              <a:rPr lang="ko-KR" altLang="en-US" dirty="0"/>
              <a:t>와</a:t>
            </a:r>
            <a:r>
              <a:rPr lang="en-US" altLang="ko-KR" dirty="0"/>
              <a:t> color chooser </a:t>
            </a:r>
            <a:r>
              <a:rPr lang="ko-KR" altLang="en-US" dirty="0"/>
              <a:t>활용하기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48342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목표 달성 질문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askcolor</a:t>
            </a:r>
            <a:r>
              <a:rPr lang="en-US" altLang="ko-KR" dirty="0"/>
              <a:t>()</a:t>
            </a:r>
            <a:r>
              <a:rPr lang="ko-KR" altLang="en-US" dirty="0">
                <a:latin typeface="+mn-ea"/>
              </a:rPr>
              <a:t>를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사용하면 어떤 결과가 화면에 나타나는가</a:t>
            </a:r>
            <a:r>
              <a:rPr lang="en-US" altLang="ko-KR" dirty="0">
                <a:latin typeface="+mn-ea"/>
              </a:rPr>
              <a:t>?</a:t>
            </a:r>
          </a:p>
          <a:p>
            <a:r>
              <a:rPr lang="en-US" altLang="ko-KR" dirty="0" err="1"/>
              <a:t>askopenfilename</a:t>
            </a:r>
            <a:r>
              <a:rPr lang="en-US" altLang="ko-KR" dirty="0"/>
              <a:t>()</a:t>
            </a:r>
            <a:r>
              <a:rPr lang="ko-KR" altLang="en-US" dirty="0">
                <a:latin typeface="+mn-ea"/>
              </a:rPr>
              <a:t> 를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사용하면 어떤 결과가 화면에 나타나는가</a:t>
            </a:r>
            <a:r>
              <a:rPr lang="en-US" altLang="ko-KR" dirty="0">
                <a:latin typeface="+mn-ea"/>
              </a:rPr>
              <a:t>?</a:t>
            </a:r>
            <a:endParaRPr lang="en-US" altLang="ko-KR" dirty="0"/>
          </a:p>
          <a:p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01677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400" b="1" dirty="0"/>
              <a:t>감사합니다</a:t>
            </a:r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A69C96A4-FFD8-A34C-B2D7-A6E52EBDD4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6442" y="5090531"/>
            <a:ext cx="6620968" cy="861420"/>
          </a:xfrm>
        </p:spPr>
        <p:txBody>
          <a:bodyPr>
            <a:normAutofit/>
          </a:bodyPr>
          <a:lstStyle/>
          <a:p>
            <a:r>
              <a:rPr lang="en-US" altLang="ko-KR" sz="900" dirty="0"/>
              <a:t>13</a:t>
            </a:r>
            <a:r>
              <a:rPr lang="ko-KR" altLang="en-US" sz="900" dirty="0"/>
              <a:t>주차</a:t>
            </a:r>
            <a:r>
              <a:rPr lang="en-US" altLang="ko-KR" sz="900" dirty="0"/>
              <a:t>_02_05</a:t>
            </a:r>
            <a:r>
              <a:rPr lang="ko-KR" altLang="en-US" sz="900" dirty="0"/>
              <a:t> </a:t>
            </a:r>
            <a:r>
              <a:rPr lang="en-US" altLang="ko-KR" sz="900" dirty="0"/>
              <a:t>Entry</a:t>
            </a:r>
            <a:r>
              <a:rPr lang="ko-KR" altLang="en-US" sz="900" dirty="0"/>
              <a:t>와 다양한 </a:t>
            </a:r>
            <a:r>
              <a:rPr lang="en-US" altLang="ko-KR" sz="900" dirty="0"/>
              <a:t>Widget </a:t>
            </a:r>
            <a:r>
              <a:rPr lang="ko-KR" altLang="en-US" sz="900" dirty="0"/>
              <a:t>활용</a:t>
            </a:r>
            <a:endParaRPr lang="ko-Kore-KR" altLang="en-US" sz="9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3733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3486" y="588742"/>
            <a:ext cx="5937755" cy="1188720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Entry widget, </a:t>
            </a:r>
            <a:r>
              <a:rPr lang="ko-KR" altLang="en-US" dirty="0"/>
              <a:t>입력 받기</a:t>
            </a:r>
            <a:r>
              <a:rPr lang="en-US" altLang="ko-KR" dirty="0"/>
              <a:t> 1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070215" y="29401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 dirty="0"/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493486" y="1690689"/>
            <a:ext cx="4761460" cy="4437789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sz="1100"/>
          </a:p>
        </p:txBody>
      </p:sp>
      <p:sp>
        <p:nvSpPr>
          <p:cNvPr id="10" name="TextBox 9"/>
          <p:cNvSpPr txBox="1"/>
          <p:nvPr/>
        </p:nvSpPr>
        <p:spPr>
          <a:xfrm>
            <a:off x="642554" y="1803505"/>
            <a:ext cx="550879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1600" dirty="0">
                <a:latin typeface="+mn-lt"/>
              </a:rPr>
              <a:t>from </a:t>
            </a:r>
            <a:r>
              <a:rPr lang="en-US" altLang="ko-KR" sz="1600" dirty="0" err="1">
                <a:latin typeface="+mn-lt"/>
              </a:rPr>
              <a:t>tkinter</a:t>
            </a:r>
            <a:r>
              <a:rPr lang="en-US" altLang="ko-KR" sz="1600" dirty="0">
                <a:latin typeface="+mn-lt"/>
              </a:rPr>
              <a:t> import *</a:t>
            </a:r>
          </a:p>
          <a:p>
            <a:pPr>
              <a:lnSpc>
                <a:spcPct val="100000"/>
              </a:lnSpc>
            </a:pPr>
            <a:endParaRPr lang="en-US" altLang="ko-KR" sz="1600" dirty="0">
              <a:latin typeface="+mn-lt"/>
            </a:endParaRPr>
          </a:p>
          <a:p>
            <a:pPr>
              <a:lnSpc>
                <a:spcPct val="100000"/>
              </a:lnSpc>
            </a:pPr>
            <a:r>
              <a:rPr lang="en-US" altLang="ko-KR" sz="1600" dirty="0">
                <a:latin typeface="+mn-lt"/>
              </a:rPr>
              <a:t>top = </a:t>
            </a:r>
            <a:r>
              <a:rPr lang="en-US" altLang="ko-KR" sz="1600" dirty="0" err="1">
                <a:latin typeface="+mn-lt"/>
              </a:rPr>
              <a:t>Tk</a:t>
            </a:r>
            <a:r>
              <a:rPr lang="en-US" altLang="ko-KR" sz="1600" dirty="0">
                <a:latin typeface="+mn-lt"/>
              </a:rPr>
              <a:t>()</a:t>
            </a:r>
          </a:p>
          <a:p>
            <a:pPr>
              <a:lnSpc>
                <a:spcPct val="100000"/>
              </a:lnSpc>
            </a:pPr>
            <a:r>
              <a:rPr lang="en-US" altLang="ko-KR" sz="1600" dirty="0">
                <a:latin typeface="+mn-lt"/>
              </a:rPr>
              <a:t>L1 = Label(top, text="User Name")</a:t>
            </a:r>
          </a:p>
          <a:p>
            <a:pPr>
              <a:lnSpc>
                <a:spcPct val="100000"/>
              </a:lnSpc>
            </a:pPr>
            <a:r>
              <a:rPr lang="en-US" altLang="ko-KR" sz="1600" dirty="0">
                <a:latin typeface="+mn-lt"/>
              </a:rPr>
              <a:t>L1.pack(side = LEFT)</a:t>
            </a:r>
          </a:p>
          <a:p>
            <a:pPr>
              <a:lnSpc>
                <a:spcPct val="100000"/>
              </a:lnSpc>
            </a:pPr>
            <a:endParaRPr lang="en-US" altLang="ko-KR" sz="1600" dirty="0">
              <a:solidFill>
                <a:srgbClr val="FF0000"/>
              </a:solidFill>
              <a:latin typeface="+mn-lt"/>
            </a:endParaRPr>
          </a:p>
          <a:p>
            <a:pPr>
              <a:lnSpc>
                <a:spcPct val="10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+mn-lt"/>
              </a:rPr>
              <a:t>E1 = Entry(top, </a:t>
            </a:r>
            <a:r>
              <a:rPr lang="en-US" altLang="ko-KR" sz="1600" dirty="0" err="1">
                <a:solidFill>
                  <a:srgbClr val="FF0000"/>
                </a:solidFill>
                <a:latin typeface="+mn-lt"/>
              </a:rPr>
              <a:t>bd</a:t>
            </a:r>
            <a:r>
              <a:rPr lang="en-US" altLang="ko-KR" sz="1600" dirty="0">
                <a:solidFill>
                  <a:srgbClr val="FF0000"/>
                </a:solidFill>
                <a:latin typeface="+mn-lt"/>
              </a:rPr>
              <a:t> =5)</a:t>
            </a:r>
          </a:p>
          <a:p>
            <a:pPr>
              <a:lnSpc>
                <a:spcPct val="10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+mn-lt"/>
              </a:rPr>
              <a:t>E1.pack(side = RIGHT)</a:t>
            </a:r>
          </a:p>
          <a:p>
            <a:pPr>
              <a:lnSpc>
                <a:spcPct val="100000"/>
              </a:lnSpc>
            </a:pPr>
            <a:endParaRPr lang="en-US" altLang="ko-KR" sz="1600" dirty="0">
              <a:latin typeface="+mn-lt"/>
            </a:endParaRPr>
          </a:p>
          <a:p>
            <a:pPr>
              <a:lnSpc>
                <a:spcPct val="100000"/>
              </a:lnSpc>
            </a:pPr>
            <a:r>
              <a:rPr lang="en-US" altLang="ko-KR" sz="1600" dirty="0">
                <a:latin typeface="+mn-lt"/>
              </a:rPr>
              <a:t>L2 = Label(top, text="Student ID")</a:t>
            </a:r>
          </a:p>
          <a:p>
            <a:pPr>
              <a:lnSpc>
                <a:spcPct val="100000"/>
              </a:lnSpc>
            </a:pPr>
            <a:r>
              <a:rPr lang="en-US" altLang="ko-KR" sz="1600" dirty="0">
                <a:latin typeface="+mn-lt"/>
              </a:rPr>
              <a:t>L2.pack(side = LEFT)</a:t>
            </a:r>
          </a:p>
          <a:p>
            <a:pPr>
              <a:lnSpc>
                <a:spcPct val="100000"/>
              </a:lnSpc>
            </a:pPr>
            <a:endParaRPr lang="en-US" altLang="ko-KR" sz="1600" dirty="0">
              <a:latin typeface="+mn-lt"/>
            </a:endParaRPr>
          </a:p>
          <a:p>
            <a:pPr>
              <a:lnSpc>
                <a:spcPct val="10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+mn-lt"/>
              </a:rPr>
              <a:t>E2 = Entry(top, </a:t>
            </a:r>
            <a:r>
              <a:rPr lang="en-US" altLang="ko-KR" sz="1600" dirty="0" err="1">
                <a:solidFill>
                  <a:srgbClr val="FF0000"/>
                </a:solidFill>
                <a:latin typeface="+mn-lt"/>
              </a:rPr>
              <a:t>bd</a:t>
            </a:r>
            <a:r>
              <a:rPr lang="en-US" altLang="ko-KR" sz="1600" dirty="0">
                <a:solidFill>
                  <a:srgbClr val="FF0000"/>
                </a:solidFill>
                <a:latin typeface="+mn-lt"/>
              </a:rPr>
              <a:t> =5)</a:t>
            </a:r>
          </a:p>
          <a:p>
            <a:pPr>
              <a:lnSpc>
                <a:spcPct val="10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+mn-lt"/>
              </a:rPr>
              <a:t>E2.pack(side = RIGHT)</a:t>
            </a:r>
          </a:p>
          <a:p>
            <a:pPr>
              <a:lnSpc>
                <a:spcPct val="100000"/>
              </a:lnSpc>
            </a:pPr>
            <a:endParaRPr lang="en-US" altLang="ko-KR" sz="1600" dirty="0">
              <a:latin typeface="+mn-lt"/>
            </a:endParaRPr>
          </a:p>
          <a:p>
            <a:pPr>
              <a:lnSpc>
                <a:spcPct val="100000"/>
              </a:lnSpc>
            </a:pPr>
            <a:r>
              <a:rPr lang="en-US" altLang="ko-KR" sz="1600" dirty="0" err="1">
                <a:latin typeface="+mn-lt"/>
              </a:rPr>
              <a:t>top.mainloop</a:t>
            </a:r>
            <a:r>
              <a:rPr lang="en-US" altLang="ko-KR" sz="1600" dirty="0">
                <a:latin typeface="+mn-lt"/>
              </a:rPr>
              <a:t>()</a:t>
            </a:r>
          </a:p>
        </p:txBody>
      </p:sp>
      <p:pic>
        <p:nvPicPr>
          <p:cNvPr id="13" name="그림 12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7729" y="5488931"/>
            <a:ext cx="6310837" cy="845921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3582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Entry widget, </a:t>
            </a:r>
            <a:r>
              <a:rPr lang="ko-KR" altLang="en-US" dirty="0"/>
              <a:t>입력 받기</a:t>
            </a:r>
            <a:r>
              <a:rPr lang="en-US" altLang="ko-KR" dirty="0"/>
              <a:t>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6" name="AutoShape 6">
            <a:extLst>
              <a:ext uri="{FF2B5EF4-FFF2-40B4-BE49-F238E27FC236}">
                <a16:creationId xmlns:a16="http://schemas.microsoft.com/office/drawing/2014/main" id="{12B5B0DB-25EB-4144-BE4F-0FEABBA699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846" y="1540377"/>
            <a:ext cx="6216792" cy="5317623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sz="11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F3EEE5-9AF3-8A4B-BE8F-12847A76352D}"/>
              </a:ext>
            </a:extLst>
          </p:cNvPr>
          <p:cNvSpPr txBox="1"/>
          <p:nvPr/>
        </p:nvSpPr>
        <p:spPr>
          <a:xfrm>
            <a:off x="640598" y="1675420"/>
            <a:ext cx="6899492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dirty="0">
                <a:latin typeface="+mn-lt"/>
              </a:rPr>
              <a:t>from </a:t>
            </a:r>
            <a:r>
              <a:rPr lang="en-US" altLang="ko-KR" dirty="0" err="1">
                <a:latin typeface="+mn-lt"/>
              </a:rPr>
              <a:t>tkinter</a:t>
            </a:r>
            <a:r>
              <a:rPr lang="en-US" altLang="ko-KR" dirty="0">
                <a:latin typeface="+mn-lt"/>
              </a:rPr>
              <a:t> import *</a:t>
            </a:r>
          </a:p>
          <a:p>
            <a:pPr>
              <a:lnSpc>
                <a:spcPct val="100000"/>
              </a:lnSpc>
            </a:pPr>
            <a:r>
              <a:rPr lang="en-US" altLang="ko-KR" dirty="0">
                <a:latin typeface="+mn-lt"/>
              </a:rPr>
              <a:t>from math import *</a:t>
            </a:r>
          </a:p>
          <a:p>
            <a:pPr>
              <a:lnSpc>
                <a:spcPct val="100000"/>
              </a:lnSpc>
            </a:pPr>
            <a:endParaRPr lang="en-US" altLang="ko-KR" dirty="0">
              <a:latin typeface="+mn-lt"/>
            </a:endParaRPr>
          </a:p>
          <a:p>
            <a:pPr>
              <a:lnSpc>
                <a:spcPct val="100000"/>
              </a:lnSpc>
            </a:pPr>
            <a:r>
              <a:rPr lang="en-US" altLang="ko-KR" dirty="0">
                <a:latin typeface="+mn-lt"/>
              </a:rPr>
              <a:t>root = Tk()</a:t>
            </a:r>
          </a:p>
          <a:p>
            <a:pPr>
              <a:lnSpc>
                <a:spcPct val="100000"/>
              </a:lnSpc>
            </a:pPr>
            <a:r>
              <a:rPr lang="en-US" altLang="ko-KR" dirty="0" err="1">
                <a:latin typeface="+mn-lt"/>
              </a:rPr>
              <a:t>root.geometry</a:t>
            </a:r>
            <a:r>
              <a:rPr lang="en-US" altLang="ko-KR" dirty="0">
                <a:latin typeface="+mn-lt"/>
              </a:rPr>
              <a:t>("300x200+100+100")</a:t>
            </a:r>
          </a:p>
          <a:p>
            <a:pPr>
              <a:lnSpc>
                <a:spcPct val="100000"/>
              </a:lnSpc>
            </a:pPr>
            <a:endParaRPr lang="en-US" altLang="ko-KR" dirty="0">
              <a:latin typeface="+mn-lt"/>
            </a:endParaRPr>
          </a:p>
          <a:p>
            <a:pPr>
              <a:lnSpc>
                <a:spcPct val="100000"/>
              </a:lnSpc>
            </a:pPr>
            <a:r>
              <a:rPr lang="en-US" altLang="ko-KR" dirty="0">
                <a:solidFill>
                  <a:srgbClr val="FF0000"/>
                </a:solidFill>
                <a:latin typeface="+mn-lt"/>
              </a:rPr>
              <a:t>def press():</a:t>
            </a:r>
          </a:p>
          <a:p>
            <a:pPr>
              <a:lnSpc>
                <a:spcPct val="100000"/>
              </a:lnSpc>
            </a:pPr>
            <a:r>
              <a:rPr lang="en-US" altLang="ko-KR" dirty="0">
                <a:solidFill>
                  <a:srgbClr val="FF0000"/>
                </a:solidFill>
                <a:latin typeface="+mn-lt"/>
              </a:rPr>
              <a:t>    label2.configure(text = str(</a:t>
            </a:r>
            <a:r>
              <a:rPr lang="en-US" altLang="ko-KR" dirty="0" err="1">
                <a:solidFill>
                  <a:srgbClr val="FF0000"/>
                </a:solidFill>
                <a:latin typeface="+mn-lt"/>
              </a:rPr>
              <a:t>entry.get</a:t>
            </a:r>
            <a:r>
              <a:rPr lang="en-US" altLang="ko-KR" dirty="0">
                <a:solidFill>
                  <a:srgbClr val="FF0000"/>
                </a:solidFill>
                <a:latin typeface="+mn-lt"/>
              </a:rPr>
              <a:t>()) + "</a:t>
            </a:r>
            <a:r>
              <a:rPr lang="ko-KR" altLang="en-US" dirty="0">
                <a:solidFill>
                  <a:srgbClr val="FF0000"/>
                </a:solidFill>
                <a:latin typeface="+mn-lt"/>
              </a:rPr>
              <a:t>을 재생합니다</a:t>
            </a:r>
            <a:r>
              <a:rPr lang="en-US" altLang="ko-KR" dirty="0">
                <a:solidFill>
                  <a:srgbClr val="FF0000"/>
                </a:solidFill>
                <a:latin typeface="+mn-lt"/>
              </a:rPr>
              <a:t>." )</a:t>
            </a:r>
          </a:p>
          <a:p>
            <a:pPr>
              <a:lnSpc>
                <a:spcPct val="100000"/>
              </a:lnSpc>
            </a:pPr>
            <a:endParaRPr lang="en-US" altLang="ko-KR" dirty="0">
              <a:latin typeface="+mn-lt"/>
            </a:endParaRPr>
          </a:p>
          <a:p>
            <a:pPr>
              <a:lnSpc>
                <a:spcPct val="100000"/>
              </a:lnSpc>
            </a:pPr>
            <a:r>
              <a:rPr lang="en-US" altLang="ko-KR" dirty="0">
                <a:latin typeface="+mn-lt"/>
              </a:rPr>
              <a:t>label1 = Label(root, text='</a:t>
            </a:r>
            <a:r>
              <a:rPr lang="ko-KR" altLang="en-US" dirty="0">
                <a:latin typeface="+mn-lt"/>
              </a:rPr>
              <a:t>지금 듣고 싶은 노래는</a:t>
            </a:r>
            <a:r>
              <a:rPr lang="en-US" altLang="ko-KR" dirty="0">
                <a:latin typeface="+mn-lt"/>
              </a:rPr>
              <a:t>? ')</a:t>
            </a:r>
          </a:p>
          <a:p>
            <a:pPr>
              <a:lnSpc>
                <a:spcPct val="100000"/>
              </a:lnSpc>
            </a:pPr>
            <a:r>
              <a:rPr lang="en-US" altLang="ko-KR" dirty="0">
                <a:latin typeface="+mn-lt"/>
              </a:rPr>
              <a:t>label1.pack()</a:t>
            </a:r>
          </a:p>
          <a:p>
            <a:pPr>
              <a:lnSpc>
                <a:spcPct val="100000"/>
              </a:lnSpc>
            </a:pPr>
            <a:endParaRPr lang="en-US" altLang="ko-KR" dirty="0">
              <a:latin typeface="+mn-lt"/>
            </a:endParaRPr>
          </a:p>
          <a:p>
            <a:pPr>
              <a:lnSpc>
                <a:spcPct val="100000"/>
              </a:lnSpc>
            </a:pPr>
            <a:r>
              <a:rPr lang="en-US" altLang="ko-KR" dirty="0">
                <a:solidFill>
                  <a:srgbClr val="FF0000"/>
                </a:solidFill>
                <a:latin typeface="+mn-lt"/>
              </a:rPr>
              <a:t>entry = Entry(root)</a:t>
            </a:r>
          </a:p>
          <a:p>
            <a:pPr>
              <a:lnSpc>
                <a:spcPct val="100000"/>
              </a:lnSpc>
            </a:pPr>
            <a:r>
              <a:rPr lang="en-US" altLang="ko-KR" dirty="0" err="1">
                <a:solidFill>
                  <a:srgbClr val="FF0000"/>
                </a:solidFill>
                <a:latin typeface="+mn-lt"/>
              </a:rPr>
              <a:t>entry.pack</a:t>
            </a:r>
            <a:r>
              <a:rPr lang="en-US" altLang="ko-KR" dirty="0">
                <a:solidFill>
                  <a:srgbClr val="FF0000"/>
                </a:solidFill>
                <a:latin typeface="+mn-lt"/>
              </a:rPr>
              <a:t>()</a:t>
            </a:r>
          </a:p>
          <a:p>
            <a:pPr>
              <a:lnSpc>
                <a:spcPct val="100000"/>
              </a:lnSpc>
            </a:pPr>
            <a:endParaRPr lang="en-US" altLang="ko-KR" dirty="0">
              <a:latin typeface="+mn-lt"/>
            </a:endParaRPr>
          </a:p>
          <a:p>
            <a:pPr>
              <a:lnSpc>
                <a:spcPct val="100000"/>
              </a:lnSpc>
            </a:pPr>
            <a:r>
              <a:rPr lang="en-US" altLang="ko-KR" dirty="0">
                <a:solidFill>
                  <a:srgbClr val="FF0000"/>
                </a:solidFill>
                <a:latin typeface="+mn-lt"/>
              </a:rPr>
              <a:t>button = Button(root, text = "</a:t>
            </a:r>
            <a:r>
              <a:rPr lang="ko-KR" altLang="en-US" dirty="0">
                <a:solidFill>
                  <a:srgbClr val="FF0000"/>
                </a:solidFill>
                <a:latin typeface="+mn-lt"/>
              </a:rPr>
              <a:t>클릭</a:t>
            </a:r>
            <a:r>
              <a:rPr lang="en-US" altLang="ko-KR" dirty="0">
                <a:solidFill>
                  <a:srgbClr val="FF0000"/>
                </a:solidFill>
                <a:latin typeface="+mn-lt"/>
              </a:rPr>
              <a:t>", command = press)</a:t>
            </a:r>
          </a:p>
          <a:p>
            <a:pPr>
              <a:lnSpc>
                <a:spcPct val="100000"/>
              </a:lnSpc>
            </a:pPr>
            <a:r>
              <a:rPr lang="en-US" altLang="ko-KR" dirty="0" err="1">
                <a:solidFill>
                  <a:srgbClr val="FF0000"/>
                </a:solidFill>
                <a:latin typeface="+mn-lt"/>
              </a:rPr>
              <a:t>button.pack</a:t>
            </a:r>
            <a:r>
              <a:rPr lang="en-US" altLang="ko-KR" dirty="0">
                <a:solidFill>
                  <a:srgbClr val="FF0000"/>
                </a:solidFill>
                <a:latin typeface="+mn-lt"/>
              </a:rPr>
              <a:t>()</a:t>
            </a:r>
          </a:p>
          <a:p>
            <a:pPr>
              <a:lnSpc>
                <a:spcPct val="100000"/>
              </a:lnSpc>
            </a:pPr>
            <a:endParaRPr lang="en-US" altLang="ko-KR" dirty="0">
              <a:latin typeface="+mn-lt"/>
            </a:endParaRPr>
          </a:p>
          <a:p>
            <a:pPr>
              <a:lnSpc>
                <a:spcPct val="100000"/>
              </a:lnSpc>
            </a:pPr>
            <a:r>
              <a:rPr lang="en-US" altLang="ko-KR" dirty="0">
                <a:latin typeface="+mn-lt"/>
              </a:rPr>
              <a:t>label2 = Label(root)</a:t>
            </a:r>
          </a:p>
          <a:p>
            <a:pPr>
              <a:lnSpc>
                <a:spcPct val="100000"/>
              </a:lnSpc>
            </a:pPr>
            <a:r>
              <a:rPr lang="en-US" altLang="ko-KR" dirty="0">
                <a:latin typeface="+mn-lt"/>
              </a:rPr>
              <a:t>label2.pack()</a:t>
            </a:r>
          </a:p>
          <a:p>
            <a:pPr>
              <a:lnSpc>
                <a:spcPct val="100000"/>
              </a:lnSpc>
            </a:pPr>
            <a:endParaRPr lang="en-US" altLang="ko-KR" dirty="0">
              <a:latin typeface="+mn-lt"/>
            </a:endParaRPr>
          </a:p>
          <a:p>
            <a:pPr>
              <a:lnSpc>
                <a:spcPct val="100000"/>
              </a:lnSpc>
            </a:pPr>
            <a:r>
              <a:rPr lang="en-US" altLang="ko-KR" dirty="0" err="1">
                <a:latin typeface="+mn-lt"/>
              </a:rPr>
              <a:t>root.mainloop</a:t>
            </a:r>
            <a:r>
              <a:rPr lang="en-US" altLang="ko-KR" dirty="0">
                <a:latin typeface="+mn-lt"/>
              </a:rPr>
              <a:t>()</a:t>
            </a:r>
          </a:p>
          <a:p>
            <a:pPr>
              <a:lnSpc>
                <a:spcPct val="100000"/>
              </a:lnSpc>
            </a:pPr>
            <a:endParaRPr lang="en-US" altLang="ko-KR" dirty="0">
              <a:latin typeface="+mn-lt"/>
            </a:endParaRPr>
          </a:p>
        </p:txBody>
      </p:sp>
      <p:pic>
        <p:nvPicPr>
          <p:cNvPr id="5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9F8AA83C-9F1C-9743-B807-4C541AA399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2059" y="3620208"/>
            <a:ext cx="3228557" cy="2418644"/>
          </a:xfr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0084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Canvas widget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The Canvas widget uses two coordinate systems</a:t>
            </a:r>
          </a:p>
          <a:p>
            <a:pPr lvl="1"/>
            <a:r>
              <a:rPr lang="en-US" altLang="ko-KR"/>
              <a:t>the window coordinate system with (0, 0) in the upper left corner</a:t>
            </a:r>
          </a:p>
          <a:p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2958957" y="3637049"/>
            <a:ext cx="3832261" cy="2003461"/>
          </a:xfrm>
          <a:prstGeom prst="rect">
            <a:avLst/>
          </a:prstGeom>
          <a:solidFill>
            <a:srgbClr val="F3E1BE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691829" y="3267717"/>
            <a:ext cx="1329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(0, 0)   </a:t>
            </a:r>
            <a:r>
              <a:rPr lang="en-US" altLang="ko-KR" dirty="0">
                <a:sym typeface="Wingdings" panose="05000000000000000000" pitchFamily="2" charset="2"/>
              </a:rPr>
              <a:t>  +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086729" y="3766331"/>
            <a:ext cx="738664" cy="38442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ko-KR" altLang="en-US" dirty="0"/>
              <a:t>→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35180" y="4029181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+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6795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Dialogs: file dialog 1</a:t>
            </a:r>
            <a:endParaRPr lang="ko-KR" altLang="en-US" dirty="0"/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628650" y="2809877"/>
            <a:ext cx="4979774" cy="3790620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sz="1100"/>
          </a:p>
        </p:txBody>
      </p:sp>
      <p:sp>
        <p:nvSpPr>
          <p:cNvPr id="9" name="TextBox 8"/>
          <p:cNvSpPr txBox="1"/>
          <p:nvPr/>
        </p:nvSpPr>
        <p:spPr>
          <a:xfrm>
            <a:off x="872657" y="2954163"/>
            <a:ext cx="4491759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1600" dirty="0">
                <a:latin typeface="+mn-lt"/>
              </a:rPr>
              <a:t>#file dialog</a:t>
            </a:r>
          </a:p>
          <a:p>
            <a:pPr>
              <a:lnSpc>
                <a:spcPct val="100000"/>
              </a:lnSpc>
            </a:pPr>
            <a:endParaRPr lang="en-US" altLang="ko-KR" sz="1600" dirty="0">
              <a:latin typeface="+mn-lt"/>
            </a:endParaRPr>
          </a:p>
          <a:p>
            <a:pPr>
              <a:lnSpc>
                <a:spcPct val="100000"/>
              </a:lnSpc>
            </a:pPr>
            <a:r>
              <a:rPr lang="en-US" altLang="ko-KR" sz="1600" dirty="0">
                <a:latin typeface="+mn-lt"/>
              </a:rPr>
              <a:t>from </a:t>
            </a:r>
            <a:r>
              <a:rPr lang="en-US" altLang="ko-KR" sz="1600" dirty="0" err="1">
                <a:latin typeface="+mn-lt"/>
              </a:rPr>
              <a:t>tkinter</a:t>
            </a:r>
            <a:r>
              <a:rPr lang="en-US" altLang="ko-KR" sz="1600" dirty="0">
                <a:latin typeface="+mn-lt"/>
              </a:rPr>
              <a:t> import *</a:t>
            </a:r>
          </a:p>
          <a:p>
            <a:pPr>
              <a:lnSpc>
                <a:spcPct val="100000"/>
              </a:lnSpc>
            </a:pPr>
            <a:r>
              <a:rPr lang="en-US" altLang="ko-KR" sz="1600" dirty="0">
                <a:latin typeface="+mn-lt"/>
              </a:rPr>
              <a:t>from </a:t>
            </a:r>
            <a:r>
              <a:rPr lang="en-US" altLang="ko-KR" sz="1600" dirty="0" err="1">
                <a:latin typeface="+mn-lt"/>
              </a:rPr>
              <a:t>tkinter.filedialog</a:t>
            </a:r>
            <a:r>
              <a:rPr lang="en-US" altLang="ko-KR" sz="1600" dirty="0">
                <a:latin typeface="+mn-lt"/>
              </a:rPr>
              <a:t> import *     </a:t>
            </a:r>
          </a:p>
          <a:p>
            <a:pPr>
              <a:lnSpc>
                <a:spcPct val="100000"/>
              </a:lnSpc>
            </a:pPr>
            <a:endParaRPr lang="en-US" altLang="ko-KR" sz="1600" dirty="0">
              <a:latin typeface="+mn-lt"/>
            </a:endParaRPr>
          </a:p>
          <a:p>
            <a:pPr>
              <a:lnSpc>
                <a:spcPct val="100000"/>
              </a:lnSpc>
            </a:pPr>
            <a:r>
              <a:rPr lang="en-US" altLang="ko-KR" sz="1600" dirty="0" err="1">
                <a:latin typeface="+mn-lt"/>
              </a:rPr>
              <a:t>def</a:t>
            </a:r>
            <a:r>
              <a:rPr lang="en-US" altLang="ko-KR" sz="1600" dirty="0">
                <a:latin typeface="+mn-lt"/>
              </a:rPr>
              <a:t> callback() :</a:t>
            </a:r>
          </a:p>
          <a:p>
            <a:pPr>
              <a:lnSpc>
                <a:spcPct val="100000"/>
              </a:lnSpc>
            </a:pPr>
            <a:r>
              <a:rPr lang="en-US" altLang="ko-KR" sz="1600" dirty="0">
                <a:latin typeface="+mn-lt"/>
              </a:rPr>
              <a:t>    name= </a:t>
            </a:r>
            <a:r>
              <a:rPr lang="en-US" altLang="ko-KR" sz="1600" dirty="0" err="1">
                <a:solidFill>
                  <a:srgbClr val="FF0000"/>
                </a:solidFill>
                <a:latin typeface="+mn-lt"/>
              </a:rPr>
              <a:t>askopenfilename</a:t>
            </a:r>
            <a:r>
              <a:rPr lang="en-US" altLang="ko-KR" sz="1600" dirty="0">
                <a:solidFill>
                  <a:srgbClr val="FF0000"/>
                </a:solidFill>
                <a:latin typeface="+mn-lt"/>
              </a:rPr>
              <a:t>() </a:t>
            </a:r>
          </a:p>
          <a:p>
            <a:pPr>
              <a:lnSpc>
                <a:spcPct val="100000"/>
              </a:lnSpc>
            </a:pPr>
            <a:r>
              <a:rPr lang="en-US" altLang="ko-KR" sz="1600" dirty="0">
                <a:latin typeface="+mn-lt"/>
              </a:rPr>
              <a:t>    print(name)</a:t>
            </a:r>
          </a:p>
          <a:p>
            <a:pPr>
              <a:lnSpc>
                <a:spcPct val="100000"/>
              </a:lnSpc>
            </a:pPr>
            <a:r>
              <a:rPr lang="en-US" altLang="ko-KR" sz="1600" dirty="0">
                <a:latin typeface="+mn-lt"/>
              </a:rPr>
              <a:t>    </a:t>
            </a:r>
          </a:p>
          <a:p>
            <a:pPr>
              <a:lnSpc>
                <a:spcPct val="100000"/>
              </a:lnSpc>
            </a:pPr>
            <a:r>
              <a:rPr lang="en-US" altLang="ko-KR" sz="1600" dirty="0" err="1">
                <a:latin typeface="+mn-lt"/>
              </a:rPr>
              <a:t>errmsg</a:t>
            </a:r>
            <a:r>
              <a:rPr lang="en-US" altLang="ko-KR" sz="1600" dirty="0">
                <a:latin typeface="+mn-lt"/>
              </a:rPr>
              <a:t> = 'Error!'</a:t>
            </a:r>
          </a:p>
          <a:p>
            <a:pPr>
              <a:lnSpc>
                <a:spcPct val="100000"/>
              </a:lnSpc>
            </a:pPr>
            <a:r>
              <a:rPr lang="en-US" altLang="ko-KR" sz="1600" dirty="0">
                <a:latin typeface="+mn-lt"/>
              </a:rPr>
              <a:t>Button(text='File Open', command=callback).pack(fill=X)</a:t>
            </a:r>
          </a:p>
          <a:p>
            <a:pPr>
              <a:lnSpc>
                <a:spcPct val="100000"/>
              </a:lnSpc>
            </a:pPr>
            <a:endParaRPr lang="en-US" altLang="ko-KR" sz="1600" dirty="0">
              <a:latin typeface="+mn-lt"/>
            </a:endParaRPr>
          </a:p>
          <a:p>
            <a:pPr>
              <a:lnSpc>
                <a:spcPct val="100000"/>
              </a:lnSpc>
            </a:pPr>
            <a:r>
              <a:rPr lang="en-US" altLang="ko-KR" sz="1600" dirty="0" err="1">
                <a:latin typeface="+mn-lt"/>
              </a:rPr>
              <a:t>mainloop</a:t>
            </a:r>
            <a:r>
              <a:rPr lang="en-US" altLang="ko-KR" sz="1600" dirty="0">
                <a:latin typeface="+mn-lt"/>
              </a:rPr>
              <a:t>()</a:t>
            </a:r>
          </a:p>
          <a:p>
            <a:pPr>
              <a:lnSpc>
                <a:spcPct val="100000"/>
              </a:lnSpc>
            </a:pPr>
            <a:endParaRPr lang="en-US" altLang="ko-KR" sz="1600" dirty="0">
              <a:latin typeface="+mn-lt"/>
            </a:endParaRPr>
          </a:p>
        </p:txBody>
      </p:sp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2885" y="1484314"/>
            <a:ext cx="4817629" cy="3745435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99680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Dialogs: color chooser 1</a:t>
            </a:r>
            <a:endParaRPr lang="ko-KR" altLang="en-US" dirty="0"/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257239" y="2417073"/>
            <a:ext cx="8707857" cy="4023484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sz="1100"/>
          </a:p>
        </p:txBody>
      </p:sp>
      <p:sp>
        <p:nvSpPr>
          <p:cNvPr id="10" name="TextBox 9"/>
          <p:cNvSpPr txBox="1"/>
          <p:nvPr/>
        </p:nvSpPr>
        <p:spPr>
          <a:xfrm>
            <a:off x="341498" y="2675182"/>
            <a:ext cx="896787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dirty="0">
                <a:latin typeface="+mn-lt"/>
              </a:rPr>
              <a:t>from </a:t>
            </a:r>
            <a:r>
              <a:rPr lang="en-US" altLang="ko-KR" dirty="0" err="1">
                <a:latin typeface="+mn-lt"/>
              </a:rPr>
              <a:t>tkinter</a:t>
            </a:r>
            <a:r>
              <a:rPr lang="en-US" altLang="ko-KR" dirty="0">
                <a:latin typeface="+mn-lt"/>
              </a:rPr>
              <a:t> import *</a:t>
            </a:r>
          </a:p>
          <a:p>
            <a:pPr>
              <a:lnSpc>
                <a:spcPct val="100000"/>
              </a:lnSpc>
            </a:pPr>
            <a:r>
              <a:rPr lang="en-US" altLang="ko-KR" dirty="0">
                <a:latin typeface="+mn-lt"/>
              </a:rPr>
              <a:t>from </a:t>
            </a:r>
            <a:r>
              <a:rPr lang="en-US" altLang="ko-KR" dirty="0" err="1">
                <a:latin typeface="+mn-lt"/>
              </a:rPr>
              <a:t>tkinter.colorchooser</a:t>
            </a:r>
            <a:r>
              <a:rPr lang="en-US" altLang="ko-KR" dirty="0">
                <a:latin typeface="+mn-lt"/>
              </a:rPr>
              <a:t> import *                  </a:t>
            </a:r>
          </a:p>
          <a:p>
            <a:pPr>
              <a:lnSpc>
                <a:spcPct val="100000"/>
              </a:lnSpc>
            </a:pPr>
            <a:endParaRPr lang="en-US" altLang="ko-KR" dirty="0">
              <a:latin typeface="+mn-lt"/>
            </a:endParaRPr>
          </a:p>
          <a:p>
            <a:pPr>
              <a:lnSpc>
                <a:spcPct val="100000"/>
              </a:lnSpc>
            </a:pPr>
            <a:r>
              <a:rPr lang="en-US" altLang="ko-KR" dirty="0" err="1">
                <a:latin typeface="+mn-lt"/>
              </a:rPr>
              <a:t>def</a:t>
            </a:r>
            <a:r>
              <a:rPr lang="en-US" altLang="ko-KR" dirty="0">
                <a:latin typeface="+mn-lt"/>
              </a:rPr>
              <a:t> callback() :</a:t>
            </a:r>
          </a:p>
          <a:p>
            <a:pPr>
              <a:lnSpc>
                <a:spcPct val="100000"/>
              </a:lnSpc>
            </a:pPr>
            <a:r>
              <a:rPr lang="en-US" altLang="ko-KR" dirty="0">
                <a:solidFill>
                  <a:srgbClr val="FF0000"/>
                </a:solidFill>
                <a:latin typeface="+mn-lt"/>
              </a:rPr>
              <a:t>    result = </a:t>
            </a:r>
            <a:r>
              <a:rPr lang="en-US" altLang="ko-KR" dirty="0" err="1">
                <a:solidFill>
                  <a:srgbClr val="FF0000"/>
                </a:solidFill>
                <a:latin typeface="+mn-lt"/>
              </a:rPr>
              <a:t>askcolor</a:t>
            </a:r>
            <a:r>
              <a:rPr lang="en-US" altLang="ko-KR" dirty="0">
                <a:solidFill>
                  <a:srgbClr val="FF0000"/>
                </a:solidFill>
                <a:latin typeface="+mn-lt"/>
              </a:rPr>
              <a:t>(color="#6A9662", title = "</a:t>
            </a:r>
            <a:r>
              <a:rPr lang="en-US" altLang="ko-KR" dirty="0" err="1">
                <a:solidFill>
                  <a:srgbClr val="FF0000"/>
                </a:solidFill>
                <a:latin typeface="+mn-lt"/>
              </a:rPr>
              <a:t>Colour</a:t>
            </a:r>
            <a:r>
              <a:rPr lang="en-US" altLang="ko-KR" dirty="0">
                <a:solidFill>
                  <a:srgbClr val="FF0000"/>
                </a:solidFill>
                <a:latin typeface="+mn-lt"/>
              </a:rPr>
              <a:t> Chooser") </a:t>
            </a:r>
          </a:p>
          <a:p>
            <a:pPr>
              <a:lnSpc>
                <a:spcPct val="100000"/>
              </a:lnSpc>
            </a:pPr>
            <a:r>
              <a:rPr lang="en-US" altLang="ko-KR" dirty="0">
                <a:latin typeface="+mn-lt"/>
              </a:rPr>
              <a:t>    print(result)</a:t>
            </a:r>
          </a:p>
          <a:p>
            <a:pPr>
              <a:lnSpc>
                <a:spcPct val="100000"/>
              </a:lnSpc>
            </a:pPr>
            <a:r>
              <a:rPr lang="en-US" altLang="ko-KR" dirty="0">
                <a:latin typeface="+mn-lt"/>
              </a:rPr>
              <a:t>    </a:t>
            </a:r>
          </a:p>
          <a:p>
            <a:pPr>
              <a:lnSpc>
                <a:spcPct val="100000"/>
              </a:lnSpc>
            </a:pPr>
            <a:r>
              <a:rPr lang="en-US" altLang="ko-KR" dirty="0">
                <a:latin typeface="+mn-lt"/>
              </a:rPr>
              <a:t>root = </a:t>
            </a:r>
            <a:r>
              <a:rPr lang="en-US" altLang="ko-KR" dirty="0" err="1">
                <a:latin typeface="+mn-lt"/>
              </a:rPr>
              <a:t>Tk</a:t>
            </a:r>
            <a:r>
              <a:rPr lang="en-US" altLang="ko-KR" dirty="0">
                <a:latin typeface="+mn-lt"/>
              </a:rPr>
              <a:t>()</a:t>
            </a:r>
          </a:p>
          <a:p>
            <a:pPr>
              <a:lnSpc>
                <a:spcPct val="100000"/>
              </a:lnSpc>
            </a:pPr>
            <a:endParaRPr lang="en-US" altLang="ko-KR" dirty="0">
              <a:latin typeface="+mn-lt"/>
            </a:endParaRPr>
          </a:p>
          <a:p>
            <a:pPr>
              <a:lnSpc>
                <a:spcPct val="100000"/>
              </a:lnSpc>
            </a:pPr>
            <a:r>
              <a:rPr lang="en-US" altLang="ko-KR" dirty="0">
                <a:latin typeface="+mn-lt"/>
              </a:rPr>
              <a:t>Button(root, text='Choose Color', </a:t>
            </a:r>
            <a:r>
              <a:rPr lang="en-US" altLang="ko-KR" dirty="0" err="1">
                <a:latin typeface="+mn-lt"/>
              </a:rPr>
              <a:t>fg</a:t>
            </a:r>
            <a:r>
              <a:rPr lang="en-US" altLang="ko-KR" dirty="0">
                <a:latin typeface="+mn-lt"/>
              </a:rPr>
              <a:t>="</a:t>
            </a:r>
            <a:r>
              <a:rPr lang="en-US" altLang="ko-KR" dirty="0" err="1">
                <a:latin typeface="+mn-lt"/>
              </a:rPr>
              <a:t>darkgreen</a:t>
            </a:r>
            <a:r>
              <a:rPr lang="en-US" altLang="ko-KR" dirty="0">
                <a:latin typeface="+mn-lt"/>
              </a:rPr>
              <a:t>", </a:t>
            </a:r>
            <a:r>
              <a:rPr lang="en-US" altLang="ko-KR" dirty="0">
                <a:solidFill>
                  <a:srgbClr val="FF0000"/>
                </a:solidFill>
                <a:latin typeface="+mn-lt"/>
              </a:rPr>
              <a:t>command=callback</a:t>
            </a:r>
            <a:r>
              <a:rPr lang="en-US" altLang="ko-KR" dirty="0">
                <a:latin typeface="+mn-lt"/>
              </a:rPr>
              <a:t>).pack(side=LEFT, </a:t>
            </a:r>
            <a:r>
              <a:rPr lang="en-US" altLang="ko-KR" dirty="0" err="1">
                <a:latin typeface="+mn-lt"/>
              </a:rPr>
              <a:t>padx</a:t>
            </a:r>
            <a:r>
              <a:rPr lang="en-US" altLang="ko-KR" dirty="0">
                <a:latin typeface="+mn-lt"/>
              </a:rPr>
              <a:t>=10)</a:t>
            </a:r>
          </a:p>
          <a:p>
            <a:pPr>
              <a:lnSpc>
                <a:spcPct val="100000"/>
              </a:lnSpc>
            </a:pPr>
            <a:r>
              <a:rPr lang="en-US" altLang="ko-KR" dirty="0">
                <a:latin typeface="+mn-lt"/>
              </a:rPr>
              <a:t>Button(text='Quit', command=</a:t>
            </a:r>
            <a:r>
              <a:rPr lang="en-US" altLang="ko-KR" dirty="0" err="1">
                <a:latin typeface="+mn-lt"/>
              </a:rPr>
              <a:t>root.quit</a:t>
            </a:r>
            <a:r>
              <a:rPr lang="en-US" altLang="ko-KR" dirty="0">
                <a:latin typeface="+mn-lt"/>
              </a:rPr>
              <a:t>, </a:t>
            </a:r>
            <a:r>
              <a:rPr lang="en-US" altLang="ko-KR" dirty="0" err="1">
                <a:latin typeface="+mn-lt"/>
              </a:rPr>
              <a:t>fg</a:t>
            </a:r>
            <a:r>
              <a:rPr lang="en-US" altLang="ko-KR" dirty="0">
                <a:latin typeface="+mn-lt"/>
              </a:rPr>
              <a:t>="red").pack(side=LEFT, </a:t>
            </a:r>
            <a:r>
              <a:rPr lang="en-US" altLang="ko-KR" dirty="0" err="1">
                <a:latin typeface="+mn-lt"/>
              </a:rPr>
              <a:t>padx</a:t>
            </a:r>
            <a:r>
              <a:rPr lang="en-US" altLang="ko-KR" dirty="0">
                <a:latin typeface="+mn-lt"/>
              </a:rPr>
              <a:t>=10)</a:t>
            </a:r>
          </a:p>
          <a:p>
            <a:pPr>
              <a:lnSpc>
                <a:spcPct val="100000"/>
              </a:lnSpc>
            </a:pPr>
            <a:endParaRPr lang="en-US" altLang="ko-KR" dirty="0">
              <a:latin typeface="+mn-lt"/>
            </a:endParaRPr>
          </a:p>
          <a:p>
            <a:pPr>
              <a:lnSpc>
                <a:spcPct val="100000"/>
              </a:lnSpc>
            </a:pPr>
            <a:r>
              <a:rPr lang="en-US" altLang="ko-KR" dirty="0" err="1">
                <a:latin typeface="+mn-lt"/>
              </a:rPr>
              <a:t>root.mainloop</a:t>
            </a:r>
            <a:r>
              <a:rPr lang="en-US" altLang="ko-KR" dirty="0">
                <a:latin typeface="+mn-lt"/>
              </a:rPr>
              <a:t>()</a:t>
            </a:r>
          </a:p>
          <a:p>
            <a:pPr>
              <a:lnSpc>
                <a:spcPct val="100000"/>
              </a:lnSpc>
            </a:pPr>
            <a:endParaRPr lang="en-US" altLang="ko-KR" dirty="0">
              <a:latin typeface="+mn-lt"/>
            </a:endParaRPr>
          </a:p>
        </p:txBody>
      </p:sp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7700" y="1328319"/>
            <a:ext cx="3066754" cy="2177509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776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Dialogs: color chooser 2</a:t>
            </a:r>
            <a:endParaRPr lang="ko-KR" altLang="en-US" dirty="0"/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377345" y="1922006"/>
            <a:ext cx="6603558" cy="3398372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sz="1100"/>
          </a:p>
        </p:txBody>
      </p:sp>
      <p:sp>
        <p:nvSpPr>
          <p:cNvPr id="10" name="TextBox 9"/>
          <p:cNvSpPr txBox="1"/>
          <p:nvPr/>
        </p:nvSpPr>
        <p:spPr>
          <a:xfrm>
            <a:off x="486145" y="2274715"/>
            <a:ext cx="638709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dirty="0">
                <a:latin typeface="+mn-lt"/>
              </a:rPr>
              <a:t>from </a:t>
            </a:r>
            <a:r>
              <a:rPr lang="en-US" altLang="ko-KR" dirty="0" err="1">
                <a:latin typeface="+mn-lt"/>
              </a:rPr>
              <a:t>tkinter</a:t>
            </a:r>
            <a:r>
              <a:rPr lang="en-US" altLang="ko-KR" dirty="0">
                <a:latin typeface="+mn-lt"/>
              </a:rPr>
              <a:t> import *</a:t>
            </a:r>
          </a:p>
          <a:p>
            <a:pPr>
              <a:lnSpc>
                <a:spcPct val="100000"/>
              </a:lnSpc>
            </a:pPr>
            <a:r>
              <a:rPr lang="en-US" altLang="ko-KR" dirty="0">
                <a:latin typeface="+mn-lt"/>
              </a:rPr>
              <a:t>from </a:t>
            </a:r>
            <a:r>
              <a:rPr lang="en-US" altLang="ko-KR" dirty="0" err="1">
                <a:latin typeface="+mn-lt"/>
              </a:rPr>
              <a:t>tkinter.colorchooser</a:t>
            </a:r>
            <a:r>
              <a:rPr lang="en-US" altLang="ko-KR" dirty="0">
                <a:latin typeface="+mn-lt"/>
              </a:rPr>
              <a:t> import *     </a:t>
            </a:r>
          </a:p>
          <a:p>
            <a:pPr>
              <a:lnSpc>
                <a:spcPct val="100000"/>
              </a:lnSpc>
            </a:pPr>
            <a:endParaRPr lang="en-US" altLang="ko-KR" dirty="0">
              <a:latin typeface="+mn-lt"/>
            </a:endParaRPr>
          </a:p>
          <a:p>
            <a:pPr>
              <a:lnSpc>
                <a:spcPct val="100000"/>
              </a:lnSpc>
            </a:pPr>
            <a:r>
              <a:rPr lang="en-US" altLang="ko-KR" dirty="0">
                <a:latin typeface="+mn-lt"/>
              </a:rPr>
              <a:t>root = Tk() </a:t>
            </a:r>
          </a:p>
          <a:p>
            <a:pPr>
              <a:lnSpc>
                <a:spcPct val="100000"/>
              </a:lnSpc>
            </a:pPr>
            <a:endParaRPr lang="en-US" altLang="ko-KR" dirty="0">
              <a:latin typeface="+mn-lt"/>
            </a:endParaRPr>
          </a:p>
          <a:p>
            <a:pPr>
              <a:lnSpc>
                <a:spcPct val="100000"/>
              </a:lnSpc>
            </a:pPr>
            <a:r>
              <a:rPr lang="en-US" altLang="ko-KR" dirty="0">
                <a:solidFill>
                  <a:srgbClr val="FF0000"/>
                </a:solidFill>
                <a:latin typeface="+mn-lt"/>
              </a:rPr>
              <a:t>def </a:t>
            </a:r>
            <a:r>
              <a:rPr lang="en-US" altLang="ko-KR" dirty="0" err="1">
                <a:solidFill>
                  <a:srgbClr val="FF0000"/>
                </a:solidFill>
                <a:latin typeface="+mn-lt"/>
              </a:rPr>
              <a:t>choose_color</a:t>
            </a:r>
            <a:r>
              <a:rPr lang="en-US" altLang="ko-KR" dirty="0">
                <a:solidFill>
                  <a:srgbClr val="FF0000"/>
                </a:solidFill>
                <a:latin typeface="+mn-lt"/>
              </a:rPr>
              <a:t>():</a:t>
            </a:r>
          </a:p>
          <a:p>
            <a:pPr>
              <a:lnSpc>
                <a:spcPct val="100000"/>
              </a:lnSpc>
            </a:pPr>
            <a:r>
              <a:rPr lang="en-US" altLang="ko-KR" dirty="0">
                <a:solidFill>
                  <a:srgbClr val="FF0000"/>
                </a:solidFill>
                <a:latin typeface="+mn-lt"/>
              </a:rPr>
              <a:t>    </a:t>
            </a:r>
            <a:r>
              <a:rPr lang="en-US" altLang="ko-KR" dirty="0" err="1">
                <a:solidFill>
                  <a:srgbClr val="FF0000"/>
                </a:solidFill>
                <a:latin typeface="+mn-lt"/>
              </a:rPr>
              <a:t>color_code</a:t>
            </a:r>
            <a:r>
              <a:rPr lang="en-US" altLang="ko-KR" dirty="0">
                <a:solidFill>
                  <a:srgbClr val="FF0000"/>
                </a:solidFill>
                <a:latin typeface="+mn-lt"/>
              </a:rPr>
              <a:t> = </a:t>
            </a:r>
            <a:r>
              <a:rPr lang="en-US" altLang="ko-KR" dirty="0" err="1">
                <a:solidFill>
                  <a:srgbClr val="FF0000"/>
                </a:solidFill>
                <a:latin typeface="+mn-lt"/>
              </a:rPr>
              <a:t>askcolor</a:t>
            </a:r>
            <a:r>
              <a:rPr lang="en-US" altLang="ko-KR" dirty="0">
                <a:solidFill>
                  <a:srgbClr val="FF0000"/>
                </a:solidFill>
                <a:latin typeface="+mn-lt"/>
              </a:rPr>
              <a:t>(title ="Choose color")</a:t>
            </a:r>
          </a:p>
          <a:p>
            <a:pPr>
              <a:lnSpc>
                <a:spcPct val="100000"/>
              </a:lnSpc>
            </a:pPr>
            <a:r>
              <a:rPr lang="en-US" altLang="ko-KR" dirty="0">
                <a:solidFill>
                  <a:srgbClr val="FF0000"/>
                </a:solidFill>
                <a:latin typeface="+mn-lt"/>
              </a:rPr>
              <a:t>    print(</a:t>
            </a:r>
            <a:r>
              <a:rPr lang="en-US" altLang="ko-KR" dirty="0" err="1">
                <a:solidFill>
                  <a:srgbClr val="FF0000"/>
                </a:solidFill>
                <a:latin typeface="+mn-lt"/>
              </a:rPr>
              <a:t>color_code</a:t>
            </a:r>
            <a:r>
              <a:rPr lang="en-US" altLang="ko-KR" dirty="0">
                <a:solidFill>
                  <a:srgbClr val="FF0000"/>
                </a:solidFill>
                <a:latin typeface="+mn-lt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altLang="ko-KR" dirty="0">
                <a:solidFill>
                  <a:srgbClr val="FF0000"/>
                </a:solidFill>
                <a:latin typeface="+mn-lt"/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en-US" altLang="ko-KR" dirty="0">
                <a:solidFill>
                  <a:srgbClr val="FF0000"/>
                </a:solidFill>
                <a:latin typeface="+mn-lt"/>
              </a:rPr>
              <a:t>button = Button(root, text = "Select </a:t>
            </a:r>
            <a:r>
              <a:rPr lang="en-US" altLang="ko-KR" dirty="0" err="1">
                <a:solidFill>
                  <a:srgbClr val="FF0000"/>
                </a:solidFill>
                <a:latin typeface="+mn-lt"/>
              </a:rPr>
              <a:t>color",command</a:t>
            </a:r>
            <a:r>
              <a:rPr lang="en-US" altLang="ko-KR" dirty="0">
                <a:solidFill>
                  <a:srgbClr val="FF0000"/>
                </a:solidFill>
                <a:latin typeface="+mn-lt"/>
              </a:rPr>
              <a:t> = </a:t>
            </a:r>
            <a:r>
              <a:rPr lang="en-US" altLang="ko-KR" dirty="0" err="1">
                <a:solidFill>
                  <a:srgbClr val="FF0000"/>
                </a:solidFill>
                <a:latin typeface="+mn-lt"/>
              </a:rPr>
              <a:t>choose_color</a:t>
            </a:r>
            <a:r>
              <a:rPr lang="en-US" altLang="ko-KR" dirty="0">
                <a:solidFill>
                  <a:srgbClr val="FF0000"/>
                </a:solidFill>
                <a:latin typeface="+mn-lt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altLang="ko-KR" dirty="0" err="1">
                <a:solidFill>
                  <a:srgbClr val="FF0000"/>
                </a:solidFill>
                <a:latin typeface="+mn-lt"/>
              </a:rPr>
              <a:t>button.grid</a:t>
            </a:r>
            <a:r>
              <a:rPr lang="en-US" altLang="ko-KR" dirty="0">
                <a:solidFill>
                  <a:srgbClr val="FF0000"/>
                </a:solidFill>
                <a:latin typeface="+mn-lt"/>
              </a:rPr>
              <a:t>()</a:t>
            </a:r>
          </a:p>
          <a:p>
            <a:pPr>
              <a:lnSpc>
                <a:spcPct val="100000"/>
              </a:lnSpc>
            </a:pPr>
            <a:r>
              <a:rPr lang="en-US" altLang="ko-KR" dirty="0" err="1">
                <a:latin typeface="+mn-lt"/>
              </a:rPr>
              <a:t>root.mainloop</a:t>
            </a:r>
            <a:r>
              <a:rPr lang="en-US" altLang="ko-KR" dirty="0">
                <a:latin typeface="+mn-lt"/>
              </a:rPr>
              <a:t>()</a:t>
            </a:r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F2EDF762-5204-1A46-8438-991C5080FCD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9769" y="1715632"/>
            <a:ext cx="2440288" cy="1600189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pic>
        <p:nvPicPr>
          <p:cNvPr id="9" name="그림 8" descr="텍스트, 전자기기, 스크린샷, 벡터그래픽이(가) 표시된 사진&#10;&#10;자동 생성된 설명">
            <a:extLst>
              <a:ext uri="{FF2B5EF4-FFF2-40B4-BE49-F238E27FC236}">
                <a16:creationId xmlns:a16="http://schemas.microsoft.com/office/drawing/2014/main" id="{0C4C6B72-414A-D94B-BB84-FA9F7373DD8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3310" y="1516098"/>
            <a:ext cx="1495210" cy="2666573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B4F1503-E8B0-AE45-9A92-57C79FECA4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6120" y="4547801"/>
            <a:ext cx="2692400" cy="330200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11995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Creating menus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493486" y="1593140"/>
            <a:ext cx="6739521" cy="5264859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sz="1100"/>
          </a:p>
        </p:txBody>
      </p:sp>
      <p:sp>
        <p:nvSpPr>
          <p:cNvPr id="9" name="TextBox 8"/>
          <p:cNvSpPr txBox="1"/>
          <p:nvPr/>
        </p:nvSpPr>
        <p:spPr>
          <a:xfrm>
            <a:off x="1026190" y="1595021"/>
            <a:ext cx="634198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dirty="0">
                <a:latin typeface="+mn-lt"/>
              </a:rPr>
              <a:t>from </a:t>
            </a:r>
            <a:r>
              <a:rPr lang="en-US" altLang="ko-KR" dirty="0" err="1">
                <a:latin typeface="+mn-lt"/>
              </a:rPr>
              <a:t>tkinter</a:t>
            </a:r>
            <a:r>
              <a:rPr lang="en-US" altLang="ko-KR" dirty="0">
                <a:latin typeface="+mn-lt"/>
              </a:rPr>
              <a:t> import *</a:t>
            </a:r>
          </a:p>
          <a:p>
            <a:pPr>
              <a:lnSpc>
                <a:spcPct val="100000"/>
              </a:lnSpc>
            </a:pPr>
            <a:endParaRPr lang="en-US" altLang="ko-KR" dirty="0">
              <a:latin typeface="+mn-lt"/>
            </a:endParaRPr>
          </a:p>
          <a:p>
            <a:pPr>
              <a:lnSpc>
                <a:spcPct val="100000"/>
              </a:lnSpc>
            </a:pPr>
            <a:r>
              <a:rPr lang="en-US" altLang="ko-KR" dirty="0" err="1">
                <a:latin typeface="+mn-lt"/>
              </a:rPr>
              <a:t>def</a:t>
            </a:r>
            <a:r>
              <a:rPr lang="en-US" altLang="ko-KR" dirty="0">
                <a:latin typeface="+mn-lt"/>
              </a:rPr>
              <a:t> </a:t>
            </a:r>
            <a:r>
              <a:rPr lang="en-US" altLang="ko-KR" dirty="0" err="1">
                <a:latin typeface="+mn-lt"/>
              </a:rPr>
              <a:t>NewFile</a:t>
            </a:r>
            <a:r>
              <a:rPr lang="en-US" altLang="ko-KR" dirty="0">
                <a:latin typeface="+mn-lt"/>
              </a:rPr>
              <a:t>() :</a:t>
            </a:r>
          </a:p>
          <a:p>
            <a:pPr>
              <a:lnSpc>
                <a:spcPct val="100000"/>
              </a:lnSpc>
            </a:pPr>
            <a:r>
              <a:rPr lang="en-US" altLang="ko-KR" dirty="0">
                <a:latin typeface="+mn-lt"/>
              </a:rPr>
              <a:t>    print("New File!")</a:t>
            </a:r>
          </a:p>
          <a:p>
            <a:pPr>
              <a:lnSpc>
                <a:spcPct val="100000"/>
              </a:lnSpc>
            </a:pPr>
            <a:r>
              <a:rPr lang="en-US" altLang="ko-KR" dirty="0" err="1">
                <a:latin typeface="+mn-lt"/>
              </a:rPr>
              <a:t>def</a:t>
            </a:r>
            <a:r>
              <a:rPr lang="en-US" altLang="ko-KR" dirty="0">
                <a:latin typeface="+mn-lt"/>
              </a:rPr>
              <a:t> </a:t>
            </a:r>
            <a:r>
              <a:rPr lang="en-US" altLang="ko-KR" dirty="0" err="1">
                <a:latin typeface="+mn-lt"/>
              </a:rPr>
              <a:t>OpenFile</a:t>
            </a:r>
            <a:r>
              <a:rPr lang="en-US" altLang="ko-KR" dirty="0">
                <a:latin typeface="+mn-lt"/>
              </a:rPr>
              <a:t>() :</a:t>
            </a:r>
          </a:p>
          <a:p>
            <a:pPr>
              <a:lnSpc>
                <a:spcPct val="100000"/>
              </a:lnSpc>
            </a:pPr>
            <a:r>
              <a:rPr lang="en-US" altLang="ko-KR" dirty="0">
                <a:latin typeface="+mn-lt"/>
              </a:rPr>
              <a:t>    print("Open File!")</a:t>
            </a:r>
          </a:p>
          <a:p>
            <a:pPr>
              <a:lnSpc>
                <a:spcPct val="100000"/>
              </a:lnSpc>
            </a:pPr>
            <a:r>
              <a:rPr lang="en-US" altLang="ko-KR" dirty="0" err="1">
                <a:latin typeface="+mn-lt"/>
              </a:rPr>
              <a:t>def</a:t>
            </a:r>
            <a:r>
              <a:rPr lang="en-US" altLang="ko-KR" dirty="0">
                <a:latin typeface="+mn-lt"/>
              </a:rPr>
              <a:t> About() :</a:t>
            </a:r>
          </a:p>
          <a:p>
            <a:pPr>
              <a:lnSpc>
                <a:spcPct val="100000"/>
              </a:lnSpc>
            </a:pPr>
            <a:r>
              <a:rPr lang="en-US" altLang="ko-KR" dirty="0">
                <a:latin typeface="+mn-lt"/>
              </a:rPr>
              <a:t>    print("This is a simple example of a menu")</a:t>
            </a:r>
          </a:p>
          <a:p>
            <a:pPr>
              <a:lnSpc>
                <a:spcPct val="100000"/>
              </a:lnSpc>
            </a:pPr>
            <a:r>
              <a:rPr lang="en-US" altLang="ko-KR" dirty="0">
                <a:latin typeface="+mn-lt"/>
              </a:rPr>
              <a:t>    </a:t>
            </a:r>
          </a:p>
          <a:p>
            <a:pPr>
              <a:lnSpc>
                <a:spcPct val="100000"/>
              </a:lnSpc>
            </a:pPr>
            <a:r>
              <a:rPr lang="en-US" altLang="ko-KR" dirty="0">
                <a:latin typeface="+mn-lt"/>
              </a:rPr>
              <a:t>root = </a:t>
            </a:r>
            <a:r>
              <a:rPr lang="en-US" altLang="ko-KR" dirty="0" err="1">
                <a:latin typeface="+mn-lt"/>
              </a:rPr>
              <a:t>Tk</a:t>
            </a:r>
            <a:r>
              <a:rPr lang="en-US" altLang="ko-KR" dirty="0">
                <a:latin typeface="+mn-lt"/>
              </a:rPr>
              <a:t>()</a:t>
            </a:r>
          </a:p>
          <a:p>
            <a:pPr>
              <a:lnSpc>
                <a:spcPct val="100000"/>
              </a:lnSpc>
            </a:pPr>
            <a:r>
              <a:rPr lang="en-US" altLang="ko-KR" dirty="0">
                <a:latin typeface="+mn-lt"/>
              </a:rPr>
              <a:t>menu = Menu(root)</a:t>
            </a:r>
          </a:p>
          <a:p>
            <a:pPr>
              <a:lnSpc>
                <a:spcPct val="100000"/>
              </a:lnSpc>
            </a:pPr>
            <a:r>
              <a:rPr lang="en-US" altLang="ko-KR" dirty="0" err="1">
                <a:latin typeface="+mn-lt"/>
              </a:rPr>
              <a:t>root.config</a:t>
            </a:r>
            <a:r>
              <a:rPr lang="en-US" altLang="ko-KR" dirty="0">
                <a:latin typeface="+mn-lt"/>
              </a:rPr>
              <a:t>(menu=menu)</a:t>
            </a:r>
          </a:p>
          <a:p>
            <a:pPr>
              <a:lnSpc>
                <a:spcPct val="100000"/>
              </a:lnSpc>
            </a:pPr>
            <a:r>
              <a:rPr lang="en-US" altLang="ko-KR" dirty="0" err="1">
                <a:solidFill>
                  <a:srgbClr val="FF0000"/>
                </a:solidFill>
                <a:latin typeface="+mn-lt"/>
              </a:rPr>
              <a:t>filemenu</a:t>
            </a:r>
            <a:r>
              <a:rPr lang="en-US" altLang="ko-KR" dirty="0">
                <a:solidFill>
                  <a:srgbClr val="FF0000"/>
                </a:solidFill>
                <a:latin typeface="+mn-lt"/>
              </a:rPr>
              <a:t> = Menu(menu)</a:t>
            </a:r>
          </a:p>
          <a:p>
            <a:pPr>
              <a:lnSpc>
                <a:spcPct val="100000"/>
              </a:lnSpc>
            </a:pPr>
            <a:r>
              <a:rPr lang="en-US" altLang="ko-KR" dirty="0" err="1">
                <a:solidFill>
                  <a:srgbClr val="FF0000"/>
                </a:solidFill>
                <a:latin typeface="+mn-lt"/>
              </a:rPr>
              <a:t>menu.add_cascade</a:t>
            </a:r>
            <a:r>
              <a:rPr lang="en-US" altLang="ko-KR" dirty="0">
                <a:solidFill>
                  <a:srgbClr val="FF0000"/>
                </a:solidFill>
                <a:latin typeface="+mn-lt"/>
              </a:rPr>
              <a:t>(label="File", menu=</a:t>
            </a:r>
            <a:r>
              <a:rPr lang="en-US" altLang="ko-KR" dirty="0" err="1">
                <a:solidFill>
                  <a:srgbClr val="FF0000"/>
                </a:solidFill>
                <a:latin typeface="+mn-lt"/>
              </a:rPr>
              <a:t>filemenu</a:t>
            </a:r>
            <a:r>
              <a:rPr lang="en-US" altLang="ko-KR" dirty="0">
                <a:solidFill>
                  <a:srgbClr val="FF0000"/>
                </a:solidFill>
                <a:latin typeface="+mn-lt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altLang="ko-KR" dirty="0" err="1">
                <a:solidFill>
                  <a:srgbClr val="FF0000"/>
                </a:solidFill>
                <a:latin typeface="+mn-lt"/>
              </a:rPr>
              <a:t>filemenu.add_command</a:t>
            </a:r>
            <a:r>
              <a:rPr lang="en-US" altLang="ko-KR" dirty="0">
                <a:solidFill>
                  <a:srgbClr val="FF0000"/>
                </a:solidFill>
                <a:latin typeface="+mn-lt"/>
              </a:rPr>
              <a:t>(label="New", command=</a:t>
            </a:r>
            <a:r>
              <a:rPr lang="en-US" altLang="ko-KR" dirty="0" err="1">
                <a:solidFill>
                  <a:srgbClr val="FF0000"/>
                </a:solidFill>
                <a:latin typeface="+mn-lt"/>
              </a:rPr>
              <a:t>NewFile</a:t>
            </a:r>
            <a:r>
              <a:rPr lang="en-US" altLang="ko-KR" dirty="0">
                <a:solidFill>
                  <a:srgbClr val="FF0000"/>
                </a:solidFill>
                <a:latin typeface="+mn-lt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altLang="ko-KR" dirty="0" err="1">
                <a:solidFill>
                  <a:srgbClr val="FF0000"/>
                </a:solidFill>
                <a:latin typeface="+mn-lt"/>
              </a:rPr>
              <a:t>filemenu.add_command</a:t>
            </a:r>
            <a:r>
              <a:rPr lang="en-US" altLang="ko-KR" dirty="0">
                <a:solidFill>
                  <a:srgbClr val="FF0000"/>
                </a:solidFill>
                <a:latin typeface="+mn-lt"/>
              </a:rPr>
              <a:t>(label="Open", command=</a:t>
            </a:r>
            <a:r>
              <a:rPr lang="en-US" altLang="ko-KR" dirty="0" err="1">
                <a:solidFill>
                  <a:srgbClr val="FF0000"/>
                </a:solidFill>
                <a:latin typeface="+mn-lt"/>
              </a:rPr>
              <a:t>OpenFile</a:t>
            </a:r>
            <a:r>
              <a:rPr lang="en-US" altLang="ko-KR" dirty="0">
                <a:solidFill>
                  <a:srgbClr val="FF0000"/>
                </a:solidFill>
                <a:latin typeface="+mn-lt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altLang="ko-KR" dirty="0" err="1">
                <a:solidFill>
                  <a:srgbClr val="FF0000"/>
                </a:solidFill>
                <a:latin typeface="+mn-lt"/>
              </a:rPr>
              <a:t>filemenu.add_separator</a:t>
            </a:r>
            <a:r>
              <a:rPr lang="en-US" altLang="ko-KR" dirty="0">
                <a:solidFill>
                  <a:srgbClr val="FF0000"/>
                </a:solidFill>
                <a:latin typeface="+mn-lt"/>
              </a:rPr>
              <a:t>()</a:t>
            </a:r>
          </a:p>
          <a:p>
            <a:pPr>
              <a:lnSpc>
                <a:spcPct val="100000"/>
              </a:lnSpc>
            </a:pPr>
            <a:r>
              <a:rPr lang="en-US" altLang="ko-KR" dirty="0" err="1">
                <a:solidFill>
                  <a:srgbClr val="FF0000"/>
                </a:solidFill>
                <a:latin typeface="+mn-lt"/>
              </a:rPr>
              <a:t>filemenu.add_command</a:t>
            </a:r>
            <a:r>
              <a:rPr lang="en-US" altLang="ko-KR" dirty="0">
                <a:solidFill>
                  <a:srgbClr val="FF0000"/>
                </a:solidFill>
                <a:latin typeface="+mn-lt"/>
              </a:rPr>
              <a:t>(label="Exit", command=</a:t>
            </a:r>
            <a:r>
              <a:rPr lang="en-US" altLang="ko-KR" dirty="0" err="1">
                <a:solidFill>
                  <a:srgbClr val="FF0000"/>
                </a:solidFill>
                <a:latin typeface="+mn-lt"/>
              </a:rPr>
              <a:t>root.quit</a:t>
            </a:r>
            <a:r>
              <a:rPr lang="en-US" altLang="ko-KR" dirty="0">
                <a:solidFill>
                  <a:srgbClr val="FF0000"/>
                </a:solidFill>
                <a:latin typeface="+mn-lt"/>
              </a:rPr>
              <a:t>)</a:t>
            </a:r>
          </a:p>
          <a:p>
            <a:pPr>
              <a:lnSpc>
                <a:spcPct val="100000"/>
              </a:lnSpc>
            </a:pPr>
            <a:endParaRPr lang="en-US" altLang="ko-KR" dirty="0">
              <a:latin typeface="+mn-lt"/>
            </a:endParaRPr>
          </a:p>
          <a:p>
            <a:pPr>
              <a:lnSpc>
                <a:spcPct val="100000"/>
              </a:lnSpc>
            </a:pPr>
            <a:r>
              <a:rPr lang="en-US" altLang="ko-KR" dirty="0" err="1">
                <a:latin typeface="+mn-lt"/>
              </a:rPr>
              <a:t>helpmenu</a:t>
            </a:r>
            <a:r>
              <a:rPr lang="en-US" altLang="ko-KR" dirty="0">
                <a:latin typeface="+mn-lt"/>
              </a:rPr>
              <a:t> = Menu(menu)</a:t>
            </a:r>
          </a:p>
          <a:p>
            <a:pPr>
              <a:lnSpc>
                <a:spcPct val="100000"/>
              </a:lnSpc>
            </a:pPr>
            <a:r>
              <a:rPr lang="en-US" altLang="ko-KR" dirty="0" err="1">
                <a:latin typeface="+mn-lt"/>
              </a:rPr>
              <a:t>menu.add_cascade</a:t>
            </a:r>
            <a:r>
              <a:rPr lang="en-US" altLang="ko-KR" dirty="0">
                <a:latin typeface="+mn-lt"/>
              </a:rPr>
              <a:t>(label="Help", menu=</a:t>
            </a:r>
            <a:r>
              <a:rPr lang="en-US" altLang="ko-KR" dirty="0" err="1">
                <a:latin typeface="+mn-lt"/>
              </a:rPr>
              <a:t>helpmenu</a:t>
            </a:r>
            <a:r>
              <a:rPr lang="en-US" altLang="ko-KR" dirty="0">
                <a:latin typeface="+mn-lt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altLang="ko-KR" dirty="0" err="1">
                <a:latin typeface="+mn-lt"/>
              </a:rPr>
              <a:t>helpmenu.add_command</a:t>
            </a:r>
            <a:r>
              <a:rPr lang="en-US" altLang="ko-KR" dirty="0">
                <a:latin typeface="+mn-lt"/>
              </a:rPr>
              <a:t>(label="About...", command=About)</a:t>
            </a:r>
          </a:p>
          <a:p>
            <a:pPr>
              <a:lnSpc>
                <a:spcPct val="100000"/>
              </a:lnSpc>
            </a:pPr>
            <a:endParaRPr lang="en-US" altLang="ko-KR" dirty="0">
              <a:latin typeface="+mn-lt"/>
            </a:endParaRPr>
          </a:p>
          <a:p>
            <a:pPr>
              <a:lnSpc>
                <a:spcPct val="100000"/>
              </a:lnSpc>
            </a:pPr>
            <a:r>
              <a:rPr lang="en-US" altLang="ko-KR" dirty="0" err="1">
                <a:latin typeface="+mn-lt"/>
              </a:rPr>
              <a:t>mainloop</a:t>
            </a:r>
            <a:r>
              <a:rPr lang="en-US" altLang="ko-KR" dirty="0">
                <a:latin typeface="+mn-lt"/>
              </a:rPr>
              <a:t>()</a:t>
            </a:r>
          </a:p>
        </p:txBody>
      </p:sp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7912" y="1595346"/>
            <a:ext cx="2265253" cy="2678998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97099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이온">
  <a:themeElements>
    <a:clrScheme name="이온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이온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이온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tint val="100000"/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{A2F3C0EA-8887-A744-A020-3D5CFD5766E6}tf10001062</Template>
  <TotalTime>6495</TotalTime>
  <Words>1000</Words>
  <Application>Microsoft Office PowerPoint</Application>
  <PresentationFormat>화면 슬라이드 쇼(4:3)</PresentationFormat>
  <Paragraphs>275</Paragraphs>
  <Slides>21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8" baseType="lpstr">
      <vt:lpstr>맑은 고딕</vt:lpstr>
      <vt:lpstr>함초롬바탕</vt:lpstr>
      <vt:lpstr>Arial</vt:lpstr>
      <vt:lpstr>Century Gothic</vt:lpstr>
      <vt:lpstr>Wingdings</vt:lpstr>
      <vt:lpstr>Wingdings 3</vt:lpstr>
      <vt:lpstr>이온</vt:lpstr>
      <vt:lpstr>Entry와 다양한 widget 활용 13주차_02_05</vt:lpstr>
      <vt:lpstr>학습목표</vt:lpstr>
      <vt:lpstr>Entry widget, 입력 받기 1</vt:lpstr>
      <vt:lpstr>Entry widget, 입력 받기 2</vt:lpstr>
      <vt:lpstr>Canvas widget</vt:lpstr>
      <vt:lpstr>Dialogs: file dialog 1</vt:lpstr>
      <vt:lpstr>Dialogs: color chooser 1</vt:lpstr>
      <vt:lpstr>Dialogs: color chooser 2</vt:lpstr>
      <vt:lpstr>Creating menus 1</vt:lpstr>
      <vt:lpstr>Creating menus 2</vt:lpstr>
      <vt:lpstr>연습문제 1 - file dialog </vt:lpstr>
      <vt:lpstr>연습문제 1 코드 </vt:lpstr>
      <vt:lpstr>연습문제 1 결과 </vt:lpstr>
      <vt:lpstr>연습문제 2</vt:lpstr>
      <vt:lpstr>연습문제 2 코드 (1)</vt:lpstr>
      <vt:lpstr>연습문제 2 코드 (2)</vt:lpstr>
      <vt:lpstr>연습문제 2 코드 (3)</vt:lpstr>
      <vt:lpstr>연습문제 2 결과</vt:lpstr>
      <vt:lpstr>강의 요약</vt:lpstr>
      <vt:lpstr>목표 달성 질문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파이썬 소개와 설치</dc:title>
  <dc:creator>김경미 한동대</dc:creator>
  <cp:lastModifiedBy>user</cp:lastModifiedBy>
  <cp:revision>615</cp:revision>
  <dcterms:created xsi:type="dcterms:W3CDTF">2015-11-07T02:06:58Z</dcterms:created>
  <dcterms:modified xsi:type="dcterms:W3CDTF">2023-05-05T06:27:52Z</dcterms:modified>
</cp:coreProperties>
</file>