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1681" r:id="rId2"/>
    <p:sldId id="1682" r:id="rId3"/>
    <p:sldId id="1683" r:id="rId4"/>
    <p:sldId id="1684" r:id="rId5"/>
    <p:sldId id="1686" r:id="rId6"/>
    <p:sldId id="1687" r:id="rId7"/>
    <p:sldId id="1688" r:id="rId8"/>
    <p:sldId id="1689" r:id="rId9"/>
    <p:sldId id="1690" r:id="rId10"/>
    <p:sldId id="1691" r:id="rId11"/>
    <p:sldId id="1692" r:id="rId12"/>
    <p:sldId id="1693" r:id="rId13"/>
    <p:sldId id="1694" r:id="rId14"/>
    <p:sldId id="1695" r:id="rId15"/>
    <p:sldId id="1696" r:id="rId16"/>
    <p:sldId id="1697" r:id="rId17"/>
    <p:sldId id="1698" r:id="rId18"/>
    <p:sldId id="1701" r:id="rId19"/>
    <p:sldId id="1702" r:id="rId20"/>
    <p:sldId id="1703" r:id="rId21"/>
    <p:sldId id="1704" r:id="rId22"/>
    <p:sldId id="1705" r:id="rId23"/>
    <p:sldId id="170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57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6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92-2F92-44B4-A898-BC2C4981C27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BEE5-DCC6-4EA6-9FE0-3F2B2977B3F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477A-557A-40A6-A750-7D4B77CFDA4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31CA-155D-4A8D-B027-A64BCDEE751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D366-643F-408B-BBD6-F1CC4485834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CA71-900A-4D80-BD59-F267202445E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CC19-0F71-4EA5-80DB-7D3F55B7FDE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D005-4914-4229-AFFE-7A23536D753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A1CE-4BD2-4B01-9BF8-420E842593D2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5C11-46D2-4943-BA72-76CA9FBEF05F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7B27-7088-4F11-9D3C-B7209790140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5BB2-EAE5-4A5E-B518-FC7FB84FD102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DEAC-B4D5-4A7F-B132-C2FF815B2D2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18D2-388D-450A-8CFA-940B67859342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4FB-EFD3-4517-B7A9-F5A4BBE5036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A374-3E45-4022-B29A-3388AD25FD5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7A3B-4D52-4BB6-9B97-F0FF3BB100A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EDA2E6-3F64-456A-A715-49180A83872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tutorialspoint.com/matplotlib/matplotlib_jupyter_notebook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hyperlink" Target="https://matplotlib.org/stable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pyplot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3909" y="490757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7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Axis Functions 1</a:t>
            </a:r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42B0DF8-E013-8948-B5CE-CFB8C4CE5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198755"/>
              </p:ext>
            </p:extLst>
          </p:nvPr>
        </p:nvGraphicFramePr>
        <p:xfrm>
          <a:off x="865043" y="2388313"/>
          <a:ext cx="4600576" cy="26283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55587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3344989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38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A</a:t>
                      </a:r>
                      <a:r>
                        <a:rPr lang="en-US" altLang="ko-Kore-KR" sz="1400" dirty="0" err="1"/>
                        <a:t>xes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/>
                        <a:t>figure</a:t>
                      </a:r>
                      <a:r>
                        <a:rPr lang="ko-KR" altLang="en-US" sz="1400" dirty="0"/>
                        <a:t>에 축을 더함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Text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축에 </a:t>
                      </a:r>
                      <a:r>
                        <a:rPr lang="en-US" altLang="ko-KR" sz="1400" dirty="0"/>
                        <a:t>text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더함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9310602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Title</a:t>
                      </a:r>
                      <a:endParaRPr lang="en-US" sz="1400" b="1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현재 축에 </a:t>
                      </a:r>
                      <a:r>
                        <a:rPr lang="en-US" altLang="ko-KR" sz="1400" dirty="0"/>
                        <a:t>title</a:t>
                      </a:r>
                      <a:r>
                        <a:rPr lang="ko-KR" altLang="en-US" sz="1400" dirty="0"/>
                        <a:t>을 붙임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28641890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Xlabel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현재 축의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축 </a:t>
                      </a:r>
                      <a:r>
                        <a:rPr lang="en-US" altLang="ko-KR" sz="1400" dirty="0"/>
                        <a:t>label</a:t>
                      </a:r>
                      <a:r>
                        <a:rPr lang="ko-KR" altLang="en-US" sz="1400" dirty="0"/>
                        <a:t>을 설정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5308956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dirty="0" err="1">
                          <a:effectLst/>
                        </a:rPr>
                        <a:t>Xlim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현재 축의 </a:t>
                      </a:r>
                      <a:r>
                        <a:rPr lang="en-US" altLang="ko-KR" sz="1400" dirty="0">
                          <a:effectLst/>
                        </a:rPr>
                        <a:t>x</a:t>
                      </a:r>
                      <a:r>
                        <a:rPr lang="ko-KR" altLang="en-US" sz="1400" dirty="0">
                          <a:effectLst/>
                        </a:rPr>
                        <a:t>축 한계를 설정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180574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4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Axis Functions 2</a:t>
            </a:r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6F5AF4AC-D7D2-C146-96CE-409253937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793678"/>
              </p:ext>
            </p:extLst>
          </p:nvPr>
        </p:nvGraphicFramePr>
        <p:xfrm>
          <a:off x="865043" y="2388313"/>
          <a:ext cx="4600576" cy="28343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04225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3296351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38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Xticks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현재 </a:t>
                      </a:r>
                      <a:r>
                        <a:rPr lang="en-US" altLang="ko-KR" sz="1400" dirty="0"/>
                        <a:t>tick</a:t>
                      </a:r>
                      <a:r>
                        <a:rPr lang="ko-KR" altLang="en-US" sz="1400" dirty="0"/>
                        <a:t> 위치와 </a:t>
                      </a:r>
                      <a:r>
                        <a:rPr lang="en-US" altLang="ko-KR" sz="1400" dirty="0"/>
                        <a:t>label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축 한계를 설정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Ylabel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현재 축의 </a:t>
                      </a:r>
                      <a:r>
                        <a:rPr lang="en-US" altLang="ko-KR" sz="1400" dirty="0"/>
                        <a:t>y</a:t>
                      </a:r>
                      <a:r>
                        <a:rPr lang="ko-KR" altLang="en-US" sz="1400" dirty="0"/>
                        <a:t>축 </a:t>
                      </a:r>
                      <a:r>
                        <a:rPr lang="en-US" altLang="ko-KR" sz="1400" dirty="0"/>
                        <a:t>label</a:t>
                      </a:r>
                      <a:r>
                        <a:rPr lang="ko-KR" altLang="en-US" sz="1400" dirty="0"/>
                        <a:t>을 설정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9310602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Ylim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현재 축의 </a:t>
                      </a:r>
                      <a:r>
                        <a:rPr lang="en-US" altLang="ko-KR" sz="1400" dirty="0">
                          <a:effectLst/>
                        </a:rPr>
                        <a:t>y</a:t>
                      </a:r>
                      <a:r>
                        <a:rPr lang="ko-KR" altLang="en-US" sz="1400" dirty="0">
                          <a:effectLst/>
                        </a:rPr>
                        <a:t>축 한계를 설정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28641890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Yscale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u="none" strike="noStrike" kern="1200" dirty="0">
                          <a:effectLst/>
                        </a:rPr>
                        <a:t>y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축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scaling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을 설정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5308956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dirty="0" err="1">
                          <a:effectLst/>
                        </a:rPr>
                        <a:t>Yticks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현재 </a:t>
                      </a:r>
                      <a:r>
                        <a:rPr lang="en-US" altLang="ko-KR" sz="1400" dirty="0"/>
                        <a:t>tick</a:t>
                      </a:r>
                      <a:r>
                        <a:rPr lang="ko-KR" altLang="en-US" sz="1400" dirty="0"/>
                        <a:t> 위치와 </a:t>
                      </a:r>
                      <a:r>
                        <a:rPr lang="en-US" altLang="ko-KR" sz="1400" dirty="0"/>
                        <a:t>label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y</a:t>
                      </a:r>
                      <a:r>
                        <a:rPr lang="ko-KR" altLang="en-US" sz="1400" dirty="0"/>
                        <a:t>축 한계를 설정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180574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Functions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81FC83E-F76B-2544-9D60-54FA3267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35034"/>
              </p:ext>
            </p:extLst>
          </p:nvPr>
        </p:nvGraphicFramePr>
        <p:xfrm>
          <a:off x="854652" y="2499339"/>
          <a:ext cx="4600576" cy="26283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65978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3334598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38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sz="1400" dirty="0" err="1">
                          <a:effectLst/>
                        </a:rPr>
                        <a:t>Figtext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/>
                        <a:t>figure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en-US" altLang="ko-KR" sz="1400" dirty="0"/>
                        <a:t>text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더함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sz="1400" dirty="0">
                          <a:effectLst/>
                        </a:rPr>
                        <a:t>Figure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새로운 </a:t>
                      </a:r>
                      <a:r>
                        <a:rPr lang="en-US" altLang="ko-KR" sz="1400" dirty="0"/>
                        <a:t>figure </a:t>
                      </a:r>
                      <a:r>
                        <a:rPr lang="ko-KR" altLang="en-US" sz="1400" dirty="0"/>
                        <a:t>생성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9310602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Show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/>
                        <a:t>figure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보여줌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28641890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Savefig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현재 </a:t>
                      </a:r>
                      <a:r>
                        <a:rPr lang="en-US" altLang="ko-KR" sz="1400" dirty="0"/>
                        <a:t>figure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저장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5308956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dirty="0">
                          <a:effectLst/>
                        </a:rPr>
                        <a:t>Close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figure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window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닫음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180574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title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8A1D18D-7493-9448-A29D-0B7A7033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4"/>
            <a:ext cx="4524249" cy="26930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967E-2D7B-9D40-BC71-3370EFF2672C}"/>
              </a:ext>
            </a:extLst>
          </p:cNvPr>
          <p:cNvSpPr txBox="1"/>
          <p:nvPr/>
        </p:nvSpPr>
        <p:spPr>
          <a:xfrm>
            <a:off x="884482" y="2689648"/>
            <a:ext cx="419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-US" altLang="ko-Kore-KR" sz="1600" dirty="0"/>
              <a:t>x =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([2, 10])</a:t>
            </a:r>
          </a:p>
          <a:p>
            <a:r>
              <a:rPr lang="en-US" altLang="ko-Kore-KR" sz="1600" dirty="0"/>
              <a:t>y =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([200, 100])</a:t>
            </a:r>
          </a:p>
          <a:p>
            <a:endParaRPr lang="en-US" altLang="ko-Kore-KR" sz="1600" dirty="0"/>
          </a:p>
          <a:p>
            <a:r>
              <a:rPr lang="en-US" altLang="ko-Kore-KR" sz="1600" dirty="0" err="1"/>
              <a:t>plt.plot</a:t>
            </a:r>
            <a:r>
              <a:rPr lang="en-US" altLang="ko-Kore-KR" sz="1600" dirty="0"/>
              <a:t>(x, y, color=“orange")</a:t>
            </a:r>
          </a:p>
          <a:p>
            <a:r>
              <a:rPr lang="en-US" altLang="ko-Kore-KR" sz="1600" dirty="0" err="1">
                <a:solidFill>
                  <a:srgbClr val="C00000"/>
                </a:solidFill>
              </a:rPr>
              <a:t>plt.title</a:t>
            </a:r>
            <a:r>
              <a:rPr lang="en-US" altLang="ko-Kore-KR" sz="1600" dirty="0">
                <a:solidFill>
                  <a:srgbClr val="C00000"/>
                </a:solidFill>
              </a:rPr>
              <a:t>('Graph Title')</a:t>
            </a:r>
          </a:p>
          <a:p>
            <a:r>
              <a:rPr lang="en-US" altLang="ko-Kore-KR" sz="1600" dirty="0" err="1"/>
              <a:t>plt.show</a:t>
            </a:r>
            <a:r>
              <a:rPr lang="en-US" altLang="ko-Kore-KR" sz="1600" dirty="0"/>
              <a:t>()</a:t>
            </a:r>
            <a:endParaRPr lang="en" altLang="ko-Kore-KR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CB0DD9D-5E52-ED43-9D58-96F9BE559BBA}"/>
              </a:ext>
            </a:extLst>
          </p:cNvPr>
          <p:cNvSpPr/>
          <p:nvPr/>
        </p:nvSpPr>
        <p:spPr>
          <a:xfrm>
            <a:off x="5351318" y="2689648"/>
            <a:ext cx="3496256" cy="241124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80" y="2755192"/>
            <a:ext cx="3170723" cy="22252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2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xlabel</a:t>
            </a:r>
            <a:r>
              <a:rPr lang="en-US" altLang="ko-KR" dirty="0"/>
              <a:t>, </a:t>
            </a:r>
            <a:r>
              <a:rPr lang="en-US" altLang="ko-KR" dirty="0" err="1"/>
              <a:t>ylabel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9" y="2366004"/>
            <a:ext cx="4026348" cy="37103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949933" y="2529353"/>
            <a:ext cx="34214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math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(0, </a:t>
            </a:r>
            <a:r>
              <a:rPr lang="en" altLang="ko-Kore-KR" sz="1600" dirty="0" err="1"/>
              <a:t>math.pi</a:t>
            </a:r>
            <a:r>
              <a:rPr lang="en" altLang="ko-Kore-KR" sz="1600" dirty="0"/>
              <a:t>*2, 0.05)</a:t>
            </a:r>
          </a:p>
          <a:p>
            <a:r>
              <a:rPr lang="en" altLang="ko-Kore-KR" sz="1600" dirty="0"/>
              <a:t>y = np.sin(x)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plt.xlabel</a:t>
            </a:r>
            <a:r>
              <a:rPr lang="en" altLang="ko-Kore-KR" sz="1600" dirty="0">
                <a:solidFill>
                  <a:srgbClr val="C00000"/>
                </a:solidFill>
              </a:rPr>
              <a:t>("angle")</a:t>
            </a:r>
          </a:p>
          <a:p>
            <a:r>
              <a:rPr lang="en" altLang="ko-Kore-KR" sz="1600" dirty="0">
                <a:solidFill>
                  <a:srgbClr val="C00000"/>
                </a:solidFill>
              </a:rPr>
              <a:t>plt.ylabel("sine")</a:t>
            </a:r>
          </a:p>
          <a:p>
            <a:endParaRPr lang="en" altLang="ko-Kore-KR" sz="1600" dirty="0">
              <a:solidFill>
                <a:srgbClr val="C00000"/>
              </a:solidFill>
            </a:endParaRPr>
          </a:p>
          <a:p>
            <a:r>
              <a:rPr lang="en" altLang="ko-Kore-KR" sz="1600" dirty="0" err="1"/>
              <a:t>plt.title</a:t>
            </a:r>
            <a:r>
              <a:rPr lang="en" altLang="ko-Kore-KR" sz="1600" dirty="0"/>
              <a:t>('sine wave')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9B0CF088-D881-EA40-B25B-A6CF0FC3B5E3}"/>
              </a:ext>
            </a:extLst>
          </p:cNvPr>
          <p:cNvSpPr/>
          <p:nvPr/>
        </p:nvSpPr>
        <p:spPr>
          <a:xfrm>
            <a:off x="4737897" y="2392597"/>
            <a:ext cx="3619820" cy="2628003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F1EE65-9AB4-5342-8E10-EAAFEC62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21" y="2473994"/>
            <a:ext cx="3294274" cy="23247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0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linspace</a:t>
            </a:r>
            <a:r>
              <a:rPr lang="en-US" altLang="ko-KR" dirty="0"/>
              <a:t>, linearly spaced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E93C05C-3414-4448-86D7-351092A0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99" y="2676491"/>
            <a:ext cx="3617519" cy="352766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19BF1-6DCB-AF42-B328-C586A41CDB79}"/>
              </a:ext>
            </a:extLst>
          </p:cNvPr>
          <p:cNvSpPr txBox="1"/>
          <p:nvPr/>
        </p:nvSpPr>
        <p:spPr>
          <a:xfrm>
            <a:off x="860206" y="2817239"/>
            <a:ext cx="36728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from numpy import *</a:t>
            </a:r>
          </a:p>
          <a:p>
            <a:r>
              <a:rPr lang="en" altLang="ko-Kore-KR" sz="1600" dirty="0"/>
              <a:t>from pylab import *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x = linspace(-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en" altLang="ko-Kore-KR" sz="1600" dirty="0">
                <a:solidFill>
                  <a:srgbClr val="C00000"/>
                </a:solidFill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en" altLang="ko-Kore-KR" sz="1600" dirty="0">
                <a:solidFill>
                  <a:srgbClr val="C00000"/>
                </a:solidFill>
              </a:rPr>
              <a:t>, 30)</a:t>
            </a:r>
          </a:p>
          <a:p>
            <a:r>
              <a:rPr lang="en" altLang="ko-Kore-KR" sz="1600" dirty="0"/>
              <a:t>y = x**2</a:t>
            </a:r>
          </a:p>
          <a:p>
            <a:r>
              <a:rPr lang="en-US" altLang="ko-KR" sz="1600" dirty="0"/>
              <a:t>print(x)</a:t>
            </a:r>
          </a:p>
          <a:p>
            <a:r>
              <a:rPr lang="en-US" altLang="ko-KR" sz="1600" dirty="0"/>
              <a:t>print(y)</a:t>
            </a:r>
          </a:p>
          <a:p>
            <a:endParaRPr lang="en" altLang="ko-Kore-KR" sz="1600" dirty="0"/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plot(x</a:t>
            </a:r>
            <a:r>
              <a:rPr lang="en" altLang="ko-Kore-KR" sz="1600" dirty="0"/>
              <a:t>, y)</a:t>
            </a:r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show</a:t>
            </a:r>
            <a:r>
              <a:rPr lang="en" altLang="ko-Kore-KR" sz="1600" dirty="0"/>
              <a:t>()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9A4A41B4-00A2-9449-BBC5-EE307844D8B4}"/>
              </a:ext>
            </a:extLst>
          </p:cNvPr>
          <p:cNvSpPr/>
          <p:nvPr/>
        </p:nvSpPr>
        <p:spPr>
          <a:xfrm>
            <a:off x="4297719" y="1987527"/>
            <a:ext cx="4499669" cy="373937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26" y="2125266"/>
            <a:ext cx="4191691" cy="338263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linspace</a:t>
            </a:r>
            <a:r>
              <a:rPr lang="en-US" altLang="ko-KR" dirty="0"/>
              <a:t>, ‘r.’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10A7F-FFAA-334C-BE8C-6E6A8BE85290}"/>
              </a:ext>
            </a:extLst>
          </p:cNvPr>
          <p:cNvSpPr txBox="1"/>
          <p:nvPr/>
        </p:nvSpPr>
        <p:spPr>
          <a:xfrm>
            <a:off x="919920" y="1979545"/>
            <a:ext cx="3631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from numpy import *</a:t>
            </a:r>
          </a:p>
          <a:p>
            <a:r>
              <a:rPr lang="en" altLang="ko-Kore-KR" sz="1600" dirty="0"/>
              <a:t>from pylab import *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linspace(-3, 3, 30)</a:t>
            </a:r>
          </a:p>
          <a:p>
            <a:r>
              <a:rPr lang="en" altLang="ko-Kore-KR" sz="1600" dirty="0"/>
              <a:t>y = x**2</a:t>
            </a:r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plot(x</a:t>
            </a:r>
            <a:r>
              <a:rPr lang="en" altLang="ko-Kore-KR" sz="1600" dirty="0"/>
              <a:t>, y, </a:t>
            </a:r>
            <a:r>
              <a:rPr lang="en" altLang="ko-Kore-KR" sz="1600" dirty="0">
                <a:solidFill>
                  <a:srgbClr val="FF0000"/>
                </a:solidFill>
              </a:rPr>
              <a:t>'r.')</a:t>
            </a:r>
          </a:p>
          <a:p>
            <a:endParaRPr lang="en" altLang="ko-Kore-KR" sz="1600" dirty="0"/>
          </a:p>
          <a:p>
            <a:r>
              <a:rPr lang="en-US" altLang="ko-KR" sz="1600" dirty="0" err="1"/>
              <a:t>plt</a:t>
            </a:r>
            <a:r>
              <a:rPr lang="en-US" altLang="ko-KR" sz="1600" dirty="0"/>
              <a:t>.</a:t>
            </a:r>
            <a:r>
              <a:rPr lang="en" altLang="ko-Kore-KR" sz="1600" dirty="0"/>
              <a:t>show()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60F09FA-C22F-224F-8F5D-2E4997E70A62}"/>
              </a:ext>
            </a:extLst>
          </p:cNvPr>
          <p:cNvSpPr/>
          <p:nvPr/>
        </p:nvSpPr>
        <p:spPr>
          <a:xfrm>
            <a:off x="3954969" y="2835700"/>
            <a:ext cx="3701876" cy="261867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E82EA4DA-30EA-764D-A794-052A60D2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5" y="1853248"/>
            <a:ext cx="3536162" cy="25359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78" y="2948155"/>
            <a:ext cx="3443204" cy="23464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linspace</a:t>
            </a:r>
            <a:r>
              <a:rPr lang="en-US" altLang="ko-KR" dirty="0"/>
              <a:t>, ‘r-‘ 'g--'</a:t>
            </a:r>
            <a:endParaRPr lang="ko-KR" alt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E93C05C-3414-4448-86D7-351092A0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49" y="2388497"/>
            <a:ext cx="3560286" cy="27773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19BF1-6DCB-AF42-B328-C586A41CDB79}"/>
              </a:ext>
            </a:extLst>
          </p:cNvPr>
          <p:cNvSpPr txBox="1"/>
          <p:nvPr/>
        </p:nvSpPr>
        <p:spPr>
          <a:xfrm>
            <a:off x="778905" y="2506517"/>
            <a:ext cx="3631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from numpy import *</a:t>
            </a:r>
          </a:p>
          <a:p>
            <a:r>
              <a:rPr lang="en" altLang="ko-Kore-KR" sz="1600" dirty="0"/>
              <a:t>from pylab import *</a:t>
            </a:r>
          </a:p>
          <a:p>
            <a:endParaRPr lang="en" altLang="ko-Kore-KR" sz="1600" dirty="0"/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plot(x</a:t>
            </a:r>
            <a:r>
              <a:rPr lang="en" altLang="ko-Kore-KR" sz="1600" dirty="0"/>
              <a:t>, sin(x))</a:t>
            </a:r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plot(x</a:t>
            </a:r>
            <a:r>
              <a:rPr lang="en" altLang="ko-Kore-KR" sz="1600" dirty="0"/>
              <a:t>, cos(x), </a:t>
            </a:r>
            <a:r>
              <a:rPr lang="en" altLang="ko-Kore-KR" sz="1600" dirty="0">
                <a:solidFill>
                  <a:srgbClr val="FF0000"/>
                </a:solidFill>
              </a:rPr>
              <a:t>'r-'</a:t>
            </a:r>
            <a:r>
              <a:rPr lang="en" altLang="ko-Kore-KR" sz="1600" dirty="0"/>
              <a:t>)</a:t>
            </a:r>
          </a:p>
          <a:p>
            <a:r>
              <a:rPr lang="en-US" altLang="ko-KR" sz="1600" dirty="0" err="1" smtClean="0"/>
              <a:t>plt</a:t>
            </a:r>
            <a:r>
              <a:rPr lang="en-US" altLang="ko-KR" sz="1600" dirty="0" smtClean="0"/>
              <a:t>.</a:t>
            </a:r>
            <a:r>
              <a:rPr lang="en" altLang="ko-Kore-KR" sz="1600" dirty="0" smtClean="0"/>
              <a:t>plot(x</a:t>
            </a:r>
            <a:r>
              <a:rPr lang="en" altLang="ko-Kore-KR" sz="1600" dirty="0"/>
              <a:t>, -sin(x), </a:t>
            </a:r>
            <a:r>
              <a:rPr lang="en" altLang="ko-Kore-KR" sz="1600" dirty="0">
                <a:solidFill>
                  <a:srgbClr val="FF0000"/>
                </a:solidFill>
              </a:rPr>
              <a:t>'g--'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-US" altLang="ko-KR" sz="1600" dirty="0" err="1"/>
              <a:t>plt</a:t>
            </a:r>
            <a:r>
              <a:rPr lang="en-US" altLang="ko-KR" sz="1600" dirty="0"/>
              <a:t>.</a:t>
            </a:r>
            <a:r>
              <a:rPr lang="en" altLang="ko-Kore-KR" sz="1600" dirty="0"/>
              <a:t>show()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D2FCDB-2310-4640-BC99-65EF0D930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33" y="2854539"/>
            <a:ext cx="3707161" cy="2311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1281826D-B6AE-2142-9B41-9E0CACD2C79F}"/>
              </a:ext>
            </a:extLst>
          </p:cNvPr>
          <p:cNvSpPr/>
          <p:nvPr/>
        </p:nvSpPr>
        <p:spPr>
          <a:xfrm>
            <a:off x="3901208" y="2754212"/>
            <a:ext cx="3971496" cy="255159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5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802481"/>
          </a:xfrm>
        </p:spPr>
        <p:txBody>
          <a:bodyPr/>
          <a:lstStyle/>
          <a:p>
            <a:r>
              <a:rPr lang="ko-KR" altLang="en-US" dirty="0"/>
              <a:t>다음 코드에서 아래 사진처럼 나오기 위한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123385-3886-C449-BADA-4CA0297699B7}"/>
              </a:ext>
            </a:extLst>
          </p:cNvPr>
          <p:cNvSpPr/>
          <p:nvPr/>
        </p:nvSpPr>
        <p:spPr>
          <a:xfrm>
            <a:off x="870827" y="2627709"/>
            <a:ext cx="31747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matplotlib.pyplot</a:t>
            </a:r>
            <a:r>
              <a:rPr lang="en" altLang="ko-Kore-KR" sz="1400" dirty="0"/>
              <a:t> as </a:t>
            </a:r>
            <a:r>
              <a:rPr lang="en" altLang="ko-Kore-KR" sz="1400" dirty="0" err="1"/>
              <a:t>plt</a:t>
            </a:r>
            <a:endParaRPr lang="en" altLang="ko-Kore-KR" sz="1400" dirty="0"/>
          </a:p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numpy</a:t>
            </a:r>
            <a:r>
              <a:rPr lang="en" altLang="ko-Kore-KR" sz="1400" dirty="0"/>
              <a:t>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x = </a:t>
            </a:r>
            <a:r>
              <a:rPr lang="en" altLang="ko-Kore-KR" sz="1400" dirty="0" err="1"/>
              <a:t>np.array</a:t>
            </a:r>
            <a:r>
              <a:rPr lang="en" altLang="ko-Kore-KR" sz="1400" dirty="0"/>
              <a:t>([2, 5])</a:t>
            </a:r>
          </a:p>
          <a:p>
            <a:r>
              <a:rPr lang="en" altLang="ko-Kore-KR" sz="1400" dirty="0"/>
              <a:t>y = </a:t>
            </a:r>
            <a:r>
              <a:rPr lang="en" altLang="ko-Kore-KR" sz="1400" dirty="0" err="1"/>
              <a:t>np.array</a:t>
            </a:r>
            <a:r>
              <a:rPr lang="en" altLang="ko-Kore-KR" sz="1400" dirty="0"/>
              <a:t>([200, 100])</a:t>
            </a:r>
          </a:p>
          <a:p>
            <a:endParaRPr lang="en" altLang="ko-Kore-KR" sz="1400" dirty="0"/>
          </a:p>
          <a:p>
            <a:endParaRPr lang="en" altLang="ko-Kore-KR" sz="1400" dirty="0"/>
          </a:p>
          <a:p>
            <a:endParaRPr lang="en" altLang="ko-Kore-KR" sz="1400" dirty="0"/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</a:p>
          <a:p>
            <a:endParaRPr lang="en" altLang="ko-Kore-KR" sz="1400" dirty="0"/>
          </a:p>
          <a:p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B2FD86F-F7D1-FE45-87F7-81863A8F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5" y="2627709"/>
            <a:ext cx="4100513" cy="20512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89D656A-4AF3-4148-BFE3-0F93BCFF4761}"/>
              </a:ext>
            </a:extLst>
          </p:cNvPr>
          <p:cNvSpPr/>
          <p:nvPr/>
        </p:nvSpPr>
        <p:spPr>
          <a:xfrm>
            <a:off x="870827" y="3957656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F69E2-6D4B-B04A-98E7-C000B675C3E6}"/>
              </a:ext>
            </a:extLst>
          </p:cNvPr>
          <p:cNvSpPr txBox="1"/>
          <p:nvPr/>
        </p:nvSpPr>
        <p:spPr>
          <a:xfrm>
            <a:off x="5750923" y="4830228"/>
            <a:ext cx="257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/>
              <a:t>1.</a:t>
            </a:r>
            <a:r>
              <a:rPr lang="ko-KR" altLang="en-US" sz="1200" dirty="0"/>
              <a:t>   </a:t>
            </a: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2. </a:t>
            </a:r>
            <a:r>
              <a:rPr lang="ko-KR" altLang="en-US" sz="1200" dirty="0">
                <a:latin typeface="+mj-ea"/>
                <a:cs typeface="Times New Roman" panose="02020603050405020304" pitchFamily="18" charset="0"/>
              </a:rPr>
              <a:t>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plt.plot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x,y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)</a:t>
            </a:r>
            <a:endParaRPr lang="en" altLang="ko-Kore-KR" sz="1200" dirty="0"/>
          </a:p>
          <a:p>
            <a:pPr lvl="1"/>
            <a:endParaRPr lang="en" altLang="ko-KR" sz="1200" dirty="0"/>
          </a:p>
          <a:p>
            <a:pPr lvl="1"/>
            <a:r>
              <a:rPr lang="en-US" altLang="ko-KR" sz="1200" dirty="0"/>
              <a:t>3.   </a:t>
            </a:r>
            <a:r>
              <a:rPr lang="en-US" altLang="ko-KR" sz="1200" dirty="0" err="1"/>
              <a:t>plt.colorbar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4. </a:t>
            </a:r>
            <a:r>
              <a:rPr lang="ko-KR" altLang="en-US" sz="1200" dirty="0">
                <a:latin typeface="+mj-ea"/>
                <a:cs typeface="Times New Roman" panose="02020603050405020304" pitchFamily="18" charset="0"/>
              </a:rPr>
              <a:t>  </a:t>
            </a:r>
            <a:r>
              <a:rPr lang="en" altLang="ko-Kore-KR" sz="1200" dirty="0" err="1"/>
              <a:t>plt.bar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x,y</a:t>
            </a:r>
            <a:r>
              <a:rPr lang="en" altLang="ko-Kore-KR" sz="1200" dirty="0"/>
              <a:t>)</a:t>
            </a:r>
          </a:p>
          <a:p>
            <a:pPr lvl="1"/>
            <a:endParaRPr lang="ko-KR" altLang="en-US" sz="1200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2925AD7-B7E5-D54E-A089-A50940A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122" y="4714363"/>
            <a:ext cx="2141034" cy="166244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A2D9E-8807-E14E-8AE1-7E6F1606F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85" y="4111961"/>
            <a:ext cx="2168816" cy="14336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802481"/>
          </a:xfrm>
        </p:spPr>
        <p:txBody>
          <a:bodyPr/>
          <a:lstStyle/>
          <a:p>
            <a:r>
              <a:rPr lang="ko-KR" altLang="en-US" dirty="0"/>
              <a:t>다음 코드에서 아래 사진처럼 나오기 위한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123385-3886-C449-BADA-4CA0297699B7}"/>
              </a:ext>
            </a:extLst>
          </p:cNvPr>
          <p:cNvSpPr/>
          <p:nvPr/>
        </p:nvSpPr>
        <p:spPr>
          <a:xfrm>
            <a:off x="870827" y="3149942"/>
            <a:ext cx="317477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([2, 5])</a:t>
            </a:r>
          </a:p>
          <a:p>
            <a:r>
              <a:rPr lang="en" altLang="ko-Kore-KR" sz="1350" dirty="0"/>
              <a:t>y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([200, 100])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  <a:p>
            <a:endParaRPr lang="en" altLang="ko-Kore-KR" sz="1350" dirty="0"/>
          </a:p>
          <a:p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35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B2FD86F-F7D1-FE45-87F7-81863A8F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3" y="3065421"/>
            <a:ext cx="4100513" cy="20512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89D656A-4AF3-4148-BFE3-0F93BCFF4761}"/>
              </a:ext>
            </a:extLst>
          </p:cNvPr>
          <p:cNvSpPr/>
          <p:nvPr/>
        </p:nvSpPr>
        <p:spPr>
          <a:xfrm>
            <a:off x="870827" y="4484506"/>
            <a:ext cx="2035318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F69E2-6D4B-B04A-98E7-C000B675C3E6}"/>
              </a:ext>
            </a:extLst>
          </p:cNvPr>
          <p:cNvSpPr txBox="1"/>
          <p:nvPr/>
        </p:nvSpPr>
        <p:spPr>
          <a:xfrm>
            <a:off x="5718433" y="4971714"/>
            <a:ext cx="2577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/>
              <a:t>1.</a:t>
            </a:r>
            <a:r>
              <a:rPr lang="ko-KR" altLang="en-US" sz="1200" dirty="0"/>
              <a:t>   </a:t>
            </a: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2. </a:t>
            </a:r>
            <a:r>
              <a:rPr lang="ko-KR" altLang="en-US" sz="1200" dirty="0">
                <a:latin typeface="+mj-ea"/>
                <a:cs typeface="Times New Roman" panose="02020603050405020304" pitchFamily="18" charset="0"/>
              </a:rPr>
              <a:t>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plt.plot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x,y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)</a:t>
            </a:r>
            <a:endParaRPr lang="en" altLang="ko-Kore-KR" sz="1200" dirty="0"/>
          </a:p>
          <a:p>
            <a:pPr lvl="1"/>
            <a:endParaRPr lang="en" altLang="ko-KR" sz="1200" dirty="0"/>
          </a:p>
          <a:p>
            <a:pPr lvl="1"/>
            <a:r>
              <a:rPr lang="en-US" altLang="ko-KR" sz="1200" dirty="0"/>
              <a:t>3.   </a:t>
            </a:r>
            <a:r>
              <a:rPr lang="en-US" altLang="ko-KR" sz="1200" dirty="0" err="1"/>
              <a:t>plt.colorbar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4.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  </a:t>
            </a:r>
            <a:r>
              <a:rPr lang="en" altLang="ko-Kore-KR" sz="1200" dirty="0" err="1">
                <a:solidFill>
                  <a:schemeClr val="accent2">
                    <a:lumMod val="75000"/>
                  </a:schemeClr>
                </a:solidFill>
              </a:rPr>
              <a:t>plt.bar</a:t>
            </a:r>
            <a:r>
              <a:rPr lang="en" altLang="ko-Kore-KR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" altLang="ko-Kore-KR" sz="1200" dirty="0" err="1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" altLang="ko-Kore-KR" sz="12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endParaRPr lang="ko-KR" altLang="en-US" sz="1200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2925AD7-B7E5-D54E-A089-A50940A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055" y="4793116"/>
            <a:ext cx="2141034" cy="166244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A2D9E-8807-E14E-8AE1-7E6F1606F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92" y="4399882"/>
            <a:ext cx="2168816" cy="14336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7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Pyplot</a:t>
            </a:r>
            <a:endParaRPr lang="en" altLang="ko-KR" dirty="0"/>
          </a:p>
          <a:p>
            <a:pPr lvl="1"/>
            <a:r>
              <a:rPr lang="en" altLang="ko-KR" dirty="0"/>
              <a:t>plot</a:t>
            </a:r>
            <a:r>
              <a:rPr lang="ko-KR" altLang="en-US" dirty="0"/>
              <a:t>의 종류</a:t>
            </a:r>
          </a:p>
          <a:p>
            <a:pPr lvl="1"/>
            <a:r>
              <a:rPr lang="en" altLang="ko-KR" dirty="0"/>
              <a:t>image </a:t>
            </a:r>
            <a:r>
              <a:rPr lang="ko-KR" altLang="en-US" dirty="0"/>
              <a:t>함수</a:t>
            </a:r>
          </a:p>
          <a:p>
            <a:pPr lvl="1"/>
            <a:r>
              <a:rPr lang="en" altLang="ko-KR" dirty="0"/>
              <a:t>axis </a:t>
            </a:r>
            <a:r>
              <a:rPr lang="ko-KR" altLang="en-US" dirty="0"/>
              <a:t>함수</a:t>
            </a:r>
          </a:p>
          <a:p>
            <a:pPr lvl="1"/>
            <a:r>
              <a:rPr lang="en" altLang="ko-KR" dirty="0"/>
              <a:t>figure </a:t>
            </a:r>
            <a:r>
              <a:rPr lang="ko-KR" altLang="en-US" dirty="0"/>
              <a:t>함수</a:t>
            </a:r>
          </a:p>
          <a:p>
            <a:pPr lvl="1"/>
            <a:r>
              <a:rPr lang="en" altLang="ko-KR" dirty="0"/>
              <a:t>Plot</a:t>
            </a:r>
          </a:p>
          <a:p>
            <a:pPr lvl="1"/>
            <a:r>
              <a:rPr lang="en" altLang="ko-KR" dirty="0" err="1"/>
              <a:t>Pylab</a:t>
            </a:r>
            <a:endParaRPr lang="en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1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u="sng" dirty="0">
                <a:hlinkClick r:id="rId2"/>
              </a:rPr>
              <a:t>https://www.tutorialspoint.com/matplotlib/matplotlib_jupyter_notebook.htm</a:t>
            </a:r>
            <a:r>
              <a:rPr lang="en-US" altLang="ko-Kore-KR" dirty="0"/>
              <a:t> </a:t>
            </a:r>
            <a:endParaRPr lang="en-US" altLang="ko-KR" dirty="0"/>
          </a:p>
          <a:p>
            <a:r>
              <a:rPr lang="en-US" altLang="ko-Kore-KR" u="sng" dirty="0">
                <a:hlinkClick r:id="rId3"/>
              </a:rPr>
              <a:t>https://www.w3schools.com/python/matplotlib_intro.asp</a:t>
            </a:r>
            <a:endParaRPr lang="en-US" altLang="ko-Kore-KR" u="sng" dirty="0"/>
          </a:p>
          <a:p>
            <a:r>
              <a:rPr lang="en-US" altLang="ko-Kore-KR" dirty="0">
                <a:hlinkClick r:id="rId4"/>
              </a:rPr>
              <a:t>https://matplotlib.org/stable/index.html</a:t>
            </a:r>
            <a:endParaRPr lang="en-US" altLang="ko-Kore-KR" dirty="0"/>
          </a:p>
          <a:p>
            <a:r>
              <a:rPr lang="en-US" altLang="ko-Kore-KR" dirty="0">
                <a:hlinkClick r:id="rId5"/>
              </a:rPr>
              <a:t>https://realpython.com/python-matplotlib-guide/</a:t>
            </a:r>
            <a:endParaRPr lang="en-US" altLang="ko-Kore-KR" dirty="0"/>
          </a:p>
          <a:p>
            <a:r>
              <a:rPr lang="en-US" altLang="ko-Kore-KR" dirty="0">
                <a:hlinkClick r:id="rId6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ko-Kore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" altLang="ko-KR" dirty="0"/>
              <a:t>plot</a:t>
            </a:r>
            <a:r>
              <a:rPr lang="ko-KR" altLang="en-US" dirty="0"/>
              <a:t>의 종류</a:t>
            </a:r>
          </a:p>
          <a:p>
            <a:pPr lvl="1"/>
            <a:r>
              <a:rPr lang="en-US" altLang="ko-KR" dirty="0"/>
              <a:t>bar</a:t>
            </a:r>
          </a:p>
          <a:p>
            <a:pPr lvl="1"/>
            <a:r>
              <a:rPr lang="en-US" altLang="ko-KR" dirty="0"/>
              <a:t>plot</a:t>
            </a:r>
          </a:p>
          <a:p>
            <a:pPr lvl="1"/>
            <a:r>
              <a:rPr lang="en-US" altLang="ko-KR" dirty="0"/>
              <a:t>scatter</a:t>
            </a:r>
          </a:p>
          <a:p>
            <a:pPr lvl="1"/>
            <a:r>
              <a:rPr lang="en-US" altLang="ko-KR" dirty="0"/>
              <a:t>Image Functions</a:t>
            </a:r>
          </a:p>
          <a:p>
            <a:pPr lvl="1"/>
            <a:r>
              <a:rPr lang="en-US" altLang="ko-KR" dirty="0"/>
              <a:t>Axis Functions</a:t>
            </a:r>
          </a:p>
          <a:p>
            <a:pPr lvl="1"/>
            <a:r>
              <a:rPr lang="en-US" altLang="ko-KR" dirty="0"/>
              <a:t>Figure Functions</a:t>
            </a:r>
            <a:endParaRPr lang="en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9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 err="1"/>
              <a:t>pyplot</a:t>
            </a:r>
            <a:r>
              <a:rPr lang="en-US" altLang="ko-KR" dirty="0"/>
              <a:t> </a:t>
            </a:r>
            <a:r>
              <a:rPr lang="ko-KR" altLang="en-US" dirty="0"/>
              <a:t>함수의 기능을 설명하시오</a:t>
            </a:r>
            <a:endParaRPr lang="en-US" altLang="ko-KR" dirty="0"/>
          </a:p>
          <a:p>
            <a:pPr lvl="1"/>
            <a:r>
              <a:rPr lang="en-US" altLang="ko-KR" dirty="0" err="1"/>
              <a:t>barh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Hist</a:t>
            </a:r>
            <a:r>
              <a:rPr lang="en-US" altLang="ko-KR"/>
              <a:t>()</a:t>
            </a:r>
            <a:endParaRPr lang="en-US" altLang="ko-KR" dirty="0"/>
          </a:p>
          <a:p>
            <a:pPr lvl="1"/>
            <a:r>
              <a:rPr lang="en-US" altLang="ko-KR" dirty="0"/>
              <a:t>pie()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9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_01_02</a:t>
            </a:r>
            <a:r>
              <a:rPr lang="ko-KR" altLang="en-US" sz="900" dirty="0"/>
              <a:t> </a:t>
            </a:r>
            <a:r>
              <a:rPr lang="en" altLang="ko-KR" sz="900" dirty="0" err="1"/>
              <a:t>pyplot</a:t>
            </a:r>
            <a:r>
              <a:rPr lang="en" altLang="ko-KR" sz="900" dirty="0"/>
              <a:t> </a:t>
            </a:r>
            <a:r>
              <a:rPr lang="ko-KR" altLang="en-US" sz="900" dirty="0"/>
              <a:t>개요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D7DD7B-0300-E94B-A050-D517210E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35613"/>
            <a:ext cx="8515350" cy="1630014"/>
          </a:xfrm>
        </p:spPr>
        <p:txBody>
          <a:bodyPr>
            <a:noAutofit/>
          </a:bodyPr>
          <a:lstStyle/>
          <a:p>
            <a:r>
              <a:rPr lang="en" altLang="ko-Kore-KR" dirty="0"/>
              <a:t>Matplotlib</a:t>
            </a:r>
            <a:r>
              <a:rPr lang="ko-KR" altLang="en-US" dirty="0"/>
              <a:t>가 작동하도록 하는 </a:t>
            </a:r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함수의 모음</a:t>
            </a:r>
            <a:endParaRPr lang="en-US" altLang="ko-KR" dirty="0"/>
          </a:p>
          <a:p>
            <a:r>
              <a:rPr lang="ko-KR" altLang="en-US" dirty="0"/>
              <a:t>그래프 생성</a:t>
            </a:r>
            <a:endParaRPr lang="en-US" altLang="ko-KR" dirty="0"/>
          </a:p>
          <a:p>
            <a:r>
              <a:rPr lang="en-US" altLang="ko-KR" dirty="0"/>
              <a:t> import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EF7FB-CE01-F047-A554-76647E9C2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9" y="3975974"/>
            <a:ext cx="7042490" cy="101369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Plots </a:t>
            </a:r>
            <a:r>
              <a:rPr lang="en-US" altLang="ko-KR" dirty="0" smtClean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D327559-B607-CB4E-A497-360DA03D2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010223"/>
              </p:ext>
            </p:extLst>
          </p:nvPr>
        </p:nvGraphicFramePr>
        <p:xfrm>
          <a:off x="1013713" y="2248501"/>
          <a:ext cx="4962544" cy="30664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68018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3994526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38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Bar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bar </a:t>
                      </a:r>
                      <a:r>
                        <a:rPr lang="en-US" altLang="ko-KR" sz="1400" dirty="0" smtClean="0"/>
                        <a:t>plot</a:t>
                      </a:r>
                      <a:r>
                        <a:rPr lang="ko-KR" altLang="en-US" sz="1400" dirty="0" smtClean="0"/>
                        <a:t> 생성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Barh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horizontal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bar </a:t>
                      </a:r>
                      <a:r>
                        <a:rPr lang="en-US" altLang="ko-KR" sz="1400" dirty="0" smtClean="0"/>
                        <a:t>plot </a:t>
                      </a:r>
                      <a:r>
                        <a:rPr lang="ko-KR" altLang="en-US" sz="1400" dirty="0" smtClean="0"/>
                        <a:t>생성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9310602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Boxplot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box</a:t>
                      </a:r>
                      <a:r>
                        <a:rPr lang="ko-KR" altLang="en-US" sz="1400" dirty="0"/>
                        <a:t>와</a:t>
                      </a:r>
                      <a:r>
                        <a:rPr lang="en-US" altLang="ko-KR" sz="1400" dirty="0"/>
                        <a:t> whisker </a:t>
                      </a:r>
                      <a:r>
                        <a:rPr lang="en-US" altLang="ko-KR" sz="1400" dirty="0" smtClean="0"/>
                        <a:t>plot </a:t>
                      </a:r>
                      <a:r>
                        <a:rPr lang="ko-KR" altLang="en-US" sz="1400" dirty="0" smtClean="0"/>
                        <a:t>생성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28641890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/>
                        <a:t>Hist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Histogram </a:t>
                      </a:r>
                      <a:r>
                        <a:rPr lang="ko-KR" altLang="en-US" sz="1400" dirty="0" smtClean="0"/>
                        <a:t>생성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75308956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dirty="0">
                          <a:effectLst/>
                        </a:rPr>
                        <a:t>hist2d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2D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/>
                        <a:t>histogram </a:t>
                      </a:r>
                      <a:r>
                        <a:rPr lang="ko-KR" altLang="en-US" sz="1400" dirty="0" smtClean="0"/>
                        <a:t>생성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1805743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400" dirty="0">
                          <a:effectLst/>
                        </a:rPr>
                        <a:t>Pie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pie chart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ko-KR" altLang="en-US" sz="1400" dirty="0" smtClean="0"/>
                        <a:t>생성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64065752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</a:t>
            </a:r>
            <a:r>
              <a:rPr lang="ko-KR" altLang="en-US" dirty="0"/>
              <a:t>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D597D4B-6D6D-5B4E-9326-3B314449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61" y="1832746"/>
            <a:ext cx="6305452" cy="26900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6C617-B003-4E47-8280-35C4B9DFF533}"/>
              </a:ext>
            </a:extLst>
          </p:cNvPr>
          <p:cNvSpPr txBox="1"/>
          <p:nvPr/>
        </p:nvSpPr>
        <p:spPr>
          <a:xfrm>
            <a:off x="680479" y="1979129"/>
            <a:ext cx="7136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(["apple", "banana", "strawberry", "orange"])</a:t>
            </a:r>
          </a:p>
          <a:p>
            <a:r>
              <a:rPr lang="en" altLang="ko-Kore-KR" sz="1600" dirty="0"/>
              <a:t>y = np.array</a:t>
            </a:r>
            <a:r>
              <a:rPr lang="en-US" altLang="ko-KR" sz="1600" dirty="0"/>
              <a:t>(</a:t>
            </a:r>
            <a:r>
              <a:rPr lang="en" altLang="ko-Kore-KR" sz="1600" dirty="0"/>
              <a:t>[13, 19, 27, 21])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plt.bar(x, y, color = ‘</a:t>
            </a:r>
            <a:r>
              <a:rPr lang="en-US" altLang="ko-KR" sz="1600" dirty="0" err="1">
                <a:solidFill>
                  <a:srgbClr val="C00000"/>
                </a:solidFill>
              </a:rPr>
              <a:t>lightblue</a:t>
            </a:r>
            <a:r>
              <a:rPr lang="en-US" altLang="ko-KR" sz="1600" dirty="0">
                <a:solidFill>
                  <a:srgbClr val="C00000"/>
                </a:solidFill>
              </a:rPr>
              <a:t>’</a:t>
            </a:r>
            <a:r>
              <a:rPr lang="en" altLang="ko-Kore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" altLang="ko-Kore-KR" sz="1600" dirty="0"/>
              <a:t>plt.show()</a:t>
            </a:r>
          </a:p>
          <a:p>
            <a:endParaRPr lang="en" altLang="ko-Kore-KR" sz="16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14CC2F5-2CC5-E34B-971F-59F3DC90A303}"/>
              </a:ext>
            </a:extLst>
          </p:cNvPr>
          <p:cNvSpPr/>
          <p:nvPr/>
        </p:nvSpPr>
        <p:spPr>
          <a:xfrm>
            <a:off x="5303863" y="3064042"/>
            <a:ext cx="3498494" cy="254105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2" y="3179248"/>
            <a:ext cx="3283970" cy="21922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</a:t>
            </a:r>
            <a:r>
              <a:rPr lang="ko-KR" altLang="en-US" dirty="0"/>
              <a:t> 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8A1D18D-7493-9448-A29D-0B7A7033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4"/>
            <a:ext cx="4524249" cy="26930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967E-2D7B-9D40-BC71-3370EFF2672C}"/>
              </a:ext>
            </a:extLst>
          </p:cNvPr>
          <p:cNvSpPr txBox="1"/>
          <p:nvPr/>
        </p:nvSpPr>
        <p:spPr>
          <a:xfrm>
            <a:off x="839682" y="2671143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-US" altLang="ko-Kore-KR" sz="1600" dirty="0"/>
              <a:t>x =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([2, 10])</a:t>
            </a:r>
          </a:p>
          <a:p>
            <a:r>
              <a:rPr lang="en-US" altLang="ko-Kore-KR" sz="1600" dirty="0"/>
              <a:t>y = </a:t>
            </a:r>
            <a:r>
              <a:rPr lang="en-US" altLang="ko-Kore-KR" sz="1600" dirty="0" err="1"/>
              <a:t>np.array</a:t>
            </a:r>
            <a:r>
              <a:rPr lang="en-US" altLang="ko-Kore-KR" sz="1600" dirty="0"/>
              <a:t>([200, 100])</a:t>
            </a:r>
          </a:p>
          <a:p>
            <a:endParaRPr lang="en-US" altLang="ko-Kore-KR" sz="1600" dirty="0"/>
          </a:p>
          <a:p>
            <a:r>
              <a:rPr lang="en-US" altLang="ko-Kore-KR" sz="1600" dirty="0" err="1">
                <a:solidFill>
                  <a:srgbClr val="C00000"/>
                </a:solidFill>
              </a:rPr>
              <a:t>plt.plot</a:t>
            </a:r>
            <a:r>
              <a:rPr lang="en-US" altLang="ko-Kore-KR" sz="1600" dirty="0">
                <a:solidFill>
                  <a:srgbClr val="C00000"/>
                </a:solidFill>
              </a:rPr>
              <a:t>(x, y, color="orange")</a:t>
            </a:r>
          </a:p>
          <a:p>
            <a:r>
              <a:rPr lang="en-US" altLang="ko-Kore-KR" sz="1600" dirty="0" err="1"/>
              <a:t>plt.show</a:t>
            </a:r>
            <a:r>
              <a:rPr lang="en-US" altLang="ko-Kore-KR" sz="1600" dirty="0"/>
              <a:t>()</a:t>
            </a:r>
            <a:endParaRPr lang="en" altLang="ko-Kore-KR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CB0DD9D-5E52-ED43-9D58-96F9BE559BBA}"/>
              </a:ext>
            </a:extLst>
          </p:cNvPr>
          <p:cNvSpPr/>
          <p:nvPr/>
        </p:nvSpPr>
        <p:spPr>
          <a:xfrm>
            <a:off x="5351318" y="2772546"/>
            <a:ext cx="3496256" cy="241124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20" y="2867789"/>
            <a:ext cx="3299065" cy="22022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r>
              <a:rPr lang="ko-KR" altLang="en-US" dirty="0"/>
              <a:t> 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2CB86DC-8F60-3149-829C-8D20C475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0" y="1739635"/>
            <a:ext cx="8782922" cy="38051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6FAE-D607-6645-AA40-07794C3925E0}"/>
              </a:ext>
            </a:extLst>
          </p:cNvPr>
          <p:cNvSpPr txBox="1"/>
          <p:nvPr/>
        </p:nvSpPr>
        <p:spPr>
          <a:xfrm>
            <a:off x="361611" y="1861352"/>
            <a:ext cx="87823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import numpy as np</a:t>
            </a:r>
          </a:p>
          <a:p>
            <a:endParaRPr lang="en" altLang="ko-Kore-KR" sz="1600" dirty="0"/>
          </a:p>
          <a:p>
            <a:r>
              <a:rPr lang="es-ES" altLang="ko-Kore-KR" sz="1600" dirty="0"/>
              <a:t>x = np.array([13,20,18,10,2,17,6,9,14,11])</a:t>
            </a:r>
          </a:p>
          <a:p>
            <a:r>
              <a:rPr lang="es-ES" altLang="ko-Kore-KR" sz="1600" dirty="0"/>
              <a:t>y = np.array([85,67,90,88,111,89,70,87,95,78])</a:t>
            </a:r>
          </a:p>
          <a:p>
            <a:endParaRPr lang="es-ES" altLang="ko-Kore-KR" sz="1600" dirty="0"/>
          </a:p>
          <a:p>
            <a:r>
              <a:rPr lang="en" altLang="ko-Kore-KR" sz="1600" dirty="0"/>
              <a:t>colors = np.array(["red","green","blue","yellow","pink","black","orange","purple","beige","brown"])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plt.scatter(x, y, c=colors)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plt.colorbar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/>
              <a:t>plt.show()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1792A6F-D06A-0143-B916-E038CE8ECD3F}"/>
              </a:ext>
            </a:extLst>
          </p:cNvPr>
          <p:cNvSpPr/>
          <p:nvPr/>
        </p:nvSpPr>
        <p:spPr>
          <a:xfrm>
            <a:off x="3988640" y="3934043"/>
            <a:ext cx="3329300" cy="2458992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29" y="4104512"/>
            <a:ext cx="3037520" cy="211805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6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Functions</a:t>
            </a:r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4734D4B-6226-7B48-A7F7-73E6A5F2C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26058"/>
              </p:ext>
            </p:extLst>
          </p:nvPr>
        </p:nvGraphicFramePr>
        <p:xfrm>
          <a:off x="916998" y="2562599"/>
          <a:ext cx="4600576" cy="17522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00908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3299668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38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Imread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파일로부터 이미지를 배열로 </a:t>
                      </a:r>
                      <a:r>
                        <a:rPr lang="ko-KR" altLang="en-US" sz="1400" dirty="0" err="1"/>
                        <a:t>읽어들임</a:t>
                      </a:r>
                      <a:endParaRPr lang="ko-KR" altLang="en-US" sz="1400" dirty="0"/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Imsave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배열을 이미지 파일로 저장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93106021"/>
                  </a:ext>
                </a:extLst>
              </a:tr>
              <a:tr h="438065">
                <a:tc>
                  <a:txBody>
                    <a:bodyPr/>
                    <a:lstStyle/>
                    <a:p>
                      <a:pPr algn="l" fontAlgn="base"/>
                      <a:r>
                        <a:rPr lang="en" altLang="ko-Kore-KR" sz="1400" dirty="0" err="1"/>
                        <a:t>Imshow</a:t>
                      </a:r>
                      <a:endParaRPr lang="en-US" sz="140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/>
                        <a:t>이미지를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축 상에서 보여줌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52864189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0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imread</a:t>
            </a:r>
            <a:r>
              <a:rPr lang="en-US" altLang="ko-KR" dirty="0"/>
              <a:t>, </a:t>
            </a:r>
            <a:r>
              <a:rPr lang="en-US" altLang="ko-KR" dirty="0" err="1"/>
              <a:t>imshow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2CB86DC-8F60-3149-829C-8D20C475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7" y="1640990"/>
            <a:ext cx="6274314" cy="36755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6FAE-D607-6645-AA40-07794C3925E0}"/>
              </a:ext>
            </a:extLst>
          </p:cNvPr>
          <p:cNvSpPr txBox="1"/>
          <p:nvPr/>
        </p:nvSpPr>
        <p:spPr>
          <a:xfrm>
            <a:off x="568813" y="1640989"/>
            <a:ext cx="5919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ko-Kore-KR" sz="1600" dirty="0"/>
          </a:p>
          <a:p>
            <a:r>
              <a:rPr lang="es-ES" altLang="ko-Kore-KR" sz="1600" dirty="0"/>
              <a:t>import matplotlib.image as img</a:t>
            </a:r>
          </a:p>
          <a:p>
            <a:r>
              <a:rPr lang="es-ES" altLang="ko-Kore-KR" sz="1600" dirty="0"/>
              <a:t>import matplotlib.pyplot as plt</a:t>
            </a:r>
          </a:p>
          <a:p>
            <a:endParaRPr lang="es-ES" altLang="ko-Kore-KR" sz="1600" dirty="0"/>
          </a:p>
          <a:p>
            <a:r>
              <a:rPr lang="es-ES" altLang="ko-Kore-KR" sz="1600" dirty="0"/>
              <a:t>fileName "c:\\kmkim\\7_VariousLang\\beach01.jpg"</a:t>
            </a:r>
          </a:p>
          <a:p>
            <a:r>
              <a:rPr lang="es-ES" altLang="ko-Kore-KR" sz="1600" dirty="0">
                <a:solidFill>
                  <a:srgbClr val="FF0000"/>
                </a:solidFill>
              </a:rPr>
              <a:t>ndarray = img.imread(fileName)</a:t>
            </a:r>
          </a:p>
          <a:p>
            <a:endParaRPr lang="es-ES" altLang="ko-Kore-KR" sz="1600" dirty="0"/>
          </a:p>
          <a:p>
            <a:r>
              <a:rPr lang="es-ES" altLang="ko-Kore-KR" sz="1600" dirty="0"/>
              <a:t>print(type(ndarray))</a:t>
            </a:r>
          </a:p>
          <a:p>
            <a:r>
              <a:rPr lang="es-ES" altLang="ko-Kore-KR" sz="1600" dirty="0"/>
              <a:t>print(ndarray.ndim)</a:t>
            </a:r>
          </a:p>
          <a:p>
            <a:r>
              <a:rPr lang="es-ES" altLang="ko-Kore-KR" sz="1600" dirty="0"/>
              <a:t>print(ndarray.shape)</a:t>
            </a:r>
          </a:p>
          <a:p>
            <a:endParaRPr lang="es-ES" altLang="ko-Kore-KR" sz="1600" dirty="0"/>
          </a:p>
          <a:p>
            <a:r>
              <a:rPr lang="es-ES" altLang="ko-Kore-KR" sz="1600" dirty="0">
                <a:solidFill>
                  <a:srgbClr val="FF0000"/>
                </a:solidFill>
              </a:rPr>
              <a:t>plt.imshow(ndarray)</a:t>
            </a:r>
          </a:p>
          <a:p>
            <a:r>
              <a:rPr lang="en-US" altLang="ko-Kore-KR" sz="1600" dirty="0" err="1">
                <a:solidFill>
                  <a:srgbClr val="FF0000"/>
                </a:solidFill>
              </a:rPr>
              <a:t>plt.show</a:t>
            </a:r>
            <a:r>
              <a:rPr lang="en-US" altLang="ko-Kore-KR" sz="1600" dirty="0">
                <a:solidFill>
                  <a:srgbClr val="FF0000"/>
                </a:solidFill>
              </a:rPr>
              <a:t>()</a:t>
            </a:r>
            <a:endParaRPr lang="es-ES" altLang="ko-Kore-KR" sz="1600" dirty="0">
              <a:solidFill>
                <a:srgbClr val="FF0000"/>
              </a:solidFill>
            </a:endParaRPr>
          </a:p>
          <a:p>
            <a:endParaRPr lang="en" altLang="ko-Kore-KR" sz="1600" dirty="0">
              <a:solidFill>
                <a:srgbClr val="FF00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11792A6F-D06A-0143-B916-E038CE8ECD3F}"/>
              </a:ext>
            </a:extLst>
          </p:cNvPr>
          <p:cNvSpPr/>
          <p:nvPr/>
        </p:nvSpPr>
        <p:spPr>
          <a:xfrm>
            <a:off x="4905050" y="3648581"/>
            <a:ext cx="3876152" cy="306367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10" y="3713503"/>
            <a:ext cx="3582233" cy="279135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6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6496</TotalTime>
  <Words>770</Words>
  <Application>Microsoft Office PowerPoint</Application>
  <PresentationFormat>화면 슬라이드 쇼(4:3)</PresentationFormat>
  <Paragraphs>272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pyplot 개요 14주차_01_02</vt:lpstr>
      <vt:lpstr>학습목표</vt:lpstr>
      <vt:lpstr>Pyplot</vt:lpstr>
      <vt:lpstr>Types of Plots  </vt:lpstr>
      <vt:lpstr>Bar 예제</vt:lpstr>
      <vt:lpstr>Plot 예제</vt:lpstr>
      <vt:lpstr>Scatter 예제</vt:lpstr>
      <vt:lpstr>Image Functions</vt:lpstr>
      <vt:lpstr> imread, imshow</vt:lpstr>
      <vt:lpstr>Axis Functions 1</vt:lpstr>
      <vt:lpstr>Axis Functions 2</vt:lpstr>
      <vt:lpstr>Figure Functions</vt:lpstr>
      <vt:lpstr> title</vt:lpstr>
      <vt:lpstr> xlabel, ylabel</vt:lpstr>
      <vt:lpstr> linspace, linearly spaced</vt:lpstr>
      <vt:lpstr>linspace, ‘r.’</vt:lpstr>
      <vt:lpstr>linspace, ‘r-‘ 'g--'</vt:lpstr>
      <vt:lpstr>연습문제 1</vt:lpstr>
      <vt:lpstr>연습문제 1 답안</vt:lpstr>
      <vt:lpstr>Reference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616</cp:revision>
  <dcterms:created xsi:type="dcterms:W3CDTF">2015-11-07T02:06:58Z</dcterms:created>
  <dcterms:modified xsi:type="dcterms:W3CDTF">2023-05-05T13:34:07Z</dcterms:modified>
</cp:coreProperties>
</file>