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7"/>
  </p:notesMasterIdLst>
  <p:sldIdLst>
    <p:sldId id="1780" r:id="rId2"/>
    <p:sldId id="1781" r:id="rId3"/>
    <p:sldId id="1782" r:id="rId4"/>
    <p:sldId id="1783" r:id="rId5"/>
    <p:sldId id="1784" r:id="rId6"/>
    <p:sldId id="1785" r:id="rId7"/>
    <p:sldId id="1786" r:id="rId8"/>
    <p:sldId id="1787" r:id="rId9"/>
    <p:sldId id="1788" r:id="rId10"/>
    <p:sldId id="1789" r:id="rId11"/>
    <p:sldId id="1790" r:id="rId12"/>
    <p:sldId id="1791" r:id="rId13"/>
    <p:sldId id="1793" r:id="rId14"/>
    <p:sldId id="1794" r:id="rId15"/>
    <p:sldId id="179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2023-05-06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3621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0205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E723-0D7C-46AB-93E0-9AD14F957C32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7AE6-1522-4377-B005-80A3BCDB5328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3659-D107-403F-85CF-6F75773CAE63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9F82-B290-41E5-9D5E-451D7975383D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8DD21-8C5A-4527-AC52-DF394F63CE7B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44DC-1B46-4963-AC38-DF0FA8D214D1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6459-6F08-41F7-8BE1-90F5F1121647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89E3-35D1-4CAE-9652-4B6040E00E32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CFFB-4D8F-4594-86A9-E81ACEAE0F2B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A06B-1094-462F-A5C8-E6AFFE9879B3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F75C-881B-4D87-95D8-018D01B08ECF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1A49-6A55-41CC-97FD-745DDB3837DA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6B36-1742-4038-A3C0-0BC88DEA9800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AC8A-9E85-4501-AB1B-EEB0DE0338DA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9E5C-0FDA-4949-87A5-7475ED223415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F629-870B-4F3F-8E70-3A385E463370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325-6028-443C-AA92-059CD4B85126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7AF4E88-CCC9-4457-A635-998A87F41CC2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473198" y="2689665"/>
            <a:ext cx="7543492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</a:rPr>
              <a:t>histograms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14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_01_08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94998" y="4888116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42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r>
              <a:rPr lang="ko-KR" altLang="en-US" dirty="0"/>
              <a:t> 답안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127EA323-DF6B-C948-9AD7-5371FAE2F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982" y="1704257"/>
            <a:ext cx="8626192" cy="270059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0C7412-2214-E14E-9811-86C5F657E315}"/>
              </a:ext>
            </a:extLst>
          </p:cNvPr>
          <p:cNvSpPr txBox="1"/>
          <p:nvPr/>
        </p:nvSpPr>
        <p:spPr>
          <a:xfrm>
            <a:off x="534710" y="1926252"/>
            <a:ext cx="8609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matplotlib.pyplot</a:t>
            </a:r>
            <a:r>
              <a:rPr lang="en" altLang="ko-Kore-KR" sz="1600" dirty="0"/>
              <a:t> as </a:t>
            </a:r>
            <a:r>
              <a:rPr lang="en" altLang="ko-Kore-KR" sz="1600" dirty="0" err="1"/>
              <a:t>plt</a:t>
            </a:r>
            <a:endParaRPr lang="en" altLang="ko-Kore-KR" sz="1600" dirty="0"/>
          </a:p>
          <a:p>
            <a:endParaRPr lang="en" altLang="ko-Kore-KR" sz="1600" dirty="0"/>
          </a:p>
          <a:p>
            <a:r>
              <a:rPr lang="en" altLang="ko-Kore-KR" sz="1600" dirty="0"/>
              <a:t>weight = [68, 81, 64, 56, 78, 74, 61, 77, 66, 68, 59, 71, 80, 59, 67, 81, 69, 73, 69, 74, 70, 65]</a:t>
            </a:r>
          </a:p>
          <a:p>
            <a:endParaRPr lang="en" altLang="ko-Kore-KR" sz="1600" dirty="0"/>
          </a:p>
          <a:p>
            <a:r>
              <a:rPr lang="en" altLang="ko-Kore-KR" sz="1600" dirty="0" err="1"/>
              <a:t>plt.hist</a:t>
            </a:r>
            <a:r>
              <a:rPr lang="en" altLang="ko-Kore-KR" sz="1600" dirty="0"/>
              <a:t>(weight, color="pink")</a:t>
            </a:r>
          </a:p>
          <a:p>
            <a:r>
              <a:rPr lang="en" altLang="ko-Kore-KR" sz="1600" dirty="0" err="1"/>
              <a:t>plt.show</a:t>
            </a:r>
            <a:r>
              <a:rPr lang="en" altLang="ko-Kore-KR" sz="1600" dirty="0"/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44C3F3-3C92-A945-8444-60BDBBD0F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131" y="3254916"/>
            <a:ext cx="4078335" cy="2624774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497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 </a:t>
            </a:r>
            <a:r>
              <a:rPr lang="en-US" altLang="ko-KR" smtClean="0"/>
              <a:t>3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값이 </a:t>
            </a:r>
            <a:r>
              <a:rPr lang="en-US" altLang="ko-KR" dirty="0"/>
              <a:t>68, 81, 64, 56, 78, 74, 61, 77, 66, 68, 59, 71, 80, 59, 67, 81, 69, 73, 69, 74, 70, 65</a:t>
            </a:r>
            <a:r>
              <a:rPr lang="ko-KR" altLang="en-US" dirty="0"/>
              <a:t> 인 </a:t>
            </a:r>
            <a:endParaRPr lang="en-US" altLang="ko-KR" dirty="0"/>
          </a:p>
          <a:p>
            <a:r>
              <a:rPr lang="ko-KR" altLang="en-US" dirty="0"/>
              <a:t>누적되는 히스토그램 보라색 그래프로 </a:t>
            </a:r>
            <a:r>
              <a:rPr lang="ko-KR" altLang="en-US" dirty="0" err="1"/>
              <a:t>그리시오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513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r>
              <a:rPr lang="ko-KR" altLang="en-US" dirty="0"/>
              <a:t> 답안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127EA323-DF6B-C948-9AD7-5371FAE2F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982" y="1704257"/>
            <a:ext cx="8626192" cy="270059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0C7412-2214-E14E-9811-86C5F657E315}"/>
              </a:ext>
            </a:extLst>
          </p:cNvPr>
          <p:cNvSpPr txBox="1"/>
          <p:nvPr/>
        </p:nvSpPr>
        <p:spPr>
          <a:xfrm>
            <a:off x="534710" y="1926252"/>
            <a:ext cx="860929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matplotlib.pyplot</a:t>
            </a:r>
            <a:r>
              <a:rPr lang="en" altLang="ko-Kore-KR" sz="1600" dirty="0"/>
              <a:t> as </a:t>
            </a:r>
            <a:r>
              <a:rPr lang="en" altLang="ko-Kore-KR" sz="1600" dirty="0" err="1"/>
              <a:t>plt</a:t>
            </a:r>
            <a:endParaRPr lang="en" altLang="ko-Kore-KR" sz="1600" dirty="0"/>
          </a:p>
          <a:p>
            <a:endParaRPr lang="en" altLang="ko-Kore-KR" sz="1600" dirty="0"/>
          </a:p>
          <a:p>
            <a:r>
              <a:rPr lang="en" altLang="ko-Kore-KR" sz="1600" dirty="0"/>
              <a:t>weight = [68, 81, 64, 56, 78, 74, 61, 77, 66, 68, 59, 71, 80, 59, 67, 81, 69, 73, 69, 74, 70, 65]</a:t>
            </a:r>
          </a:p>
          <a:p>
            <a:endParaRPr lang="en" altLang="ko-Kore-KR" sz="1600" dirty="0"/>
          </a:p>
          <a:p>
            <a:r>
              <a:rPr lang="de-DE" altLang="ko-KR" dirty="0"/>
              <a:t>plt.hist(weight, </a:t>
            </a:r>
            <a:r>
              <a:rPr lang="en-US" altLang="ko-KR" dirty="0"/>
              <a:t>cumulative=True, color='purple‘ )</a:t>
            </a:r>
            <a:r>
              <a:rPr lang="de-DE" altLang="ko-KR" dirty="0"/>
              <a:t> </a:t>
            </a:r>
          </a:p>
          <a:p>
            <a:endParaRPr lang="de-DE" altLang="ko-Kore-KR" sz="1600" dirty="0"/>
          </a:p>
          <a:p>
            <a:r>
              <a:rPr lang="en" altLang="ko-Kore-KR" sz="1600" dirty="0"/>
              <a:t>plt.show()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091" y="3221919"/>
            <a:ext cx="4475284" cy="3514044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730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강의 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en-US" altLang="ko-KR" dirty="0"/>
              <a:t>Plot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lvl="1"/>
            <a:r>
              <a:rPr lang="en-US" altLang="ko-KR" dirty="0"/>
              <a:t>Histograms</a:t>
            </a:r>
          </a:p>
          <a:p>
            <a:pPr lvl="1"/>
            <a:r>
              <a:rPr lang="ko-KR" altLang="en-US" dirty="0"/>
              <a:t>빈도 분포 그래프를 보여줌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smtClean="0"/>
              <a:t>.</a:t>
            </a:r>
            <a:r>
              <a:rPr lang="en-US" altLang="ko-KR" dirty="0" err="1" smtClean="0"/>
              <a:t>hist</a:t>
            </a:r>
            <a:r>
              <a:rPr lang="en-US" altLang="ko-KR" dirty="0" smtClean="0"/>
              <a:t>()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24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hist</a:t>
            </a:r>
            <a:r>
              <a:rPr lang="en-US" altLang="ko-KR" dirty="0"/>
              <a:t>() </a:t>
            </a:r>
            <a:r>
              <a:rPr lang="ko-KR" altLang="en-US" dirty="0"/>
              <a:t>함수를 사용하면 어떤 형태의 그래프가 그려지는가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히스토그램을 그리면서</a:t>
            </a:r>
            <a:r>
              <a:rPr lang="en-US" altLang="ko-KR"/>
              <a:t>, cumulative=True </a:t>
            </a:r>
            <a:r>
              <a:rPr lang="ko-KR" altLang="en-US" dirty="0"/>
              <a:t>라는</a:t>
            </a:r>
            <a:r>
              <a:rPr lang="en-US" altLang="ko-KR" dirty="0"/>
              <a:t> option</a:t>
            </a:r>
            <a:r>
              <a:rPr lang="ko-KR" altLang="en-US" dirty="0"/>
              <a:t>을 사용하면 어떤 모양의 그래프가 그려지는지 설명하시오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478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BC1D9D2C-5A2E-5B4F-A28A-62E307EB5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442" y="5090531"/>
            <a:ext cx="6620968" cy="861420"/>
          </a:xfrm>
        </p:spPr>
        <p:txBody>
          <a:bodyPr>
            <a:normAutofit/>
          </a:bodyPr>
          <a:lstStyle/>
          <a:p>
            <a:r>
              <a:rPr lang="en-US" altLang="ko-KR" sz="900" dirty="0"/>
              <a:t>14</a:t>
            </a:r>
            <a:r>
              <a:rPr lang="ko-KR" altLang="en-US" sz="900" dirty="0"/>
              <a:t>주차</a:t>
            </a:r>
            <a:r>
              <a:rPr lang="en-US" altLang="ko-KR" sz="900" dirty="0"/>
              <a:t>_01_01</a:t>
            </a:r>
            <a:r>
              <a:rPr lang="ko-KR" altLang="en-US" sz="900" dirty="0"/>
              <a:t> </a:t>
            </a:r>
            <a:r>
              <a:rPr lang="en-US" altLang="ko-KR" sz="900"/>
              <a:t>histograms</a:t>
            </a:r>
            <a:endParaRPr lang="ko-Kore-KR" altLang="en-US" sz="9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799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en-US" altLang="ko-KR" dirty="0"/>
              <a:t>Plot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lvl="1"/>
            <a:r>
              <a:rPr lang="en-US" altLang="ko-KR" dirty="0" smtClean="0"/>
              <a:t>Histograms: .</a:t>
            </a:r>
            <a:r>
              <a:rPr lang="en-US" altLang="ko-KR" dirty="0" err="1" smtClean="0"/>
              <a:t>hist</a:t>
            </a:r>
            <a:r>
              <a:rPr lang="en-US" altLang="ko-KR" dirty="0" smtClean="0"/>
              <a:t>()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452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Matplotlib</a:t>
            </a:r>
            <a:r>
              <a:rPr lang="en-US" altLang="ko-KR" dirty="0"/>
              <a:t> Histograms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1024AA6-512B-AA4F-9FC4-613786D9D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336" y="2125266"/>
            <a:ext cx="8369775" cy="458273"/>
          </a:xfrm>
        </p:spPr>
        <p:txBody>
          <a:bodyPr/>
          <a:lstStyle/>
          <a:p>
            <a:r>
              <a:rPr lang="ko-KR" altLang="en-US" dirty="0"/>
              <a:t>빈도 분포 그래프를 보여줌</a:t>
            </a:r>
            <a:r>
              <a:rPr lang="en-US" altLang="ko-KR" dirty="0"/>
              <a:t>.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54CB64C0-FF52-1043-85DB-4ECBC50CE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96" y="2897743"/>
            <a:ext cx="4169704" cy="254932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A05AD7-B45A-D349-87DD-82DD07C70D4E}"/>
              </a:ext>
            </a:extLst>
          </p:cNvPr>
          <p:cNvSpPr txBox="1"/>
          <p:nvPr/>
        </p:nvSpPr>
        <p:spPr>
          <a:xfrm>
            <a:off x="879956" y="3065375"/>
            <a:ext cx="45242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matplotlib.pyplot</a:t>
            </a:r>
            <a:r>
              <a:rPr lang="en" altLang="ko-Kore-KR" sz="1600" dirty="0"/>
              <a:t> as </a:t>
            </a:r>
            <a:r>
              <a:rPr lang="en" altLang="ko-Kore-KR" sz="1600" dirty="0" err="1"/>
              <a:t>plt</a:t>
            </a:r>
            <a:endParaRPr lang="en" altLang="ko-Kore-KR" sz="1600" dirty="0"/>
          </a:p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numpy</a:t>
            </a:r>
            <a:r>
              <a:rPr lang="en" altLang="ko-Kore-KR" sz="1600" dirty="0"/>
              <a:t> as np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x = </a:t>
            </a:r>
            <a:r>
              <a:rPr lang="en" altLang="ko-Kore-KR" sz="1600" dirty="0" err="1"/>
              <a:t>np.random.normal</a:t>
            </a:r>
            <a:r>
              <a:rPr lang="en" altLang="ko-Kore-KR" sz="1600" dirty="0"/>
              <a:t>(170, 10, 250)</a:t>
            </a:r>
          </a:p>
          <a:p>
            <a:endParaRPr lang="en" altLang="ko-Kore-KR" sz="1600" dirty="0"/>
          </a:p>
          <a:p>
            <a:r>
              <a:rPr lang="en" altLang="ko-Kore-KR" sz="1600" dirty="0" err="1">
                <a:solidFill>
                  <a:srgbClr val="C00000"/>
                </a:solidFill>
              </a:rPr>
              <a:t>plt.hist</a:t>
            </a:r>
            <a:r>
              <a:rPr lang="en" altLang="ko-Kore-KR" sz="1600" dirty="0">
                <a:solidFill>
                  <a:srgbClr val="C00000"/>
                </a:solidFill>
              </a:rPr>
              <a:t>(x)</a:t>
            </a:r>
          </a:p>
          <a:p>
            <a:r>
              <a:rPr lang="en" altLang="ko-Kore-KR" sz="1600" dirty="0" err="1"/>
              <a:t>plt.show</a:t>
            </a:r>
            <a:r>
              <a:rPr lang="en" altLang="ko-Kore-KR" sz="1600" dirty="0"/>
              <a:t>()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6C0F6F4-F226-AA4B-B0EF-A689315F0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508" y="3133966"/>
            <a:ext cx="2800350" cy="1790700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40A20934-E179-BF4B-A21F-D0E123514F7E}"/>
              </a:ext>
            </a:extLst>
          </p:cNvPr>
          <p:cNvSpPr/>
          <p:nvPr/>
        </p:nvSpPr>
        <p:spPr>
          <a:xfrm>
            <a:off x="5452856" y="3065375"/>
            <a:ext cx="2800351" cy="1961039"/>
          </a:xfrm>
          <a:prstGeom prst="frame">
            <a:avLst>
              <a:gd name="adj1" fmla="val 264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47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6957FBED-00C0-BE4B-A7D5-3E85F9BF6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430" y="2130827"/>
            <a:ext cx="3894401" cy="3021276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38EB4-B11F-1B44-AE05-7E58743BA8AC}"/>
              </a:ext>
            </a:extLst>
          </p:cNvPr>
          <p:cNvSpPr txBox="1"/>
          <p:nvPr/>
        </p:nvSpPr>
        <p:spPr>
          <a:xfrm>
            <a:off x="821829" y="2262025"/>
            <a:ext cx="45242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matplotlib.pyplot</a:t>
            </a:r>
            <a:r>
              <a:rPr lang="en" altLang="ko-Kore-KR" sz="1600" dirty="0"/>
              <a:t> as </a:t>
            </a:r>
            <a:r>
              <a:rPr lang="en" altLang="ko-Kore-KR" sz="1600" dirty="0" err="1"/>
              <a:t>plt</a:t>
            </a:r>
            <a:endParaRPr lang="en" altLang="ko-Kore-KR" sz="1600" dirty="0"/>
          </a:p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numpy</a:t>
            </a:r>
            <a:r>
              <a:rPr lang="en" altLang="ko-Kore-KR" sz="1600" dirty="0"/>
              <a:t> as np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x = </a:t>
            </a:r>
            <a:r>
              <a:rPr lang="en" altLang="ko-Kore-KR" sz="1600" dirty="0" err="1"/>
              <a:t>np.random.normal</a:t>
            </a:r>
            <a:r>
              <a:rPr lang="en" altLang="ko-Kore-KR" sz="1600" dirty="0"/>
              <a:t>(10, 130, 250)</a:t>
            </a:r>
          </a:p>
          <a:p>
            <a:endParaRPr lang="en" altLang="ko-Kore-KR" sz="1600" dirty="0"/>
          </a:p>
          <a:p>
            <a:r>
              <a:rPr lang="en" altLang="ko-Kore-KR" sz="1600" dirty="0" err="1"/>
              <a:t>plt.hist</a:t>
            </a:r>
            <a:r>
              <a:rPr lang="en" altLang="ko-Kore-KR" sz="1600" dirty="0"/>
              <a:t>(x, color="purple")</a:t>
            </a:r>
          </a:p>
          <a:p>
            <a:r>
              <a:rPr lang="en" altLang="ko-Kore-KR" sz="1600" dirty="0" err="1"/>
              <a:t>plt.show</a:t>
            </a:r>
            <a:r>
              <a:rPr lang="en" altLang="ko-Kore-KR" sz="1600" dirty="0"/>
              <a:t>()</a:t>
            </a:r>
          </a:p>
          <a:p>
            <a:endParaRPr lang="en" altLang="ko-Kore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3ADB93-9188-8548-83F0-2A033F959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660" y="2130826"/>
            <a:ext cx="3630067" cy="2446137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44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2, bins</a:t>
            </a:r>
            <a:r>
              <a:rPr lang="ko-KR" altLang="en-US" dirty="0"/>
              <a:t> 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6957FBED-00C0-BE4B-A7D5-3E85F9BF6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430" y="2130826"/>
            <a:ext cx="4658648" cy="351288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38EB4-B11F-1B44-AE05-7E58743BA8AC}"/>
              </a:ext>
            </a:extLst>
          </p:cNvPr>
          <p:cNvSpPr txBox="1"/>
          <p:nvPr/>
        </p:nvSpPr>
        <p:spPr>
          <a:xfrm>
            <a:off x="821829" y="2262025"/>
            <a:ext cx="452424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matplotlib.pyplot</a:t>
            </a:r>
            <a:r>
              <a:rPr lang="en" altLang="ko-Kore-KR" sz="1600" dirty="0"/>
              <a:t> as </a:t>
            </a:r>
            <a:r>
              <a:rPr lang="en" altLang="ko-Kore-KR" sz="1600" dirty="0" err="1"/>
              <a:t>plt</a:t>
            </a:r>
            <a:endParaRPr lang="en" altLang="ko-Kore-KR" sz="1600" dirty="0"/>
          </a:p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numpy</a:t>
            </a:r>
            <a:r>
              <a:rPr lang="en" altLang="ko-Kore-KR" sz="1600" dirty="0"/>
              <a:t> as np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x = </a:t>
            </a:r>
            <a:r>
              <a:rPr lang="en" altLang="ko-Kore-KR" sz="1600" dirty="0" err="1"/>
              <a:t>np.random.normal</a:t>
            </a:r>
            <a:r>
              <a:rPr lang="en" altLang="ko-Kore-KR" sz="1600" dirty="0"/>
              <a:t>(10, 130, 250)</a:t>
            </a:r>
          </a:p>
          <a:p>
            <a:endParaRPr lang="en" altLang="ko-Kore-KR" sz="1600" dirty="0"/>
          </a:p>
          <a:p>
            <a:r>
              <a:rPr lang="de-DE" altLang="ko-KR" sz="1600" dirty="0"/>
              <a:t>plt.hist(</a:t>
            </a:r>
            <a:r>
              <a:rPr lang="en-US" altLang="ko-KR" sz="1600" dirty="0"/>
              <a:t>x</a:t>
            </a:r>
            <a:r>
              <a:rPr lang="de-DE" altLang="ko-KR" sz="1600" dirty="0"/>
              <a:t>, </a:t>
            </a:r>
            <a:r>
              <a:rPr lang="en-US" altLang="ko-KR" sz="1600" dirty="0"/>
              <a:t>bins=10, </a:t>
            </a:r>
            <a:r>
              <a:rPr lang="de-DE" altLang="ko-KR" sz="1600" dirty="0"/>
              <a:t>label='bins=10') </a:t>
            </a:r>
          </a:p>
          <a:p>
            <a:r>
              <a:rPr lang="de-DE" altLang="ko-KR" sz="1600" dirty="0"/>
              <a:t>plt.hist(</a:t>
            </a:r>
            <a:r>
              <a:rPr lang="en-US" altLang="ko-KR" sz="1600" dirty="0"/>
              <a:t>x</a:t>
            </a:r>
            <a:r>
              <a:rPr lang="de-DE" altLang="ko-KR" sz="1600" dirty="0"/>
              <a:t>, bins=30, label='bins=30')</a:t>
            </a:r>
          </a:p>
          <a:p>
            <a:r>
              <a:rPr lang="en" altLang="ko-Kore-KR" sz="1600" dirty="0"/>
              <a:t>plt.show()</a:t>
            </a:r>
          </a:p>
          <a:p>
            <a:endParaRPr lang="en" altLang="ko-Kore-KR" sz="1600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748" y="3242982"/>
            <a:ext cx="3924678" cy="3040244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446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3, cumulative </a:t>
            </a:r>
            <a:r>
              <a:rPr lang="ko-KR" altLang="en-US" dirty="0"/>
              <a:t> 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6957FBED-00C0-BE4B-A7D5-3E85F9BF6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101" y="1689285"/>
            <a:ext cx="6096828" cy="294261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38EB4-B11F-1B44-AE05-7E58743BA8AC}"/>
              </a:ext>
            </a:extLst>
          </p:cNvPr>
          <p:cNvSpPr txBox="1"/>
          <p:nvPr/>
        </p:nvSpPr>
        <p:spPr>
          <a:xfrm>
            <a:off x="908282" y="1853248"/>
            <a:ext cx="620823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matplotlib.pyplot</a:t>
            </a:r>
            <a:r>
              <a:rPr lang="en" altLang="ko-Kore-KR" sz="1600" dirty="0"/>
              <a:t> as </a:t>
            </a:r>
            <a:r>
              <a:rPr lang="en" altLang="ko-Kore-KR" sz="1600" dirty="0" err="1"/>
              <a:t>plt</a:t>
            </a:r>
            <a:endParaRPr lang="en" altLang="ko-Kore-KR" sz="1600" dirty="0"/>
          </a:p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numpy</a:t>
            </a:r>
            <a:r>
              <a:rPr lang="en" altLang="ko-Kore-KR" sz="1600" dirty="0"/>
              <a:t> as np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x = </a:t>
            </a:r>
            <a:r>
              <a:rPr lang="en" altLang="ko-Kore-KR" sz="1600" dirty="0" err="1"/>
              <a:t>np.random.normal</a:t>
            </a:r>
            <a:r>
              <a:rPr lang="en" altLang="ko-Kore-KR" sz="1600" dirty="0"/>
              <a:t>(10, 130, 250)</a:t>
            </a:r>
          </a:p>
          <a:p>
            <a:endParaRPr lang="en" altLang="ko-Kore-KR" sz="1600" dirty="0"/>
          </a:p>
          <a:p>
            <a:r>
              <a:rPr lang="de-DE" altLang="ko-KR" sz="1600" dirty="0"/>
              <a:t>plt.hist(</a:t>
            </a:r>
            <a:r>
              <a:rPr lang="en-US" altLang="ko-KR" sz="1600" dirty="0"/>
              <a:t>x</a:t>
            </a:r>
            <a:r>
              <a:rPr lang="de-DE" altLang="ko-KR" sz="1600" dirty="0"/>
              <a:t>, </a:t>
            </a:r>
            <a:r>
              <a:rPr lang="en-US" altLang="ko-KR" sz="1600" dirty="0"/>
              <a:t>cumulative=True, </a:t>
            </a:r>
            <a:r>
              <a:rPr lang="de-DE" altLang="ko-KR" sz="1600" dirty="0"/>
              <a:t>label='</a:t>
            </a:r>
            <a:r>
              <a:rPr lang="en-US" altLang="ko-KR" sz="1600" dirty="0"/>
              <a:t>cumulative</a:t>
            </a:r>
            <a:r>
              <a:rPr lang="de-DE" altLang="ko-KR" sz="1600" dirty="0"/>
              <a:t>') </a:t>
            </a:r>
          </a:p>
          <a:p>
            <a:r>
              <a:rPr lang="de-DE" altLang="ko-KR" sz="1600" dirty="0"/>
              <a:t>plt.hist(</a:t>
            </a:r>
            <a:r>
              <a:rPr lang="en-US" altLang="ko-KR" sz="1600" dirty="0"/>
              <a:t>x</a:t>
            </a:r>
            <a:r>
              <a:rPr lang="de-DE" altLang="ko-KR" sz="1600" dirty="0"/>
              <a:t>, </a:t>
            </a:r>
            <a:r>
              <a:rPr lang="en-US" altLang="ko-KR" sz="1600" dirty="0"/>
              <a:t>cumulative=False</a:t>
            </a:r>
            <a:r>
              <a:rPr lang="de-DE" altLang="ko-KR" sz="1600" dirty="0"/>
              <a:t>)</a:t>
            </a:r>
          </a:p>
          <a:p>
            <a:r>
              <a:rPr lang="en" altLang="ko-Kore-KR" sz="1600" dirty="0"/>
              <a:t>plt.show()</a:t>
            </a:r>
          </a:p>
          <a:p>
            <a:endParaRPr lang="en" altLang="ko-Kore-KR" sz="16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554" y="3575574"/>
            <a:ext cx="3973227" cy="308411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603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1" y="2226469"/>
            <a:ext cx="6059933" cy="3263504"/>
          </a:xfrm>
        </p:spPr>
        <p:txBody>
          <a:bodyPr/>
          <a:lstStyle/>
          <a:p>
            <a:r>
              <a:rPr lang="ko-KR" altLang="en-US" dirty="0"/>
              <a:t>위 그림과 아래그림처럼 막대그래프로 그리기 위한 각각의 알맞은 </a:t>
            </a:r>
            <a:r>
              <a:rPr lang="ko-KR" altLang="en-US" dirty="0" err="1"/>
              <a:t>함수표현은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C9047F-D9E2-9041-BCD9-782EA3C1B0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003" y="3553523"/>
            <a:ext cx="1957497" cy="12909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7EB973B-F2EA-7747-A521-88C7E5FF95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417" y="3553524"/>
            <a:ext cx="1998914" cy="12909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AE3A8D-BBF2-7A4F-8B66-A1900F35E70D}"/>
              </a:ext>
            </a:extLst>
          </p:cNvPr>
          <p:cNvSpPr txBox="1"/>
          <p:nvPr/>
        </p:nvSpPr>
        <p:spPr>
          <a:xfrm>
            <a:off x="848362" y="3649134"/>
            <a:ext cx="26636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" altLang="ko-Kore-KR" sz="1200" dirty="0"/>
              <a:t>1. </a:t>
            </a:r>
            <a:r>
              <a:rPr lang="en" altLang="ko-Kore-KR" sz="1200" dirty="0" err="1"/>
              <a:t>plt.pie</a:t>
            </a:r>
            <a:endParaRPr lang="en" altLang="ko-Kore-KR" sz="1200" dirty="0"/>
          </a:p>
          <a:p>
            <a:pPr marL="600075" lvl="1" indent="-257175">
              <a:buAutoNum type="arabicPeriod"/>
            </a:pPr>
            <a:endParaRPr lang="en-US" altLang="ko-KR" sz="1200" dirty="0">
              <a:latin typeface="+mj-ea"/>
              <a:cs typeface="Times New Roman" panose="02020603050405020304" pitchFamily="18" charset="0"/>
            </a:endParaRPr>
          </a:p>
          <a:p>
            <a:pPr lvl="1"/>
            <a:r>
              <a:rPr lang="en-US" altLang="ko-KR" sz="1200" dirty="0">
                <a:latin typeface="+mj-ea"/>
                <a:cs typeface="Times New Roman" panose="02020603050405020304" pitchFamily="18" charset="0"/>
              </a:rPr>
              <a:t>2. </a:t>
            </a:r>
            <a:r>
              <a:rPr lang="en" altLang="ko-Kore-KR" sz="1200" dirty="0" err="1"/>
              <a:t>plt</a:t>
            </a:r>
            <a:r>
              <a:rPr lang="en" altLang="ko-Kore-KR" sz="1200" dirty="0"/>
              <a:t>.</a:t>
            </a:r>
            <a:r>
              <a:rPr lang="en-US" altLang="ko-Kore-KR" sz="1200" dirty="0"/>
              <a:t>bar</a:t>
            </a:r>
            <a:endParaRPr lang="en" altLang="ko-Kore-KR" sz="1200" dirty="0"/>
          </a:p>
          <a:p>
            <a:pPr lvl="1"/>
            <a:endParaRPr lang="en" altLang="ko-KR" sz="1200" dirty="0"/>
          </a:p>
          <a:p>
            <a:pPr lvl="1"/>
            <a:r>
              <a:rPr lang="en-US" altLang="ko-KR" sz="1200" dirty="0"/>
              <a:t>3. </a:t>
            </a:r>
            <a:r>
              <a:rPr lang="en" altLang="ko-Kore-KR" sz="1200" dirty="0" err="1"/>
              <a:t>plt.barh</a:t>
            </a:r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r>
              <a:rPr lang="en-US" altLang="ko-KR" sz="1200" dirty="0">
                <a:latin typeface="+mj-ea"/>
                <a:cs typeface="Times New Roman" panose="02020603050405020304" pitchFamily="18" charset="0"/>
              </a:rPr>
              <a:t>4. </a:t>
            </a:r>
            <a:r>
              <a:rPr lang="en" altLang="ko-Kore-KR" sz="1200" dirty="0" err="1"/>
              <a:t>plt.hist</a:t>
            </a:r>
            <a:endParaRPr lang="ko-KR" altLang="en-US" sz="1200" dirty="0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001F4245-B0A4-7D40-94A1-ED59C5444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361" y="3337863"/>
            <a:ext cx="2701383" cy="1920979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55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r>
              <a:rPr lang="ko-KR" altLang="en-US" dirty="0"/>
              <a:t> 답안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1" y="2226469"/>
            <a:ext cx="6059933" cy="3263504"/>
          </a:xfrm>
        </p:spPr>
        <p:txBody>
          <a:bodyPr/>
          <a:lstStyle/>
          <a:p>
            <a:r>
              <a:rPr lang="ko-KR" altLang="en-US" dirty="0"/>
              <a:t>위 그림과 아래그림처럼 막대그래프로 그리기 위한 각각의 알맞은 </a:t>
            </a:r>
            <a:r>
              <a:rPr lang="ko-KR" altLang="en-US" dirty="0" err="1"/>
              <a:t>함수표현은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C9047F-D9E2-9041-BCD9-782EA3C1B0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280" y="3649133"/>
            <a:ext cx="1957497" cy="12909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7EB973B-F2EA-7747-A521-88C7E5FF95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946" y="3649134"/>
            <a:ext cx="1998914" cy="12909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AE3A8D-BBF2-7A4F-8B66-A1900F35E70D}"/>
              </a:ext>
            </a:extLst>
          </p:cNvPr>
          <p:cNvSpPr txBox="1"/>
          <p:nvPr/>
        </p:nvSpPr>
        <p:spPr>
          <a:xfrm>
            <a:off x="848362" y="3649134"/>
            <a:ext cx="26636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" altLang="ko-Kore-KR" sz="1200" dirty="0"/>
              <a:t>1. </a:t>
            </a:r>
            <a:r>
              <a:rPr lang="en" altLang="ko-Kore-KR" sz="1200" dirty="0" err="1"/>
              <a:t>plt.pie</a:t>
            </a:r>
            <a:endParaRPr lang="en" altLang="ko-Kore-KR" sz="1200" dirty="0"/>
          </a:p>
          <a:p>
            <a:pPr marL="600075" lvl="1" indent="-257175">
              <a:buAutoNum type="arabicPeriod"/>
            </a:pPr>
            <a:endParaRPr lang="en-US" altLang="ko-KR" sz="1200" dirty="0">
              <a:latin typeface="+mj-ea"/>
              <a:cs typeface="Times New Roman" panose="02020603050405020304" pitchFamily="18" charset="0"/>
            </a:endParaRPr>
          </a:p>
          <a:p>
            <a:pPr lvl="1"/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latin typeface="+mj-ea"/>
                <a:cs typeface="Times New Roman" panose="02020603050405020304" pitchFamily="18" charset="0"/>
              </a:rPr>
              <a:t>2. </a:t>
            </a:r>
            <a:r>
              <a:rPr lang="en" altLang="ko-Kore-KR" sz="1200" dirty="0" err="1">
                <a:solidFill>
                  <a:schemeClr val="accent2">
                    <a:lumMod val="75000"/>
                  </a:schemeClr>
                </a:solidFill>
              </a:rPr>
              <a:t>plt</a:t>
            </a:r>
            <a:r>
              <a:rPr lang="en" altLang="ko-Kore-KR" sz="12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en-US" altLang="ko-Kore-KR" sz="1200" dirty="0">
                <a:solidFill>
                  <a:schemeClr val="accent2">
                    <a:lumMod val="75000"/>
                  </a:schemeClr>
                </a:solidFill>
              </a:rPr>
              <a:t>bar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왼쪽 그림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" altLang="ko-Kore-KR" sz="1200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en" altLang="ko-KR" sz="1200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3. </a:t>
            </a:r>
            <a:r>
              <a:rPr lang="en" altLang="ko-Kore-KR" sz="1200" dirty="0">
                <a:solidFill>
                  <a:schemeClr val="accent2">
                    <a:lumMod val="75000"/>
                  </a:schemeClr>
                </a:solidFill>
              </a:rPr>
              <a:t>plt.barh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오른쪽 그림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lvl="1"/>
            <a:endParaRPr lang="en-US" altLang="ko-KR" sz="1200" dirty="0"/>
          </a:p>
          <a:p>
            <a:pPr lvl="1"/>
            <a:r>
              <a:rPr lang="en-US" altLang="ko-KR" sz="1200" dirty="0">
                <a:latin typeface="+mj-ea"/>
                <a:cs typeface="Times New Roman" panose="02020603050405020304" pitchFamily="18" charset="0"/>
              </a:rPr>
              <a:t>4. </a:t>
            </a:r>
            <a:r>
              <a:rPr lang="en" altLang="ko-Kore-KR" sz="1200" dirty="0" err="1"/>
              <a:t>plt.hist</a:t>
            </a:r>
            <a:endParaRPr lang="ko-KR" altLang="en-US" sz="1200" dirty="0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001F4245-B0A4-7D40-94A1-ED59C5444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361" y="3337863"/>
            <a:ext cx="2701383" cy="1920979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56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 </a:t>
            </a:r>
            <a:r>
              <a:rPr lang="en-US" altLang="ko-KR" smtClean="0"/>
              <a:t>2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값이 </a:t>
            </a:r>
            <a:r>
              <a:rPr lang="en-US" altLang="ko-KR" dirty="0"/>
              <a:t>68, 81, 64, 56, 78, 74, 61, 77, 66, 68, 59, 71, 80, 59, 67, 81, 69, 73, 69, 74, 70, 65</a:t>
            </a:r>
            <a:r>
              <a:rPr lang="ko-KR" altLang="en-US" dirty="0"/>
              <a:t> 인 </a:t>
            </a:r>
            <a:endParaRPr lang="en-US" altLang="ko-KR" dirty="0"/>
          </a:p>
          <a:p>
            <a:r>
              <a:rPr lang="ko-KR" altLang="en-US" dirty="0"/>
              <a:t>분홍색 히스토그램 그래프로 </a:t>
            </a:r>
            <a:r>
              <a:rPr lang="ko-KR" altLang="en-US" dirty="0" err="1"/>
              <a:t>그리시오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75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6500</TotalTime>
  <Words>496</Words>
  <Application>Microsoft Office PowerPoint</Application>
  <PresentationFormat>화면 슬라이드 쇼(4:3)</PresentationFormat>
  <Paragraphs>106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맑은 고딕</vt:lpstr>
      <vt:lpstr>함초롬바탕</vt:lpstr>
      <vt:lpstr>Arial</vt:lpstr>
      <vt:lpstr>Century Gothic</vt:lpstr>
      <vt:lpstr>Times New Roman</vt:lpstr>
      <vt:lpstr>Wingdings 3</vt:lpstr>
      <vt:lpstr>이온</vt:lpstr>
      <vt:lpstr>histograms 14주차_01_08</vt:lpstr>
      <vt:lpstr>학습목표</vt:lpstr>
      <vt:lpstr>Matplotlib Histograms</vt:lpstr>
      <vt:lpstr>예제 1</vt:lpstr>
      <vt:lpstr>예제 2, bins </vt:lpstr>
      <vt:lpstr>예제 3, cumulative  </vt:lpstr>
      <vt:lpstr>연습문제 1 </vt:lpstr>
      <vt:lpstr>연습문제 1 답안 </vt:lpstr>
      <vt:lpstr>연습문제 2</vt:lpstr>
      <vt:lpstr>연습문제 2 답안</vt:lpstr>
      <vt:lpstr>연습문제 3</vt:lpstr>
      <vt:lpstr>연습문제 3 답안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625</cp:revision>
  <dcterms:created xsi:type="dcterms:W3CDTF">2015-11-07T02:06:58Z</dcterms:created>
  <dcterms:modified xsi:type="dcterms:W3CDTF">2023-05-06T12:10:14Z</dcterms:modified>
</cp:coreProperties>
</file>