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1796" r:id="rId2"/>
    <p:sldId id="1797" r:id="rId3"/>
    <p:sldId id="1798" r:id="rId4"/>
    <p:sldId id="1799" r:id="rId5"/>
    <p:sldId id="1800" r:id="rId6"/>
    <p:sldId id="1801" r:id="rId7"/>
    <p:sldId id="1802" r:id="rId8"/>
    <p:sldId id="1803" r:id="rId9"/>
    <p:sldId id="1804" r:id="rId10"/>
    <p:sldId id="1805" r:id="rId11"/>
    <p:sldId id="1809" r:id="rId12"/>
    <p:sldId id="1810" r:id="rId13"/>
    <p:sldId id="181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7592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732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E7B-0762-48E0-9C22-4D96662116F5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43D5-2DB0-4A8E-8647-8EF7E738919F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4C8-E20C-46F6-94AF-0CB8192365BF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0D24-07A5-46A3-950B-1BBD93A49A6C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CB3-43E9-4C1F-934E-ADE24A769B17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E45D-2262-4D21-A05C-48954760CD8D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B79B-FAF7-46BF-B930-43419D0D49D3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0FB-E5E5-4533-91D0-5F95DA07182A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99A9-9F24-4F67-B91A-044CD3A4AB3D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BD82-2DE2-4F25-B738-C3CCF7836244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BFAC-41A3-47E8-BEE4-FF43FE26E8A4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545A-A01F-4DE7-A196-075B1240BEAD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BDB-3102-440A-AEDC-BF211A9AE51D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A59C-A34E-4483-B4D7-C012FA2EC48E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353-D3A5-4491-BD4D-9E00822540D8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6A-F130-4E1E-930D-E87A4F7491FF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FF98-35C2-434A-9940-4EFB49F9FBBB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BC5AE1-3754-49CD-9AFD-5DDED70AE165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3198" y="2689665"/>
            <a:ext cx="7543492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pie charts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4454" y="4868660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7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</a:t>
            </a:r>
            <a:r>
              <a:rPr lang="ko-KR" altLang="en-US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0170045-38D8-2A45-B572-9CFEA38A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68" y="1763197"/>
            <a:ext cx="5806451" cy="281613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3FF62-494D-E54F-B366-94C145A7D950}"/>
              </a:ext>
            </a:extLst>
          </p:cNvPr>
          <p:cNvSpPr txBox="1"/>
          <p:nvPr/>
        </p:nvSpPr>
        <p:spPr>
          <a:xfrm>
            <a:off x="945056" y="1893990"/>
            <a:ext cx="57015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([60, 20, 15, 5])</a:t>
            </a:r>
          </a:p>
          <a:p>
            <a:r>
              <a:rPr lang="en" altLang="ko-Kore-KR" sz="1600" dirty="0" err="1"/>
              <a:t>mylabels</a:t>
            </a:r>
            <a:r>
              <a:rPr lang="en" altLang="ko-Kore-KR" sz="1600" dirty="0"/>
              <a:t> = ["Python", "C", "C++", "Java"]</a:t>
            </a:r>
          </a:p>
          <a:p>
            <a:r>
              <a:rPr lang="en" altLang="ko-Kore-KR" sz="1600" dirty="0" err="1">
                <a:solidFill>
                  <a:srgbClr val="FF0000"/>
                </a:solidFill>
              </a:rPr>
              <a:t>myexplode</a:t>
            </a:r>
            <a:r>
              <a:rPr lang="en" altLang="ko-Kore-KR" sz="1600" dirty="0">
                <a:solidFill>
                  <a:srgbClr val="FF0000"/>
                </a:solidFill>
              </a:rPr>
              <a:t> = [0, 0, 0.5, 0]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plt.pie</a:t>
            </a:r>
            <a:r>
              <a:rPr lang="en" altLang="ko-Kore-KR" sz="1600" dirty="0"/>
              <a:t>(y, labels = </a:t>
            </a:r>
            <a:r>
              <a:rPr lang="en" altLang="ko-Kore-KR" sz="1600" dirty="0" err="1"/>
              <a:t>mylabels</a:t>
            </a:r>
            <a:r>
              <a:rPr lang="en" altLang="ko-Kore-KR" sz="1600" dirty="0"/>
              <a:t>, explode = </a:t>
            </a:r>
            <a:r>
              <a:rPr lang="en" altLang="ko-Kore-KR" sz="1600" dirty="0" err="1"/>
              <a:t>myexplode</a:t>
            </a:r>
            <a:r>
              <a:rPr lang="en" altLang="ko-Kore-KR" sz="1600" dirty="0"/>
              <a:t>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  <a:p>
            <a:endParaRPr lang="en" altLang="ko-Kore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A51EA5-14D9-7644-AB3A-A8B9597EC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3544628"/>
            <a:ext cx="3136900" cy="312383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0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Plot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Pie Charts	</a:t>
            </a:r>
          </a:p>
          <a:p>
            <a:pPr lvl="1"/>
            <a:r>
              <a:rPr lang="ko-KR" altLang="en-US" dirty="0" smtClean="0"/>
              <a:t>원형 </a:t>
            </a:r>
            <a:r>
              <a:rPr lang="ko-KR" altLang="en-US" dirty="0"/>
              <a:t>차트를 그릴 수 있음</a:t>
            </a:r>
            <a:endParaRPr lang="en-US" altLang="ko-KR" dirty="0"/>
          </a:p>
          <a:p>
            <a:pPr lvl="2"/>
            <a:r>
              <a:rPr lang="en-US" altLang="ko-KR" dirty="0"/>
              <a:t>pie</a:t>
            </a:r>
          </a:p>
          <a:p>
            <a:pPr lvl="3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8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pie() </a:t>
            </a:r>
            <a:r>
              <a:rPr lang="ko-KR" altLang="en-US" dirty="0"/>
              <a:t>함수를 사용하면 어떤 형태의 그래프가 그려지는가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8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C1D9D2C-5A2E-5B4F-A28A-62E307EB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14</a:t>
            </a:r>
            <a:r>
              <a:rPr lang="ko-KR" altLang="en-US" sz="900" dirty="0"/>
              <a:t>주차</a:t>
            </a:r>
            <a:r>
              <a:rPr lang="en-US" altLang="ko-KR" sz="900" dirty="0"/>
              <a:t>_01_09 pie charts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1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Plot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Pie Charts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5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Pie Charts 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AA624C6-7956-4C45-93F2-285A6A7F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6" y="2125266"/>
            <a:ext cx="8369775" cy="458273"/>
          </a:xfrm>
        </p:spPr>
        <p:txBody>
          <a:bodyPr/>
          <a:lstStyle/>
          <a:p>
            <a:r>
              <a:rPr lang="ko-KR" altLang="en-US" dirty="0"/>
              <a:t>원 그래프를 그릴 수 있음</a:t>
            </a:r>
            <a:r>
              <a:rPr lang="en-US" altLang="ko-KR" dirty="0"/>
              <a:t>.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108AB6D-8B9C-4E4D-B168-2C63E333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560" y="2801607"/>
            <a:ext cx="4402491" cy="269300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598A2-7D1A-7744-9903-E046DFBFCDD3}"/>
              </a:ext>
            </a:extLst>
          </p:cNvPr>
          <p:cNvSpPr txBox="1"/>
          <p:nvPr/>
        </p:nvSpPr>
        <p:spPr>
          <a:xfrm>
            <a:off x="936850" y="3031127"/>
            <a:ext cx="4524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([35, 25, 25, 15])</a:t>
            </a:r>
          </a:p>
          <a:p>
            <a:endParaRPr lang="en" altLang="ko-Kore-KR" sz="1600" dirty="0"/>
          </a:p>
          <a:p>
            <a:r>
              <a:rPr lang="en" altLang="ko-Kore-KR" sz="1600" dirty="0" err="1">
                <a:solidFill>
                  <a:srgbClr val="C00000"/>
                </a:solidFill>
              </a:rPr>
              <a:t>plt.pie</a:t>
            </a:r>
            <a:r>
              <a:rPr lang="en" altLang="ko-Kore-KR" sz="1600" dirty="0">
                <a:solidFill>
                  <a:srgbClr val="C00000"/>
                </a:solidFill>
              </a:rPr>
              <a:t>(y)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137AFB-CB31-BA40-8375-DE436F7E1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388" y="3984123"/>
            <a:ext cx="1769381" cy="1665976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5132E8B9-000A-2A40-B550-EE6EAA431187}"/>
              </a:ext>
            </a:extLst>
          </p:cNvPr>
          <p:cNvSpPr/>
          <p:nvPr/>
        </p:nvSpPr>
        <p:spPr>
          <a:xfrm>
            <a:off x="5339341" y="3725116"/>
            <a:ext cx="2635580" cy="2243785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34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Pie Charts 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108AB6D-8B9C-4E4D-B168-2C63E333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70" y="2082498"/>
            <a:ext cx="6095256" cy="355138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598A2-7D1A-7744-9903-E046DFBFCDD3}"/>
              </a:ext>
            </a:extLst>
          </p:cNvPr>
          <p:cNvSpPr txBox="1"/>
          <p:nvPr/>
        </p:nvSpPr>
        <p:spPr>
          <a:xfrm>
            <a:off x="794629" y="2274837"/>
            <a:ext cx="59797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([35, 25, 25, 15])</a:t>
            </a:r>
          </a:p>
          <a:p>
            <a:r>
              <a:rPr lang="en" altLang="ko-Kore-KR" sz="1600" dirty="0" err="1"/>
              <a:t>mylabels</a:t>
            </a:r>
            <a:r>
              <a:rPr lang="en" altLang="ko-Kore-KR" sz="1600" dirty="0"/>
              <a:t> = ["Apples", "Bananas", "Cherries", "Dates"]</a:t>
            </a:r>
          </a:p>
          <a:p>
            <a:endParaRPr lang="en" altLang="ko-Kore-KR" sz="1600" dirty="0"/>
          </a:p>
          <a:p>
            <a:r>
              <a:rPr lang="en" altLang="ko-Kore-KR" sz="1600" dirty="0" err="1">
                <a:solidFill>
                  <a:srgbClr val="C00000"/>
                </a:solidFill>
              </a:rPr>
              <a:t>plt.pie</a:t>
            </a:r>
            <a:r>
              <a:rPr lang="en" altLang="ko-Kore-KR" sz="1600" dirty="0">
                <a:solidFill>
                  <a:srgbClr val="C00000"/>
                </a:solidFill>
              </a:rPr>
              <a:t>(y, labels = </a:t>
            </a:r>
            <a:r>
              <a:rPr lang="en" altLang="ko-Kore-KR" sz="1600" dirty="0" err="1">
                <a:solidFill>
                  <a:srgbClr val="C00000"/>
                </a:solidFill>
              </a:rPr>
              <a:t>mylabels</a:t>
            </a:r>
            <a:r>
              <a:rPr lang="en" altLang="ko-Kore-KR" sz="1600" dirty="0">
                <a:solidFill>
                  <a:srgbClr val="C00000"/>
                </a:solidFill>
              </a:rPr>
              <a:t>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26D18E-C0A8-3646-A300-FA80B721E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00" y="4062933"/>
            <a:ext cx="2595840" cy="2101394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5132E8B9-000A-2A40-B550-EE6EAA431187}"/>
              </a:ext>
            </a:extLst>
          </p:cNvPr>
          <p:cNvSpPr/>
          <p:nvPr/>
        </p:nvSpPr>
        <p:spPr>
          <a:xfrm>
            <a:off x="5131904" y="3858191"/>
            <a:ext cx="2881386" cy="2510878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4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Pie Charts 3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108AB6D-8B9C-4E4D-B168-2C63E333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461" y="1872326"/>
            <a:ext cx="6412416" cy="274883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598A2-7D1A-7744-9903-E046DFBFCDD3}"/>
              </a:ext>
            </a:extLst>
          </p:cNvPr>
          <p:cNvSpPr txBox="1"/>
          <p:nvPr/>
        </p:nvSpPr>
        <p:spPr>
          <a:xfrm>
            <a:off x="951945" y="2008572"/>
            <a:ext cx="6264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([35, 25, 25, 15])</a:t>
            </a:r>
          </a:p>
          <a:p>
            <a:r>
              <a:rPr lang="en" altLang="ko-Kore-KR" sz="1600" dirty="0" err="1"/>
              <a:t>mylabels</a:t>
            </a:r>
            <a:r>
              <a:rPr lang="en" altLang="ko-Kore-KR" sz="1600" dirty="0"/>
              <a:t> = ["Apples", "Bananas", "Cherries", "Dates"]</a:t>
            </a:r>
          </a:p>
          <a:p>
            <a:r>
              <a:rPr lang="en" altLang="ko-Kore-KR" sz="1600" dirty="0" err="1">
                <a:solidFill>
                  <a:srgbClr val="FF0000"/>
                </a:solidFill>
              </a:rPr>
              <a:t>myexplode</a:t>
            </a:r>
            <a:r>
              <a:rPr lang="en" altLang="ko-Kore-KR" sz="1600" dirty="0">
                <a:solidFill>
                  <a:srgbClr val="FF0000"/>
                </a:solidFill>
              </a:rPr>
              <a:t> = [0.2, 0, 0, 0]</a:t>
            </a:r>
          </a:p>
          <a:p>
            <a:endParaRPr lang="en" altLang="ko-Kore-KR" sz="1600" dirty="0"/>
          </a:p>
          <a:p>
            <a:r>
              <a:rPr lang="en" altLang="ko-Kore-KR" sz="1600" dirty="0" err="1">
                <a:solidFill>
                  <a:srgbClr val="FF0000"/>
                </a:solidFill>
              </a:rPr>
              <a:t>plt.pie</a:t>
            </a:r>
            <a:r>
              <a:rPr lang="en" altLang="ko-Kore-KR" sz="1600" dirty="0">
                <a:solidFill>
                  <a:srgbClr val="FF0000"/>
                </a:solidFill>
              </a:rPr>
              <a:t>(y, labels = </a:t>
            </a:r>
            <a:r>
              <a:rPr lang="en" altLang="ko-Kore-KR" sz="1600" dirty="0" err="1">
                <a:solidFill>
                  <a:srgbClr val="FF0000"/>
                </a:solidFill>
              </a:rPr>
              <a:t>mylabels</a:t>
            </a:r>
            <a:r>
              <a:rPr lang="en" altLang="ko-Kore-KR" sz="1600" dirty="0">
                <a:solidFill>
                  <a:srgbClr val="FF0000"/>
                </a:solidFill>
              </a:rPr>
              <a:t>, explode = </a:t>
            </a:r>
            <a:r>
              <a:rPr lang="en" altLang="ko-Kore-KR" sz="1600" dirty="0" err="1">
                <a:solidFill>
                  <a:srgbClr val="FF0000"/>
                </a:solidFill>
              </a:rPr>
              <a:t>myexplode</a:t>
            </a:r>
            <a:r>
              <a:rPr lang="en" altLang="ko-Kore-KR" sz="1600" dirty="0">
                <a:solidFill>
                  <a:srgbClr val="FF0000"/>
                </a:solidFill>
              </a:rPr>
              <a:t>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B3FD56-1BA8-004C-9BF7-08D65FCB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32" y="4226088"/>
            <a:ext cx="2637229" cy="2119878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5132E8B9-000A-2A40-B550-EE6EAA431187}"/>
              </a:ext>
            </a:extLst>
          </p:cNvPr>
          <p:cNvSpPr/>
          <p:nvPr/>
        </p:nvSpPr>
        <p:spPr>
          <a:xfrm>
            <a:off x="5031932" y="4226088"/>
            <a:ext cx="2971526" cy="2332028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4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Pie Charts 4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108AB6D-8B9C-4E4D-B168-2C63E333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70" y="1741748"/>
            <a:ext cx="6967020" cy="272209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598A2-7D1A-7744-9903-E046DFBFCDD3}"/>
              </a:ext>
            </a:extLst>
          </p:cNvPr>
          <p:cNvSpPr txBox="1"/>
          <p:nvPr/>
        </p:nvSpPr>
        <p:spPr>
          <a:xfrm>
            <a:off x="693691" y="1815525"/>
            <a:ext cx="7498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([35, 25, 25, 15])</a:t>
            </a:r>
          </a:p>
          <a:p>
            <a:r>
              <a:rPr lang="en" altLang="ko-Kore-KR" sz="1600" dirty="0" err="1"/>
              <a:t>mylabels</a:t>
            </a:r>
            <a:r>
              <a:rPr lang="en" altLang="ko-Kore-KR" sz="1600" dirty="0"/>
              <a:t> = ["Apples", "Bananas", "Cherries", "Dates"]</a:t>
            </a:r>
          </a:p>
          <a:p>
            <a:r>
              <a:rPr lang="en" altLang="ko-Kore-KR" sz="1600" dirty="0" err="1">
                <a:solidFill>
                  <a:srgbClr val="FF0000"/>
                </a:solidFill>
              </a:rPr>
              <a:t>myexplode</a:t>
            </a:r>
            <a:r>
              <a:rPr lang="en" altLang="ko-Kore-KR" sz="1600" dirty="0">
                <a:solidFill>
                  <a:srgbClr val="FF0000"/>
                </a:solidFill>
              </a:rPr>
              <a:t> = [0.2, 0, 0, 0]</a:t>
            </a:r>
          </a:p>
          <a:p>
            <a:endParaRPr lang="en" altLang="ko-Kore-KR" sz="1600" dirty="0"/>
          </a:p>
          <a:p>
            <a:r>
              <a:rPr lang="en" altLang="ko-Kore-KR" sz="1600" dirty="0" err="1">
                <a:solidFill>
                  <a:srgbClr val="FF0000"/>
                </a:solidFill>
              </a:rPr>
              <a:t>plt.pie</a:t>
            </a:r>
            <a:r>
              <a:rPr lang="en" altLang="ko-Kore-KR" sz="1600" dirty="0">
                <a:solidFill>
                  <a:srgbClr val="FF0000"/>
                </a:solidFill>
              </a:rPr>
              <a:t>(y, labels = </a:t>
            </a:r>
            <a:r>
              <a:rPr lang="en" altLang="ko-Kore-KR" sz="1600" dirty="0" err="1">
                <a:solidFill>
                  <a:srgbClr val="FF0000"/>
                </a:solidFill>
              </a:rPr>
              <a:t>mylabels</a:t>
            </a:r>
            <a:r>
              <a:rPr lang="en" altLang="ko-Kore-KR" sz="1600" dirty="0">
                <a:solidFill>
                  <a:srgbClr val="FF0000"/>
                </a:solidFill>
              </a:rPr>
              <a:t>, explode = </a:t>
            </a:r>
            <a:r>
              <a:rPr lang="en" altLang="ko-Kore-KR" sz="1600" dirty="0" err="1">
                <a:solidFill>
                  <a:srgbClr val="FF0000"/>
                </a:solidFill>
              </a:rPr>
              <a:t>myexplode</a:t>
            </a:r>
            <a:r>
              <a:rPr lang="en" altLang="ko-Kore-KR" sz="1600" dirty="0">
                <a:solidFill>
                  <a:srgbClr val="FF0000"/>
                </a:solidFill>
              </a:rPr>
              <a:t>, shadow = True)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266257-23E5-384C-9E54-6652EA3E1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39" y="4145292"/>
            <a:ext cx="2829171" cy="2455778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5132E8B9-000A-2A40-B550-EE6EAA431187}"/>
              </a:ext>
            </a:extLst>
          </p:cNvPr>
          <p:cNvSpPr/>
          <p:nvPr/>
        </p:nvSpPr>
        <p:spPr>
          <a:xfrm>
            <a:off x="4897579" y="3997649"/>
            <a:ext cx="3294341" cy="2648956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3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Pie Charts 5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108AB6D-8B9C-4E4D-B168-2C63E333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39" y="2063317"/>
            <a:ext cx="6253216" cy="271516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598A2-7D1A-7744-9903-E046DFBFCDD3}"/>
              </a:ext>
            </a:extLst>
          </p:cNvPr>
          <p:cNvSpPr txBox="1"/>
          <p:nvPr/>
        </p:nvSpPr>
        <p:spPr>
          <a:xfrm>
            <a:off x="1001106" y="2269787"/>
            <a:ext cx="7069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([35, 25, 25, 15])</a:t>
            </a:r>
          </a:p>
          <a:p>
            <a:r>
              <a:rPr lang="en" altLang="ko-Kore-KR" sz="1600" dirty="0" err="1"/>
              <a:t>mylabels</a:t>
            </a:r>
            <a:r>
              <a:rPr lang="en" altLang="ko-Kore-KR" sz="1600" dirty="0"/>
              <a:t> = ["Apples", "Bananas", "Cherries", "Dates"]</a:t>
            </a:r>
          </a:p>
          <a:p>
            <a:r>
              <a:rPr lang="en" altLang="ko-Kore-KR" sz="1600" dirty="0" err="1"/>
              <a:t>mycolors</a:t>
            </a:r>
            <a:r>
              <a:rPr lang="en" altLang="ko-Kore-KR" sz="1600" dirty="0"/>
              <a:t> = ["black", "</a:t>
            </a:r>
            <a:r>
              <a:rPr lang="en" altLang="ko-Kore-KR" sz="1600" dirty="0" err="1"/>
              <a:t>hotpink</a:t>
            </a:r>
            <a:r>
              <a:rPr lang="en" altLang="ko-Kore-KR" sz="1600" dirty="0"/>
              <a:t>", "b", "#4CAF50"]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rgbClr val="C00000"/>
                </a:solidFill>
              </a:rPr>
              <a:t>plt.pie(y, labels = mylabels, </a:t>
            </a:r>
            <a:r>
              <a:rPr lang="en" altLang="ko-Kore-KR" sz="1600" dirty="0" smtClean="0">
                <a:solidFill>
                  <a:srgbClr val="C00000"/>
                </a:solidFill>
              </a:rPr>
              <a:t>color</a:t>
            </a:r>
            <a:r>
              <a:rPr lang="en-US" altLang="ko-KR" sz="1600" smtClean="0">
                <a:solidFill>
                  <a:srgbClr val="C00000"/>
                </a:solidFill>
              </a:rPr>
              <a:t>s</a:t>
            </a:r>
            <a:r>
              <a:rPr lang="en" altLang="ko-Kore-KR" sz="1600" smtClean="0">
                <a:solidFill>
                  <a:srgbClr val="C00000"/>
                </a:solidFill>
              </a:rPr>
              <a:t> </a:t>
            </a:r>
            <a:r>
              <a:rPr lang="en" altLang="ko-Kore-KR" sz="1600" dirty="0">
                <a:solidFill>
                  <a:srgbClr val="C00000"/>
                </a:solidFill>
              </a:rPr>
              <a:t>= mycolors)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411411-92A7-C443-899C-EB9C473D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99" y="4481535"/>
            <a:ext cx="2584466" cy="2103046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5132E8B9-000A-2A40-B550-EE6EAA431187}"/>
              </a:ext>
            </a:extLst>
          </p:cNvPr>
          <p:cNvSpPr/>
          <p:nvPr/>
        </p:nvSpPr>
        <p:spPr>
          <a:xfrm>
            <a:off x="5141737" y="4361870"/>
            <a:ext cx="3065028" cy="2333897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0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Pie Charts 6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108AB6D-8B9C-4E4D-B168-2C63E333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68" y="2490784"/>
            <a:ext cx="6465213" cy="283830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598A2-7D1A-7744-9903-E046DFBFCDD3}"/>
              </a:ext>
            </a:extLst>
          </p:cNvPr>
          <p:cNvSpPr txBox="1"/>
          <p:nvPr/>
        </p:nvSpPr>
        <p:spPr>
          <a:xfrm>
            <a:off x="886063" y="2544013"/>
            <a:ext cx="6222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([35, 25, 25, 15])</a:t>
            </a:r>
          </a:p>
          <a:p>
            <a:r>
              <a:rPr lang="en" altLang="ko-Kore-KR" sz="1600" dirty="0" err="1"/>
              <a:t>mylabels</a:t>
            </a:r>
            <a:r>
              <a:rPr lang="en" altLang="ko-Kore-KR" sz="1600" dirty="0"/>
              <a:t> = ["Apples", "Bananas", "Cherries", "Dates"]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plt.pie</a:t>
            </a:r>
            <a:r>
              <a:rPr lang="en" altLang="ko-Kore-KR" sz="1600" dirty="0"/>
              <a:t>(y, labels = </a:t>
            </a:r>
            <a:r>
              <a:rPr lang="en" altLang="ko-Kore-KR" sz="1600" dirty="0" err="1"/>
              <a:t>mylabels</a:t>
            </a:r>
            <a:r>
              <a:rPr lang="en" altLang="ko-Kore-KR" sz="1600" dirty="0"/>
              <a:t>)</a:t>
            </a:r>
          </a:p>
          <a:p>
            <a:r>
              <a:rPr lang="en" altLang="ko-Kore-KR" sz="1600" dirty="0" err="1">
                <a:solidFill>
                  <a:srgbClr val="FF0000"/>
                </a:solidFill>
              </a:rPr>
              <a:t>plt.legend</a:t>
            </a:r>
            <a:r>
              <a:rPr lang="en" altLang="ko-Kore-KR" sz="1600" dirty="0">
                <a:solidFill>
                  <a:srgbClr val="FF0000"/>
                </a:solidFill>
              </a:rPr>
              <a:t>(title = "Four Fruits:")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112D8F-E35C-F747-905D-4876A8004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50" y="4801688"/>
            <a:ext cx="2258863" cy="1858969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1DF1760A-8131-0842-B0FB-BE80B26D3543}"/>
              </a:ext>
            </a:extLst>
          </p:cNvPr>
          <p:cNvSpPr/>
          <p:nvPr/>
        </p:nvSpPr>
        <p:spPr>
          <a:xfrm>
            <a:off x="4863487" y="4707586"/>
            <a:ext cx="3055190" cy="2047175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6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 </a:t>
            </a:r>
            <a:r>
              <a:rPr lang="en-US" altLang="ko-KR" dirty="0"/>
              <a:t>100</a:t>
            </a:r>
            <a:r>
              <a:rPr lang="ko-KR" altLang="en-US" dirty="0"/>
              <a:t>명 중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을 듣는 사람이 </a:t>
            </a:r>
            <a:r>
              <a:rPr lang="en-US" altLang="ko-KR" dirty="0"/>
              <a:t>60%,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20%,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은 </a:t>
            </a:r>
            <a:r>
              <a:rPr lang="en-US" altLang="ko-KR" dirty="0"/>
              <a:t>15%,</a:t>
            </a:r>
            <a:r>
              <a:rPr lang="ko-KR" altLang="en-US" dirty="0"/>
              <a:t>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는 </a:t>
            </a:r>
            <a:r>
              <a:rPr lang="en-US" altLang="ko-KR" dirty="0"/>
              <a:t>5%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</a:t>
            </a:r>
            <a:r>
              <a:rPr lang="en-US" altLang="ko-KR" dirty="0"/>
              <a:t>Pie</a:t>
            </a:r>
            <a:r>
              <a:rPr lang="ko-KR" altLang="en-US" dirty="0"/>
              <a:t> </a:t>
            </a:r>
            <a:r>
              <a:rPr lang="en-US" altLang="ko-KR" dirty="0"/>
              <a:t>Chart</a:t>
            </a:r>
            <a:r>
              <a:rPr lang="ko-KR" altLang="en-US" dirty="0"/>
              <a:t>로 나타내고 세번째로 많은 비중을 차지하는 과목을 분리하여 나타내라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82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6507</TotalTime>
  <Words>479</Words>
  <Application>Microsoft Office PowerPoint</Application>
  <PresentationFormat>화면 슬라이드 쇼(4:3)</PresentationFormat>
  <Paragraphs>103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함초롬바탕</vt:lpstr>
      <vt:lpstr>Arial</vt:lpstr>
      <vt:lpstr>Century Gothic</vt:lpstr>
      <vt:lpstr>Wingdings 3</vt:lpstr>
      <vt:lpstr>이온</vt:lpstr>
      <vt:lpstr>pie charts 14주차_01_09</vt:lpstr>
      <vt:lpstr>학습목표</vt:lpstr>
      <vt:lpstr>Matplotlib Pie Charts 1</vt:lpstr>
      <vt:lpstr>Matplotlib Pie Charts 2</vt:lpstr>
      <vt:lpstr>Matplotlib Pie Charts 3</vt:lpstr>
      <vt:lpstr>Matplotlib Pie Charts 4</vt:lpstr>
      <vt:lpstr>Matplotlib Pie Charts 5</vt:lpstr>
      <vt:lpstr>Matplotlib Pie Charts 6</vt:lpstr>
      <vt:lpstr>연습문제 1</vt:lpstr>
      <vt:lpstr>연습문제 1,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630</cp:revision>
  <dcterms:created xsi:type="dcterms:W3CDTF">2015-11-07T02:06:58Z</dcterms:created>
  <dcterms:modified xsi:type="dcterms:W3CDTF">2023-05-06T12:49:21Z</dcterms:modified>
</cp:coreProperties>
</file>