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1812" r:id="rId2"/>
    <p:sldId id="1813" r:id="rId3"/>
    <p:sldId id="1829" r:id="rId4"/>
    <p:sldId id="1830" r:id="rId5"/>
    <p:sldId id="1814" r:id="rId6"/>
    <p:sldId id="1828" r:id="rId7"/>
    <p:sldId id="1816" r:id="rId8"/>
    <p:sldId id="1817" r:id="rId9"/>
    <p:sldId id="1818" r:id="rId10"/>
    <p:sldId id="1819" r:id="rId11"/>
    <p:sldId id="1826" r:id="rId12"/>
    <p:sldId id="1827" r:id="rId13"/>
    <p:sldId id="1823" r:id="rId14"/>
    <p:sldId id="1824" r:id="rId15"/>
    <p:sldId id="182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2023-05-06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8807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620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3872A-3875-4076-82FA-9EE2F726647A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8A915-4ECA-40F7-8012-B99D96141A57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8772A-BDF5-41F4-B267-AB0E9C293618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59EFD-896C-437B-A833-2B55577535A8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BFCE-55E4-451B-A694-AAB678182938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B5D7E-C264-4AF8-8A89-42B74728855B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3BCE9-8C7E-4468-B1A9-BE616A5F9428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D356A-029E-4060-814F-13D7048FCD87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58780-E877-480B-91AA-F542B8EF46C7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470BB-ADB5-4EC5-BD91-FE7AD8244067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C90FB-962D-48CF-8B4A-3B6AB257ABA4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B0B8-DBF6-4C9E-8528-17D0A41C75FB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85466-EEA5-4FE4-B09B-645479C9935B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D8A9C-D34E-41D5-A97C-CCF18C904558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67DE8-E842-4087-B8A8-5A3EE4619F9C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6A3-ABE9-4611-A928-33A1291606B0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A2B14-D7DC-4B97-A17E-9B2B39A087CE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534CE20-D2A7-47DA-81AF-FF7496BED8C5}" type="datetime1">
              <a:rPr lang="ko-KR" altLang="en-US" smtClean="0"/>
              <a:t>2023-05-06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473198" y="2689665"/>
            <a:ext cx="7543492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multiplot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_01_10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483947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90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</a:t>
            </a:r>
            <a:r>
              <a:rPr lang="ko-KR" altLang="en-US" dirty="0"/>
              <a:t> 답안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133111E0-4298-5E4B-9BA1-2FB07283A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710" y="1853248"/>
            <a:ext cx="4755884" cy="447872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D485A8-37AF-114B-8092-DC834C44085A}"/>
              </a:ext>
            </a:extLst>
          </p:cNvPr>
          <p:cNvSpPr txBox="1"/>
          <p:nvPr/>
        </p:nvSpPr>
        <p:spPr>
          <a:xfrm>
            <a:off x="579985" y="2059880"/>
            <a:ext cx="497524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endParaRPr lang="en" altLang="ko-Kore-KR" sz="1600" dirty="0"/>
          </a:p>
          <a:p>
            <a:r>
              <a:rPr lang="en" altLang="ko-Kore-KR" sz="1600" dirty="0"/>
              <a:t>t2 = </a:t>
            </a:r>
            <a:r>
              <a:rPr lang="en" altLang="ko-Kore-KR" sz="1600" dirty="0" err="1"/>
              <a:t>np.arange</a:t>
            </a:r>
            <a:r>
              <a:rPr lang="en" altLang="ko-Kore-KR" sz="1600" dirty="0"/>
              <a:t>(0.0, 5.0, 0.02)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plt.figure</a:t>
            </a:r>
            <a:r>
              <a:rPr lang="en" altLang="ko-Kore-KR" sz="1600" dirty="0"/>
              <a:t>()</a:t>
            </a:r>
          </a:p>
          <a:p>
            <a:r>
              <a:rPr lang="en" altLang="ko-Kore-KR" sz="1600" dirty="0" err="1"/>
              <a:t>plt.subplot</a:t>
            </a:r>
            <a:r>
              <a:rPr lang="en" altLang="ko-Kore-KR" sz="1600" dirty="0"/>
              <a:t>(211)</a:t>
            </a:r>
          </a:p>
          <a:p>
            <a:r>
              <a:rPr lang="en" altLang="ko-Kore-KR" sz="1600" dirty="0" err="1"/>
              <a:t>plt.plot</a:t>
            </a:r>
            <a:r>
              <a:rPr lang="en" altLang="ko-Kore-KR" sz="1600" dirty="0"/>
              <a:t>(t2,np.cos(4*</a:t>
            </a:r>
            <a:r>
              <a:rPr lang="en" altLang="ko-Kore-KR" sz="1600" dirty="0" err="1"/>
              <a:t>np.pi</a:t>
            </a:r>
            <a:r>
              <a:rPr lang="en" altLang="ko-Kore-KR" sz="1600" dirty="0"/>
              <a:t>*t2), color='black')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plt.subplot</a:t>
            </a:r>
            <a:r>
              <a:rPr lang="en" altLang="ko-Kore-KR" sz="1600" dirty="0"/>
              <a:t>(212)</a:t>
            </a:r>
          </a:p>
          <a:p>
            <a:r>
              <a:rPr lang="en" altLang="ko-Kore-KR" sz="1600" dirty="0"/>
              <a:t>plt.plot(t2, np.cos(2*np.pi*t2), color='orange</a:t>
            </a:r>
            <a:r>
              <a:rPr lang="en" altLang="ko-Kore-KR" sz="1600" dirty="0" smtClean="0"/>
              <a:t>')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4551D9-B9AE-FC49-B4BB-7A5346F17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5869" y="1853248"/>
            <a:ext cx="3835400" cy="2485183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037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설명에 맞는 </a:t>
            </a:r>
            <a:r>
              <a:rPr lang="en-US" altLang="ko-KR" dirty="0"/>
              <a:t>Matplotlib </a:t>
            </a:r>
            <a:r>
              <a:rPr lang="ko-KR" altLang="en-US" dirty="0"/>
              <a:t>함수를 써라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3143EC-60B5-4444-AEAF-2299442F1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231660"/>
              </p:ext>
            </p:extLst>
          </p:nvPr>
        </p:nvGraphicFramePr>
        <p:xfrm>
          <a:off x="893133" y="2815352"/>
          <a:ext cx="5673922" cy="256194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01959">
                  <a:extLst>
                    <a:ext uri="{9D8B030D-6E8A-4147-A177-3AD203B41FA5}">
                      <a16:colId xmlns:a16="http://schemas.microsoft.com/office/drawing/2014/main" val="3356539074"/>
                    </a:ext>
                  </a:extLst>
                </a:gridCol>
                <a:gridCol w="1871963">
                  <a:extLst>
                    <a:ext uri="{9D8B030D-6E8A-4147-A177-3AD203B41FA5}">
                      <a16:colId xmlns:a16="http://schemas.microsoft.com/office/drawing/2014/main" val="2671840681"/>
                    </a:ext>
                  </a:extLst>
                </a:gridCol>
              </a:tblGrid>
              <a:tr h="348315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Description</a:t>
                      </a:r>
                      <a:endParaRPr lang="ko-Kore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Function</a:t>
                      </a:r>
                      <a:endParaRPr lang="ko-Kore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931594"/>
                  </a:ext>
                </a:extLst>
              </a:tr>
              <a:tr h="4509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원 그래프를 그릴 수 있음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endParaRPr lang="en" altLang="ko-Kore-KR" sz="14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99437455"/>
                  </a:ext>
                </a:extLst>
              </a:tr>
              <a:tr h="450977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한</a:t>
                      </a:r>
                      <a:r>
                        <a:rPr lang="en-US" altLang="ko-KR" sz="1400" dirty="0"/>
                        <a:t> figure</a:t>
                      </a:r>
                      <a:r>
                        <a:rPr lang="ko-KR" altLang="en-US" sz="1400" dirty="0"/>
                        <a:t>에 여러 </a:t>
                      </a:r>
                      <a:r>
                        <a:rPr lang="en-US" altLang="ko-KR" sz="1400" dirty="0"/>
                        <a:t>plots</a:t>
                      </a:r>
                      <a:r>
                        <a:rPr lang="ko-KR" altLang="en-US" sz="1400" dirty="0"/>
                        <a:t>을 그릴 수 있음</a:t>
                      </a:r>
                      <a:endParaRPr lang="en-US" altLang="ko-KR" sz="1400" dirty="0"/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endParaRPr lang="ko-Kore-KR" alt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49836485"/>
                  </a:ext>
                </a:extLst>
              </a:tr>
              <a:tr h="437225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각 </a:t>
                      </a:r>
                      <a:r>
                        <a:rPr lang="en-US" altLang="ko-KR" sz="1400" dirty="0"/>
                        <a:t>observation</a:t>
                      </a:r>
                      <a:r>
                        <a:rPr lang="ko-KR" altLang="en-US" sz="1400" dirty="0"/>
                        <a:t>에 대해 점으로 표시 </a:t>
                      </a:r>
                      <a:r>
                        <a:rPr lang="ko-KR" altLang="en-US" sz="1400" dirty="0" smtClean="0"/>
                        <a:t>함</a:t>
                      </a:r>
                      <a:endParaRPr lang="en-US" altLang="ko-KR" sz="1400" dirty="0"/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endParaRPr lang="ko-Kore-KR" alt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6263207"/>
                  </a:ext>
                </a:extLst>
              </a:tr>
              <a:tr h="43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막대 그래프를 그릴 수 있음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endParaRPr lang="ko-Kore-KR" alt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00487987"/>
                  </a:ext>
                </a:extLst>
              </a:tr>
              <a:tr h="43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빈도 분포 그래프를 그릴 수 있음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ore-KR" sz="14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442394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87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설명에 맞는 </a:t>
            </a:r>
            <a:r>
              <a:rPr lang="en-US" altLang="ko-KR" dirty="0"/>
              <a:t>Matplotlib </a:t>
            </a:r>
            <a:r>
              <a:rPr lang="ko-KR" altLang="en-US" dirty="0"/>
              <a:t>함수를 써라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3143EC-60B5-4444-AEAF-2299442F19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93133" y="2815352"/>
          <a:ext cx="5673922" cy="256194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801959">
                  <a:extLst>
                    <a:ext uri="{9D8B030D-6E8A-4147-A177-3AD203B41FA5}">
                      <a16:colId xmlns:a16="http://schemas.microsoft.com/office/drawing/2014/main" val="3356539074"/>
                    </a:ext>
                  </a:extLst>
                </a:gridCol>
                <a:gridCol w="1871963">
                  <a:extLst>
                    <a:ext uri="{9D8B030D-6E8A-4147-A177-3AD203B41FA5}">
                      <a16:colId xmlns:a16="http://schemas.microsoft.com/office/drawing/2014/main" val="2671840681"/>
                    </a:ext>
                  </a:extLst>
                </a:gridCol>
              </a:tblGrid>
              <a:tr h="348315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Description</a:t>
                      </a:r>
                      <a:endParaRPr lang="ko-Kore-KR" alt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Function</a:t>
                      </a:r>
                      <a:endParaRPr lang="ko-Kore-KR" alt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5931594"/>
                  </a:ext>
                </a:extLst>
              </a:tr>
              <a:tr h="45097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원 그래프를 그릴 수 있음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" altLang="ko-Kore-KR" sz="1400" u="none" strike="noStrike" kern="1200" dirty="0" err="1">
                          <a:effectLst/>
                        </a:rPr>
                        <a:t>plt.pie</a:t>
                      </a:r>
                      <a:r>
                        <a:rPr lang="en" altLang="ko-Kore-KR" sz="1400" u="none" strike="noStrike" kern="1200" dirty="0">
                          <a:effectLst/>
                        </a:rPr>
                        <a:t>()</a:t>
                      </a:r>
                      <a:endParaRPr lang="en" altLang="ko-Kore-KR" sz="14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399437455"/>
                  </a:ext>
                </a:extLst>
              </a:tr>
              <a:tr h="450977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한</a:t>
                      </a:r>
                      <a:r>
                        <a:rPr lang="en-US" altLang="ko-KR" sz="1400" dirty="0"/>
                        <a:t> figure</a:t>
                      </a:r>
                      <a:r>
                        <a:rPr lang="ko-KR" altLang="en-US" sz="1400" dirty="0"/>
                        <a:t>에 여러 </a:t>
                      </a:r>
                      <a:r>
                        <a:rPr lang="en-US" altLang="ko-KR" sz="1400" dirty="0"/>
                        <a:t>plots</a:t>
                      </a:r>
                      <a:r>
                        <a:rPr lang="ko-KR" altLang="en-US" sz="1400" dirty="0"/>
                        <a:t>을 그릴 수 있음</a:t>
                      </a:r>
                      <a:endParaRPr lang="en-US" altLang="ko-KR" sz="1400" dirty="0"/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 err="1"/>
                        <a:t>plt.subplot</a:t>
                      </a:r>
                      <a:r>
                        <a:rPr lang="en-US" altLang="ko-Kore-KR" sz="1400" dirty="0"/>
                        <a:t>()</a:t>
                      </a:r>
                      <a:endParaRPr lang="ko-Kore-KR" alt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49836485"/>
                  </a:ext>
                </a:extLst>
              </a:tr>
              <a:tr h="437225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각 </a:t>
                      </a:r>
                      <a:r>
                        <a:rPr lang="en-US" altLang="ko-KR" sz="1400" dirty="0"/>
                        <a:t>observation</a:t>
                      </a:r>
                      <a:r>
                        <a:rPr lang="ko-KR" altLang="en-US" sz="1400" dirty="0"/>
                        <a:t>에 대해 점으로 표시 함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 err="1"/>
                        <a:t>plt.scatter</a:t>
                      </a:r>
                      <a:r>
                        <a:rPr lang="en-US" altLang="ko-KR" sz="1400" dirty="0"/>
                        <a:t>()</a:t>
                      </a:r>
                      <a:endParaRPr lang="ko-Kore-KR" alt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96263207"/>
                  </a:ext>
                </a:extLst>
              </a:tr>
              <a:tr h="43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막대 그래프를 그릴 수 있음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r>
                        <a:rPr lang="en-US" altLang="ko-Kore-KR" sz="1400" dirty="0" err="1"/>
                        <a:t>plt.bar</a:t>
                      </a:r>
                      <a:r>
                        <a:rPr lang="en-US" altLang="ko-Kore-KR" sz="1400" dirty="0"/>
                        <a:t>()</a:t>
                      </a:r>
                      <a:endParaRPr lang="ko-Kore-KR" altLang="en-US" sz="14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000487987"/>
                  </a:ext>
                </a:extLst>
              </a:tr>
              <a:tr h="437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빈도 분포 그래프를 그릴 수 있음</a:t>
                      </a:r>
                    </a:p>
                  </a:txBody>
                  <a:tcPr marL="57150" marR="57150" marT="57150" marB="5715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u="none" strike="noStrike" kern="1200" dirty="0" err="1">
                          <a:effectLst/>
                        </a:rPr>
                        <a:t>plt.hist</a:t>
                      </a:r>
                      <a:r>
                        <a:rPr lang="en-US" altLang="ko-KR" sz="1400" u="none" strike="noStrike" kern="1200" dirty="0">
                          <a:effectLst/>
                        </a:rPr>
                        <a:t>()</a:t>
                      </a:r>
                      <a:endParaRPr lang="en" altLang="ko-Kore-KR" sz="1400" b="0" i="0" u="none" strike="noStrike" kern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34423943"/>
                  </a:ext>
                </a:extLst>
              </a:tr>
            </a:tbl>
          </a:graphicData>
        </a:graphic>
      </p:graphicFrame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50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Object-oriented Interface</a:t>
            </a:r>
          </a:p>
          <a:p>
            <a:pPr lvl="1"/>
            <a:r>
              <a:rPr lang="en-US" altLang="ko-KR" dirty="0"/>
              <a:t>Multiplot</a:t>
            </a:r>
          </a:p>
          <a:p>
            <a:pPr lvl="1"/>
            <a:r>
              <a:rPr lang="ko-KR" altLang="en-US" dirty="0"/>
              <a:t>같은 </a:t>
            </a:r>
            <a:r>
              <a:rPr lang="en-US" altLang="ko-KR" dirty="0"/>
              <a:t>canvas</a:t>
            </a:r>
            <a:r>
              <a:rPr lang="ko-KR" altLang="en-US" dirty="0"/>
              <a:t>에 여러 </a:t>
            </a:r>
            <a:r>
              <a:rPr lang="en-US" altLang="ko-KR" dirty="0"/>
              <a:t>subplots</a:t>
            </a:r>
            <a:r>
              <a:rPr lang="ko-KR" altLang="en-US" dirty="0"/>
              <a:t>을 생성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50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한 개 그래프에 여러 개의 그래프를 표현하려면 어떤 명령어를 사용해야 하는지 설명하시오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91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BC1D9D2C-5A2E-5B4F-A28A-62E307EB5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2" y="5090531"/>
            <a:ext cx="6620968" cy="861420"/>
          </a:xfrm>
        </p:spPr>
        <p:txBody>
          <a:bodyPr>
            <a:normAutofit/>
          </a:bodyPr>
          <a:lstStyle/>
          <a:p>
            <a:r>
              <a:rPr lang="en-US" altLang="ko-KR" sz="900" dirty="0"/>
              <a:t>14</a:t>
            </a:r>
            <a:r>
              <a:rPr lang="ko-KR" altLang="en-US" sz="900" dirty="0"/>
              <a:t>주차</a:t>
            </a:r>
            <a:r>
              <a:rPr lang="en-US" altLang="ko-KR" sz="900" dirty="0"/>
              <a:t>_01_10 multiplot</a:t>
            </a:r>
            <a:endParaRPr lang="ko-Kore-KR" altLang="en-US" sz="9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06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Object-oriented Interface</a:t>
            </a:r>
          </a:p>
          <a:p>
            <a:pPr lvl="1"/>
            <a:r>
              <a:rPr lang="en-US" altLang="ko-KR" dirty="0" err="1"/>
              <a:t>Multiplot</a:t>
            </a:r>
            <a:r>
              <a:rPr lang="en-US" altLang="ko-KR" dirty="0"/>
              <a:t> </a:t>
            </a:r>
            <a:r>
              <a:rPr lang="ko-KR" altLang="en-US" dirty="0"/>
              <a:t>그리기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8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Matplotlib Pie Charts 5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3108AB6D-8B9C-4E4D-B168-2C63E333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339" y="2063317"/>
            <a:ext cx="6253216" cy="271516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6598A2-7D1A-7744-9903-E046DFBFCDD3}"/>
              </a:ext>
            </a:extLst>
          </p:cNvPr>
          <p:cNvSpPr txBox="1"/>
          <p:nvPr/>
        </p:nvSpPr>
        <p:spPr>
          <a:xfrm>
            <a:off x="1001106" y="2269787"/>
            <a:ext cx="70698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([35, 25, 25, 15])</a:t>
            </a:r>
          </a:p>
          <a:p>
            <a:r>
              <a:rPr lang="en" altLang="ko-Kore-KR" sz="1600" dirty="0" err="1"/>
              <a:t>mylabels</a:t>
            </a:r>
            <a:r>
              <a:rPr lang="en" altLang="ko-Kore-KR" sz="1600" dirty="0"/>
              <a:t> = ["Apples", "Bananas", "Cherries", "Dates"]</a:t>
            </a:r>
          </a:p>
          <a:p>
            <a:r>
              <a:rPr lang="en" altLang="ko-Kore-KR" sz="1600" dirty="0" err="1"/>
              <a:t>mycolors</a:t>
            </a:r>
            <a:r>
              <a:rPr lang="en" altLang="ko-Kore-KR" sz="1600" dirty="0"/>
              <a:t> = ["black", "</a:t>
            </a:r>
            <a:r>
              <a:rPr lang="en" altLang="ko-Kore-KR" sz="1600" dirty="0" err="1"/>
              <a:t>hotpink</a:t>
            </a:r>
            <a:r>
              <a:rPr lang="en" altLang="ko-Kore-KR" sz="1600" dirty="0"/>
              <a:t>", "b", "#4CAF50"]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rgbClr val="C00000"/>
                </a:solidFill>
              </a:rPr>
              <a:t>plt.pie(y, labels = mylabels, </a:t>
            </a:r>
            <a:r>
              <a:rPr lang="en" altLang="ko-Kore-KR" sz="1600" dirty="0" smtClean="0">
                <a:solidFill>
                  <a:srgbClr val="C00000"/>
                </a:solidFill>
              </a:rPr>
              <a:t>color</a:t>
            </a:r>
            <a:r>
              <a:rPr lang="en-US" altLang="ko-KR" sz="1600" dirty="0" smtClean="0">
                <a:solidFill>
                  <a:srgbClr val="C00000"/>
                </a:solidFill>
              </a:rPr>
              <a:t>s</a:t>
            </a:r>
            <a:r>
              <a:rPr lang="en" altLang="ko-Kore-KR" sz="1600" dirty="0" smtClean="0">
                <a:solidFill>
                  <a:srgbClr val="C00000"/>
                </a:solidFill>
              </a:rPr>
              <a:t> </a:t>
            </a:r>
            <a:r>
              <a:rPr lang="en" altLang="ko-Kore-KR" sz="1600" dirty="0">
                <a:solidFill>
                  <a:srgbClr val="C00000"/>
                </a:solidFill>
              </a:rPr>
              <a:t>= mycolors)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411411-92A7-C443-899C-EB9C473D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99" y="4481535"/>
            <a:ext cx="2584466" cy="2103046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5132E8B9-000A-2A40-B550-EE6EAA431187}"/>
              </a:ext>
            </a:extLst>
          </p:cNvPr>
          <p:cNvSpPr/>
          <p:nvPr/>
        </p:nvSpPr>
        <p:spPr>
          <a:xfrm>
            <a:off x="5141737" y="4361870"/>
            <a:ext cx="3065028" cy="2333897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60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Matplotlib</a:t>
            </a:r>
            <a:r>
              <a:rPr lang="en-US" altLang="ko-KR" dirty="0"/>
              <a:t> Bars 3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7C134070-6E04-424D-9623-CA7062087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168" y="2490785"/>
            <a:ext cx="4629149" cy="381169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43957-76DF-5346-940C-3C833739B9DC}"/>
              </a:ext>
            </a:extLst>
          </p:cNvPr>
          <p:cNvSpPr txBox="1"/>
          <p:nvPr/>
        </p:nvSpPr>
        <p:spPr>
          <a:xfrm>
            <a:off x="827069" y="2690808"/>
            <a:ext cx="452424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(["A", "B", "C", "D"])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np.array</a:t>
            </a:r>
            <a:r>
              <a:rPr lang="en" altLang="ko-Kore-KR" sz="1600" dirty="0"/>
              <a:t>([3, 8, 1, 10])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rgbClr val="C00000"/>
                </a:solidFill>
              </a:rPr>
              <a:t>plt.bar(x, y, width = 0.1,  color = "hotpink")</a:t>
            </a:r>
          </a:p>
          <a:p>
            <a:r>
              <a:rPr lang="en" altLang="ko-Kore-KR" sz="1600" dirty="0"/>
              <a:t>plt.show()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6AC7E3-9663-6B43-89D6-37A2E387A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4681" y="2827382"/>
            <a:ext cx="2762250" cy="1771650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7F2FC490-C390-6847-83F5-3CEA91E05C3A}"/>
              </a:ext>
            </a:extLst>
          </p:cNvPr>
          <p:cNvSpPr/>
          <p:nvPr/>
        </p:nvSpPr>
        <p:spPr>
          <a:xfrm>
            <a:off x="5486979" y="2771460"/>
            <a:ext cx="2829953" cy="1884067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07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8437475" cy="1400530"/>
          </a:xfrm>
        </p:spPr>
        <p:txBody>
          <a:bodyPr/>
          <a:lstStyle/>
          <a:p>
            <a:r>
              <a:rPr lang="en-US" altLang="ko-KR" dirty="0"/>
              <a:t>Object-oriented Interface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3BAFD78-9E9A-F04D-8BA9-ABEC1A68E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5" y="2125266"/>
            <a:ext cx="8437475" cy="646261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그래프를 그린 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여러가지 값을 지정할 수 있음</a:t>
            </a:r>
            <a:endParaRPr lang="en-US" altLang="ko-KR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33DC0B7-34E7-C345-ACFE-21520E90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553" y="2665380"/>
            <a:ext cx="4248879" cy="402055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00898-F497-9844-982B-BBDC6DFBFAAA}"/>
              </a:ext>
            </a:extLst>
          </p:cNvPr>
          <p:cNvSpPr txBox="1"/>
          <p:nvPr/>
        </p:nvSpPr>
        <p:spPr>
          <a:xfrm>
            <a:off x="1139573" y="2782832"/>
            <a:ext cx="41369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from matplotlib import </a:t>
            </a:r>
            <a:r>
              <a:rPr lang="en" altLang="ko-Kore-KR" sz="1600" dirty="0" err="1"/>
              <a:t>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r>
              <a:rPr lang="en" altLang="ko-Kore-KR" sz="1600" dirty="0"/>
              <a:t>import </a:t>
            </a:r>
            <a:r>
              <a:rPr lang="en" altLang="ko-Kore-KR" sz="1600" dirty="0" smtClean="0"/>
              <a:t>math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np.arange</a:t>
            </a:r>
            <a:r>
              <a:rPr lang="en" altLang="ko-Kore-KR" sz="1600" dirty="0"/>
              <a:t>(0, </a:t>
            </a:r>
            <a:r>
              <a:rPr lang="en" altLang="ko-Kore-KR" sz="1600" dirty="0" err="1"/>
              <a:t>math.pi</a:t>
            </a:r>
            <a:r>
              <a:rPr lang="en" altLang="ko-Kore-KR" sz="1600" dirty="0"/>
              <a:t>*2, 0.05)</a:t>
            </a:r>
          </a:p>
          <a:p>
            <a:r>
              <a:rPr lang="en" altLang="ko-Kore-KR" sz="1600" dirty="0"/>
              <a:t>y = </a:t>
            </a:r>
            <a:r>
              <a:rPr lang="en" altLang="ko-Kore-KR" sz="1600" dirty="0" err="1"/>
              <a:t>np.sin</a:t>
            </a:r>
            <a:r>
              <a:rPr lang="en" altLang="ko-Kore-KR" sz="1600" dirty="0"/>
              <a:t>(x)</a:t>
            </a:r>
          </a:p>
          <a:p>
            <a:r>
              <a:rPr lang="en" altLang="ko-Kore-KR" sz="1600" dirty="0"/>
              <a:t>fig = plt.figure</a:t>
            </a:r>
            <a:r>
              <a:rPr lang="en" altLang="ko-Kore-KR" sz="1600" dirty="0" smtClean="0"/>
              <a:t>()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rgbClr val="FF0000"/>
                </a:solidFill>
              </a:rPr>
              <a:t>ax = </a:t>
            </a:r>
            <a:r>
              <a:rPr lang="en" altLang="ko-Kore-KR" sz="1600" dirty="0" err="1">
                <a:solidFill>
                  <a:srgbClr val="FF0000"/>
                </a:solidFill>
              </a:rPr>
              <a:t>fig.add_axes</a:t>
            </a:r>
            <a:r>
              <a:rPr lang="en" altLang="ko-Kore-KR" sz="1600" dirty="0">
                <a:solidFill>
                  <a:srgbClr val="FF0000"/>
                </a:solidFill>
              </a:rPr>
              <a:t>([0,0,1,1])</a:t>
            </a:r>
          </a:p>
          <a:p>
            <a:r>
              <a:rPr lang="en" altLang="ko-Kore-KR" sz="1600" dirty="0" err="1">
                <a:solidFill>
                  <a:srgbClr val="FF0000"/>
                </a:solidFill>
              </a:rPr>
              <a:t>ax.plot</a:t>
            </a:r>
            <a:r>
              <a:rPr lang="en" altLang="ko-Kore-KR" sz="1600" dirty="0">
                <a:solidFill>
                  <a:srgbClr val="FF0000"/>
                </a:solidFill>
              </a:rPr>
              <a:t>(</a:t>
            </a:r>
            <a:r>
              <a:rPr lang="en" altLang="ko-Kore-KR" sz="1600" dirty="0" err="1">
                <a:solidFill>
                  <a:srgbClr val="FF0000"/>
                </a:solidFill>
              </a:rPr>
              <a:t>x,y</a:t>
            </a:r>
            <a:r>
              <a:rPr lang="en" altLang="ko-Kore-KR" sz="1600" dirty="0">
                <a:solidFill>
                  <a:srgbClr val="FF0000"/>
                </a:solidFill>
              </a:rPr>
              <a:t>)</a:t>
            </a:r>
          </a:p>
          <a:p>
            <a:r>
              <a:rPr lang="en" altLang="ko-Kore-KR" sz="1600" dirty="0" err="1">
                <a:solidFill>
                  <a:srgbClr val="FF0000"/>
                </a:solidFill>
              </a:rPr>
              <a:t>ax.set_title</a:t>
            </a:r>
            <a:r>
              <a:rPr lang="en" altLang="ko-Kore-KR" sz="1600" dirty="0">
                <a:solidFill>
                  <a:srgbClr val="FF0000"/>
                </a:solidFill>
              </a:rPr>
              <a:t>("sine wave")</a:t>
            </a:r>
          </a:p>
          <a:p>
            <a:r>
              <a:rPr lang="en" altLang="ko-Kore-KR" sz="1600" dirty="0" err="1">
                <a:solidFill>
                  <a:srgbClr val="FF0000"/>
                </a:solidFill>
              </a:rPr>
              <a:t>ax.set_xlabel</a:t>
            </a:r>
            <a:r>
              <a:rPr lang="en" altLang="ko-Kore-KR" sz="1600" dirty="0">
                <a:solidFill>
                  <a:srgbClr val="FF0000"/>
                </a:solidFill>
              </a:rPr>
              <a:t>('angle')</a:t>
            </a:r>
          </a:p>
          <a:p>
            <a:r>
              <a:rPr lang="en" altLang="ko-Kore-KR" sz="1600" dirty="0">
                <a:solidFill>
                  <a:srgbClr val="FF0000"/>
                </a:solidFill>
              </a:rPr>
              <a:t>ax.set_ylabel('sine</a:t>
            </a:r>
            <a:r>
              <a:rPr lang="en" altLang="ko-Kore-KR" sz="1600" dirty="0" smtClean="0">
                <a:solidFill>
                  <a:srgbClr val="FF0000"/>
                </a:solidFill>
              </a:rPr>
              <a:t>')</a:t>
            </a:r>
          </a:p>
          <a:p>
            <a:endParaRPr lang="en" altLang="ko-Kore-KR" sz="1600" dirty="0">
              <a:solidFill>
                <a:srgbClr val="FF0000"/>
              </a:solidFill>
            </a:endParaRP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5BF982-6B4A-B84E-9104-724A1CA9BA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17" y="3326708"/>
            <a:ext cx="3635192" cy="24358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액자 8">
            <a:extLst>
              <a:ext uri="{FF2B5EF4-FFF2-40B4-BE49-F238E27FC236}">
                <a16:creationId xmlns:a16="http://schemas.microsoft.com/office/drawing/2014/main" id="{6A64C763-596E-284E-9310-31F6DD33CFA7}"/>
              </a:ext>
            </a:extLst>
          </p:cNvPr>
          <p:cNvSpPr/>
          <p:nvPr/>
        </p:nvSpPr>
        <p:spPr>
          <a:xfrm>
            <a:off x="5276474" y="3161549"/>
            <a:ext cx="3870032" cy="2766174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7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Multiplot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3BAFD78-9E9A-F04D-8BA9-ABEC1A68E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335" y="2125266"/>
            <a:ext cx="8437475" cy="1517171"/>
          </a:xfrm>
        </p:spPr>
        <p:txBody>
          <a:bodyPr/>
          <a:lstStyle/>
          <a:p>
            <a:r>
              <a:rPr lang="ko-KR" altLang="en-US" dirty="0"/>
              <a:t>같은 </a:t>
            </a:r>
            <a:r>
              <a:rPr lang="en-US" altLang="ko-KR" dirty="0"/>
              <a:t>canvas</a:t>
            </a:r>
            <a:r>
              <a:rPr lang="ko-KR" altLang="en-US" dirty="0"/>
              <a:t>에 여러 </a:t>
            </a:r>
            <a:r>
              <a:rPr lang="en-US" altLang="ko-KR" dirty="0"/>
              <a:t>subplots</a:t>
            </a:r>
            <a:r>
              <a:rPr lang="ko-KR" altLang="en-US" dirty="0"/>
              <a:t>을 생성할 수 있음</a:t>
            </a:r>
            <a:r>
              <a:rPr lang="en-US" altLang="ko-KR" dirty="0"/>
              <a:t>.</a:t>
            </a:r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33DC0B7-34E7-C345-ACFE-21520E90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61" y="2861896"/>
            <a:ext cx="4927474" cy="330292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00898-F497-9844-982B-BBDC6DFBFAAA}"/>
              </a:ext>
            </a:extLst>
          </p:cNvPr>
          <p:cNvSpPr txBox="1"/>
          <p:nvPr/>
        </p:nvSpPr>
        <p:spPr>
          <a:xfrm>
            <a:off x="942033" y="2952561"/>
            <a:ext cx="502614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matplotlib.pyplot as plt</a:t>
            </a:r>
          </a:p>
          <a:p>
            <a:endParaRPr lang="en" altLang="ko-Kore-KR" sz="1600" dirty="0"/>
          </a:p>
          <a:p>
            <a:r>
              <a:rPr lang="en" altLang="ko-Kore-KR" sz="1600" dirty="0" err="1"/>
              <a:t>plt.plot</a:t>
            </a:r>
            <a:r>
              <a:rPr lang="en" altLang="ko-Kore-KR" sz="1600" dirty="0"/>
              <a:t>([1,2,3])</a:t>
            </a:r>
          </a:p>
          <a:p>
            <a:r>
              <a:rPr lang="en" altLang="ko-Kore-KR" sz="1600" dirty="0"/>
              <a:t>plt.subplot(211)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plt.plot(range(12))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# creates 2nd subplot with pink background</a:t>
            </a:r>
          </a:p>
          <a:p>
            <a:r>
              <a:rPr lang="en" altLang="ko-Kore-KR" sz="1600" dirty="0"/>
              <a:t>plt.subplot(212, facecolor=‘</a:t>
            </a:r>
            <a:r>
              <a:rPr lang="en-US" altLang="ko-Kore-KR" sz="1600" dirty="0"/>
              <a:t>pink</a:t>
            </a:r>
            <a:r>
              <a:rPr lang="en" altLang="ko-Kore-KR" sz="1600" dirty="0"/>
              <a:t>') 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plt.plot(range(12</a:t>
            </a:r>
            <a:r>
              <a:rPr lang="en" altLang="ko-Kore-KR" sz="1600" dirty="0" smtClean="0"/>
              <a:t>))</a:t>
            </a:r>
          </a:p>
          <a:p>
            <a:r>
              <a:rPr lang="en-US" altLang="ko-KR" sz="1600" dirty="0" err="1" smtClean="0"/>
              <a:t>plt.show</a:t>
            </a:r>
            <a:r>
              <a:rPr lang="en-US" altLang="ko-KR" sz="1600" dirty="0" smtClean="0"/>
              <a:t>()</a:t>
            </a:r>
            <a:endParaRPr lang="en" altLang="ko-Kore-KR" sz="1600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9611BC71-038A-8B4D-BFAB-56E59DBF5542}"/>
              </a:ext>
            </a:extLst>
          </p:cNvPr>
          <p:cNvSpPr/>
          <p:nvPr/>
        </p:nvSpPr>
        <p:spPr>
          <a:xfrm>
            <a:off x="5526856" y="4081808"/>
            <a:ext cx="2983206" cy="2064072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610" y="4156498"/>
            <a:ext cx="2617697" cy="1914691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02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Multiplot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933DC0B7-34E7-C345-ACFE-21520E90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21" y="1910016"/>
            <a:ext cx="4528047" cy="373370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00898-F497-9844-982B-BBDC6DFBFAAA}"/>
              </a:ext>
            </a:extLst>
          </p:cNvPr>
          <p:cNvSpPr txBox="1"/>
          <p:nvPr/>
        </p:nvSpPr>
        <p:spPr>
          <a:xfrm>
            <a:off x="867508" y="2047201"/>
            <a:ext cx="46877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matplotlib.pyplot as plt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fig = </a:t>
            </a:r>
            <a:r>
              <a:rPr lang="en" altLang="ko-Kore-KR" sz="1600" dirty="0" err="1"/>
              <a:t>plt.figure</a:t>
            </a:r>
            <a:r>
              <a:rPr lang="en" altLang="ko-Kore-KR" sz="1600" dirty="0"/>
              <a:t>()</a:t>
            </a:r>
          </a:p>
          <a:p>
            <a:r>
              <a:rPr lang="en" altLang="ko-Kore-KR" sz="1600" dirty="0"/>
              <a:t>ax1 = </a:t>
            </a:r>
            <a:r>
              <a:rPr lang="en" altLang="ko-Kore-KR" sz="1600" dirty="0" err="1"/>
              <a:t>fig.add_subplot</a:t>
            </a:r>
            <a:r>
              <a:rPr lang="en" altLang="ko-Kore-KR" sz="1600" dirty="0"/>
              <a:t>(111)</a:t>
            </a:r>
          </a:p>
          <a:p>
            <a:r>
              <a:rPr lang="en" altLang="ko-Kore-KR" sz="1600" dirty="0">
                <a:solidFill>
                  <a:srgbClr val="FF0000"/>
                </a:solidFill>
              </a:rPr>
              <a:t>ax1.plot([1,2,3])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ax2 = </a:t>
            </a:r>
            <a:r>
              <a:rPr lang="en" altLang="ko-Kore-KR" sz="1600" dirty="0" err="1"/>
              <a:t>fig.add_subplot</a:t>
            </a:r>
            <a:r>
              <a:rPr lang="en" altLang="ko-Kore-KR" sz="1600" dirty="0"/>
              <a:t>(221, </a:t>
            </a:r>
            <a:r>
              <a:rPr lang="en" altLang="ko-Kore-KR" sz="1600" dirty="0" err="1"/>
              <a:t>facecolor</a:t>
            </a:r>
            <a:r>
              <a:rPr lang="en" altLang="ko-Kore-KR" sz="1600" dirty="0"/>
              <a:t>='y')</a:t>
            </a:r>
          </a:p>
          <a:p>
            <a:r>
              <a:rPr lang="en" altLang="ko-Kore-KR" sz="1600" dirty="0">
                <a:solidFill>
                  <a:srgbClr val="FF0000"/>
                </a:solidFill>
              </a:rPr>
              <a:t>ax2.plot([1,2,3</a:t>
            </a:r>
            <a:r>
              <a:rPr lang="en" altLang="ko-Kore-KR" sz="1600" dirty="0" smtClean="0">
                <a:solidFill>
                  <a:srgbClr val="FF0000"/>
                </a:solidFill>
              </a:rPr>
              <a:t>])</a:t>
            </a:r>
          </a:p>
          <a:p>
            <a:endParaRPr lang="en" altLang="ko-Kore-KR" sz="1600" dirty="0">
              <a:solidFill>
                <a:srgbClr val="FF0000"/>
              </a:solidFill>
            </a:endParaRPr>
          </a:p>
          <a:p>
            <a:r>
              <a:rPr lang="en-US" altLang="ko-KR" sz="1600" dirty="0" err="1" smtClean="0">
                <a:solidFill>
                  <a:srgbClr val="FF0000"/>
                </a:solidFill>
              </a:rPr>
              <a:t>fig.show</a:t>
            </a:r>
            <a:r>
              <a:rPr lang="en-US" altLang="ko-KR" sz="1600" dirty="0" smtClean="0">
                <a:solidFill>
                  <a:srgbClr val="FF0000"/>
                </a:solidFill>
              </a:rPr>
              <a:t>()</a:t>
            </a:r>
            <a:endParaRPr lang="en" altLang="ko-Kore-KR" sz="1600" dirty="0" smtClean="0">
              <a:solidFill>
                <a:srgbClr val="FF0000"/>
              </a:solidFill>
            </a:endParaRPr>
          </a:p>
          <a:p>
            <a:endParaRPr lang="en" altLang="ko-Kore-KR" sz="1600" dirty="0">
              <a:solidFill>
                <a:srgbClr val="FF0000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AA1EC06-6DC3-1943-902B-B03A0A16A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931" y="3720150"/>
            <a:ext cx="3067050" cy="1924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8DAB6B31-EB3D-524D-BED9-6BC7A1D9EA54}"/>
              </a:ext>
            </a:extLst>
          </p:cNvPr>
          <p:cNvSpPr/>
          <p:nvPr/>
        </p:nvSpPr>
        <p:spPr>
          <a:xfrm>
            <a:off x="5171768" y="3663866"/>
            <a:ext cx="3225377" cy="2036618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061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Multiplot</a:t>
            </a:r>
            <a:r>
              <a:rPr lang="en-US" altLang="ko-KR" dirty="0"/>
              <a:t>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5D416D1-2E09-B64E-AC1F-29D7E0E1F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63150"/>
            <a:ext cx="4645983" cy="473765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35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E4547-C07E-C745-A3A3-97E9A48FAC23}"/>
              </a:ext>
            </a:extLst>
          </p:cNvPr>
          <p:cNvSpPr txBox="1"/>
          <p:nvPr/>
        </p:nvSpPr>
        <p:spPr>
          <a:xfrm>
            <a:off x="801433" y="1773893"/>
            <a:ext cx="45876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matplotlib.pyplot</a:t>
            </a:r>
            <a:r>
              <a:rPr lang="en" altLang="ko-Kore-KR" sz="1600" dirty="0"/>
              <a:t> as </a:t>
            </a:r>
            <a:r>
              <a:rPr lang="en" altLang="ko-Kore-KR" sz="1600" dirty="0" err="1"/>
              <a:t>plt</a:t>
            </a:r>
            <a:endParaRPr lang="en" altLang="ko-Kore-KR" sz="1600" dirty="0"/>
          </a:p>
          <a:p>
            <a:r>
              <a:rPr lang="en" altLang="ko-Kore-KR" sz="1600" dirty="0"/>
              <a:t>import </a:t>
            </a:r>
            <a:r>
              <a:rPr lang="en" altLang="ko-Kore-KR" sz="1600" dirty="0" err="1"/>
              <a:t>numpy</a:t>
            </a:r>
            <a:r>
              <a:rPr lang="en" altLang="ko-Kore-KR" sz="1600" dirty="0"/>
              <a:t> as np</a:t>
            </a:r>
          </a:p>
          <a:p>
            <a:r>
              <a:rPr lang="en" altLang="ko-Kore-KR" sz="1600" dirty="0"/>
              <a:t>import math</a:t>
            </a:r>
          </a:p>
          <a:p>
            <a:endParaRPr lang="en" altLang="ko-Kore-KR" sz="1600" dirty="0"/>
          </a:p>
          <a:p>
            <a:r>
              <a:rPr lang="en" altLang="ko-Kore-KR" sz="1600" dirty="0"/>
              <a:t>x = </a:t>
            </a:r>
            <a:r>
              <a:rPr lang="en" altLang="ko-Kore-KR" sz="1600" dirty="0" err="1"/>
              <a:t>np.arange</a:t>
            </a:r>
            <a:r>
              <a:rPr lang="en" altLang="ko-Kore-KR" sz="1600" dirty="0"/>
              <a:t>(0, </a:t>
            </a:r>
            <a:r>
              <a:rPr lang="en" altLang="ko-Kore-KR" sz="1600" dirty="0" err="1"/>
              <a:t>math.pi</a:t>
            </a:r>
            <a:r>
              <a:rPr lang="en" altLang="ko-Kore-KR" sz="1600" dirty="0"/>
              <a:t>*2, 0.05)</a:t>
            </a:r>
          </a:p>
          <a:p>
            <a:r>
              <a:rPr lang="en" altLang="ko-Kore-KR" sz="1600" dirty="0"/>
              <a:t>fig=plt.figure()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# main axes</a:t>
            </a:r>
          </a:p>
          <a:p>
            <a:r>
              <a:rPr lang="en" altLang="ko-Kore-KR" sz="1600" dirty="0"/>
              <a:t>axes1 = fig.add_axes([0.1, 0.1, 0.8, 0.8]) </a:t>
            </a:r>
          </a:p>
          <a:p>
            <a:endParaRPr lang="en" altLang="ko-Kore-KR" sz="1600" dirty="0"/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# insert axes</a:t>
            </a:r>
          </a:p>
          <a:p>
            <a:r>
              <a:rPr lang="en" altLang="ko-Kore-KR" sz="1600" dirty="0"/>
              <a:t>axes2 = fig.add_axes([0.55, 0.55, 0.3, 0.3])</a:t>
            </a:r>
          </a:p>
          <a:p>
            <a:r>
              <a:rPr lang="en" altLang="ko-Kore-KR" sz="1600" dirty="0"/>
              <a:t>y = np.sin(x)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axes1.plot(x, y, 'b')</a:t>
            </a:r>
          </a:p>
          <a:p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axes2.plot(</a:t>
            </a:r>
            <a:r>
              <a:rPr lang="en" altLang="ko-Kore-KR" sz="1600" dirty="0" err="1">
                <a:solidFill>
                  <a:schemeClr val="accent2">
                    <a:lumMod val="75000"/>
                  </a:schemeClr>
                </a:solidFill>
              </a:rPr>
              <a:t>x,np.cos</a:t>
            </a:r>
            <a:r>
              <a:rPr lang="en" altLang="ko-Kore-KR" sz="1600" dirty="0">
                <a:solidFill>
                  <a:schemeClr val="accent2">
                    <a:lumMod val="75000"/>
                  </a:schemeClr>
                </a:solidFill>
              </a:rPr>
              <a:t>(x),'r')</a:t>
            </a:r>
          </a:p>
          <a:p>
            <a:r>
              <a:rPr lang="en" altLang="ko-Kore-KR" sz="1600" dirty="0"/>
              <a:t>axes1.set_title('sine')</a:t>
            </a:r>
          </a:p>
          <a:p>
            <a:r>
              <a:rPr lang="en" altLang="ko-Kore-KR" sz="1600" dirty="0"/>
              <a:t>axes2.set_title("cosine")</a:t>
            </a:r>
          </a:p>
          <a:p>
            <a:r>
              <a:rPr lang="en" altLang="ko-Kore-KR" sz="1600" dirty="0" err="1"/>
              <a:t>plt.show</a:t>
            </a:r>
            <a:r>
              <a:rPr lang="en" altLang="ko-Kore-KR" sz="1600" dirty="0"/>
              <a:t>()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71DF812C-5E3A-B74B-AEE7-87BA50826CE1}"/>
              </a:ext>
            </a:extLst>
          </p:cNvPr>
          <p:cNvSpPr/>
          <p:nvPr/>
        </p:nvSpPr>
        <p:spPr>
          <a:xfrm>
            <a:off x="5331600" y="2911700"/>
            <a:ext cx="2954368" cy="2038350"/>
          </a:xfrm>
          <a:prstGeom prst="frame">
            <a:avLst>
              <a:gd name="adj1" fmla="val 264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35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4D0610-02B2-4347-A7A3-78FF0BDFC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071" y="2999201"/>
            <a:ext cx="2782459" cy="188489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73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DB1F2193-E2B3-644D-9C26-067D7B414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5335" y="2125266"/>
                <a:ext cx="8437475" cy="2675334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두개의 </a:t>
                </a:r>
                <a:r>
                  <a:rPr lang="en-US" altLang="ko-KR" dirty="0"/>
                  <a:t>subplot</a:t>
                </a:r>
                <a:r>
                  <a:rPr lang="ko-KR" altLang="en-US" dirty="0"/>
                  <a:t>을 그리는데</a:t>
                </a:r>
                <a:r>
                  <a:rPr lang="en-US" altLang="ko-KR" dirty="0"/>
                  <a:t>,</a:t>
                </a:r>
              </a:p>
              <a:p>
                <a:r>
                  <a:rPr lang="ko-KR" altLang="en-US" dirty="0"/>
                  <a:t>범위가 </a:t>
                </a:r>
                <a:r>
                  <a:rPr lang="en-US" altLang="ko-KR" dirty="0"/>
                  <a:t>0.0~5.0</a:t>
                </a:r>
                <a:r>
                  <a:rPr lang="ko-KR" altLang="en-US" dirty="0"/>
                  <a:t> 이고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간격이 </a:t>
                </a:r>
                <a:r>
                  <a:rPr lang="en-US" altLang="ko-KR" dirty="0"/>
                  <a:t>0.02</a:t>
                </a:r>
                <a:r>
                  <a:rPr lang="ko-KR" altLang="en-US" dirty="0"/>
                  <a:t>이며</a:t>
                </a:r>
                <a:endParaRPr lang="en-US" altLang="ko-KR" dirty="0"/>
              </a:p>
              <a:p>
                <a:r>
                  <a:rPr lang="ko-KR" altLang="en-US" dirty="0"/>
                  <a:t>처음 그래프는 검정색인 </a:t>
                </a:r>
                <a:r>
                  <a:rPr lang="en-US" altLang="ko-KR" dirty="0"/>
                  <a:t>cos(4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ko-KR" altLang="en-US" dirty="0"/>
                  <a:t> 두번째 그래프는 주황색인 </a:t>
                </a:r>
                <a:r>
                  <a:rPr lang="en-US" altLang="ko-KR" dirty="0"/>
                  <a:t>cos(2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/>
                  <a:t>)</a:t>
                </a:r>
                <a:r>
                  <a:rPr lang="ko-KR" altLang="en-US" dirty="0"/>
                  <a:t>로 그려라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4" name="내용 개체 틀 2">
                <a:extLst>
                  <a:ext uri="{FF2B5EF4-FFF2-40B4-BE49-F238E27FC236}">
                    <a16:creationId xmlns:a16="http://schemas.microsoft.com/office/drawing/2014/main" id="{DB1F2193-E2B3-644D-9C26-067D7B414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335" y="2125266"/>
                <a:ext cx="8437475" cy="2675334"/>
              </a:xfrm>
              <a:blipFill>
                <a:blip r:embed="rId2"/>
                <a:stretch>
                  <a:fillRect l="-301" t="-141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164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6517</TotalTime>
  <Words>557</Words>
  <Application>Microsoft Office PowerPoint</Application>
  <PresentationFormat>화면 슬라이드 쇼(4:3)</PresentationFormat>
  <Paragraphs>149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함초롬바탕</vt:lpstr>
      <vt:lpstr>Arial</vt:lpstr>
      <vt:lpstr>Cambria Math</vt:lpstr>
      <vt:lpstr>Century Gothic</vt:lpstr>
      <vt:lpstr>Wingdings 3</vt:lpstr>
      <vt:lpstr>이온</vt:lpstr>
      <vt:lpstr>multiplot 14주차_01_10</vt:lpstr>
      <vt:lpstr>학습목표</vt:lpstr>
      <vt:lpstr>Matplotlib Pie Charts 5</vt:lpstr>
      <vt:lpstr>Matplotlib Bars 3</vt:lpstr>
      <vt:lpstr>Object-oriented Interface</vt:lpstr>
      <vt:lpstr>Multiplot 1</vt:lpstr>
      <vt:lpstr>Multiplot 2</vt:lpstr>
      <vt:lpstr>Multiplot 3</vt:lpstr>
      <vt:lpstr>연습문제 1</vt:lpstr>
      <vt:lpstr>연습문제 1, 답안</vt:lpstr>
      <vt:lpstr>연습문제 2</vt:lpstr>
      <vt:lpstr>연습문제 2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635</cp:revision>
  <dcterms:created xsi:type="dcterms:W3CDTF">2015-11-07T02:06:58Z</dcterms:created>
  <dcterms:modified xsi:type="dcterms:W3CDTF">2023-05-06T12:50:21Z</dcterms:modified>
</cp:coreProperties>
</file>