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0"/>
  </p:notesMasterIdLst>
  <p:sldIdLst>
    <p:sldId id="1826" r:id="rId2"/>
    <p:sldId id="1827" r:id="rId3"/>
    <p:sldId id="1828" r:id="rId4"/>
    <p:sldId id="1829" r:id="rId5"/>
    <p:sldId id="1830" r:id="rId6"/>
    <p:sldId id="1831" r:id="rId7"/>
    <p:sldId id="1832" r:id="rId8"/>
    <p:sldId id="1833" r:id="rId9"/>
    <p:sldId id="1834" r:id="rId10"/>
    <p:sldId id="1835" r:id="rId11"/>
    <p:sldId id="1836" r:id="rId12"/>
    <p:sldId id="1837" r:id="rId13"/>
    <p:sldId id="1838" r:id="rId14"/>
    <p:sldId id="1839" r:id="rId15"/>
    <p:sldId id="1840" r:id="rId16"/>
    <p:sldId id="1841" r:id="rId17"/>
    <p:sldId id="1842" r:id="rId18"/>
    <p:sldId id="184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2023-04-27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5070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69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659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63CCE-C2BE-4BBF-A2BC-82392D474534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E77EF-437B-4759-96E8-BB9DDEFEA951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43B97-488F-4AFD-9027-89585F8EB28C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2393-D342-442C-92E0-607538290AB8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2BF73-7AFD-4801-896E-1F421A1D4627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8CA18-2B50-4432-AEFD-EA5F6D95DF46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16D5C-22AF-43A1-AACF-26C6683DA8ED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A886-B514-4EB1-8E75-6EAF0ACD2FA5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3FAF2-655A-488D-A235-F294293315D1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DB345-395D-45FC-9677-3B377C023279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F70C0-BBAB-4B60-9556-82791B2A253E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BC25-D654-41C5-A28E-BBCF9D8905C7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999C7-4E35-4D97-B0CA-841D2726EFE1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15287-BE64-454D-9A31-E245706F26E9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25501-67D3-4FCB-8887-A8BF1F72220D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4678F-2181-4AB3-AFAA-831A8C93BA8C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55805-EF9B-450A-BBAA-A3128EABD6B8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ED9886-303D-4485-9B9B-EED1D3BA9781}" type="datetime1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matplotlib_intro.asp" TargetMode="External"/><Relationship Id="rId2" Type="http://schemas.openxmlformats.org/officeDocument/2006/relationships/hyperlink" Target="https://www.tutorialspoint.com/matplotlib/matplotlib_jupyter_notebook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scienceschool.net/01%20python/05.02%20%EB%A7%B7%ED%94%8C%EB%A1%AF%EB%A6%AC%EB%B8%8C%EC%9D%98%20%EC%97%AC%EB%9F%AC%EA%B0%80%EC%A7%80%20%ED%94%8C%EB%A1%AF.html" TargetMode="External"/><Relationship Id="rId5" Type="http://schemas.openxmlformats.org/officeDocument/2006/relationships/hyperlink" Target="https://realpython.com/python-matplotlib-guide/" TargetMode="External"/><Relationship Id="rId4" Type="http://schemas.openxmlformats.org/officeDocument/2006/relationships/hyperlink" Target="https://matplotlib.org/stable/index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425032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473198" y="2689665"/>
            <a:ext cx="7543492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subplot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14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_01_11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14454" y="4761657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4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 </a:t>
            </a:r>
            <a:r>
              <a:rPr lang="en-US" altLang="ko-KR" smtClean="0"/>
              <a:t>1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그림이 결과로 나오기 위한 알맞은 표현은</a:t>
            </a:r>
            <a:r>
              <a:rPr lang="en-US" altLang="ko-KR" dirty="0"/>
              <a:t>?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9D4669-C1AD-E44B-BFC5-5A04C2F3296B}"/>
              </a:ext>
            </a:extLst>
          </p:cNvPr>
          <p:cNvSpPr/>
          <p:nvPr/>
        </p:nvSpPr>
        <p:spPr>
          <a:xfrm>
            <a:off x="870826" y="2773608"/>
            <a:ext cx="31876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350" dirty="0"/>
              <a:t>import </a:t>
            </a:r>
            <a:r>
              <a:rPr lang="en" altLang="ko-Kore-KR" sz="1350" dirty="0" err="1"/>
              <a:t>matplotlib.pyplot</a:t>
            </a:r>
            <a:r>
              <a:rPr lang="en" altLang="ko-Kore-KR" sz="1350" dirty="0"/>
              <a:t> as </a:t>
            </a:r>
            <a:r>
              <a:rPr lang="en" altLang="ko-Kore-KR" sz="1350" dirty="0" err="1"/>
              <a:t>plt</a:t>
            </a:r>
            <a:endParaRPr lang="en" altLang="ko-Kore-KR" sz="1350" dirty="0"/>
          </a:p>
          <a:p>
            <a:r>
              <a:rPr lang="en" altLang="ko-Kore-KR" sz="1350" dirty="0"/>
              <a:t>import </a:t>
            </a:r>
            <a:r>
              <a:rPr lang="en" altLang="ko-Kore-KR" sz="1350" dirty="0" err="1"/>
              <a:t>numpy</a:t>
            </a:r>
            <a:r>
              <a:rPr lang="en" altLang="ko-Kore-KR" sz="1350" dirty="0"/>
              <a:t> as np</a:t>
            </a:r>
          </a:p>
          <a:p>
            <a:endParaRPr lang="en" altLang="ko-Kore-KR" sz="1350" dirty="0"/>
          </a:p>
          <a:p>
            <a:r>
              <a:rPr lang="en" altLang="ko-Kore-KR" sz="1350" dirty="0"/>
              <a:t>x = </a:t>
            </a:r>
            <a:r>
              <a:rPr lang="en" altLang="ko-Kore-KR" sz="1350" dirty="0" err="1"/>
              <a:t>np.array</a:t>
            </a:r>
            <a:r>
              <a:rPr lang="en" altLang="ko-Kore-KR" sz="1350" dirty="0"/>
              <a:t>([0, 1, 2, 3])</a:t>
            </a:r>
          </a:p>
          <a:p>
            <a:r>
              <a:rPr lang="en" altLang="ko-Kore-KR" sz="1350" dirty="0"/>
              <a:t>y = </a:t>
            </a:r>
            <a:r>
              <a:rPr lang="en" altLang="ko-Kore-KR" sz="1350" dirty="0" err="1"/>
              <a:t>np.array</a:t>
            </a:r>
            <a:r>
              <a:rPr lang="en" altLang="ko-Kore-KR" sz="1350" dirty="0"/>
              <a:t>([3, 8, 1, 10])</a:t>
            </a:r>
          </a:p>
          <a:p>
            <a:endParaRPr lang="en" altLang="ko-Kore-KR" sz="1350" dirty="0"/>
          </a:p>
          <a:p>
            <a:endParaRPr lang="en" altLang="ko-Kore-KR" sz="1350" dirty="0"/>
          </a:p>
          <a:p>
            <a:r>
              <a:rPr lang="en" altLang="ko-Kore-KR" sz="1350" dirty="0" err="1"/>
              <a:t>plt.plot</a:t>
            </a:r>
            <a:r>
              <a:rPr lang="en" altLang="ko-Kore-KR" sz="1350" dirty="0"/>
              <a:t>(</a:t>
            </a:r>
            <a:r>
              <a:rPr lang="en" altLang="ko-Kore-KR" sz="1350" dirty="0" err="1"/>
              <a:t>x,y</a:t>
            </a:r>
            <a:r>
              <a:rPr lang="en" altLang="ko-Kore-KR" sz="1350" dirty="0"/>
              <a:t>)</a:t>
            </a:r>
          </a:p>
          <a:p>
            <a:endParaRPr lang="en" altLang="ko-Kore-KR" sz="1350" dirty="0"/>
          </a:p>
          <a:p>
            <a:r>
              <a:rPr lang="en" altLang="ko-Kore-KR" sz="1350" dirty="0"/>
              <a:t>x = </a:t>
            </a:r>
            <a:r>
              <a:rPr lang="en" altLang="ko-Kore-KR" sz="1350" dirty="0" err="1"/>
              <a:t>np.array</a:t>
            </a:r>
            <a:r>
              <a:rPr lang="en" altLang="ko-Kore-KR" sz="1350" dirty="0"/>
              <a:t>([0, 1, 2, 3])</a:t>
            </a:r>
          </a:p>
          <a:p>
            <a:r>
              <a:rPr lang="en" altLang="ko-Kore-KR" sz="1350" dirty="0"/>
              <a:t>y = </a:t>
            </a:r>
            <a:r>
              <a:rPr lang="en" altLang="ko-Kore-KR" sz="1350" dirty="0" err="1"/>
              <a:t>np.array</a:t>
            </a:r>
            <a:r>
              <a:rPr lang="en" altLang="ko-Kore-KR" sz="1350" dirty="0"/>
              <a:t>([10, 20, 30, 40])</a:t>
            </a:r>
          </a:p>
          <a:p>
            <a:endParaRPr lang="en" altLang="ko-Kore-KR" sz="1350" dirty="0"/>
          </a:p>
          <a:p>
            <a:r>
              <a:rPr lang="ko-KR" altLang="en-US" sz="1350" dirty="0"/>
              <a:t> </a:t>
            </a:r>
            <a:endParaRPr lang="en" altLang="ko-Kore-KR" sz="1350" dirty="0"/>
          </a:p>
          <a:p>
            <a:r>
              <a:rPr lang="en" altLang="ko-Kore-KR" sz="1350" dirty="0" err="1"/>
              <a:t>plt.plot</a:t>
            </a:r>
            <a:r>
              <a:rPr lang="en" altLang="ko-Kore-KR" sz="1350" dirty="0"/>
              <a:t>(</a:t>
            </a:r>
            <a:r>
              <a:rPr lang="en" altLang="ko-Kore-KR" sz="1350" dirty="0" err="1"/>
              <a:t>x,y</a:t>
            </a:r>
            <a:r>
              <a:rPr lang="en" altLang="ko-Kore-KR" sz="1350" dirty="0"/>
              <a:t>)</a:t>
            </a:r>
          </a:p>
          <a:p>
            <a:r>
              <a:rPr lang="en" altLang="ko-Kore-KR" sz="1350" dirty="0" err="1"/>
              <a:t>plt.show</a:t>
            </a:r>
            <a:r>
              <a:rPr lang="en" altLang="ko-Kore-KR" sz="1350" dirty="0"/>
              <a:t>()</a:t>
            </a:r>
          </a:p>
          <a:p>
            <a:endParaRPr lang="en" altLang="ko-Kore-KR" sz="1350" dirty="0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6543ED44-FB8D-464F-A5C5-22B59305D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64" y="2773608"/>
            <a:ext cx="3181049" cy="353870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45BB0BD1-743E-8E4F-A2A9-431A58F9BA1F}"/>
              </a:ext>
            </a:extLst>
          </p:cNvPr>
          <p:cNvSpPr/>
          <p:nvPr/>
        </p:nvSpPr>
        <p:spPr>
          <a:xfrm>
            <a:off x="870827" y="3994108"/>
            <a:ext cx="2535502" cy="308610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920329-A47C-364A-B251-1B5A0A450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187" y="3065420"/>
            <a:ext cx="2838450" cy="1857375"/>
          </a:xfrm>
          <a:prstGeom prst="rect">
            <a:avLst/>
          </a:prstGeom>
        </p:spPr>
      </p:pic>
      <p:sp>
        <p:nvSpPr>
          <p:cNvPr id="12" name="액자 11">
            <a:extLst>
              <a:ext uri="{FF2B5EF4-FFF2-40B4-BE49-F238E27FC236}">
                <a16:creationId xmlns:a16="http://schemas.microsoft.com/office/drawing/2014/main" id="{464475AB-89D3-FF4F-919C-AD0245C8E7BA}"/>
              </a:ext>
            </a:extLst>
          </p:cNvPr>
          <p:cNvSpPr/>
          <p:nvPr/>
        </p:nvSpPr>
        <p:spPr>
          <a:xfrm>
            <a:off x="870827" y="5226304"/>
            <a:ext cx="2535502" cy="308610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132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답안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FA507A-7AC7-8949-AC11-A63270DD56B9}"/>
              </a:ext>
            </a:extLst>
          </p:cNvPr>
          <p:cNvSpPr/>
          <p:nvPr/>
        </p:nvSpPr>
        <p:spPr>
          <a:xfrm>
            <a:off x="870826" y="2773608"/>
            <a:ext cx="318760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350" dirty="0"/>
              <a:t>import </a:t>
            </a:r>
            <a:r>
              <a:rPr lang="en" altLang="ko-Kore-KR" sz="1350" dirty="0" err="1"/>
              <a:t>matplotlib.pyplot</a:t>
            </a:r>
            <a:r>
              <a:rPr lang="en" altLang="ko-Kore-KR" sz="1350" dirty="0"/>
              <a:t> as </a:t>
            </a:r>
            <a:r>
              <a:rPr lang="en" altLang="ko-Kore-KR" sz="1350" dirty="0" err="1"/>
              <a:t>plt</a:t>
            </a:r>
            <a:endParaRPr lang="en" altLang="ko-Kore-KR" sz="1350" dirty="0"/>
          </a:p>
          <a:p>
            <a:r>
              <a:rPr lang="en" altLang="ko-Kore-KR" sz="1350" dirty="0"/>
              <a:t>import </a:t>
            </a:r>
            <a:r>
              <a:rPr lang="en" altLang="ko-Kore-KR" sz="1350" dirty="0" err="1"/>
              <a:t>numpy</a:t>
            </a:r>
            <a:r>
              <a:rPr lang="en" altLang="ko-Kore-KR" sz="1350" dirty="0"/>
              <a:t> as np</a:t>
            </a:r>
          </a:p>
          <a:p>
            <a:endParaRPr lang="en" altLang="ko-Kore-KR" sz="1350" dirty="0"/>
          </a:p>
          <a:p>
            <a:r>
              <a:rPr lang="en" altLang="ko-Kore-KR" sz="1350" dirty="0"/>
              <a:t>x = </a:t>
            </a:r>
            <a:r>
              <a:rPr lang="en" altLang="ko-Kore-KR" sz="1350" dirty="0" err="1"/>
              <a:t>np.array</a:t>
            </a:r>
            <a:r>
              <a:rPr lang="en" altLang="ko-Kore-KR" sz="1350" dirty="0"/>
              <a:t>([0, 1, 2, 3])</a:t>
            </a:r>
          </a:p>
          <a:p>
            <a:r>
              <a:rPr lang="en" altLang="ko-Kore-KR" sz="1350" dirty="0"/>
              <a:t>y = </a:t>
            </a:r>
            <a:r>
              <a:rPr lang="en" altLang="ko-Kore-KR" sz="1350" dirty="0" err="1"/>
              <a:t>np.array</a:t>
            </a:r>
            <a:r>
              <a:rPr lang="en" altLang="ko-Kore-KR" sz="1350" dirty="0"/>
              <a:t>([3, 8, 1, 10])</a:t>
            </a:r>
          </a:p>
          <a:p>
            <a:endParaRPr lang="en" altLang="ko-Kore-KR" sz="1350" dirty="0"/>
          </a:p>
          <a:p>
            <a:r>
              <a:rPr lang="en" altLang="ko-Kore-KR" sz="1350" dirty="0" err="1">
                <a:solidFill>
                  <a:schemeClr val="accent2">
                    <a:lumMod val="75000"/>
                  </a:schemeClr>
                </a:solidFill>
              </a:rPr>
              <a:t>plt.subplot</a:t>
            </a:r>
            <a:r>
              <a:rPr lang="en" altLang="ko-Kore-KR" sz="1350" dirty="0">
                <a:solidFill>
                  <a:schemeClr val="accent2">
                    <a:lumMod val="75000"/>
                  </a:schemeClr>
                </a:solidFill>
              </a:rPr>
              <a:t>(2, 1, 1)</a:t>
            </a:r>
          </a:p>
          <a:p>
            <a:r>
              <a:rPr lang="en" altLang="ko-Kore-KR" sz="1350" dirty="0" err="1"/>
              <a:t>plt.plot</a:t>
            </a:r>
            <a:r>
              <a:rPr lang="en" altLang="ko-Kore-KR" sz="1350" dirty="0"/>
              <a:t>(</a:t>
            </a:r>
            <a:r>
              <a:rPr lang="en" altLang="ko-Kore-KR" sz="1350" dirty="0" err="1"/>
              <a:t>x,y</a:t>
            </a:r>
            <a:r>
              <a:rPr lang="en" altLang="ko-Kore-KR" sz="1350" dirty="0"/>
              <a:t>)</a:t>
            </a:r>
          </a:p>
          <a:p>
            <a:endParaRPr lang="en" altLang="ko-Kore-KR" sz="1350" dirty="0"/>
          </a:p>
          <a:p>
            <a:r>
              <a:rPr lang="en" altLang="ko-Kore-KR" sz="1350" dirty="0"/>
              <a:t>x = </a:t>
            </a:r>
            <a:r>
              <a:rPr lang="en" altLang="ko-Kore-KR" sz="1350" dirty="0" err="1"/>
              <a:t>np.array</a:t>
            </a:r>
            <a:r>
              <a:rPr lang="en" altLang="ko-Kore-KR" sz="1350" dirty="0"/>
              <a:t>([0, 1, 2, 3])</a:t>
            </a:r>
          </a:p>
          <a:p>
            <a:r>
              <a:rPr lang="en" altLang="ko-Kore-KR" sz="1350" dirty="0"/>
              <a:t>y = </a:t>
            </a:r>
            <a:r>
              <a:rPr lang="en" altLang="ko-Kore-KR" sz="1350" dirty="0" err="1"/>
              <a:t>np.array</a:t>
            </a:r>
            <a:r>
              <a:rPr lang="en" altLang="ko-Kore-KR" sz="1350" dirty="0"/>
              <a:t>([10, 20, 30, 40])</a:t>
            </a:r>
          </a:p>
          <a:p>
            <a:endParaRPr lang="en" altLang="ko-Kore-KR" sz="1350" dirty="0"/>
          </a:p>
          <a:p>
            <a:r>
              <a:rPr lang="en" altLang="ko-Kore-KR" sz="1350" dirty="0" err="1">
                <a:solidFill>
                  <a:schemeClr val="accent2">
                    <a:lumMod val="75000"/>
                  </a:schemeClr>
                </a:solidFill>
              </a:rPr>
              <a:t>plt.subplot</a:t>
            </a:r>
            <a:r>
              <a:rPr lang="en" altLang="ko-Kore-KR" sz="1350" dirty="0">
                <a:solidFill>
                  <a:schemeClr val="accent2">
                    <a:lumMod val="75000"/>
                  </a:schemeClr>
                </a:solidFill>
              </a:rPr>
              <a:t>(2, 1, 2)</a:t>
            </a:r>
          </a:p>
          <a:p>
            <a:r>
              <a:rPr lang="en" altLang="ko-Kore-KR" sz="1350" dirty="0" err="1"/>
              <a:t>plt.plot</a:t>
            </a:r>
            <a:r>
              <a:rPr lang="en" altLang="ko-Kore-KR" sz="1350" dirty="0"/>
              <a:t>(</a:t>
            </a:r>
            <a:r>
              <a:rPr lang="en" altLang="ko-Kore-KR" sz="1350" dirty="0" err="1"/>
              <a:t>x,y</a:t>
            </a:r>
            <a:r>
              <a:rPr lang="en" altLang="ko-Kore-KR" sz="1350" dirty="0"/>
              <a:t>)</a:t>
            </a:r>
          </a:p>
          <a:p>
            <a:r>
              <a:rPr lang="en" altLang="ko-Kore-KR" sz="1350" dirty="0" err="1"/>
              <a:t>plt.show</a:t>
            </a:r>
            <a:r>
              <a:rPr lang="en" altLang="ko-Kore-KR" sz="1350" dirty="0"/>
              <a:t>()</a:t>
            </a:r>
          </a:p>
          <a:p>
            <a:endParaRPr lang="en" altLang="ko-Kore-KR" sz="1350" dirty="0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1AE8897F-ECFA-194C-B3BB-DAA38DF03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364" y="2773609"/>
            <a:ext cx="3187607" cy="313789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4991DE87-AF92-1146-A40F-2853FFC37DF6}"/>
              </a:ext>
            </a:extLst>
          </p:cNvPr>
          <p:cNvSpPr/>
          <p:nvPr/>
        </p:nvSpPr>
        <p:spPr>
          <a:xfrm>
            <a:off x="870827" y="3994108"/>
            <a:ext cx="2535502" cy="308610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18" name="액자 17">
            <a:extLst>
              <a:ext uri="{FF2B5EF4-FFF2-40B4-BE49-F238E27FC236}">
                <a16:creationId xmlns:a16="http://schemas.microsoft.com/office/drawing/2014/main" id="{16642CC6-23C6-C043-A4FE-E19D632EB82D}"/>
              </a:ext>
            </a:extLst>
          </p:cNvPr>
          <p:cNvSpPr/>
          <p:nvPr/>
        </p:nvSpPr>
        <p:spPr>
          <a:xfrm>
            <a:off x="870827" y="5226304"/>
            <a:ext cx="2535502" cy="308610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11DE900-E265-4B46-90CD-614ECAE1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3130153"/>
            <a:ext cx="2838450" cy="18573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593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연습문제 </a:t>
            </a:r>
            <a:r>
              <a:rPr lang="en-US" altLang="ko-KR" smtClean="0"/>
              <a:t>2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6A77859-50DF-C14D-954C-96989AD6E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23" y="2627347"/>
            <a:ext cx="2273093" cy="1520464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383C666-5E8D-3B4F-AAEA-B6C424E31BC3}"/>
              </a:ext>
            </a:extLst>
          </p:cNvPr>
          <p:cNvSpPr/>
          <p:nvPr/>
        </p:nvSpPr>
        <p:spPr>
          <a:xfrm>
            <a:off x="835445" y="2658942"/>
            <a:ext cx="3350987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import 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matplotlib.pyplot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 as 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plt</a:t>
            </a:r>
            <a:endParaRPr lang="en-US" altLang="ko-KR" sz="1050" dirty="0">
              <a:latin typeface="+mj-ea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+mj-ea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+mj-ea"/>
              <a:cs typeface="Times New Roman" panose="02020603050405020304" pitchFamily="18" charset="0"/>
            </a:endParaRP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import 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numpy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 as np</a:t>
            </a: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x = 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np.arange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(1,5)</a:t>
            </a: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a[0][0].plot(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x,x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*x)</a:t>
            </a: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a[0][0].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set_title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('A')</a:t>
            </a: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a[0][1].plot(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x,np.sqrt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(x))</a:t>
            </a: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a[0][1].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set_title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('B')</a:t>
            </a: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a[0][2].plot(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x,x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*x)</a:t>
            </a: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a[0][2].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set_title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('C')</a:t>
            </a: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a[1][0].plot(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x,np.exp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(x))</a:t>
            </a: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a[1][0].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set_title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('D')</a:t>
            </a: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a[1][1].plot(x,np.log10(x))</a:t>
            </a: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a[1][1].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set_title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('E')</a:t>
            </a: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a[1][2].plot(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x,np.exp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(x))</a:t>
            </a: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a[1][2].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set_title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('F')</a:t>
            </a:r>
          </a:p>
          <a:p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plt.show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94E9CBB0-F7B8-5F4F-868A-2637A1598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607514"/>
            <a:ext cx="2762669" cy="339323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C93621D-948C-E84F-8C72-91EAA602007D}"/>
              </a:ext>
            </a:extLst>
          </p:cNvPr>
          <p:cNvSpPr txBox="1">
            <a:spLocks/>
          </p:cNvSpPr>
          <p:nvPr/>
        </p:nvSpPr>
        <p:spPr>
          <a:xfrm>
            <a:off x="484710" y="1768635"/>
            <a:ext cx="5930311" cy="48745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출력 결과가 나오기 위한 빈칸의 표현은</a:t>
            </a:r>
            <a:r>
              <a:rPr lang="en-US" altLang="ko-KR" sz="2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L="0" indent="0">
              <a:buNone/>
            </a:pPr>
            <a:endParaRPr lang="ko-KR" altLang="en-US" sz="2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76E5A4-99A7-D348-BD2D-D58C756350B9}"/>
              </a:ext>
            </a:extLst>
          </p:cNvPr>
          <p:cNvSpPr txBox="1"/>
          <p:nvPr/>
        </p:nvSpPr>
        <p:spPr>
          <a:xfrm>
            <a:off x="5237680" y="4341912"/>
            <a:ext cx="4100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200" dirty="0"/>
              <a:t>1.</a:t>
            </a:r>
            <a:r>
              <a:rPr lang="ko-KR" altLang="en-US" sz="1200" dirty="0"/>
              <a:t> </a:t>
            </a:r>
            <a:r>
              <a:rPr lang="en-US" altLang="ko-KR" sz="1200" dirty="0"/>
              <a:t>	</a:t>
            </a:r>
            <a:r>
              <a:rPr lang="en-US" altLang="ko-KR" sz="1200" dirty="0" err="1">
                <a:latin typeface="+mj-ea"/>
                <a:cs typeface="Times New Roman" panose="02020603050405020304" pitchFamily="18" charset="0"/>
              </a:rPr>
              <a:t>fig,a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 =  </a:t>
            </a:r>
            <a:r>
              <a:rPr lang="en-US" altLang="ko-KR" sz="1200" dirty="0" err="1">
                <a:latin typeface="+mj-ea"/>
                <a:cs typeface="Times New Roman" panose="02020603050405020304" pitchFamily="18" charset="0"/>
              </a:rPr>
              <a:t>plt.subplots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(6,0)</a:t>
            </a:r>
          </a:p>
          <a:p>
            <a:pPr lvl="1"/>
            <a:endParaRPr lang="en-US" altLang="ko-KR" sz="1200" dirty="0">
              <a:latin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2. </a:t>
            </a:r>
            <a:r>
              <a:rPr lang="ko-KR" altLang="en-US" sz="1200" dirty="0"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	</a:t>
            </a:r>
            <a:r>
              <a:rPr lang="en-US" altLang="ko-KR" sz="1200" dirty="0" err="1">
                <a:latin typeface="+mj-ea"/>
                <a:cs typeface="Times New Roman" panose="02020603050405020304" pitchFamily="18" charset="0"/>
              </a:rPr>
              <a:t>fig,a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 =  </a:t>
            </a:r>
            <a:r>
              <a:rPr lang="en-US" altLang="ko-KR" sz="1200" dirty="0" err="1">
                <a:latin typeface="+mj-ea"/>
                <a:cs typeface="Times New Roman" panose="02020603050405020304" pitchFamily="18" charset="0"/>
              </a:rPr>
              <a:t>plt.subplots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(3,2)</a:t>
            </a:r>
            <a:endParaRPr lang="en" altLang="ko-Kore-KR" sz="1200" dirty="0"/>
          </a:p>
          <a:p>
            <a:pPr lvl="1"/>
            <a:endParaRPr lang="en" altLang="ko-KR" sz="1200" dirty="0"/>
          </a:p>
          <a:p>
            <a:pPr lvl="1"/>
            <a:r>
              <a:rPr lang="en-US" altLang="ko-KR" sz="1200" dirty="0"/>
              <a:t>3. 	</a:t>
            </a:r>
            <a:r>
              <a:rPr lang="en-US" altLang="ko-KR" sz="1200" dirty="0" err="1">
                <a:latin typeface="+mj-ea"/>
                <a:cs typeface="Times New Roman" panose="02020603050405020304" pitchFamily="18" charset="0"/>
              </a:rPr>
              <a:t>fig,a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 =  </a:t>
            </a:r>
            <a:r>
              <a:rPr lang="en-US" altLang="ko-KR" sz="1200" dirty="0" err="1">
                <a:latin typeface="+mj-ea"/>
                <a:cs typeface="Times New Roman" panose="02020603050405020304" pitchFamily="18" charset="0"/>
              </a:rPr>
              <a:t>plt.subplots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(0,6)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cs typeface="Times New Roman" panose="02020603050405020304" pitchFamily="18" charset="0"/>
              </a:rPr>
              <a:t>4. 	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latin typeface="+mj-ea"/>
                <a:cs typeface="Times New Roman" panose="02020603050405020304" pitchFamily="18" charset="0"/>
              </a:rPr>
              <a:t>fig,a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cs typeface="Times New Roman" panose="02020603050405020304" pitchFamily="18" charset="0"/>
              </a:rPr>
              <a:t> = 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latin typeface="+mj-ea"/>
                <a:cs typeface="Times New Roman" panose="02020603050405020304" pitchFamily="18" charset="0"/>
              </a:rPr>
              <a:t>plt.subplots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cs typeface="Times New Roman" panose="02020603050405020304" pitchFamily="18" charset="0"/>
              </a:rPr>
              <a:t>(2,3)</a:t>
            </a:r>
          </a:p>
          <a:p>
            <a:pPr lvl="1"/>
            <a:endParaRPr lang="ko-KR" altLang="en-US" sz="1200" dirty="0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2F8C6CDE-6B0B-A646-A617-154D59073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681" y="4244862"/>
            <a:ext cx="3337002" cy="1579096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85027D0C-94F1-7D4B-861A-CFA3492CBE01}"/>
              </a:ext>
            </a:extLst>
          </p:cNvPr>
          <p:cNvSpPr/>
          <p:nvPr/>
        </p:nvSpPr>
        <p:spPr>
          <a:xfrm>
            <a:off x="888199" y="2889978"/>
            <a:ext cx="1741958" cy="280906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591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답안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6A77859-50DF-C14D-954C-96989AD6E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23" y="2627347"/>
            <a:ext cx="2273093" cy="152046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76E5A4-99A7-D348-BD2D-D58C756350B9}"/>
              </a:ext>
            </a:extLst>
          </p:cNvPr>
          <p:cNvSpPr txBox="1"/>
          <p:nvPr/>
        </p:nvSpPr>
        <p:spPr>
          <a:xfrm>
            <a:off x="5237680" y="4341912"/>
            <a:ext cx="41005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1200" dirty="0"/>
              <a:t>1.</a:t>
            </a:r>
            <a:r>
              <a:rPr lang="ko-KR" altLang="en-US" sz="1200" dirty="0"/>
              <a:t> </a:t>
            </a:r>
            <a:r>
              <a:rPr lang="en-US" altLang="ko-KR" sz="1200" dirty="0"/>
              <a:t>	</a:t>
            </a:r>
            <a:r>
              <a:rPr lang="en-US" altLang="ko-KR" sz="1200" dirty="0" err="1">
                <a:latin typeface="+mj-ea"/>
                <a:cs typeface="Times New Roman" panose="02020603050405020304" pitchFamily="18" charset="0"/>
              </a:rPr>
              <a:t>fig,a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 =  </a:t>
            </a:r>
            <a:r>
              <a:rPr lang="en-US" altLang="ko-KR" sz="1200" dirty="0" err="1">
                <a:latin typeface="+mj-ea"/>
                <a:cs typeface="Times New Roman" panose="02020603050405020304" pitchFamily="18" charset="0"/>
              </a:rPr>
              <a:t>plt.subplots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(6,0)</a:t>
            </a:r>
          </a:p>
          <a:p>
            <a:pPr lvl="1"/>
            <a:endParaRPr lang="en-US" altLang="ko-KR" sz="1200" dirty="0">
              <a:latin typeface="+mj-ea"/>
              <a:cs typeface="Times New Roman" panose="02020603050405020304" pitchFamily="18" charset="0"/>
            </a:endParaRPr>
          </a:p>
          <a:p>
            <a:pPr lvl="1"/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2. </a:t>
            </a:r>
            <a:r>
              <a:rPr lang="ko-KR" altLang="en-US" sz="1200" dirty="0"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	</a:t>
            </a:r>
            <a:r>
              <a:rPr lang="en-US" altLang="ko-KR" sz="1200" dirty="0" err="1">
                <a:latin typeface="+mj-ea"/>
                <a:cs typeface="Times New Roman" panose="02020603050405020304" pitchFamily="18" charset="0"/>
              </a:rPr>
              <a:t>fig,a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 =  </a:t>
            </a:r>
            <a:r>
              <a:rPr lang="en-US" altLang="ko-KR" sz="1200" dirty="0" err="1">
                <a:latin typeface="+mj-ea"/>
                <a:cs typeface="Times New Roman" panose="02020603050405020304" pitchFamily="18" charset="0"/>
              </a:rPr>
              <a:t>plt.subplots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(3,2)</a:t>
            </a:r>
            <a:endParaRPr lang="en" altLang="ko-Kore-KR" sz="1200" dirty="0"/>
          </a:p>
          <a:p>
            <a:pPr lvl="1"/>
            <a:endParaRPr lang="en" altLang="ko-KR" sz="1200" dirty="0"/>
          </a:p>
          <a:p>
            <a:pPr lvl="1"/>
            <a:r>
              <a:rPr lang="en-US" altLang="ko-KR" sz="1200" dirty="0"/>
              <a:t>3. 	</a:t>
            </a:r>
            <a:r>
              <a:rPr lang="en-US" altLang="ko-KR" sz="1200" dirty="0" err="1">
                <a:latin typeface="+mj-ea"/>
                <a:cs typeface="Times New Roman" panose="02020603050405020304" pitchFamily="18" charset="0"/>
              </a:rPr>
              <a:t>fig,a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 =  </a:t>
            </a:r>
            <a:r>
              <a:rPr lang="en-US" altLang="ko-KR" sz="1200" dirty="0" err="1">
                <a:latin typeface="+mj-ea"/>
                <a:cs typeface="Times New Roman" panose="02020603050405020304" pitchFamily="18" charset="0"/>
              </a:rPr>
              <a:t>plt.subplots</a:t>
            </a:r>
            <a:r>
              <a:rPr lang="en-US" altLang="ko-KR" sz="1200" dirty="0">
                <a:latin typeface="+mj-ea"/>
                <a:cs typeface="Times New Roman" panose="02020603050405020304" pitchFamily="18" charset="0"/>
              </a:rPr>
              <a:t>(0,6)</a:t>
            </a:r>
          </a:p>
          <a:p>
            <a:pPr lvl="1"/>
            <a:endParaRPr lang="en-US" altLang="ko-KR" sz="1200" dirty="0"/>
          </a:p>
          <a:p>
            <a:pPr lvl="1"/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cs typeface="Times New Roman" panose="02020603050405020304" pitchFamily="18" charset="0"/>
              </a:rPr>
              <a:t>4. 	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latin typeface="+mj-ea"/>
                <a:cs typeface="Times New Roman" panose="02020603050405020304" pitchFamily="18" charset="0"/>
              </a:rPr>
              <a:t>fig,a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cs typeface="Times New Roman" panose="02020603050405020304" pitchFamily="18" charset="0"/>
              </a:rPr>
              <a:t> =  </a:t>
            </a:r>
            <a:r>
              <a:rPr lang="en-US" altLang="ko-KR" sz="1200" dirty="0" err="1">
                <a:solidFill>
                  <a:schemeClr val="accent2">
                    <a:lumMod val="75000"/>
                  </a:schemeClr>
                </a:solidFill>
                <a:latin typeface="+mj-ea"/>
                <a:cs typeface="Times New Roman" panose="02020603050405020304" pitchFamily="18" charset="0"/>
              </a:rPr>
              <a:t>plt.subplots</a:t>
            </a:r>
            <a:r>
              <a:rPr lang="en-US" altLang="ko-KR" sz="1200" dirty="0">
                <a:solidFill>
                  <a:schemeClr val="accent2">
                    <a:lumMod val="75000"/>
                  </a:schemeClr>
                </a:solidFill>
                <a:latin typeface="+mj-ea"/>
                <a:cs typeface="Times New Roman" panose="02020603050405020304" pitchFamily="18" charset="0"/>
              </a:rPr>
              <a:t>(2,3)</a:t>
            </a:r>
          </a:p>
          <a:p>
            <a:pPr lvl="1"/>
            <a:endParaRPr lang="ko-KR" altLang="en-US" sz="1200" dirty="0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2F8C6CDE-6B0B-A646-A617-154D59073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681" y="4244862"/>
            <a:ext cx="3337002" cy="1579096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A91317-FBF6-7A44-9CD7-93A278EABEEA}"/>
              </a:ext>
            </a:extLst>
          </p:cNvPr>
          <p:cNvSpPr/>
          <p:nvPr/>
        </p:nvSpPr>
        <p:spPr>
          <a:xfrm>
            <a:off x="756351" y="2658942"/>
            <a:ext cx="344515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import 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matplotlib.pyplot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 as 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plt</a:t>
            </a:r>
            <a:endParaRPr lang="en-US" altLang="ko-KR" sz="1050" dirty="0">
              <a:latin typeface="+mj-ea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+mj-ea"/>
              <a:cs typeface="Times New Roman" panose="02020603050405020304" pitchFamily="18" charset="0"/>
            </a:endParaRPr>
          </a:p>
          <a:p>
            <a:endParaRPr lang="en-US" altLang="ko-KR" sz="1050" dirty="0">
              <a:latin typeface="+mj-ea"/>
              <a:cs typeface="Times New Roman" panose="02020603050405020304" pitchFamily="18" charset="0"/>
            </a:endParaRP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import 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numpy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 as np</a:t>
            </a: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x = 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np.arange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(1,5)</a:t>
            </a: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a[0][0].plot(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x,x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*x)</a:t>
            </a: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a[0][0].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set_title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('A')</a:t>
            </a: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a[0][1].plot(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x,np.sqrt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(x))</a:t>
            </a: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a[0][1].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set_title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('B')</a:t>
            </a: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a[0][2].plot(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x,x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*x)</a:t>
            </a: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a[0][2].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set_title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('C')</a:t>
            </a: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a[1][0].plot(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x,np.exp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(x))</a:t>
            </a: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a[1][0].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set_title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('D')</a:t>
            </a: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a[1][1].plot(x,np.log10(x))</a:t>
            </a: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a[1][1].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set_title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('E')</a:t>
            </a: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a[1][2].plot(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x,np.exp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(x))</a:t>
            </a:r>
          </a:p>
          <a:p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a[1][2].</a:t>
            </a:r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set_title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('F')</a:t>
            </a:r>
          </a:p>
          <a:p>
            <a:r>
              <a:rPr lang="en-US" altLang="ko-KR" sz="1050" dirty="0" err="1">
                <a:latin typeface="+mj-ea"/>
                <a:cs typeface="Times New Roman" panose="02020603050405020304" pitchFamily="18" charset="0"/>
              </a:rPr>
              <a:t>plt.show</a:t>
            </a:r>
            <a:r>
              <a:rPr lang="en-US" altLang="ko-KR" sz="1050" dirty="0">
                <a:latin typeface="+mj-ea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DDB8F5BD-0072-7A49-A9A7-9CF20E0EE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607514"/>
            <a:ext cx="2763479" cy="396043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903F0EAC-CD44-FA40-AA16-95A51AAEA71B}"/>
              </a:ext>
            </a:extLst>
          </p:cNvPr>
          <p:cNvSpPr/>
          <p:nvPr/>
        </p:nvSpPr>
        <p:spPr>
          <a:xfrm>
            <a:off x="888199" y="2889978"/>
            <a:ext cx="1741958" cy="280906"/>
          </a:xfrm>
          <a:prstGeom prst="frame">
            <a:avLst>
              <a:gd name="adj1" fmla="val 165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09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Grid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923AC5B-A215-0140-8F0D-A6158B33C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19" y="1618044"/>
            <a:ext cx="8437475" cy="1517171"/>
          </a:xfrm>
        </p:spPr>
        <p:txBody>
          <a:bodyPr/>
          <a:lstStyle/>
          <a:p>
            <a:r>
              <a:rPr lang="en-US" altLang="ko-KR" dirty="0"/>
              <a:t>figure</a:t>
            </a:r>
            <a:r>
              <a:rPr lang="ko-KR" altLang="en-US" dirty="0"/>
              <a:t> 내부에 </a:t>
            </a:r>
            <a:r>
              <a:rPr lang="en-US" altLang="ko-KR" dirty="0"/>
              <a:t>grid</a:t>
            </a:r>
            <a:r>
              <a:rPr lang="ko-KR" altLang="en-US" dirty="0"/>
              <a:t>의 </a:t>
            </a:r>
            <a:r>
              <a:rPr lang="en-US" altLang="ko-KR" dirty="0"/>
              <a:t>visibility</a:t>
            </a:r>
            <a:r>
              <a:rPr lang="ko-KR" altLang="en-US" dirty="0"/>
              <a:t>를 </a:t>
            </a:r>
            <a:r>
              <a:rPr lang="ko-KR" altLang="en-US" dirty="0" smtClean="0"/>
              <a:t>설정</a:t>
            </a:r>
            <a:endParaRPr lang="en-US" altLang="ko-KR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933DC0B7-34E7-C345-ACFE-21520E907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679" y="2059738"/>
            <a:ext cx="5484482" cy="469502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00898-F497-9844-982B-BBDC6DFBFAAA}"/>
              </a:ext>
            </a:extLst>
          </p:cNvPr>
          <p:cNvSpPr txBox="1"/>
          <p:nvPr/>
        </p:nvSpPr>
        <p:spPr>
          <a:xfrm>
            <a:off x="807340" y="2059738"/>
            <a:ext cx="64101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numpy as np</a:t>
            </a:r>
          </a:p>
          <a:p>
            <a:endParaRPr lang="en" altLang="ko-Kore-KR" sz="1600" dirty="0"/>
          </a:p>
          <a:p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fig, axes = </a:t>
            </a:r>
            <a:r>
              <a:rPr lang="en" altLang="ko-Kore-KR" sz="1600" dirty="0" err="1">
                <a:solidFill>
                  <a:schemeClr val="accent2">
                    <a:lumMod val="75000"/>
                  </a:schemeClr>
                </a:solidFill>
              </a:rPr>
              <a:t>plt.subplots</a:t>
            </a:r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(1,3, </a:t>
            </a:r>
            <a:r>
              <a:rPr lang="en" altLang="ko-Kore-KR" sz="1600" dirty="0" err="1">
                <a:solidFill>
                  <a:schemeClr val="accent2">
                    <a:lumMod val="75000"/>
                  </a:schemeClr>
                </a:solidFill>
              </a:rPr>
              <a:t>figsize</a:t>
            </a:r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 = (12,4))</a:t>
            </a:r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np.arange</a:t>
            </a:r>
            <a:r>
              <a:rPr lang="en" altLang="ko-Kore-KR" sz="1600" dirty="0"/>
              <a:t>(1,11)</a:t>
            </a:r>
          </a:p>
          <a:p>
            <a:r>
              <a:rPr lang="en" altLang="ko-Kore-KR" sz="1600" dirty="0"/>
              <a:t>axes[0].plot(x, x**3, 'g',</a:t>
            </a:r>
            <a:r>
              <a:rPr lang="en" altLang="ko-Kore-KR" sz="1600" dirty="0" err="1"/>
              <a:t>lw</a:t>
            </a:r>
            <a:r>
              <a:rPr lang="en" altLang="ko-Kore-KR" sz="1600" dirty="0"/>
              <a:t>=2)</a:t>
            </a:r>
          </a:p>
          <a:p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axes[0].grid(True)</a:t>
            </a:r>
          </a:p>
          <a:p>
            <a:r>
              <a:rPr lang="en" altLang="ko-Kore-KR" sz="1600" dirty="0"/>
              <a:t>axes[0].set_title('default grid')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axes[1].plot(x, </a:t>
            </a:r>
            <a:r>
              <a:rPr lang="en" altLang="ko-Kore-KR" sz="1600" dirty="0" err="1"/>
              <a:t>np.exp</a:t>
            </a:r>
            <a:r>
              <a:rPr lang="en" altLang="ko-Kore-KR" sz="1600" dirty="0"/>
              <a:t>(x), 'r')</a:t>
            </a:r>
          </a:p>
          <a:p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axes[1].grid(color='b', ls = '-.', </a:t>
            </a:r>
            <a:r>
              <a:rPr lang="en" altLang="ko-Kore-KR" sz="1600" dirty="0" err="1">
                <a:solidFill>
                  <a:schemeClr val="accent2">
                    <a:lumMod val="75000"/>
                  </a:schemeClr>
                </a:solidFill>
              </a:rPr>
              <a:t>lw</a:t>
            </a:r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 = 0.25)</a:t>
            </a:r>
          </a:p>
          <a:p>
            <a:r>
              <a:rPr lang="en" altLang="ko-Kore-KR" sz="1600" dirty="0"/>
              <a:t>axes[1].set_title('custom grid')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axes[2].plot(</a:t>
            </a:r>
            <a:r>
              <a:rPr lang="en" altLang="ko-Kore-KR" sz="1600" dirty="0" err="1"/>
              <a:t>x,x</a:t>
            </a:r>
            <a:r>
              <a:rPr lang="en" altLang="ko-Kore-KR" sz="1600" dirty="0"/>
              <a:t>)</a:t>
            </a:r>
          </a:p>
          <a:p>
            <a:r>
              <a:rPr lang="en" altLang="ko-Kore-KR" sz="1600" dirty="0"/>
              <a:t>axes[2].set_title('no grid')</a:t>
            </a:r>
          </a:p>
          <a:p>
            <a:endParaRPr lang="en" altLang="ko-Kore-KR" sz="1600" dirty="0"/>
          </a:p>
          <a:p>
            <a:r>
              <a:rPr lang="en" altLang="ko-Kore-KR" sz="1600" dirty="0" err="1"/>
              <a:t>fig.tight_layout</a:t>
            </a:r>
            <a:r>
              <a:rPr lang="en" altLang="ko-Kore-KR" sz="1600" dirty="0"/>
              <a:t>()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1EDDA9-9A0F-F84E-A6E5-ACD5BB83CC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0035" y="5053768"/>
            <a:ext cx="4397828" cy="14284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8FD2E863-F6F0-0B4F-92D9-42BACF21989A}"/>
              </a:ext>
            </a:extLst>
          </p:cNvPr>
          <p:cNvSpPr/>
          <p:nvPr/>
        </p:nvSpPr>
        <p:spPr>
          <a:xfrm>
            <a:off x="4242948" y="5009415"/>
            <a:ext cx="4572001" cy="1517171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194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ore-KR" u="sng" dirty="0">
                <a:hlinkClick r:id="rId2"/>
              </a:rPr>
              <a:t>https://www.tutorialspoint.com/matplotlib/matplotlib_jupyter_notebook.htm</a:t>
            </a:r>
            <a:r>
              <a:rPr lang="en-US" altLang="ko-Kore-KR" dirty="0"/>
              <a:t> </a:t>
            </a:r>
            <a:endParaRPr lang="en-US" altLang="ko-KR" dirty="0"/>
          </a:p>
          <a:p>
            <a:r>
              <a:rPr lang="en-US" altLang="ko-Kore-KR" u="sng" dirty="0">
                <a:hlinkClick r:id="rId3"/>
              </a:rPr>
              <a:t>https://www.w3schools.com/python/matplotlib_intro.asp</a:t>
            </a:r>
            <a:endParaRPr lang="en-US" altLang="ko-Kore-KR" u="sng" dirty="0"/>
          </a:p>
          <a:p>
            <a:r>
              <a:rPr lang="en-US" altLang="ko-Kore-KR" dirty="0">
                <a:hlinkClick r:id="rId4"/>
              </a:rPr>
              <a:t>https://matplotlib.org/stable/index.html</a:t>
            </a:r>
            <a:endParaRPr lang="en-US" altLang="ko-Kore-KR" dirty="0"/>
          </a:p>
          <a:p>
            <a:r>
              <a:rPr lang="en-US" altLang="ko-Kore-KR" dirty="0">
                <a:hlinkClick r:id="rId5"/>
              </a:rPr>
              <a:t>https://realpython.com/python-matplotlib-guide/</a:t>
            </a:r>
            <a:endParaRPr lang="en-US" altLang="ko-Kore-KR" dirty="0"/>
          </a:p>
          <a:p>
            <a:r>
              <a:rPr lang="en-US" altLang="ko-Kore-KR" dirty="0">
                <a:hlinkClick r:id="rId6"/>
              </a:rPr>
              <a:t>https://datascienceschool.net/01%20python/05.02%20%EB%A7%B7%ED%94%8C%EB%A1%AF%EB%A6%AC%EB%B8%8C%EC%9D%98%20%EC%97%AC%EB%9F%AC%EA%B0%80%EC%A7%80%20%ED%94%8C%EB%A1%AF.html</a:t>
            </a:r>
            <a:endParaRPr lang="en-US" altLang="ko-Kore-KR" dirty="0"/>
          </a:p>
          <a:p>
            <a:endParaRPr lang="en-US" altLang="ko-Kore-KR" dirty="0"/>
          </a:p>
          <a:p>
            <a:endParaRPr lang="ko-Kore-KR" altLang="ko-Kore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887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Object-oriented Interface</a:t>
            </a:r>
          </a:p>
          <a:p>
            <a:pPr lvl="1"/>
            <a:r>
              <a:rPr lang="en-US" altLang="ko-KR" dirty="0"/>
              <a:t>Subplots</a:t>
            </a:r>
          </a:p>
          <a:p>
            <a:pPr lvl="2"/>
            <a:r>
              <a:rPr lang="ko-KR" altLang="en-US" dirty="0"/>
              <a:t>한</a:t>
            </a:r>
            <a:r>
              <a:rPr lang="en-US" altLang="ko-KR" dirty="0"/>
              <a:t> figure</a:t>
            </a:r>
            <a:r>
              <a:rPr lang="ko-KR" altLang="en-US" dirty="0"/>
              <a:t>에 여러 </a:t>
            </a:r>
            <a:r>
              <a:rPr lang="en-US" altLang="ko-KR" dirty="0"/>
              <a:t>plots</a:t>
            </a:r>
            <a:r>
              <a:rPr lang="ko-KR" altLang="en-US" dirty="0"/>
              <a:t>을 그릴 수 있음</a:t>
            </a:r>
            <a:endParaRPr lang="en-US" altLang="ko-KR" dirty="0"/>
          </a:p>
          <a:p>
            <a:pPr lvl="1"/>
            <a:r>
              <a:rPr lang="en-US" altLang="ko-KR" dirty="0"/>
              <a:t>Subplot2grid</a:t>
            </a:r>
          </a:p>
          <a:p>
            <a:pPr lvl="2"/>
            <a:r>
              <a:rPr lang="ko-KR" altLang="en-US" dirty="0"/>
              <a:t>특정 위치에 </a:t>
            </a:r>
            <a:r>
              <a:rPr lang="en-US" altLang="ko-KR" dirty="0"/>
              <a:t>axes object</a:t>
            </a:r>
            <a:r>
              <a:rPr lang="ko-KR" altLang="en-US" dirty="0" err="1"/>
              <a:t>를</a:t>
            </a:r>
            <a:r>
              <a:rPr lang="ko-KR" altLang="en-US" dirty="0"/>
              <a:t> 만드는데 더 많은 유연성 제공</a:t>
            </a:r>
            <a:endParaRPr lang="en-US" altLang="ko-KR" dirty="0"/>
          </a:p>
          <a:p>
            <a:pPr lvl="1"/>
            <a:r>
              <a:rPr lang="en-US" altLang="ko-KR" dirty="0"/>
              <a:t>Grid	</a:t>
            </a:r>
          </a:p>
          <a:p>
            <a:pPr lvl="2"/>
            <a:r>
              <a:rPr lang="en-US" altLang="ko-KR" dirty="0"/>
              <a:t>figure</a:t>
            </a:r>
            <a:r>
              <a:rPr lang="ko-KR" altLang="en-US" dirty="0"/>
              <a:t> 내부에 </a:t>
            </a:r>
            <a:r>
              <a:rPr lang="en-US" altLang="ko-KR" dirty="0"/>
              <a:t>grid</a:t>
            </a:r>
            <a:r>
              <a:rPr lang="ko-KR" altLang="en-US" dirty="0"/>
              <a:t>의 </a:t>
            </a:r>
            <a:r>
              <a:rPr lang="en-US" altLang="ko-KR" dirty="0"/>
              <a:t>visibility</a:t>
            </a:r>
            <a:r>
              <a:rPr lang="ko-KR" altLang="en-US" dirty="0" err="1"/>
              <a:t>를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23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특정 위치에 </a:t>
            </a:r>
            <a:r>
              <a:rPr lang="en-US" altLang="ko-KR" dirty="0"/>
              <a:t>axes object</a:t>
            </a:r>
            <a:r>
              <a:rPr lang="ko-KR" altLang="en-US" dirty="0"/>
              <a:t>를 만드는데 더 많은 유연성 제공하는</a:t>
            </a:r>
            <a:r>
              <a:rPr lang="en-US" altLang="ko-KR" dirty="0"/>
              <a:t> </a:t>
            </a:r>
            <a:r>
              <a:rPr lang="ko-KR" altLang="en-US" dirty="0" err="1"/>
              <a:t>멀티플롯</a:t>
            </a:r>
            <a:r>
              <a:rPr lang="ko-KR" altLang="en-US" dirty="0"/>
              <a:t> 함수는</a:t>
            </a:r>
            <a:r>
              <a:rPr lang="en-US" altLang="ko-KR" dirty="0"/>
              <a:t> </a:t>
            </a:r>
            <a:r>
              <a:rPr lang="ko-KR" altLang="en-US" dirty="0"/>
              <a:t>무엇인가</a:t>
            </a:r>
            <a:r>
              <a:rPr lang="en-US" altLang="ko-KR"/>
              <a:t>?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33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C1D9D2C-5A2E-5B4F-A28A-62E307EB5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2" y="5090531"/>
            <a:ext cx="6620968" cy="861420"/>
          </a:xfrm>
        </p:spPr>
        <p:txBody>
          <a:bodyPr>
            <a:normAutofit/>
          </a:bodyPr>
          <a:lstStyle/>
          <a:p>
            <a:r>
              <a:rPr lang="en-US" altLang="ko-KR" sz="900" dirty="0"/>
              <a:t>14</a:t>
            </a:r>
            <a:r>
              <a:rPr lang="ko-KR" altLang="en-US" sz="900" dirty="0"/>
              <a:t>주차</a:t>
            </a:r>
            <a:r>
              <a:rPr lang="en-US" altLang="ko-KR" sz="900" dirty="0"/>
              <a:t>_01_11 subplot</a:t>
            </a:r>
            <a:endParaRPr lang="ko-Kore-KR" altLang="en-US" sz="9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5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</a:t>
            </a:r>
            <a:r>
              <a:rPr lang="en-US" altLang="ko-KR" dirty="0"/>
              <a:t> </a:t>
            </a:r>
            <a:r>
              <a:rPr lang="en-US" altLang="ko-KR" dirty="0" err="1"/>
              <a:t>multiplot</a:t>
            </a:r>
            <a:endParaRPr lang="en-US" altLang="ko-KR" dirty="0"/>
          </a:p>
          <a:p>
            <a:pPr lvl="1"/>
            <a:r>
              <a:rPr lang="en-US" altLang="ko-KR" dirty="0"/>
              <a:t>Subplots</a:t>
            </a:r>
          </a:p>
          <a:p>
            <a:pPr lvl="1"/>
            <a:r>
              <a:rPr lang="en-US" altLang="ko-KR" dirty="0"/>
              <a:t>Subplot2grid</a:t>
            </a:r>
          </a:p>
          <a:p>
            <a:pPr lvl="1"/>
            <a:r>
              <a:rPr lang="en-US" altLang="ko-KR" dirty="0"/>
              <a:t>Grid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855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Subplot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9490" y="1650551"/>
            <a:ext cx="8437475" cy="1517171"/>
          </a:xfrm>
        </p:spPr>
        <p:txBody>
          <a:bodyPr/>
          <a:lstStyle/>
          <a:p>
            <a:r>
              <a:rPr lang="ko-KR" altLang="en-US" dirty="0"/>
              <a:t>한 번의 </a:t>
            </a:r>
            <a:r>
              <a:rPr lang="en-US" altLang="ko-KR" dirty="0"/>
              <a:t>call</a:t>
            </a:r>
            <a:r>
              <a:rPr lang="ko-KR" altLang="en-US" dirty="0"/>
              <a:t>로 </a:t>
            </a:r>
            <a:r>
              <a:rPr lang="en" altLang="ko-KR" dirty="0"/>
              <a:t>enclosing figure object</a:t>
            </a:r>
            <a:r>
              <a:rPr lang="ko-KR" altLang="en-US" dirty="0" err="1"/>
              <a:t>를</a:t>
            </a:r>
            <a:r>
              <a:rPr lang="ko-KR" altLang="en-US" dirty="0"/>
              <a:t> 포함하여 </a:t>
            </a:r>
            <a:r>
              <a:rPr lang="en-US" altLang="ko-KR" dirty="0"/>
              <a:t>subplot</a:t>
            </a:r>
            <a:r>
              <a:rPr lang="ko-KR" altLang="en-US" dirty="0"/>
              <a:t>의 공통 레이아웃을 만드는데 도움</a:t>
            </a:r>
            <a:r>
              <a:rPr lang="en-US" altLang="ko-KR" dirty="0"/>
              <a:t>.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52D5488-1520-5A4A-BEBE-A40EDF4AB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80" y="2372422"/>
            <a:ext cx="3943349" cy="437523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D8582-6FE2-114E-AA72-B4D5E24DCFCF}"/>
              </a:ext>
            </a:extLst>
          </p:cNvPr>
          <p:cNvSpPr txBox="1"/>
          <p:nvPr/>
        </p:nvSpPr>
        <p:spPr>
          <a:xfrm>
            <a:off x="831994" y="2434316"/>
            <a:ext cx="378993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numpy as np</a:t>
            </a:r>
          </a:p>
          <a:p>
            <a:endParaRPr lang="en" altLang="ko-Kore-KR" sz="1600" dirty="0"/>
          </a:p>
          <a:p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fig,a =  plt.subplots(2,2)</a:t>
            </a:r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np.arange</a:t>
            </a:r>
            <a:r>
              <a:rPr lang="en" altLang="ko-Kore-KR" sz="1600" dirty="0"/>
              <a:t>(1,5)</a:t>
            </a:r>
          </a:p>
          <a:p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a[0][0].plot(</a:t>
            </a:r>
            <a:r>
              <a:rPr lang="en" altLang="ko-Kore-KR" sz="1600" dirty="0" err="1">
                <a:solidFill>
                  <a:schemeClr val="accent2">
                    <a:lumMod val="75000"/>
                  </a:schemeClr>
                </a:solidFill>
              </a:rPr>
              <a:t>x,x</a:t>
            </a:r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*x)</a:t>
            </a:r>
          </a:p>
          <a:p>
            <a:r>
              <a:rPr lang="en" altLang="ko-Kore-KR" sz="1600" dirty="0"/>
              <a:t>a[0][0].set_title('square')</a:t>
            </a:r>
          </a:p>
          <a:p>
            <a:endParaRPr lang="en" altLang="ko-Kore-KR" sz="1600" dirty="0"/>
          </a:p>
          <a:p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a[0][1].plot(</a:t>
            </a:r>
            <a:r>
              <a:rPr lang="en" altLang="ko-Kore-KR" sz="1600" dirty="0" err="1">
                <a:solidFill>
                  <a:schemeClr val="accent2">
                    <a:lumMod val="75000"/>
                  </a:schemeClr>
                </a:solidFill>
              </a:rPr>
              <a:t>x,np.sqrt</a:t>
            </a:r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(x))</a:t>
            </a:r>
          </a:p>
          <a:p>
            <a:r>
              <a:rPr lang="en" altLang="ko-Kore-KR" sz="1600" dirty="0"/>
              <a:t>a[0][1].set_title('square root')</a:t>
            </a:r>
          </a:p>
          <a:p>
            <a:endParaRPr lang="en" altLang="ko-Kore-KR" sz="1600" dirty="0"/>
          </a:p>
          <a:p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a[1][0].plot(</a:t>
            </a:r>
            <a:r>
              <a:rPr lang="en" altLang="ko-Kore-KR" sz="1600" dirty="0" err="1">
                <a:solidFill>
                  <a:schemeClr val="accent2">
                    <a:lumMod val="75000"/>
                  </a:schemeClr>
                </a:solidFill>
              </a:rPr>
              <a:t>x,np.exp</a:t>
            </a:r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(x))</a:t>
            </a:r>
          </a:p>
          <a:p>
            <a:r>
              <a:rPr lang="en" altLang="ko-Kore-KR" sz="1600" dirty="0"/>
              <a:t>a[1][0].set_title('exp')</a:t>
            </a:r>
          </a:p>
          <a:p>
            <a:endParaRPr lang="en" altLang="ko-Kore-KR" sz="1600" dirty="0"/>
          </a:p>
          <a:p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a[1][1].plot(x,np.log10(x))</a:t>
            </a:r>
          </a:p>
          <a:p>
            <a:r>
              <a:rPr lang="en" altLang="ko-Kore-KR" sz="1600" dirty="0"/>
              <a:t>a[1][1].</a:t>
            </a:r>
            <a:r>
              <a:rPr lang="en" altLang="ko-Kore-KR" sz="1600" dirty="0" err="1"/>
              <a:t>set_title</a:t>
            </a:r>
            <a:r>
              <a:rPr lang="en" altLang="ko-Kore-KR" sz="1600" dirty="0"/>
              <a:t>('log')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  <a:endParaRPr kumimoji="1" lang="ko-Kore-KR" altLang="en-US" sz="1600" dirty="0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6C72B85F-E873-BE41-A413-D4534FBD316E}"/>
              </a:ext>
            </a:extLst>
          </p:cNvPr>
          <p:cNvSpPr/>
          <p:nvPr/>
        </p:nvSpPr>
        <p:spPr>
          <a:xfrm>
            <a:off x="4808696" y="2487427"/>
            <a:ext cx="3824027" cy="2861321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F65EEDC-1174-EF4B-A8CB-32C6BF705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086" y="2578718"/>
            <a:ext cx="3558483" cy="249344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950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Subplot 2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42D3D203-549C-3243-9887-FA67E93ED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76" y="1645139"/>
            <a:ext cx="3846724" cy="471633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5610A-BDE2-964A-915E-A00A1082C55F}"/>
              </a:ext>
            </a:extLst>
          </p:cNvPr>
          <p:cNvSpPr txBox="1"/>
          <p:nvPr/>
        </p:nvSpPr>
        <p:spPr>
          <a:xfrm>
            <a:off x="964937" y="1853248"/>
            <a:ext cx="40187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#plot 1:</a:t>
            </a:r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([0, 1, 2, 3])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([3, 8, 1, 10])</a:t>
            </a:r>
          </a:p>
          <a:p>
            <a:r>
              <a:rPr lang="en" altLang="ko-Kore-KR" sz="1600" dirty="0" err="1">
                <a:solidFill>
                  <a:schemeClr val="accent2">
                    <a:lumMod val="75000"/>
                  </a:schemeClr>
                </a:solidFill>
              </a:rPr>
              <a:t>plt.subplot</a:t>
            </a:r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(1, 2, 1)</a:t>
            </a:r>
          </a:p>
          <a:p>
            <a:r>
              <a:rPr lang="en" altLang="ko-Kore-KR" sz="1600" dirty="0" err="1"/>
              <a:t>plt.plot</a:t>
            </a:r>
            <a:r>
              <a:rPr lang="en" altLang="ko-Kore-KR" sz="1600" dirty="0"/>
              <a:t>(</a:t>
            </a:r>
            <a:r>
              <a:rPr lang="en" altLang="ko-Kore-KR" sz="1600" dirty="0" err="1"/>
              <a:t>x,y</a:t>
            </a:r>
            <a:r>
              <a:rPr lang="en" altLang="ko-Kore-KR" sz="1600" dirty="0"/>
              <a:t>)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#plot 2:</a:t>
            </a:r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([0, 1, 2, 3])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([10, 20, 30, 40])</a:t>
            </a:r>
          </a:p>
          <a:p>
            <a:r>
              <a:rPr lang="en" altLang="ko-Kore-KR" sz="1600" dirty="0" err="1">
                <a:solidFill>
                  <a:schemeClr val="accent2">
                    <a:lumMod val="75000"/>
                  </a:schemeClr>
                </a:solidFill>
              </a:rPr>
              <a:t>plt.subplot</a:t>
            </a:r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(1, 2, 2)</a:t>
            </a:r>
          </a:p>
          <a:p>
            <a:r>
              <a:rPr lang="en" altLang="ko-Kore-KR" sz="1600" dirty="0" err="1"/>
              <a:t>plt.plot</a:t>
            </a:r>
            <a:r>
              <a:rPr lang="en" altLang="ko-Kore-KR" sz="1600" dirty="0"/>
              <a:t>(</a:t>
            </a:r>
            <a:r>
              <a:rPr lang="en" altLang="ko-Kore-KR" sz="1600" dirty="0" err="1"/>
              <a:t>x,y</a:t>
            </a:r>
            <a:r>
              <a:rPr lang="en" altLang="ko-Kore-KR" sz="1600" dirty="0"/>
              <a:t>)</a:t>
            </a:r>
          </a:p>
          <a:p>
            <a:endParaRPr lang="en" altLang="ko-Kore-KR" sz="1600" dirty="0"/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4E8BFD-BD5D-2B42-983B-145ACB165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379" y="1946595"/>
            <a:ext cx="3779100" cy="2642848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381DBF17-BCED-514D-A330-F3DE9DB8D0A4}"/>
              </a:ext>
            </a:extLst>
          </p:cNvPr>
          <p:cNvSpPr/>
          <p:nvPr/>
        </p:nvSpPr>
        <p:spPr>
          <a:xfrm>
            <a:off x="4983685" y="1853248"/>
            <a:ext cx="3838794" cy="2777746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70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Subplot 3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42D3D203-549C-3243-9887-FA67E93ED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35" y="1594325"/>
            <a:ext cx="3938994" cy="467865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5610A-BDE2-964A-915E-A00A1082C55F}"/>
              </a:ext>
            </a:extLst>
          </p:cNvPr>
          <p:cNvSpPr txBox="1"/>
          <p:nvPr/>
        </p:nvSpPr>
        <p:spPr>
          <a:xfrm>
            <a:off x="811998" y="1728993"/>
            <a:ext cx="410436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([0, 1, 2, 3])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([3, 8, 1, 10])</a:t>
            </a:r>
          </a:p>
          <a:p>
            <a:r>
              <a:rPr lang="en" altLang="ko-Kore-KR" sz="1600" dirty="0" err="1"/>
              <a:t>plt.subplot</a:t>
            </a:r>
            <a:r>
              <a:rPr lang="en" altLang="ko-Kore-KR" sz="1600" dirty="0"/>
              <a:t>(1, 2, 1)</a:t>
            </a:r>
          </a:p>
          <a:p>
            <a:r>
              <a:rPr lang="en" altLang="ko-Kore-KR" sz="1600" dirty="0" err="1"/>
              <a:t>plt.plot</a:t>
            </a:r>
            <a:r>
              <a:rPr lang="en" altLang="ko-Kore-KR" sz="1600" dirty="0"/>
              <a:t>(</a:t>
            </a:r>
            <a:r>
              <a:rPr lang="en" altLang="ko-Kore-KR" sz="1600" dirty="0" err="1"/>
              <a:t>x,y</a:t>
            </a:r>
            <a:r>
              <a:rPr lang="en" altLang="ko-Kore-KR" sz="1600" dirty="0"/>
              <a:t>)</a:t>
            </a:r>
          </a:p>
          <a:p>
            <a:r>
              <a:rPr lang="en" altLang="ko-Kore-KR" sz="1600" dirty="0" err="1">
                <a:solidFill>
                  <a:schemeClr val="accent2">
                    <a:lumMod val="75000"/>
                  </a:schemeClr>
                </a:solidFill>
              </a:rPr>
              <a:t>plt.title</a:t>
            </a:r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("SALES")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([0, 1, 2, 3])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([10, 20, 30, 40])</a:t>
            </a:r>
          </a:p>
          <a:p>
            <a:r>
              <a:rPr lang="en" altLang="ko-Kore-KR" sz="1600" dirty="0" err="1"/>
              <a:t>plt.subplot</a:t>
            </a:r>
            <a:r>
              <a:rPr lang="en" altLang="ko-Kore-KR" sz="1600" dirty="0"/>
              <a:t>(1, 2, 2)</a:t>
            </a:r>
          </a:p>
          <a:p>
            <a:r>
              <a:rPr lang="en" altLang="ko-Kore-KR" sz="1600" dirty="0" err="1"/>
              <a:t>plt.plot</a:t>
            </a:r>
            <a:r>
              <a:rPr lang="en" altLang="ko-Kore-KR" sz="1600" dirty="0"/>
              <a:t>(</a:t>
            </a:r>
            <a:r>
              <a:rPr lang="en" altLang="ko-Kore-KR" sz="1600" dirty="0" err="1"/>
              <a:t>x,y</a:t>
            </a:r>
            <a:r>
              <a:rPr lang="en" altLang="ko-Kore-KR" sz="1600" dirty="0"/>
              <a:t>)</a:t>
            </a:r>
          </a:p>
          <a:p>
            <a:r>
              <a:rPr lang="en" altLang="ko-Kore-KR" sz="1600" dirty="0" err="1">
                <a:solidFill>
                  <a:schemeClr val="accent2">
                    <a:lumMod val="75000"/>
                  </a:schemeClr>
                </a:solidFill>
              </a:rPr>
              <a:t>plt.title</a:t>
            </a:r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("INCOME")</a:t>
            </a:r>
          </a:p>
          <a:p>
            <a:endParaRPr lang="en" altLang="ko-Kore-KR" sz="1600" dirty="0"/>
          </a:p>
          <a:p>
            <a:r>
              <a:rPr lang="en" altLang="ko-Kore-KR" sz="1600" dirty="0" err="1">
                <a:solidFill>
                  <a:schemeClr val="accent2">
                    <a:lumMod val="75000"/>
                  </a:schemeClr>
                </a:solidFill>
              </a:rPr>
              <a:t>plt.suptitle</a:t>
            </a:r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("MY SHOP")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B255C8-80A7-A843-A720-B4FB74F90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654" y="1853248"/>
            <a:ext cx="3536363" cy="2639820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48E4423A-4E81-DE4B-AC3A-C6A88C06D961}"/>
              </a:ext>
            </a:extLst>
          </p:cNvPr>
          <p:cNvSpPr/>
          <p:nvPr/>
        </p:nvSpPr>
        <p:spPr>
          <a:xfrm>
            <a:off x="4750992" y="1853248"/>
            <a:ext cx="3854008" cy="2726333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3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Subplot 4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42D3D203-549C-3243-9887-FA67E93ED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23" y="1727922"/>
            <a:ext cx="4061337" cy="445656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5610A-BDE2-964A-915E-A00A1082C55F}"/>
              </a:ext>
            </a:extLst>
          </p:cNvPr>
          <p:cNvSpPr txBox="1"/>
          <p:nvPr/>
        </p:nvSpPr>
        <p:spPr>
          <a:xfrm>
            <a:off x="811997" y="1853248"/>
            <a:ext cx="374033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#plot 1:</a:t>
            </a:r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([0, 1, 2, 3])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([3, 8, 1, 10])</a:t>
            </a:r>
          </a:p>
          <a:p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plt.subplot(2, 1, 1)</a:t>
            </a:r>
          </a:p>
          <a:p>
            <a:r>
              <a:rPr lang="en" altLang="ko-Kore-KR" sz="1600" dirty="0" err="1"/>
              <a:t>plt.plot</a:t>
            </a:r>
            <a:r>
              <a:rPr lang="en" altLang="ko-Kore-KR" sz="1600" dirty="0"/>
              <a:t>(</a:t>
            </a:r>
            <a:r>
              <a:rPr lang="en" altLang="ko-Kore-KR" sz="1600" dirty="0" err="1"/>
              <a:t>x,y</a:t>
            </a:r>
            <a:r>
              <a:rPr lang="en" altLang="ko-Kore-KR" sz="1600" dirty="0"/>
              <a:t>)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#plot 2:</a:t>
            </a:r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([0, 1, 2, 3])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([10, 20, 30, 40])</a:t>
            </a:r>
          </a:p>
          <a:p>
            <a:r>
              <a:rPr lang="en" altLang="ko-Kore-KR" sz="1600" dirty="0" err="1">
                <a:solidFill>
                  <a:schemeClr val="accent2">
                    <a:lumMod val="75000"/>
                  </a:schemeClr>
                </a:solidFill>
              </a:rPr>
              <a:t>plt.subplot</a:t>
            </a:r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(2, 1, 2)</a:t>
            </a:r>
          </a:p>
          <a:p>
            <a:r>
              <a:rPr lang="en" altLang="ko-Kore-KR" sz="1600" dirty="0"/>
              <a:t>plt.plot(x,y)</a:t>
            </a:r>
          </a:p>
          <a:p>
            <a:endParaRPr lang="en" altLang="ko-Kore-KR" sz="1600" dirty="0"/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487DCE-9723-1A49-9653-879B17B0C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551" y="3020315"/>
            <a:ext cx="3860414" cy="2526110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48E4423A-4E81-DE4B-AC3A-C6A88C06D961}"/>
              </a:ext>
            </a:extLst>
          </p:cNvPr>
          <p:cNvSpPr/>
          <p:nvPr/>
        </p:nvSpPr>
        <p:spPr>
          <a:xfrm>
            <a:off x="4916365" y="2941256"/>
            <a:ext cx="3920599" cy="2633634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73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Subplot 5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42D3D203-549C-3243-9887-FA67E93ED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732" y="1688121"/>
            <a:ext cx="7521855" cy="496146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5610A-BDE2-964A-915E-A00A1082C55F}"/>
              </a:ext>
            </a:extLst>
          </p:cNvPr>
          <p:cNvSpPr txBox="1"/>
          <p:nvPr/>
        </p:nvSpPr>
        <p:spPr>
          <a:xfrm>
            <a:off x="990727" y="1879044"/>
            <a:ext cx="406517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([0, 1, 2, 3])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([3, 8, 1, 10])</a:t>
            </a:r>
          </a:p>
          <a:p>
            <a:r>
              <a:rPr lang="en" altLang="ko-Kore-KR" sz="1600" dirty="0" err="1">
                <a:solidFill>
                  <a:schemeClr val="accent2">
                    <a:lumMod val="75000"/>
                  </a:schemeClr>
                </a:solidFill>
              </a:rPr>
              <a:t>plt.subplot</a:t>
            </a:r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(2, 3, 1)</a:t>
            </a:r>
          </a:p>
          <a:p>
            <a:r>
              <a:rPr lang="en" altLang="ko-Kore-KR" sz="1600" dirty="0" err="1"/>
              <a:t>plt.plot</a:t>
            </a:r>
            <a:r>
              <a:rPr lang="en" altLang="ko-Kore-KR" sz="1600" dirty="0"/>
              <a:t>(</a:t>
            </a:r>
            <a:r>
              <a:rPr lang="en" altLang="ko-Kore-KR" sz="1600" dirty="0" err="1"/>
              <a:t>x,y</a:t>
            </a:r>
            <a:r>
              <a:rPr lang="en" altLang="ko-Kore-KR" sz="1600" dirty="0"/>
              <a:t>)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([0, 1, 2, 3])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([10, 20, 30, 40])</a:t>
            </a:r>
          </a:p>
          <a:p>
            <a:r>
              <a:rPr lang="en" altLang="ko-Kore-KR" sz="1600" dirty="0" err="1">
                <a:solidFill>
                  <a:schemeClr val="accent2">
                    <a:lumMod val="75000"/>
                  </a:schemeClr>
                </a:solidFill>
              </a:rPr>
              <a:t>plt.subplot</a:t>
            </a:r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(2, 3, 2)</a:t>
            </a:r>
          </a:p>
          <a:p>
            <a:r>
              <a:rPr lang="en" altLang="ko-Kore-KR" sz="1600" dirty="0" err="1"/>
              <a:t>plt.plot</a:t>
            </a:r>
            <a:r>
              <a:rPr lang="en" altLang="ko-Kore-KR" sz="1600" dirty="0"/>
              <a:t>(</a:t>
            </a:r>
            <a:r>
              <a:rPr lang="en" altLang="ko-Kore-KR" sz="1600" dirty="0" err="1"/>
              <a:t>x,y</a:t>
            </a:r>
            <a:r>
              <a:rPr lang="en" altLang="ko-Kore-KR" sz="1600" dirty="0"/>
              <a:t>)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([0, 1, 2, 3])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([3, 8, 1, 10])</a:t>
            </a:r>
          </a:p>
          <a:p>
            <a:r>
              <a:rPr lang="en" altLang="ko-Kore-KR" sz="1600" dirty="0" err="1">
                <a:solidFill>
                  <a:schemeClr val="accent2">
                    <a:lumMod val="75000"/>
                  </a:schemeClr>
                </a:solidFill>
              </a:rPr>
              <a:t>plt.subplot</a:t>
            </a:r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(2, 3, 3)</a:t>
            </a:r>
          </a:p>
          <a:p>
            <a:r>
              <a:rPr lang="en" altLang="ko-Kore-KR" sz="1600" dirty="0" err="1"/>
              <a:t>plt.plot</a:t>
            </a:r>
            <a:r>
              <a:rPr lang="en" altLang="ko-Kore-KR" sz="1600" dirty="0"/>
              <a:t>(</a:t>
            </a:r>
            <a:r>
              <a:rPr lang="en" altLang="ko-Kore-KR" sz="1600" dirty="0" err="1"/>
              <a:t>x,y</a:t>
            </a:r>
            <a:r>
              <a:rPr lang="en" altLang="ko-Kore-KR" sz="1600" dirty="0"/>
              <a:t>)</a:t>
            </a:r>
          </a:p>
          <a:p>
            <a:endParaRPr lang="en" altLang="ko-Kore-KR" sz="1600" dirty="0"/>
          </a:p>
          <a:p>
            <a:endParaRPr lang="en" altLang="ko-Kore-KR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E130AB-8976-704F-8B6A-07CBD2014E1F}"/>
              </a:ext>
            </a:extLst>
          </p:cNvPr>
          <p:cNvSpPr txBox="1"/>
          <p:nvPr/>
        </p:nvSpPr>
        <p:spPr>
          <a:xfrm>
            <a:off x="5055897" y="1688121"/>
            <a:ext cx="29097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([0, 1, 2, 3])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([10, 20, 30, 40])</a:t>
            </a:r>
          </a:p>
          <a:p>
            <a:r>
              <a:rPr lang="en" altLang="ko-Kore-KR" sz="1600" dirty="0" err="1">
                <a:solidFill>
                  <a:schemeClr val="accent2">
                    <a:lumMod val="75000"/>
                  </a:schemeClr>
                </a:solidFill>
              </a:rPr>
              <a:t>plt.subplot</a:t>
            </a:r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(2, 3, 4)</a:t>
            </a:r>
          </a:p>
          <a:p>
            <a:r>
              <a:rPr lang="en" altLang="ko-Kore-KR" sz="1600" dirty="0" err="1"/>
              <a:t>plt.plot</a:t>
            </a:r>
            <a:r>
              <a:rPr lang="en" altLang="ko-Kore-KR" sz="1600" dirty="0"/>
              <a:t>(</a:t>
            </a:r>
            <a:r>
              <a:rPr lang="en" altLang="ko-Kore-KR" sz="1600" dirty="0" err="1"/>
              <a:t>x,y</a:t>
            </a:r>
            <a:r>
              <a:rPr lang="en" altLang="ko-Kore-KR" sz="1600" dirty="0"/>
              <a:t>)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([0, 1, 2, 3])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([3, 8, 1, 10])</a:t>
            </a:r>
          </a:p>
          <a:p>
            <a:r>
              <a:rPr lang="en" altLang="ko-Kore-KR" sz="1600" dirty="0" err="1">
                <a:solidFill>
                  <a:schemeClr val="accent2">
                    <a:lumMod val="75000"/>
                  </a:schemeClr>
                </a:solidFill>
              </a:rPr>
              <a:t>plt.subplot</a:t>
            </a:r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(2, 3, 5)</a:t>
            </a:r>
          </a:p>
          <a:p>
            <a:r>
              <a:rPr lang="en" altLang="ko-Kore-KR" sz="1600" dirty="0" err="1"/>
              <a:t>plt.plot</a:t>
            </a:r>
            <a:r>
              <a:rPr lang="en" altLang="ko-Kore-KR" sz="1600" dirty="0"/>
              <a:t>(</a:t>
            </a:r>
            <a:r>
              <a:rPr lang="en" altLang="ko-Kore-KR" sz="1600" dirty="0" err="1"/>
              <a:t>x,y</a:t>
            </a:r>
            <a:r>
              <a:rPr lang="en" altLang="ko-Kore-KR" sz="1600" dirty="0"/>
              <a:t>)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([0, 1, 2, 3])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([10, 20, 30, 40])</a:t>
            </a:r>
          </a:p>
          <a:p>
            <a:r>
              <a:rPr lang="en" altLang="ko-Kore-KR" sz="1600" dirty="0" err="1">
                <a:solidFill>
                  <a:schemeClr val="accent2">
                    <a:lumMod val="75000"/>
                  </a:schemeClr>
                </a:solidFill>
              </a:rPr>
              <a:t>plt.subplot</a:t>
            </a:r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(2, 3, 6)</a:t>
            </a:r>
          </a:p>
          <a:p>
            <a:r>
              <a:rPr lang="en" altLang="ko-Kore-KR" sz="1600" dirty="0" err="1"/>
              <a:t>plt.plot</a:t>
            </a:r>
            <a:r>
              <a:rPr lang="en" altLang="ko-Kore-KR" sz="1600" dirty="0"/>
              <a:t>(</a:t>
            </a:r>
            <a:r>
              <a:rPr lang="en" altLang="ko-Kore-KR" sz="1600" dirty="0" err="1"/>
              <a:t>x,y</a:t>
            </a:r>
            <a:r>
              <a:rPr lang="en" altLang="ko-Kore-KR" sz="1600" dirty="0"/>
              <a:t>)</a:t>
            </a:r>
          </a:p>
          <a:p>
            <a:endParaRPr lang="en" altLang="ko-Kore-KR" sz="1600" dirty="0"/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  <a:p>
            <a:endParaRPr kumimoji="1" lang="ko-Kore-KR" altLang="en-US" sz="1600" dirty="0"/>
          </a:p>
        </p:txBody>
      </p:sp>
      <p:cxnSp>
        <p:nvCxnSpPr>
          <p:cNvPr id="8" name="직선 연결선 7"/>
          <p:cNvCxnSpPr>
            <a:stCxn id="4" idx="0"/>
          </p:cNvCxnSpPr>
          <p:nvPr/>
        </p:nvCxnSpPr>
        <p:spPr>
          <a:xfrm flipH="1">
            <a:off x="4586659" y="1688121"/>
            <a:ext cx="1" cy="49614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33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Subplot 5 </a:t>
            </a:r>
            <a:r>
              <a:rPr lang="ko-KR" altLang="en-US" dirty="0"/>
              <a:t>결과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2EF76FA-7C6F-4045-B9D7-1DE4801A2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90" y="2047812"/>
            <a:ext cx="5941660" cy="3884124"/>
          </a:xfrm>
          <a:prstGeom prst="rect">
            <a:avLst/>
          </a:prstGeom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48E4423A-4E81-DE4B-AC3A-C6A88C06D961}"/>
              </a:ext>
            </a:extLst>
          </p:cNvPr>
          <p:cNvSpPr/>
          <p:nvPr/>
        </p:nvSpPr>
        <p:spPr>
          <a:xfrm>
            <a:off x="1589552" y="1960657"/>
            <a:ext cx="6256589" cy="4007524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05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Subplot2grid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1F595D7-AD8D-4047-B92D-BC424D040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566372"/>
            <a:ext cx="8437475" cy="506021"/>
          </a:xfrm>
        </p:spPr>
        <p:txBody>
          <a:bodyPr/>
          <a:lstStyle/>
          <a:p>
            <a:r>
              <a:rPr lang="ko-KR" altLang="en-US" dirty="0"/>
              <a:t>특정 위치에 </a:t>
            </a:r>
            <a:r>
              <a:rPr lang="en-US" altLang="ko-KR" dirty="0"/>
              <a:t>axes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 </a:t>
            </a:r>
            <a:r>
              <a:rPr lang="ko-KR" altLang="en-US" dirty="0"/>
              <a:t>만드는데 더 많은 유연성 제공</a:t>
            </a:r>
            <a:endParaRPr lang="en-US" altLang="ko-KR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652D5488-1520-5A4A-BEBE-A40EDF4AB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60" y="2072393"/>
            <a:ext cx="6563805" cy="450538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D8582-6FE2-114E-AA72-B4D5E24DCFCF}"/>
              </a:ext>
            </a:extLst>
          </p:cNvPr>
          <p:cNvSpPr txBox="1"/>
          <p:nvPr/>
        </p:nvSpPr>
        <p:spPr>
          <a:xfrm>
            <a:off x="622361" y="2180548"/>
            <a:ext cx="656501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matplotlib.pyplot as plt</a:t>
            </a:r>
          </a:p>
          <a:p>
            <a:r>
              <a:rPr lang="en" altLang="ko-Kore-KR" sz="1600" dirty="0"/>
              <a:t>import numpy as np</a:t>
            </a:r>
          </a:p>
          <a:p>
            <a:endParaRPr lang="en" altLang="ko-Kore-KR" sz="1600" dirty="0"/>
          </a:p>
          <a:p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a1 = plt.subplot2grid((3,3),(0,0),colspan = 2)</a:t>
            </a:r>
          </a:p>
          <a:p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a2 = plt.subplot2grid((3,3),(0,2), </a:t>
            </a:r>
            <a:r>
              <a:rPr lang="en" altLang="ko-Kore-KR" sz="1600" dirty="0" err="1">
                <a:solidFill>
                  <a:schemeClr val="accent2">
                    <a:lumMod val="75000"/>
                  </a:schemeClr>
                </a:solidFill>
              </a:rPr>
              <a:t>rowspan</a:t>
            </a:r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 = 3)</a:t>
            </a:r>
          </a:p>
          <a:p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a3 = plt.subplot2grid((3,3),(1,0),</a:t>
            </a:r>
            <a:r>
              <a:rPr lang="en" altLang="ko-Kore-KR" sz="1600" dirty="0" err="1">
                <a:solidFill>
                  <a:schemeClr val="accent2">
                    <a:lumMod val="75000"/>
                  </a:schemeClr>
                </a:solidFill>
              </a:rPr>
              <a:t>rowspan</a:t>
            </a:r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 = 2, </a:t>
            </a:r>
            <a:r>
              <a:rPr lang="en" altLang="ko-Kore-KR" sz="1600" dirty="0" err="1">
                <a:solidFill>
                  <a:schemeClr val="accent2">
                    <a:lumMod val="75000"/>
                  </a:schemeClr>
                </a:solidFill>
              </a:rPr>
              <a:t>colspan</a:t>
            </a:r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 = 2)</a:t>
            </a:r>
          </a:p>
          <a:p>
            <a:r>
              <a:rPr lang="en" altLang="ko-Kore-KR" sz="1600" dirty="0"/>
              <a:t>x = np.arange(1,10)</a:t>
            </a:r>
          </a:p>
          <a:p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a1.plot(x, np.exp(x))</a:t>
            </a:r>
          </a:p>
          <a:p>
            <a:r>
              <a:rPr lang="en" altLang="ko-Kore-KR" sz="1600" dirty="0"/>
              <a:t>a1.set_title('exp')</a:t>
            </a:r>
          </a:p>
          <a:p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a2.plot(x, x*x)</a:t>
            </a:r>
          </a:p>
          <a:p>
            <a:r>
              <a:rPr lang="en" altLang="ko-Kore-KR" sz="1600" dirty="0"/>
              <a:t>a2.set_title('square')</a:t>
            </a:r>
          </a:p>
          <a:p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a3.plot(x, np.log(x))</a:t>
            </a:r>
          </a:p>
          <a:p>
            <a:r>
              <a:rPr lang="en" altLang="ko-Kore-KR" sz="1600" dirty="0"/>
              <a:t>a3.set_title('log')</a:t>
            </a:r>
          </a:p>
          <a:p>
            <a:endParaRPr lang="en" altLang="ko-Kore-KR" sz="1600" dirty="0"/>
          </a:p>
          <a:p>
            <a:r>
              <a:rPr lang="en" altLang="ko-Kore-KR" sz="1600" dirty="0" err="1"/>
              <a:t>plt.tight_layout</a:t>
            </a:r>
            <a:r>
              <a:rPr lang="en" altLang="ko-Kore-KR" sz="1600" dirty="0"/>
              <a:t>()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  <a:endParaRPr kumimoji="1" lang="ko-Kore-KR" altLang="en-US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2DDEACE-9C63-E14E-9C4B-A7B0AC4EB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87" y="4163177"/>
            <a:ext cx="3314700" cy="19751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액자 6">
            <a:extLst>
              <a:ext uri="{FF2B5EF4-FFF2-40B4-BE49-F238E27FC236}">
                <a16:creationId xmlns:a16="http://schemas.microsoft.com/office/drawing/2014/main" id="{6B20A75C-1410-5042-82E6-425DB7D399E3}"/>
              </a:ext>
            </a:extLst>
          </p:cNvPr>
          <p:cNvSpPr/>
          <p:nvPr/>
        </p:nvSpPr>
        <p:spPr>
          <a:xfrm>
            <a:off x="4384713" y="4080280"/>
            <a:ext cx="3465448" cy="2140993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33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6507</TotalTime>
  <Words>1274</Words>
  <Application>Microsoft Office PowerPoint</Application>
  <PresentationFormat>화면 슬라이드 쇼(4:3)</PresentationFormat>
  <Paragraphs>278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맑은 고딕</vt:lpstr>
      <vt:lpstr>함초롬바탕</vt:lpstr>
      <vt:lpstr>Arial</vt:lpstr>
      <vt:lpstr>Century Gothic</vt:lpstr>
      <vt:lpstr>Times New Roman</vt:lpstr>
      <vt:lpstr>Wingdings 3</vt:lpstr>
      <vt:lpstr>이온</vt:lpstr>
      <vt:lpstr>subplot 14주차_01_11</vt:lpstr>
      <vt:lpstr>학습목표</vt:lpstr>
      <vt:lpstr>Subplot 1</vt:lpstr>
      <vt:lpstr>Subplot 2</vt:lpstr>
      <vt:lpstr>Subplot 3</vt:lpstr>
      <vt:lpstr>Subplot 4</vt:lpstr>
      <vt:lpstr>Subplot 5</vt:lpstr>
      <vt:lpstr>Subplot 5 결과</vt:lpstr>
      <vt:lpstr>Subplot2grid</vt:lpstr>
      <vt:lpstr>연습문제 1</vt:lpstr>
      <vt:lpstr>연습문제 1 답안</vt:lpstr>
      <vt:lpstr>연습문제 2</vt:lpstr>
      <vt:lpstr>연습문제 2 답안</vt:lpstr>
      <vt:lpstr>Grid</vt:lpstr>
      <vt:lpstr>Reference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630</cp:revision>
  <dcterms:created xsi:type="dcterms:W3CDTF">2015-11-07T02:06:58Z</dcterms:created>
  <dcterms:modified xsi:type="dcterms:W3CDTF">2023-04-27T05:29:52Z</dcterms:modified>
</cp:coreProperties>
</file>