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1844" r:id="rId2"/>
    <p:sldId id="1845" r:id="rId3"/>
    <p:sldId id="1846" r:id="rId4"/>
    <p:sldId id="1847" r:id="rId5"/>
    <p:sldId id="1848" r:id="rId6"/>
    <p:sldId id="1849" r:id="rId7"/>
    <p:sldId id="1850" r:id="rId8"/>
    <p:sldId id="1851" r:id="rId9"/>
    <p:sldId id="1852" r:id="rId10"/>
    <p:sldId id="1853" r:id="rId11"/>
    <p:sldId id="1854" r:id="rId12"/>
    <p:sldId id="1855" r:id="rId13"/>
    <p:sldId id="1856" r:id="rId14"/>
    <p:sldId id="185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2023-04-27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2792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658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A7A3-767A-42B5-8668-26FA436D2954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F76B-0F27-40A4-B28E-7F554580D29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A4A9-F4E1-4162-94BD-738CD787B687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DC71-8A65-4633-8DE0-C9369AABDDD4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8679-B6E9-4265-A1B6-EFEFFA7706D3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A24F-BF31-4107-B85E-0E6F6BD92453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4751-42FF-41D8-B803-8CFEAB8CDD1F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61BF-1591-4363-B5A9-1A563B8E84F1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0413-7293-4585-BDA7-A8FB4B539D8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8B02-9121-43C3-8F32-3320DA10D4F3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C62F-F430-456A-B757-3793DAE16D55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836C-6ED3-4C6B-8CA3-1A833CF8FE5B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CAF7-E4CB-43C3-A9BA-4CFCE6A38CAE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AABB-5E43-4402-BE86-6D1CEA59B948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B437-16B4-4C36-A788-47F81C28ED55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DFD0-B48A-4CBC-BACD-62030CD6C835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A9F1A-5D95-4FA2-AC50-90A59CDE266C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14135E-4A40-449B-BD26-927253864A07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tutorialspoint.com/matplotlib/matplotlib_jupyter_notebook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scienceschool.net/01%20python/05.02%20%EB%A7%B7%ED%94%8C%EB%A1%AF%EB%A6%AC%EB%B8%8C%EC%9D%98%20%EC%97%AC%EB%9F%AC%EA%B0%80%EC%A7%80%20%ED%94%8C%EB%A1%AF.html" TargetMode="External"/><Relationship Id="rId5" Type="http://schemas.openxmlformats.org/officeDocument/2006/relationships/hyperlink" Target="https://realpython.com/python-matplotlib-guide/" TargetMode="External"/><Relationship Id="rId4" Type="http://schemas.openxmlformats.org/officeDocument/2006/relationships/hyperlink" Target="https://matplotlib.org/stable/index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73198" y="2689665"/>
            <a:ext cx="7543492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</a:rPr>
              <a:t>pyplot</a:t>
            </a:r>
            <a:r>
              <a:rPr lang="en-US" altLang="ko-KR" sz="4400" b="1" dirty="0">
                <a:solidFill>
                  <a:schemeClr val="bg1"/>
                </a:solidFill>
              </a:rPr>
              <a:t> </a:t>
            </a:r>
            <a:r>
              <a:rPr lang="ko-KR" altLang="en-US" sz="4400" b="1" dirty="0">
                <a:solidFill>
                  <a:schemeClr val="bg1"/>
                </a:solidFill>
              </a:rPr>
              <a:t>연습문제 풀기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_01_12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04726" y="4790840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84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ko-KR" altLang="en-US" dirty="0"/>
              <a:t> 답안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79D3F0-3E96-6F40-AB1F-C4125C593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368" y="3785666"/>
            <a:ext cx="2514600" cy="17049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1F26C1-5211-9E4D-81AD-D94E3876F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937" y="3806202"/>
            <a:ext cx="2501909" cy="1703713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4FCBB5EF-5DB6-C84C-ABB9-3286CE9B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60" y="1958191"/>
            <a:ext cx="3321508" cy="339202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60AD5-7D35-D845-985D-968C41372E48}"/>
              </a:ext>
            </a:extLst>
          </p:cNvPr>
          <p:cNvSpPr txBox="1"/>
          <p:nvPr/>
        </p:nvSpPr>
        <p:spPr>
          <a:xfrm>
            <a:off x="484710" y="2175940"/>
            <a:ext cx="36391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matplotlib.pyplot as plt</a:t>
            </a:r>
          </a:p>
          <a:p>
            <a:r>
              <a:rPr lang="en" altLang="ko-Kore-KR" sz="1600" dirty="0"/>
              <a:t>import numpy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fig = </a:t>
            </a:r>
            <a:r>
              <a:rPr lang="en" altLang="ko-Kore-KR" sz="1600" dirty="0" err="1"/>
              <a:t>plt.figure</a:t>
            </a:r>
            <a:r>
              <a:rPr lang="en" altLang="ko-Kore-KR" sz="1600" dirty="0"/>
              <a:t>()</a:t>
            </a:r>
          </a:p>
          <a:p>
            <a:r>
              <a:rPr lang="en" altLang="ko-Kore-KR" sz="1600" dirty="0"/>
              <a:t>a1 = </a:t>
            </a:r>
            <a:r>
              <a:rPr lang="en" altLang="ko-Kore-KR" sz="1600" dirty="0" err="1"/>
              <a:t>fig.add_axes</a:t>
            </a:r>
            <a:r>
              <a:rPr lang="en" altLang="ko-Kore-KR" sz="1600" dirty="0"/>
              <a:t>([0,0,1,1])</a:t>
            </a:r>
          </a:p>
          <a:p>
            <a:r>
              <a:rPr lang="en" altLang="ko-Kore-KR" sz="1600" dirty="0"/>
              <a:t>x = np.arange(1,10)</a:t>
            </a:r>
          </a:p>
          <a:p>
            <a:r>
              <a:rPr lang="en" altLang="ko-Kore-KR" sz="1600" b="1" dirty="0">
                <a:solidFill>
                  <a:schemeClr val="accent2">
                    <a:lumMod val="75000"/>
                  </a:schemeClr>
                </a:solidFill>
              </a:rPr>
              <a:t>a1.plot(x, </a:t>
            </a:r>
            <a:r>
              <a:rPr lang="en" altLang="ko-Kore-KR" sz="1600" b="1" dirty="0" err="1">
                <a:solidFill>
                  <a:schemeClr val="accent2">
                    <a:lumMod val="75000"/>
                  </a:schemeClr>
                </a:solidFill>
              </a:rPr>
              <a:t>np.exp</a:t>
            </a:r>
            <a:r>
              <a:rPr lang="en" altLang="ko-Kore-KR" sz="1600" b="1" dirty="0">
                <a:solidFill>
                  <a:schemeClr val="accent2">
                    <a:lumMod val="75000"/>
                  </a:schemeClr>
                </a:solidFill>
              </a:rPr>
              <a:t>(x),'y')</a:t>
            </a:r>
          </a:p>
          <a:p>
            <a:r>
              <a:rPr lang="en" altLang="ko-Kore-KR" sz="1600" dirty="0"/>
              <a:t>a1.set_title('exp')</a:t>
            </a:r>
          </a:p>
          <a:p>
            <a:r>
              <a:rPr lang="en" altLang="ko-Kore-KR" sz="1600" b="1" dirty="0">
                <a:solidFill>
                  <a:schemeClr val="accent2">
                    <a:lumMod val="75000"/>
                  </a:schemeClr>
                </a:solidFill>
              </a:rPr>
              <a:t>a1.set_ylim(0,100)</a:t>
            </a:r>
          </a:p>
          <a:p>
            <a:r>
              <a:rPr lang="en" altLang="ko-Kore-KR" sz="1600" b="1" dirty="0">
                <a:solidFill>
                  <a:schemeClr val="accent2">
                    <a:lumMod val="75000"/>
                  </a:schemeClr>
                </a:solidFill>
              </a:rPr>
              <a:t>a1.set_xlim(0,5)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09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ore-KR" u="sng" dirty="0">
                <a:hlinkClick r:id="rId2"/>
              </a:rPr>
              <a:t>https://www.tutorialspoint.com/matplotlib/matplotlib_jupyter_notebook.htm</a:t>
            </a:r>
            <a:r>
              <a:rPr lang="en-US" altLang="ko-Kore-KR" dirty="0"/>
              <a:t> </a:t>
            </a:r>
            <a:endParaRPr lang="en-US" altLang="ko-KR" dirty="0"/>
          </a:p>
          <a:p>
            <a:r>
              <a:rPr lang="en-US" altLang="ko-Kore-KR" u="sng" dirty="0">
                <a:hlinkClick r:id="rId3"/>
              </a:rPr>
              <a:t>https://www.w3schools.com/python/matplotlib_intro.asp</a:t>
            </a:r>
            <a:endParaRPr lang="en-US" altLang="ko-Kore-KR" u="sng" dirty="0"/>
          </a:p>
          <a:p>
            <a:r>
              <a:rPr lang="en-US" altLang="ko-Kore-KR" dirty="0">
                <a:hlinkClick r:id="rId4"/>
              </a:rPr>
              <a:t>https://matplotlib.org/stable/index.html</a:t>
            </a:r>
            <a:endParaRPr lang="en-US" altLang="ko-Kore-KR" dirty="0"/>
          </a:p>
          <a:p>
            <a:r>
              <a:rPr lang="en-US" altLang="ko-Kore-KR" dirty="0">
                <a:hlinkClick r:id="rId5"/>
              </a:rPr>
              <a:t>https://realpython.com/python-matplotlib-guide/</a:t>
            </a:r>
            <a:endParaRPr lang="en-US" altLang="ko-Kore-KR" dirty="0"/>
          </a:p>
          <a:p>
            <a:r>
              <a:rPr lang="en-US" altLang="ko-Kore-KR" dirty="0">
                <a:hlinkClick r:id="rId6"/>
              </a:rPr>
              <a:t>https://datascienceschool.net/01%20python/05.02%20%EB%A7%B7%ED%94%8C%EB%A1%AF%EB%A6%AC%EB%B8%8C%EC%9D%98%20%EC%97%AC%EB%9F%AC%EA%B0%80%EC%A7%80%20%ED%94%8C%EB%A1%AF.html</a:t>
            </a:r>
            <a:endParaRPr lang="en-US" altLang="ko-Kore-KR" dirty="0"/>
          </a:p>
          <a:p>
            <a:endParaRPr lang="en-US" altLang="ko-Kore-KR" dirty="0"/>
          </a:p>
          <a:p>
            <a:endParaRPr lang="ko-Kore-KR" altLang="ko-Kore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88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Object-oriented Interface</a:t>
            </a:r>
          </a:p>
          <a:p>
            <a:pPr lvl="1"/>
            <a:r>
              <a:rPr lang="en-US" altLang="ko-KR" dirty="0"/>
              <a:t>Formatting Axes</a:t>
            </a:r>
          </a:p>
          <a:p>
            <a:pPr lvl="1"/>
            <a:r>
              <a:rPr lang="en-US" altLang="ko-KR" dirty="0"/>
              <a:t>Limit </a:t>
            </a:r>
            <a:r>
              <a:rPr lang="ko-KR" altLang="en-US" dirty="0"/>
              <a:t>설정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축 개체의 </a:t>
            </a:r>
            <a:r>
              <a:rPr lang="en" altLang="ko-Kore-KR" dirty="0"/>
              <a:t>xscale </a:t>
            </a:r>
            <a:r>
              <a:rPr lang="ko-KR" altLang="en-US" dirty="0"/>
              <a:t>또는 </a:t>
            </a:r>
            <a:r>
              <a:rPr lang="en" altLang="ko-Kore-KR" dirty="0"/>
              <a:t>vscale </a:t>
            </a:r>
            <a:r>
              <a:rPr lang="ko-KR" altLang="en-US" dirty="0"/>
              <a:t>속성을 </a:t>
            </a:r>
            <a:r>
              <a:rPr lang="en-US" altLang="ko-KR" dirty="0"/>
              <a:t>'</a:t>
            </a:r>
            <a:r>
              <a:rPr lang="en" altLang="ko-Kore-KR" dirty="0"/>
              <a:t>log'</a:t>
            </a:r>
            <a:r>
              <a:rPr lang="ko-KR" altLang="en-US" dirty="0"/>
              <a:t>로 설정 했다면</a:t>
            </a:r>
            <a:r>
              <a:rPr lang="en-US" altLang="ko-KR" dirty="0"/>
              <a:t>, </a:t>
            </a:r>
            <a:r>
              <a:rPr lang="ko-KR" altLang="en-US" dirty="0"/>
              <a:t>데이터의 특징이 어떠할 때인지 설명하시오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5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C1D9D2C-5A2E-5B4F-A28A-62E307EB5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5090531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14</a:t>
            </a:r>
            <a:r>
              <a:rPr lang="ko-KR" altLang="en-US" sz="900" dirty="0"/>
              <a:t>주차</a:t>
            </a:r>
            <a:r>
              <a:rPr lang="en-US" altLang="ko-KR" sz="900" dirty="0"/>
              <a:t>_01_12</a:t>
            </a:r>
            <a:r>
              <a:rPr lang="ko-KR" altLang="en-US" sz="900" dirty="0"/>
              <a:t> </a:t>
            </a:r>
            <a:r>
              <a:rPr lang="en-US" altLang="ko-KR" sz="900" dirty="0" err="1"/>
              <a:t>Pyplot</a:t>
            </a:r>
            <a:r>
              <a:rPr lang="ko-KR" altLang="en-US" sz="900" dirty="0"/>
              <a:t> 연습문제 풀기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42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Object-oriented Interface</a:t>
            </a:r>
          </a:p>
          <a:p>
            <a:pPr lvl="1"/>
            <a:r>
              <a:rPr lang="en-US" altLang="ko-KR" dirty="0"/>
              <a:t>Formatting Axes</a:t>
            </a:r>
          </a:p>
          <a:p>
            <a:pPr lvl="1"/>
            <a:r>
              <a:rPr lang="en-US" altLang="ko-KR" dirty="0"/>
              <a:t>Limit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55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Formatting</a:t>
            </a:r>
            <a:r>
              <a:rPr lang="ko-KR" altLang="en-US" dirty="0"/>
              <a:t> </a:t>
            </a:r>
            <a:r>
              <a:rPr lang="en-US" altLang="ko-KR" dirty="0"/>
              <a:t>Axes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923AC5B-A215-0140-8F0D-A6158B33C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18" y="1624074"/>
            <a:ext cx="8437475" cy="381340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몇개의 </a:t>
            </a:r>
            <a:r>
              <a:rPr lang="en-US" altLang="ko-KR" sz="1500" dirty="0"/>
              <a:t>point</a:t>
            </a:r>
            <a:r>
              <a:rPr lang="ko-KR" altLang="en-US" sz="1500" dirty="0"/>
              <a:t>가 데이터보다 훨씬 클 경우</a:t>
            </a:r>
            <a:r>
              <a:rPr lang="en-US" altLang="ko-KR" sz="1500" dirty="0"/>
              <a:t>,</a:t>
            </a:r>
            <a:r>
              <a:rPr lang="ko-KR" altLang="en-US" sz="1500" dirty="0"/>
              <a:t> 축 개체의 </a:t>
            </a:r>
            <a:r>
              <a:rPr lang="en" altLang="ko-Kore-KR" sz="1500" dirty="0" err="1"/>
              <a:t>xscale</a:t>
            </a:r>
            <a:r>
              <a:rPr lang="en" altLang="ko-Kore-KR" sz="1500" dirty="0"/>
              <a:t> </a:t>
            </a:r>
            <a:r>
              <a:rPr lang="ko-KR" altLang="en-US" sz="1500" dirty="0"/>
              <a:t>또는 </a:t>
            </a:r>
            <a:r>
              <a:rPr lang="en" altLang="ko-Kore-KR" sz="1500" dirty="0" err="1"/>
              <a:t>vscale</a:t>
            </a:r>
            <a:r>
              <a:rPr lang="en" altLang="ko-Kore-KR" sz="1500" dirty="0"/>
              <a:t> </a:t>
            </a:r>
            <a:r>
              <a:rPr lang="ko-KR" altLang="en-US" sz="1500" dirty="0"/>
              <a:t>속성을 </a:t>
            </a:r>
            <a:r>
              <a:rPr lang="en-US" altLang="ko-KR" sz="1500" dirty="0"/>
              <a:t>'</a:t>
            </a:r>
            <a:r>
              <a:rPr lang="en" altLang="ko-Kore-KR" sz="1500" dirty="0"/>
              <a:t>log'</a:t>
            </a:r>
            <a:r>
              <a:rPr lang="ko-KR" altLang="en-US" sz="1500" dirty="0"/>
              <a:t>로 설정</a:t>
            </a:r>
            <a:endParaRPr lang="en-US" altLang="ko-KR" sz="1500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933DC0B7-34E7-C345-ACFE-21520E90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18" y="2017446"/>
            <a:ext cx="4931946" cy="471765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00898-F497-9844-982B-BBDC6DFBFAAA}"/>
              </a:ext>
            </a:extLst>
          </p:cNvPr>
          <p:cNvSpPr txBox="1"/>
          <p:nvPr/>
        </p:nvSpPr>
        <p:spPr>
          <a:xfrm>
            <a:off x="819672" y="2114113"/>
            <a:ext cx="46863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numpy as np</a:t>
            </a:r>
          </a:p>
          <a:p>
            <a:r>
              <a:rPr lang="en" altLang="ko-Kore-KR" sz="1600" dirty="0"/>
              <a:t>fig, axes = plt.subplots(1, 2, figsize=(10,4))</a:t>
            </a:r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np.arange</a:t>
            </a:r>
            <a:r>
              <a:rPr lang="en" altLang="ko-Kore-KR" sz="1600" dirty="0"/>
              <a:t>(1,5)</a:t>
            </a:r>
          </a:p>
          <a:p>
            <a:r>
              <a:rPr lang="en" altLang="ko-Kore-KR" sz="1600" dirty="0"/>
              <a:t>axes[0].plot( x, </a:t>
            </a:r>
            <a:r>
              <a:rPr lang="en" altLang="ko-Kore-KR" sz="1600" dirty="0" err="1"/>
              <a:t>np.exp</a:t>
            </a:r>
            <a:r>
              <a:rPr lang="en" altLang="ko-Kore-KR" sz="1600" dirty="0"/>
              <a:t>(x))</a:t>
            </a:r>
          </a:p>
          <a:p>
            <a:r>
              <a:rPr lang="en" altLang="ko-Kore-KR" sz="1600" dirty="0"/>
              <a:t>axes[0].plot(</a:t>
            </a:r>
            <a:r>
              <a:rPr lang="en" altLang="ko-Kore-KR" sz="1600" dirty="0" err="1"/>
              <a:t>x,x</a:t>
            </a:r>
            <a:r>
              <a:rPr lang="en" altLang="ko-Kore-KR" sz="1600" dirty="0"/>
              <a:t>**2)</a:t>
            </a:r>
          </a:p>
          <a:p>
            <a:r>
              <a:rPr lang="en" altLang="ko-Kore-KR" sz="1600" dirty="0"/>
              <a:t>axes[0].set_title("Normal scale")</a:t>
            </a:r>
          </a:p>
          <a:p>
            <a:r>
              <a:rPr lang="en" altLang="ko-Kore-KR" sz="1600" dirty="0"/>
              <a:t>axes[1].plot (x, np.exp(x))</a:t>
            </a:r>
          </a:p>
          <a:p>
            <a:r>
              <a:rPr lang="en" altLang="ko-Kore-KR" sz="1600" dirty="0"/>
              <a:t>axes[1].plot(x, x**2)</a:t>
            </a:r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axes[1].</a:t>
            </a:r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set_yscale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("log")</a:t>
            </a:r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axes[1].set_title("Logarithmic scale (y)")</a:t>
            </a:r>
          </a:p>
          <a:p>
            <a:endParaRPr lang="en" altLang="ko-Kore-KR" sz="16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" altLang="ko-Kore-KR" sz="1600" dirty="0"/>
              <a:t>axes[0].</a:t>
            </a:r>
            <a:r>
              <a:rPr lang="en" altLang="ko-Kore-KR" sz="1600" dirty="0" err="1"/>
              <a:t>set_xlabel</a:t>
            </a:r>
            <a:r>
              <a:rPr lang="en" altLang="ko-Kore-KR" sz="1600" dirty="0"/>
              <a:t>("x axis")</a:t>
            </a:r>
          </a:p>
          <a:p>
            <a:r>
              <a:rPr lang="en" altLang="ko-Kore-KR" sz="1600" dirty="0"/>
              <a:t>axes[0].</a:t>
            </a:r>
            <a:r>
              <a:rPr lang="en" altLang="ko-Kore-KR" sz="1600" dirty="0" err="1"/>
              <a:t>set_ylabel</a:t>
            </a:r>
            <a:r>
              <a:rPr lang="en" altLang="ko-Kore-KR" sz="1600" dirty="0"/>
              <a:t>("y axis")</a:t>
            </a:r>
          </a:p>
          <a:p>
            <a:r>
              <a:rPr lang="en" altLang="ko-Kore-KR" sz="1600" dirty="0"/>
              <a:t>axes[0].xaxis.labelpad = 10</a:t>
            </a:r>
          </a:p>
          <a:p>
            <a:r>
              <a:rPr lang="en" altLang="ko-Kore-KR" sz="1600" dirty="0"/>
              <a:t>axes[1].set_xlabel("x axis")</a:t>
            </a:r>
          </a:p>
          <a:p>
            <a:r>
              <a:rPr lang="en" altLang="ko-Kore-KR" sz="1600" dirty="0"/>
              <a:t>axes[1].</a:t>
            </a:r>
            <a:r>
              <a:rPr lang="en" altLang="ko-Kore-KR" sz="1600" dirty="0" err="1"/>
              <a:t>set_ylabel</a:t>
            </a:r>
            <a:r>
              <a:rPr lang="en" altLang="ko-Kore-KR" sz="1600" dirty="0"/>
              <a:t>("y axis")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62DE49-0806-CF48-9532-319D424EC7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450" y="3429000"/>
            <a:ext cx="3860463" cy="16938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9B2E6931-B6D8-AD40-9F9D-A759137A73A9}"/>
              </a:ext>
            </a:extLst>
          </p:cNvPr>
          <p:cNvSpPr/>
          <p:nvPr/>
        </p:nvSpPr>
        <p:spPr>
          <a:xfrm>
            <a:off x="4931160" y="3346798"/>
            <a:ext cx="3974846" cy="1862250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77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08BE428-B35E-F048-82A6-14E741CFE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19" y="2141425"/>
            <a:ext cx="8437475" cy="1517171"/>
          </a:xfrm>
        </p:spPr>
        <p:txBody>
          <a:bodyPr/>
          <a:lstStyle/>
          <a:p>
            <a:r>
              <a:rPr lang="ko-KR" altLang="en-US" dirty="0"/>
              <a:t>제목이 비어있는 </a:t>
            </a:r>
            <a:r>
              <a:rPr lang="en-US" altLang="ko-KR" dirty="0"/>
              <a:t>grid</a:t>
            </a:r>
            <a:r>
              <a:rPr lang="ko-KR" altLang="en-US" dirty="0"/>
              <a:t>의 </a:t>
            </a:r>
            <a:r>
              <a:rPr lang="en-US" altLang="ko-KR" dirty="0"/>
              <a:t>title</a:t>
            </a:r>
            <a:r>
              <a:rPr lang="ko-KR" altLang="en-US" dirty="0"/>
              <a:t>을 </a:t>
            </a:r>
            <a:r>
              <a:rPr lang="en-US" altLang="ko-KR" dirty="0"/>
              <a:t>’D’</a:t>
            </a:r>
            <a:r>
              <a:rPr lang="ko-KR" altLang="en-US" dirty="0"/>
              <a:t>로 하기 위해서</a:t>
            </a:r>
            <a:r>
              <a:rPr lang="en-US" altLang="ko-KR" dirty="0"/>
              <a:t>,</a:t>
            </a:r>
            <a:r>
              <a:rPr lang="ko-KR" altLang="en-US" dirty="0"/>
              <a:t> 어떤 표현을 써야 하는가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DDBD5053-E5B5-4641-ACCD-E1AD3EED7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18" y="3218578"/>
            <a:ext cx="2516177" cy="2036736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8D29C02-F5B0-1C4A-8CB6-4B2970DE5B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1" y="3332199"/>
            <a:ext cx="5051648" cy="161436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9884" y="351775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1. </a:t>
            </a:r>
            <a:r>
              <a:rPr lang="en-US" altLang="ko-KR" sz="1200" dirty="0" smtClean="0">
                <a:latin typeface="+mj-ea"/>
                <a:cs typeface="Times New Roman" panose="02020603050405020304" pitchFamily="18" charset="0"/>
              </a:rPr>
              <a:t>axes[0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][4].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set_title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(‘D')</a:t>
            </a:r>
          </a:p>
          <a:p>
            <a:pPr lvl="1"/>
            <a:endParaRPr lang="en-US" altLang="ko-KR" sz="1200" dirty="0">
              <a:latin typeface="+mj-ea"/>
              <a:cs typeface="Times New Roman" panose="02020603050405020304" pitchFamily="18" charset="0"/>
            </a:endParaRPr>
          </a:p>
          <a:p>
            <a:pPr marL="342900" lvl="1"/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  2. axes[0][1].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set_title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(‘D’)</a:t>
            </a:r>
          </a:p>
          <a:p>
            <a:pPr marL="600075" lvl="1" indent="-257175">
              <a:buAutoNum type="arabicPeriod" startAt="2"/>
            </a:pPr>
            <a:endParaRPr lang="en" altLang="ko-KR" sz="1200" dirty="0"/>
          </a:p>
          <a:p>
            <a:pPr marL="342900" lvl="1"/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  3. axes[4][0].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set_title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(‘D’)</a:t>
            </a:r>
          </a:p>
          <a:p>
            <a:pPr marL="600075" lvl="1" indent="-257175">
              <a:buAutoNum type="arabicPeriod" startAt="3"/>
            </a:pPr>
            <a:endParaRPr lang="en-US" altLang="ko-KR" sz="1200" dirty="0"/>
          </a:p>
          <a:p>
            <a:pPr lvl="1"/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4</a:t>
            </a:r>
            <a:r>
              <a:rPr lang="en-US" altLang="ko-KR" sz="1200" dirty="0" smtClean="0">
                <a:latin typeface="+mj-ea"/>
                <a:cs typeface="Times New Roman" panose="02020603050405020304" pitchFamily="18" charset="0"/>
              </a:rPr>
              <a:t>. 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axes[1][0].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set_title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(‘D')</a:t>
            </a:r>
          </a:p>
          <a:p>
            <a:pPr lvl="1"/>
            <a:endParaRPr lang="en-US" altLang="ko-KR" sz="1200" dirty="0"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6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답안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08BE428-B35E-F048-82A6-14E741CFE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19" y="2141425"/>
            <a:ext cx="8437475" cy="1517171"/>
          </a:xfrm>
        </p:spPr>
        <p:txBody>
          <a:bodyPr/>
          <a:lstStyle/>
          <a:p>
            <a:r>
              <a:rPr lang="ko-KR" altLang="en-US" dirty="0"/>
              <a:t>제목이 비어있는 </a:t>
            </a:r>
            <a:r>
              <a:rPr lang="en-US" altLang="ko-KR" dirty="0"/>
              <a:t>grid</a:t>
            </a:r>
            <a:r>
              <a:rPr lang="ko-KR" altLang="en-US" dirty="0"/>
              <a:t>의 </a:t>
            </a:r>
            <a:r>
              <a:rPr lang="en-US" altLang="ko-KR" dirty="0"/>
              <a:t>title</a:t>
            </a:r>
            <a:r>
              <a:rPr lang="ko-KR" altLang="en-US" dirty="0"/>
              <a:t>을 </a:t>
            </a:r>
            <a:r>
              <a:rPr lang="en-US" altLang="ko-KR" dirty="0"/>
              <a:t>’D’</a:t>
            </a:r>
            <a:r>
              <a:rPr lang="ko-KR" altLang="en-US" dirty="0"/>
              <a:t>로 하기 위해서</a:t>
            </a:r>
            <a:r>
              <a:rPr lang="en-US" altLang="ko-KR" dirty="0"/>
              <a:t>,</a:t>
            </a:r>
            <a:r>
              <a:rPr lang="ko-KR" altLang="en-US" dirty="0"/>
              <a:t> 어떤 표현을 써야 하는가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DDBD5053-E5B5-4641-ACCD-E1AD3EED7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18" y="3218578"/>
            <a:ext cx="2516177" cy="2036736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8D29C02-F5B0-1C4A-8CB6-4B2970DE5B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41" y="3332199"/>
            <a:ext cx="5051648" cy="161436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3730" y="345211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1. </a:t>
            </a:r>
            <a:r>
              <a:rPr lang="en-US" altLang="ko-KR" sz="1200" dirty="0" smtClean="0">
                <a:latin typeface="+mj-ea"/>
                <a:cs typeface="Times New Roman" panose="02020603050405020304" pitchFamily="18" charset="0"/>
              </a:rPr>
              <a:t>axes[0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][4].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set_title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(‘D')</a:t>
            </a:r>
          </a:p>
          <a:p>
            <a:pPr lvl="1"/>
            <a:endParaRPr lang="en-US" altLang="ko-KR" sz="1200" dirty="0">
              <a:latin typeface="+mj-ea"/>
              <a:cs typeface="Times New Roman" panose="02020603050405020304" pitchFamily="18" charset="0"/>
            </a:endParaRPr>
          </a:p>
          <a:p>
            <a:pPr marL="342900" lvl="1"/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  2. axes[0][1].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set_title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(‘D’)</a:t>
            </a:r>
          </a:p>
          <a:p>
            <a:pPr marL="600075" lvl="1" indent="-257175">
              <a:buAutoNum type="arabicPeriod" startAt="2"/>
            </a:pPr>
            <a:endParaRPr lang="en" altLang="ko-KR" sz="1200" dirty="0"/>
          </a:p>
          <a:p>
            <a:pPr marL="342900" lvl="1"/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  3. axes[4][0].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set_title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(‘D’)</a:t>
            </a:r>
          </a:p>
          <a:p>
            <a:pPr marL="600075" lvl="1" indent="-257175">
              <a:buAutoNum type="arabicPeriod" startAt="3"/>
            </a:pPr>
            <a:endParaRPr lang="en-US" altLang="ko-KR" sz="1200" dirty="0"/>
          </a:p>
          <a:p>
            <a:pPr lvl="1"/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4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cs typeface="Times New Roman" panose="02020603050405020304" pitchFamily="18" charset="0"/>
              </a:rPr>
              <a:t>. </a:t>
            </a:r>
            <a:r>
              <a:rPr lang="en-US" altLang="ko-KR" sz="1200" dirty="0" smtClean="0">
                <a:solidFill>
                  <a:srgbClr val="FF0000"/>
                </a:solidFill>
                <a:latin typeface="+mj-ea"/>
                <a:cs typeface="Times New Roman" panose="02020603050405020304" pitchFamily="18" charset="0"/>
              </a:rPr>
              <a:t>axes[1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cs typeface="Times New Roman" panose="02020603050405020304" pitchFamily="18" charset="0"/>
              </a:rPr>
              <a:t>][0].</a:t>
            </a:r>
            <a:r>
              <a:rPr lang="en-US" altLang="ko-KR" sz="1200" dirty="0" err="1">
                <a:solidFill>
                  <a:srgbClr val="FF0000"/>
                </a:solidFill>
                <a:latin typeface="+mj-ea"/>
                <a:cs typeface="Times New Roman" panose="02020603050405020304" pitchFamily="18" charset="0"/>
              </a:rPr>
              <a:t>set_title</a:t>
            </a:r>
            <a:r>
              <a:rPr lang="en-US" altLang="ko-KR" sz="1200" dirty="0">
                <a:solidFill>
                  <a:srgbClr val="FF0000"/>
                </a:solidFill>
                <a:latin typeface="+mj-ea"/>
                <a:cs typeface="Times New Roman" panose="02020603050405020304" pitchFamily="18" charset="0"/>
              </a:rPr>
              <a:t>(‘D')</a:t>
            </a:r>
          </a:p>
          <a:p>
            <a:pPr lvl="1"/>
            <a:endParaRPr lang="en-US" altLang="ko-KR" sz="1200" dirty="0"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4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오른쪽 그림은 왼쪽 그림의 </a:t>
            </a:r>
            <a:r>
              <a:rPr lang="en-US" altLang="ko-KR" dirty="0"/>
              <a:t>log</a:t>
            </a:r>
            <a:r>
              <a:rPr lang="ko-KR" altLang="en-US" dirty="0"/>
              <a:t> 취한 값을 그래프로 그린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 값에 로그를 취하는 알맞은 함수 표현은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E1AF39-237B-CD4C-81FB-EA5877B0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495" y="3297024"/>
            <a:ext cx="4429125" cy="204787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6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오른쪽 그림은 왼쪽 그림의 </a:t>
            </a:r>
            <a:r>
              <a:rPr lang="en-US" altLang="ko-KR" dirty="0"/>
              <a:t>log</a:t>
            </a:r>
            <a:r>
              <a:rPr lang="ko-KR" altLang="en-US" dirty="0"/>
              <a:t> 취한 값을 그래프로 그린 것이다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 값에 로그를 취하는 알맞은 함수 표현은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E1AF39-237B-CD4C-81FB-EA5877B0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43" y="3179037"/>
            <a:ext cx="4429125" cy="2047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9EAC7-BD83-9E4B-B7EF-7081BBDBBC76}"/>
              </a:ext>
            </a:extLst>
          </p:cNvPr>
          <p:cNvSpPr txBox="1"/>
          <p:nvPr/>
        </p:nvSpPr>
        <p:spPr>
          <a:xfrm>
            <a:off x="5627640" y="3873666"/>
            <a:ext cx="4100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axes[1].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set_yscale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("log")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FB48B035-0D6C-CC4A-A737-A41F4F79E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636" y="3590653"/>
            <a:ext cx="2764899" cy="103050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0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 </a:t>
            </a:r>
            <a:r>
              <a:rPr lang="ko-KR" altLang="en-US" dirty="0"/>
              <a:t>설정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E2BEC05-DF6D-BD47-AD4D-6834E0097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19" y="2141425"/>
            <a:ext cx="8437475" cy="1517171"/>
          </a:xfrm>
        </p:spPr>
        <p:txBody>
          <a:bodyPr/>
          <a:lstStyle/>
          <a:p>
            <a:r>
              <a:rPr lang="en" altLang="ko-Kore-KR" dirty="0"/>
              <a:t> </a:t>
            </a:r>
            <a:r>
              <a:rPr lang="en" altLang="ko-Kore-KR" dirty="0" err="1"/>
              <a:t>set_xl</a:t>
            </a:r>
            <a:r>
              <a:rPr lang="en-US" altLang="ko-Kore-KR" dirty="0" err="1"/>
              <a:t>im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set_ylim</a:t>
            </a:r>
            <a:r>
              <a:rPr lang="ko-KR" altLang="en-US" dirty="0"/>
              <a:t>을 사용해 </a:t>
            </a:r>
            <a:r>
              <a:rPr lang="en-US" altLang="ko-KR" dirty="0"/>
              <a:t>limit</a:t>
            </a:r>
            <a:r>
              <a:rPr lang="ko-KR" altLang="en-US" dirty="0"/>
              <a:t>을 설정</a:t>
            </a:r>
            <a:endParaRPr lang="en-US" altLang="ko-KR" dirty="0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FFBE7941-6ACE-3D41-966A-54DC1279E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10" y="2821081"/>
            <a:ext cx="3790579" cy="375670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B5B63-CC8D-EF47-9B90-CFF46755A7ED}"/>
              </a:ext>
            </a:extLst>
          </p:cNvPr>
          <p:cNvSpPr txBox="1"/>
          <p:nvPr/>
        </p:nvSpPr>
        <p:spPr>
          <a:xfrm>
            <a:off x="928542" y="2981068"/>
            <a:ext cx="3237110" cy="315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import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matplotlib.pyplot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as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plt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fig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plt.figure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a1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fig.add_axes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([0,0,1,1])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import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numpy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as np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x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np.arange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(1,10)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a1.plot(x,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np.exp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(x),'r')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a1.set_title('exp')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lt"/>
                <a:ea typeface="+mj-ea"/>
                <a:cs typeface="Times New Roman" panose="02020603050405020304" pitchFamily="18" charset="0"/>
              </a:rPr>
              <a:t>a1.set_ylim(0,10000)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lt"/>
                <a:ea typeface="+mj-ea"/>
                <a:cs typeface="Times New Roman" panose="02020603050405020304" pitchFamily="18" charset="0"/>
              </a:rPr>
              <a:t>a1.set_xlim(0,10)</a:t>
            </a:r>
          </a:p>
          <a:p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plt.show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D62393-0B07-B34D-B398-B7B76D98BF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088" y="3370815"/>
            <a:ext cx="2865329" cy="18686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737B753D-4245-0B48-9076-AB4E39D37C85}"/>
              </a:ext>
            </a:extLst>
          </p:cNvPr>
          <p:cNvSpPr/>
          <p:nvPr/>
        </p:nvSpPr>
        <p:spPr>
          <a:xfrm>
            <a:off x="5262975" y="3273217"/>
            <a:ext cx="3016133" cy="2036618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42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 </a:t>
            </a:r>
            <a:r>
              <a:rPr lang="en-US" altLang="ko-KR" smtClean="0"/>
              <a:t>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79D3F0-3E96-6F40-AB1F-C4125C593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83" y="3806202"/>
            <a:ext cx="2514600" cy="17049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1F26C1-5211-9E4D-81AD-D94E3876F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937" y="3806202"/>
            <a:ext cx="2501909" cy="1703713"/>
          </a:xfrm>
          <a:prstGeom prst="rect">
            <a:avLst/>
          </a:prstGeom>
        </p:spPr>
      </p:pic>
      <p:sp>
        <p:nvSpPr>
          <p:cNvPr id="9" name="AutoShape 6">
            <a:extLst>
              <a:ext uri="{FF2B5EF4-FFF2-40B4-BE49-F238E27FC236}">
                <a16:creationId xmlns:a16="http://schemas.microsoft.com/office/drawing/2014/main" id="{4FCBB5EF-5DB6-C84C-ABB9-3286CE9B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29" y="3429000"/>
            <a:ext cx="3162400" cy="290297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60AD5-7D35-D845-985D-968C41372E48}"/>
              </a:ext>
            </a:extLst>
          </p:cNvPr>
          <p:cNvSpPr txBox="1"/>
          <p:nvPr/>
        </p:nvSpPr>
        <p:spPr>
          <a:xfrm>
            <a:off x="628650" y="3541725"/>
            <a:ext cx="3639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400" dirty="0"/>
              <a:t>import matplotlib.pyplot as plt</a:t>
            </a:r>
          </a:p>
          <a:p>
            <a:r>
              <a:rPr lang="en" altLang="ko-Kore-KR" sz="1400" dirty="0"/>
              <a:t>import numpy as np</a:t>
            </a:r>
          </a:p>
          <a:p>
            <a:endParaRPr lang="en" altLang="ko-Kore-KR" sz="1400" dirty="0"/>
          </a:p>
          <a:p>
            <a:r>
              <a:rPr lang="en" altLang="ko-Kore-KR" sz="1400" dirty="0"/>
              <a:t>fig = </a:t>
            </a:r>
            <a:r>
              <a:rPr lang="en" altLang="ko-Kore-KR" sz="1400" dirty="0" err="1"/>
              <a:t>plt.figure</a:t>
            </a:r>
            <a:r>
              <a:rPr lang="en" altLang="ko-Kore-KR" sz="1400" dirty="0"/>
              <a:t>()</a:t>
            </a:r>
          </a:p>
          <a:p>
            <a:r>
              <a:rPr lang="en" altLang="ko-Kore-KR" sz="1400" dirty="0"/>
              <a:t>a1 = </a:t>
            </a:r>
            <a:r>
              <a:rPr lang="en" altLang="ko-Kore-KR" sz="1400" dirty="0" err="1"/>
              <a:t>fig.add_axes</a:t>
            </a:r>
            <a:r>
              <a:rPr lang="en" altLang="ko-Kore-KR" sz="1400" dirty="0"/>
              <a:t>([0,0,1,1])</a:t>
            </a:r>
          </a:p>
          <a:p>
            <a:r>
              <a:rPr lang="en" altLang="ko-Kore-KR" sz="1400" dirty="0"/>
              <a:t>x = np.arange(1,10)</a:t>
            </a:r>
          </a:p>
          <a:p>
            <a:r>
              <a:rPr lang="en" altLang="ko-Kore-KR" sz="1400" dirty="0"/>
              <a:t>a1.plot(x, </a:t>
            </a:r>
            <a:r>
              <a:rPr lang="en" altLang="ko-Kore-KR" sz="1400" dirty="0" err="1"/>
              <a:t>np.exp</a:t>
            </a:r>
            <a:r>
              <a:rPr lang="en" altLang="ko-Kore-KR" sz="1400" dirty="0"/>
              <a:t>(x))</a:t>
            </a:r>
          </a:p>
          <a:p>
            <a:r>
              <a:rPr lang="en" altLang="ko-Kore-KR" sz="1400" dirty="0"/>
              <a:t>a1.set_title('exp')</a:t>
            </a:r>
          </a:p>
          <a:p>
            <a:endParaRPr lang="en" altLang="ko-Kore-KR" sz="1400" dirty="0"/>
          </a:p>
          <a:p>
            <a:r>
              <a:rPr lang="en" altLang="ko-Kore-KR" sz="1400" dirty="0" err="1"/>
              <a:t>plt.show</a:t>
            </a:r>
            <a:r>
              <a:rPr lang="en" altLang="ko-Kore-KR" sz="1400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868213" y="1853248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en-US" dirty="0"/>
              <a:t>아래 코드는 왼쪽 그림의 실행코드이다</a:t>
            </a:r>
            <a:r>
              <a:rPr lang="en-US" altLang="ko-KR" dirty="0"/>
              <a:t>.</a:t>
            </a:r>
            <a:r>
              <a:rPr lang="ko-KR" altLang="en-US" dirty="0"/>
              <a:t> 왼쪽 그림에서 오른쪽 그림처럼 </a:t>
            </a:r>
            <a:r>
              <a:rPr lang="en-US" altLang="ko-KR" dirty="0"/>
              <a:t>x</a:t>
            </a:r>
            <a:r>
              <a:rPr lang="ko-KR" altLang="en-US" dirty="0"/>
              <a:t>축을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5</a:t>
            </a:r>
            <a:r>
              <a:rPr lang="ko-KR" altLang="en-US" dirty="0"/>
              <a:t>까지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축을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제한 시키고</a:t>
            </a:r>
            <a:r>
              <a:rPr lang="en-US" altLang="ko-KR" dirty="0"/>
              <a:t>,</a:t>
            </a:r>
            <a:r>
              <a:rPr lang="ko-KR" altLang="en-US" dirty="0"/>
              <a:t> 그래프의 색을 노란색으로 바꾸기 위해 어떻게 코드를 바꾸어야 하는가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65946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6510</TotalTime>
  <Words>560</Words>
  <Application>Microsoft Office PowerPoint</Application>
  <PresentationFormat>화면 슬라이드 쇼(4:3)</PresentationFormat>
  <Paragraphs>120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함초롬바탕</vt:lpstr>
      <vt:lpstr>Arial</vt:lpstr>
      <vt:lpstr>Century Gothic</vt:lpstr>
      <vt:lpstr>Times New Roman</vt:lpstr>
      <vt:lpstr>Wingdings 3</vt:lpstr>
      <vt:lpstr>이온</vt:lpstr>
      <vt:lpstr>pyplot 연습문제 풀기 14주차_01_12</vt:lpstr>
      <vt:lpstr>학습목표</vt:lpstr>
      <vt:lpstr>Formatting Axes</vt:lpstr>
      <vt:lpstr>연습문제 1</vt:lpstr>
      <vt:lpstr>연습문제 1 답안</vt:lpstr>
      <vt:lpstr>연습문제 2</vt:lpstr>
      <vt:lpstr>연습문제 2 답안</vt:lpstr>
      <vt:lpstr>Limit 설정</vt:lpstr>
      <vt:lpstr>연습문제 3</vt:lpstr>
      <vt:lpstr>연습문제 3 답안</vt:lpstr>
      <vt:lpstr>Reference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635</cp:revision>
  <dcterms:created xsi:type="dcterms:W3CDTF">2015-11-07T02:06:58Z</dcterms:created>
  <dcterms:modified xsi:type="dcterms:W3CDTF">2023-04-27T05:30:28Z</dcterms:modified>
</cp:coreProperties>
</file>