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1858" r:id="rId2"/>
    <p:sldId id="1859" r:id="rId3"/>
    <p:sldId id="1860" r:id="rId4"/>
    <p:sldId id="1861" r:id="rId5"/>
    <p:sldId id="1862" r:id="rId6"/>
    <p:sldId id="1863" r:id="rId7"/>
    <p:sldId id="1864" r:id="rId8"/>
    <p:sldId id="1865" r:id="rId9"/>
    <p:sldId id="1866" r:id="rId10"/>
    <p:sldId id="1867" r:id="rId11"/>
    <p:sldId id="1868" r:id="rId12"/>
    <p:sldId id="1869" r:id="rId13"/>
    <p:sldId id="1870" r:id="rId14"/>
    <p:sldId id="1871" r:id="rId15"/>
    <p:sldId id="1872" r:id="rId16"/>
    <p:sldId id="1873" r:id="rId17"/>
    <p:sldId id="18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0695" autoAdjust="0"/>
  </p:normalViewPr>
  <p:slideViewPr>
    <p:cSldViewPr snapToGrid="0">
      <p:cViewPr varScale="1">
        <p:scale>
          <a:sx n="97" d="100"/>
          <a:sy n="97" d="100"/>
        </p:scale>
        <p:origin x="58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13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2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040-7656-4491-930B-FDD4028F290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47E2-F0EF-491E-895A-C4E36D11CA5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3E0D-46DF-4250-A897-56B5201929D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CA9B-C730-4153-BEEB-BF50C749790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2E43-51AC-431B-A03B-1C1ABEDA118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02B-5ECB-4E62-86FC-2D7B2EB5C5A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C199-3269-43D0-88A5-38D2C6DAB44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8818-DF51-4B8A-AD01-D1EE9C2BEED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62B1-EFB5-4CAD-92AE-96AFB53D8D7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4D91-9D58-400A-91AA-44655FCBF06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40AE-EA6A-4FD2-9F29-3E9A4A52579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D8BF-70D7-4889-9C5D-830EAEF6006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77E5-70F2-4DF2-8D21-588D553D29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7490-041F-4300-BDC7-A4356DB30C4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7E4F-0342-4527-A558-F490FE31928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7DFE-3B56-4880-A158-42595FCA3FA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4DEB-2EAD-481B-9051-0B7DB335C39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C8B08-5ED4-4006-91F1-4BA0584517C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tutorialspoint.com/matplotlib/matplotlib_jupyter_notebook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hyperlink" Target="https://matplotlib.org/stabl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3D Plot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_01_13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91729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3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617" y="513941"/>
            <a:ext cx="7886700" cy="994172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32A9A7-4C2D-F744-93AF-A3438505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33" y="2576513"/>
            <a:ext cx="2892395" cy="2241293"/>
          </a:xfr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78A82E1B-EC51-0A47-B06A-CD6D6F07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17" y="2141701"/>
            <a:ext cx="3931899" cy="42492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75AB7-C0F5-D844-B301-E6906DC55590}"/>
              </a:ext>
            </a:extLst>
          </p:cNvPr>
          <p:cNvSpPr txBox="1"/>
          <p:nvPr/>
        </p:nvSpPr>
        <p:spPr>
          <a:xfrm>
            <a:off x="830851" y="2240023"/>
            <a:ext cx="32255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350" dirty="0"/>
              <a:t>from </a:t>
            </a:r>
            <a:r>
              <a:rPr lang="en" altLang="ko-Kore-KR" sz="1350" dirty="0" err="1"/>
              <a:t>mpl_toolkits</a:t>
            </a:r>
            <a:r>
              <a:rPr lang="en" altLang="ko-Kore-KR" sz="1350" dirty="0"/>
              <a:t> import mplot3d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def f(x, y):</a:t>
            </a:r>
          </a:p>
          <a:p>
            <a:r>
              <a:rPr lang="en" altLang="ko-Kore-KR" sz="1350" dirty="0"/>
              <a:t>   return </a:t>
            </a:r>
            <a:r>
              <a:rPr lang="en" altLang="ko-Kore-KR" sz="1350" dirty="0" err="1"/>
              <a:t>np.sin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np.sqrt</a:t>
            </a:r>
            <a:r>
              <a:rPr lang="en" altLang="ko-Kore-KR" sz="1350" dirty="0"/>
              <a:t>(x ** 2 + y ** 2))</a:t>
            </a:r>
          </a:p>
          <a:p>
            <a:r>
              <a:rPr lang="en" altLang="ko-Kore-KR" sz="1350" dirty="0"/>
              <a:t>	</a:t>
            </a:r>
          </a:p>
          <a:p>
            <a:r>
              <a:rPr lang="en" altLang="ko-Kore-KR" sz="1350" dirty="0"/>
              <a:t>x = </a:t>
            </a:r>
          </a:p>
          <a:p>
            <a:r>
              <a:rPr lang="en" altLang="ko-Kore-KR" sz="1350" dirty="0"/>
              <a:t>y =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X, Y = </a:t>
            </a:r>
            <a:r>
              <a:rPr lang="en" altLang="ko-Kore-KR" sz="1350" dirty="0" err="1"/>
              <a:t>np.meshgrid</a:t>
            </a:r>
            <a:r>
              <a:rPr lang="en" altLang="ko-Kore-KR" sz="1350" dirty="0"/>
              <a:t>(x, y)</a:t>
            </a:r>
          </a:p>
          <a:p>
            <a:r>
              <a:rPr lang="en" altLang="ko-Kore-KR" sz="1350" dirty="0"/>
              <a:t>Z = f(X, Y)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fig = </a:t>
            </a:r>
            <a:r>
              <a:rPr lang="en" altLang="ko-Kore-KR" sz="1350" dirty="0" err="1"/>
              <a:t>plt.figure</a:t>
            </a:r>
            <a:r>
              <a:rPr lang="en" altLang="ko-Kore-KR" sz="1350" dirty="0"/>
              <a:t>()</a:t>
            </a:r>
          </a:p>
          <a:p>
            <a:r>
              <a:rPr lang="en" altLang="ko-Kore-KR" sz="1350" dirty="0"/>
              <a:t>ax = </a:t>
            </a:r>
            <a:r>
              <a:rPr lang="en" altLang="ko-Kore-KR" sz="1350" dirty="0" err="1"/>
              <a:t>plt.axes</a:t>
            </a:r>
            <a:r>
              <a:rPr lang="en" altLang="ko-Kore-KR" sz="1350" dirty="0"/>
              <a:t>(projection='3d’)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ax.set_title</a:t>
            </a:r>
            <a:r>
              <a:rPr lang="en" altLang="ko-Kore-KR" sz="1350" dirty="0"/>
              <a:t>('wireframe')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  <a:endParaRPr kumimoji="1" lang="ko-Kore-KR" altLang="en-US" sz="135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AE3E60E-49CB-A24B-B319-0EF16F5D5AAE}"/>
              </a:ext>
            </a:extLst>
          </p:cNvPr>
          <p:cNvSpPr/>
          <p:nvPr/>
        </p:nvSpPr>
        <p:spPr>
          <a:xfrm>
            <a:off x="1066647" y="3429000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EE6468B-6474-9141-AA16-08AD85A4168E}"/>
              </a:ext>
            </a:extLst>
          </p:cNvPr>
          <p:cNvSpPr/>
          <p:nvPr/>
        </p:nvSpPr>
        <p:spPr>
          <a:xfrm>
            <a:off x="1066647" y="3800531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4D60A9F-4979-544D-A535-12BE63B7F033}"/>
              </a:ext>
            </a:extLst>
          </p:cNvPr>
          <p:cNvSpPr/>
          <p:nvPr/>
        </p:nvSpPr>
        <p:spPr>
          <a:xfrm>
            <a:off x="654522" y="5208678"/>
            <a:ext cx="3325051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712F5-DC6E-2941-90A5-9A698B88D52E}"/>
              </a:ext>
            </a:extLst>
          </p:cNvPr>
          <p:cNvSpPr txBox="1"/>
          <p:nvPr/>
        </p:nvSpPr>
        <p:spPr>
          <a:xfrm>
            <a:off x="1084342" y="3429000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np.linspace</a:t>
            </a:r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(-8, 8, 30)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A7D05-FBAF-9F46-8C2C-517032E080A6}"/>
              </a:ext>
            </a:extLst>
          </p:cNvPr>
          <p:cNvSpPr txBox="1"/>
          <p:nvPr/>
        </p:nvSpPr>
        <p:spPr>
          <a:xfrm>
            <a:off x="1084342" y="3797984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np.linspace</a:t>
            </a:r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(-8, 8, 30)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3866D-8B7C-764C-A358-591411543DC6}"/>
              </a:ext>
            </a:extLst>
          </p:cNvPr>
          <p:cNvSpPr txBox="1"/>
          <p:nvPr/>
        </p:nvSpPr>
        <p:spPr>
          <a:xfrm>
            <a:off x="717498" y="5201430"/>
            <a:ext cx="319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ax.plot_wireframe</a:t>
            </a:r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(X, Y, Z, color='black')</a:t>
            </a:r>
          </a:p>
          <a:p>
            <a:endParaRPr kumimoji="1" lang="en" altLang="ko-Kore-KR" sz="1350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3D </a:t>
            </a:r>
            <a:r>
              <a:rPr lang="en-US" altLang="ko-KR" dirty="0"/>
              <a:t>Surface</a:t>
            </a:r>
            <a:r>
              <a:rPr lang="en" altLang="ko-Kore-KR" dirty="0"/>
              <a:t> Plot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6" y="1827754"/>
            <a:ext cx="5828864" cy="46615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753100" y="2388807"/>
            <a:ext cx="56477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from </a:t>
            </a:r>
            <a:r>
              <a:rPr lang="en" altLang="ko-Kore-KR" sz="1600" dirty="0" err="1"/>
              <a:t>mpl_toolkits</a:t>
            </a:r>
            <a:r>
              <a:rPr lang="en" altLang="ko-Kore-KR" sz="1600" dirty="0"/>
              <a:t> import mplot3d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np.outer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(-2, 2, 30), </a:t>
            </a:r>
            <a:r>
              <a:rPr lang="en" altLang="ko-Kore-KR" sz="1600" dirty="0" err="1"/>
              <a:t>np.ones</a:t>
            </a:r>
            <a:r>
              <a:rPr lang="en" altLang="ko-Kore-KR" sz="1600" dirty="0"/>
              <a:t>(30))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x.copy</a:t>
            </a:r>
            <a:r>
              <a:rPr lang="en" altLang="ko-Kore-KR" sz="1600" dirty="0"/>
              <a:t>().T # transpose</a:t>
            </a:r>
          </a:p>
          <a:p>
            <a:r>
              <a:rPr lang="en" altLang="ko-Kore-KR" sz="1600" dirty="0"/>
              <a:t>z = </a:t>
            </a:r>
            <a:r>
              <a:rPr lang="en" altLang="ko-Kore-KR" sz="1600" dirty="0" err="1"/>
              <a:t>np.cos</a:t>
            </a:r>
            <a:r>
              <a:rPr lang="en" altLang="ko-Kore-KR" sz="1600" dirty="0"/>
              <a:t>(x ** 2 + y ** 2)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/>
              <a:t>ax = </a:t>
            </a:r>
            <a:r>
              <a:rPr lang="en" altLang="ko-Kore-KR" sz="1600" dirty="0" err="1"/>
              <a:t>plt.axes</a:t>
            </a:r>
            <a:r>
              <a:rPr lang="en" altLang="ko-Kore-KR" sz="1600" dirty="0"/>
              <a:t>(projection='3d')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ax.plot_surface</a:t>
            </a:r>
            <a:r>
              <a:rPr lang="en" altLang="ko-Kore-KR" sz="1600" dirty="0">
                <a:solidFill>
                  <a:srgbClr val="C00000"/>
                </a:solidFill>
              </a:rPr>
              <a:t>(x, y, </a:t>
            </a:r>
            <a:r>
              <a:rPr lang="en" altLang="ko-Kore-KR" sz="1600" dirty="0" err="1">
                <a:solidFill>
                  <a:srgbClr val="C00000"/>
                </a:solidFill>
              </a:rPr>
              <a:t>z,cmap</a:t>
            </a:r>
            <a:r>
              <a:rPr lang="en" altLang="ko-Kore-KR" sz="1600" dirty="0">
                <a:solidFill>
                  <a:srgbClr val="C00000"/>
                </a:solidFill>
              </a:rPr>
              <a:t>='</a:t>
            </a:r>
            <a:r>
              <a:rPr lang="en" altLang="ko-Kore-KR" sz="1600" dirty="0" err="1">
                <a:solidFill>
                  <a:srgbClr val="C00000"/>
                </a:solidFill>
              </a:rPr>
              <a:t>viridis</a:t>
            </a:r>
            <a:r>
              <a:rPr lang="en" altLang="ko-Kore-KR" sz="1600" dirty="0">
                <a:solidFill>
                  <a:srgbClr val="C00000"/>
                </a:solidFill>
              </a:rPr>
              <a:t>', </a:t>
            </a:r>
            <a:r>
              <a:rPr lang="en" altLang="ko-Kore-KR" sz="1600" dirty="0" err="1">
                <a:solidFill>
                  <a:srgbClr val="C00000"/>
                </a:solidFill>
              </a:rPr>
              <a:t>edgecolor</a:t>
            </a:r>
            <a:r>
              <a:rPr lang="en" altLang="ko-Kore-KR" sz="1600" dirty="0">
                <a:solidFill>
                  <a:srgbClr val="C00000"/>
                </a:solidFill>
              </a:rPr>
              <a:t>='none')</a:t>
            </a:r>
          </a:p>
          <a:p>
            <a:r>
              <a:rPr lang="en" altLang="ko-Kore-KR" sz="1600" dirty="0" err="1"/>
              <a:t>ax.set_title</a:t>
            </a:r>
            <a:r>
              <a:rPr lang="en" altLang="ko-Kore-KR" sz="1600" dirty="0"/>
              <a:t>('Surface plot')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8B1324-FE82-F145-9FFB-88B7BD08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02" y="2980187"/>
            <a:ext cx="2832049" cy="2013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D3B21585-66D6-2643-83D3-924EAEDAE951}"/>
              </a:ext>
            </a:extLst>
          </p:cNvPr>
          <p:cNvSpPr/>
          <p:nvPr/>
        </p:nvSpPr>
        <p:spPr>
          <a:xfrm>
            <a:off x="5621307" y="2899578"/>
            <a:ext cx="2962498" cy="216290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C7020-297F-C04C-A82F-474F0B54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16" y="3119438"/>
            <a:ext cx="2305050" cy="1657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D9206-9B89-FB43-938C-B89067255509}"/>
              </a:ext>
            </a:extLst>
          </p:cNvPr>
          <p:cNvSpPr txBox="1"/>
          <p:nvPr/>
        </p:nvSpPr>
        <p:spPr>
          <a:xfrm>
            <a:off x="628650" y="2125266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다음과 같은 그림을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lot</a:t>
            </a:r>
            <a:r>
              <a:rPr kumimoji="1" lang="ko-KR" altLang="en-US" dirty="0"/>
              <a:t>하기 위한 적절한 함수 표현은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301D9-FF11-1E42-B37F-1E83706A8A5B}"/>
              </a:ext>
            </a:extLst>
          </p:cNvPr>
          <p:cNvSpPr txBox="1"/>
          <p:nvPr/>
        </p:nvSpPr>
        <p:spPr>
          <a:xfrm>
            <a:off x="1115775" y="3237955"/>
            <a:ext cx="257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kumimoji="1" lang="en" altLang="ko-Kore-KR" sz="1350" dirty="0"/>
              <a:t>scatter</a:t>
            </a:r>
            <a:r>
              <a:rPr kumimoji="1" lang="en-US" altLang="ko-KR" sz="1350" dirty="0"/>
              <a:t>()</a:t>
            </a:r>
            <a:endParaRPr lang="en-US" altLang="ko-KR" sz="1350" dirty="0"/>
          </a:p>
          <a:p>
            <a:pPr lvl="1"/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350" dirty="0">
                <a:latin typeface="+mj-ea"/>
                <a:cs typeface="Times New Roman" panose="02020603050405020304" pitchFamily="18" charset="0"/>
              </a:rPr>
              <a:t>2. </a:t>
            </a:r>
            <a:r>
              <a:rPr kumimoji="1" lang="en" altLang="ko-Kore-KR" sz="1350" dirty="0" smtClean="0"/>
              <a:t>plot_wireframe</a:t>
            </a:r>
            <a:r>
              <a:rPr kumimoji="1" lang="en-US" altLang="ko-KR" sz="1350" dirty="0"/>
              <a:t>()</a:t>
            </a:r>
            <a:endParaRPr lang="en" altLang="ko-Kore-KR" sz="1350" dirty="0"/>
          </a:p>
          <a:p>
            <a:pPr lvl="1"/>
            <a:endParaRPr lang="en" altLang="ko-KR" sz="1350" dirty="0"/>
          </a:p>
          <a:p>
            <a:pPr lvl="1"/>
            <a:r>
              <a:rPr lang="en-US" altLang="ko-KR" sz="1350" dirty="0"/>
              <a:t>3. </a:t>
            </a:r>
            <a:r>
              <a:rPr lang="en" altLang="ko-Kore-KR" sz="1350" dirty="0" err="1"/>
              <a:t>plot_surface</a:t>
            </a:r>
            <a:r>
              <a:rPr lang="en-US" altLang="ko-KR" sz="1350" dirty="0"/>
              <a:t>()</a:t>
            </a:r>
          </a:p>
          <a:p>
            <a:pPr lvl="1"/>
            <a:endParaRPr lang="en-US" altLang="ko-KR" sz="1350" dirty="0"/>
          </a:p>
          <a:p>
            <a:pPr lvl="1"/>
            <a:r>
              <a:rPr lang="en-US" altLang="ko-KR" sz="1350" dirty="0">
                <a:latin typeface="+mj-ea"/>
                <a:cs typeface="Times New Roman" panose="02020603050405020304" pitchFamily="18" charset="0"/>
              </a:rPr>
              <a:t>4. </a:t>
            </a:r>
            <a:r>
              <a:rPr lang="en" altLang="ko-Kore-KR" sz="1350" dirty="0" err="1"/>
              <a:t>plot_wireframe</a:t>
            </a:r>
            <a:r>
              <a:rPr lang="en-US" altLang="ko-KR" sz="1350" dirty="0"/>
              <a:t>()</a:t>
            </a:r>
            <a:endParaRPr lang="en" altLang="ko-Kore-KR" sz="1350" dirty="0"/>
          </a:p>
          <a:p>
            <a:pPr lvl="1"/>
            <a:endParaRPr lang="ko-KR" altLang="en-US" sz="1350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50202D5-E054-EA48-9CAF-A5E13873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75" y="3119439"/>
            <a:ext cx="2577613" cy="184976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9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C7020-297F-C04C-A82F-474F0B54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74" y="3175664"/>
            <a:ext cx="2305050" cy="16573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301D9-FF11-1E42-B37F-1E83706A8A5B}"/>
              </a:ext>
            </a:extLst>
          </p:cNvPr>
          <p:cNvSpPr txBox="1"/>
          <p:nvPr/>
        </p:nvSpPr>
        <p:spPr>
          <a:xfrm>
            <a:off x="1115775" y="3237955"/>
            <a:ext cx="257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kumimoji="1" lang="en" altLang="ko-Kore-KR" sz="1350" dirty="0"/>
              <a:t>scatter</a:t>
            </a:r>
            <a:r>
              <a:rPr kumimoji="1" lang="en-US" altLang="ko-KR" sz="1350" dirty="0"/>
              <a:t>()</a:t>
            </a:r>
            <a:endParaRPr lang="en-US" altLang="ko-KR" sz="1350" dirty="0"/>
          </a:p>
          <a:p>
            <a:pPr lvl="1"/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350" dirty="0">
                <a:latin typeface="+mj-ea"/>
                <a:cs typeface="Times New Roman" panose="02020603050405020304" pitchFamily="18" charset="0"/>
              </a:rPr>
              <a:t>2. </a:t>
            </a:r>
            <a:r>
              <a:rPr kumimoji="1" lang="en" altLang="ko-Kore-KR" sz="1350" dirty="0" smtClean="0"/>
              <a:t>plot_wireframe</a:t>
            </a:r>
            <a:r>
              <a:rPr kumimoji="1" lang="en-US" altLang="ko-KR" sz="1350" dirty="0"/>
              <a:t>()</a:t>
            </a:r>
            <a:endParaRPr lang="en" altLang="ko-Kore-KR" sz="1350" dirty="0"/>
          </a:p>
          <a:p>
            <a:pPr lvl="1"/>
            <a:endParaRPr lang="en" altLang="ko-KR" sz="1350" dirty="0"/>
          </a:p>
          <a:p>
            <a:pPr lvl="1"/>
            <a:r>
              <a:rPr lang="en-US" altLang="ko-KR" sz="135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plot_surface</a:t>
            </a:r>
            <a:r>
              <a:rPr lang="en-US" altLang="ko-KR" sz="1350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1"/>
            <a:endParaRPr lang="en-US" altLang="ko-KR" sz="1350" dirty="0"/>
          </a:p>
          <a:p>
            <a:pPr lvl="1"/>
            <a:r>
              <a:rPr lang="en-US" altLang="ko-KR" sz="1350" dirty="0">
                <a:latin typeface="+mj-ea"/>
                <a:cs typeface="Times New Roman" panose="02020603050405020304" pitchFamily="18" charset="0"/>
              </a:rPr>
              <a:t>4. </a:t>
            </a:r>
            <a:r>
              <a:rPr lang="en" altLang="ko-Kore-KR" sz="1350" dirty="0" err="1"/>
              <a:t>plot_wireframe</a:t>
            </a:r>
            <a:r>
              <a:rPr lang="en-US" altLang="ko-KR" sz="1350" dirty="0"/>
              <a:t>()</a:t>
            </a:r>
            <a:endParaRPr lang="en" altLang="ko-Kore-KR" sz="1350" dirty="0"/>
          </a:p>
          <a:p>
            <a:pPr lvl="1"/>
            <a:endParaRPr lang="ko-KR" altLang="en-US" sz="1350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50202D5-E054-EA48-9CAF-A5E13873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75" y="3119439"/>
            <a:ext cx="2577613" cy="184976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1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u="sng" dirty="0">
                <a:hlinkClick r:id="rId2"/>
              </a:rPr>
              <a:t>https://www.tutorialspoint.com/matplotlib/matplotlib_jupyter_notebook.htm</a:t>
            </a:r>
            <a:r>
              <a:rPr lang="en-US" altLang="ko-Kore-KR" dirty="0"/>
              <a:t> </a:t>
            </a:r>
            <a:endParaRPr lang="en-US" altLang="ko-KR" dirty="0"/>
          </a:p>
          <a:p>
            <a:r>
              <a:rPr lang="en-US" altLang="ko-Kore-KR" u="sng" dirty="0">
                <a:hlinkClick r:id="rId3"/>
              </a:rPr>
              <a:t>https://www.w3schools.com/python/matplotlib_intro.asp</a:t>
            </a:r>
            <a:endParaRPr lang="en-US" altLang="ko-Kore-KR" u="sng" dirty="0"/>
          </a:p>
          <a:p>
            <a:r>
              <a:rPr lang="en-US" altLang="ko-Kore-KR" dirty="0">
                <a:hlinkClick r:id="rId4"/>
              </a:rPr>
              <a:t>https://matplotlib.org/stable/index.html</a:t>
            </a:r>
            <a:endParaRPr lang="en-US" altLang="ko-Kore-KR" dirty="0"/>
          </a:p>
          <a:p>
            <a:r>
              <a:rPr lang="en-US" altLang="ko-Kore-KR" dirty="0">
                <a:hlinkClick r:id="rId5"/>
              </a:rPr>
              <a:t>https://realpython.com/python-matplotlib-guide/</a:t>
            </a:r>
            <a:endParaRPr lang="en-US" altLang="ko-Kore-KR" dirty="0"/>
          </a:p>
          <a:p>
            <a:r>
              <a:rPr lang="en-US" altLang="ko-Kore-KR" dirty="0">
                <a:hlinkClick r:id="rId6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ko-Kore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5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Three-dimensional Plotting</a:t>
            </a:r>
          </a:p>
          <a:p>
            <a:pPr lvl="1"/>
            <a:r>
              <a:rPr lang="en-US" altLang="ko-KR" dirty="0"/>
              <a:t>3D Contour Plot</a:t>
            </a:r>
          </a:p>
          <a:p>
            <a:pPr lvl="1"/>
            <a:r>
              <a:rPr lang="en-US" altLang="ko-KR" dirty="0"/>
              <a:t>3D Wireframe Plot</a:t>
            </a:r>
          </a:p>
          <a:p>
            <a:pPr lvl="1"/>
            <a:r>
              <a:rPr lang="en-US" altLang="ko-KR" dirty="0"/>
              <a:t>3D Surface Plot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plot</a:t>
            </a:r>
            <a:r>
              <a:rPr lang="ko-KR" altLang="en-US" dirty="0"/>
              <a:t>을 그릴 때 사용하는 </a:t>
            </a:r>
            <a:r>
              <a:rPr lang="ko-KR" altLang="en-US" dirty="0" err="1"/>
              <a:t>함수명을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가지 기술하시오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4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_01_13 </a:t>
            </a:r>
            <a:r>
              <a:rPr lang="en-US" altLang="ko-KR" sz="900"/>
              <a:t>3D Plot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0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Three-dimensional Plotting</a:t>
            </a:r>
          </a:p>
          <a:p>
            <a:pPr lvl="1"/>
            <a:r>
              <a:rPr lang="en-US" altLang="ko-KR" dirty="0"/>
              <a:t>3D Contour Plot</a:t>
            </a:r>
          </a:p>
          <a:p>
            <a:pPr lvl="1"/>
            <a:r>
              <a:rPr lang="en-US" altLang="ko-KR" dirty="0"/>
              <a:t>3D Wireframe Plot</a:t>
            </a:r>
          </a:p>
          <a:p>
            <a:pPr lvl="1"/>
            <a:r>
              <a:rPr lang="en-US" altLang="ko-KR" dirty="0"/>
              <a:t>3D Surface Plot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437475" cy="1400530"/>
          </a:xfrm>
        </p:spPr>
        <p:txBody>
          <a:bodyPr/>
          <a:lstStyle/>
          <a:p>
            <a:r>
              <a:rPr lang="en-US" altLang="ko-KR" sz="3600" dirty="0"/>
              <a:t>Three-dimensional Plotting 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203" y="1676321"/>
            <a:ext cx="8437475" cy="1517171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plot</a:t>
            </a:r>
            <a:r>
              <a:rPr lang="ko-KR" altLang="en-US" dirty="0"/>
              <a:t>을 가능하게 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03" y="2625322"/>
            <a:ext cx="4352920" cy="40016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797547" y="2743403"/>
            <a:ext cx="34275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from </a:t>
            </a:r>
            <a:r>
              <a:rPr lang="en" altLang="ko-Kore-KR" sz="1600" dirty="0" err="1"/>
              <a:t>mpl_toolkits</a:t>
            </a:r>
            <a:r>
              <a:rPr lang="en" altLang="ko-Kore-KR" sz="1600" dirty="0"/>
              <a:t> import mplot3d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 =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plt.axes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(projection='3d')</a:t>
            </a:r>
          </a:p>
          <a:p>
            <a:r>
              <a:rPr lang="en" altLang="ko-Kore-KR" sz="1600" dirty="0"/>
              <a:t>z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(0, 1, 100)</a:t>
            </a:r>
          </a:p>
          <a:p>
            <a:r>
              <a:rPr lang="en" altLang="ko-Kore-KR" sz="1600" dirty="0"/>
              <a:t>x = z * </a:t>
            </a:r>
            <a:r>
              <a:rPr lang="en" altLang="ko-Kore-KR" sz="1600" dirty="0" err="1"/>
              <a:t>np.sin</a:t>
            </a:r>
            <a:r>
              <a:rPr lang="en" altLang="ko-Kore-KR" sz="1600" dirty="0"/>
              <a:t>(20 * z)</a:t>
            </a:r>
          </a:p>
          <a:p>
            <a:r>
              <a:rPr lang="en" altLang="ko-Kore-KR" sz="1600" dirty="0"/>
              <a:t>y = z * np.cos(20 * z)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ax.plot3D(x, y, z, 'gray')</a:t>
            </a:r>
          </a:p>
          <a:p>
            <a:r>
              <a:rPr lang="en" altLang="ko-Kore-KR" sz="1600" dirty="0"/>
              <a:t>ax.set_title('3D line plot')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8" name="그림 7" descr="텍스트, 주방용품이(가) 표시된 사진&#10;&#10;자동 생성된 설명">
            <a:extLst>
              <a:ext uri="{FF2B5EF4-FFF2-40B4-BE49-F238E27FC236}">
                <a16:creationId xmlns:a16="http://schemas.microsoft.com/office/drawing/2014/main" id="{8AA7AC5A-75D3-814B-8FB4-E3EC343F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6" y="3212686"/>
            <a:ext cx="3713038" cy="2408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675B8740-E4E8-2440-8737-9B7124B03BA2}"/>
              </a:ext>
            </a:extLst>
          </p:cNvPr>
          <p:cNvSpPr/>
          <p:nvPr/>
        </p:nvSpPr>
        <p:spPr>
          <a:xfrm>
            <a:off x="5112616" y="3165304"/>
            <a:ext cx="3947061" cy="259639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49690" cy="1400530"/>
          </a:xfrm>
        </p:spPr>
        <p:txBody>
          <a:bodyPr/>
          <a:lstStyle/>
          <a:p>
            <a:r>
              <a:rPr lang="en-US" altLang="ko-KR" sz="3600" dirty="0"/>
              <a:t>Three-dimensional Plotting 2</a:t>
            </a:r>
            <a:endParaRPr lang="ko-KR" altLang="en-US" sz="36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80" y="1777809"/>
            <a:ext cx="4149246" cy="44361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864110" y="1968385"/>
            <a:ext cx="4081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from </a:t>
            </a:r>
            <a:r>
              <a:rPr lang="en" altLang="ko-Kore-KR" sz="1600" dirty="0" err="1"/>
              <a:t>mpl_toolkits</a:t>
            </a:r>
            <a:r>
              <a:rPr lang="en" altLang="ko-Kore-KR" sz="1600" dirty="0"/>
              <a:t> import mplot3d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 =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plt.axes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(projection='3d')</a:t>
            </a:r>
          </a:p>
          <a:p>
            <a:r>
              <a:rPr lang="en" altLang="ko-Kore-KR" sz="1600" dirty="0"/>
              <a:t>z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(0, 1, 100)</a:t>
            </a:r>
          </a:p>
          <a:p>
            <a:r>
              <a:rPr lang="en" altLang="ko-Kore-KR" sz="1600" dirty="0"/>
              <a:t>x = z * </a:t>
            </a:r>
            <a:r>
              <a:rPr lang="en" altLang="ko-Kore-KR" sz="1600" dirty="0" err="1"/>
              <a:t>np.sin</a:t>
            </a:r>
            <a:r>
              <a:rPr lang="en" altLang="ko-Kore-KR" sz="1600" dirty="0"/>
              <a:t>(20 * z)</a:t>
            </a:r>
          </a:p>
          <a:p>
            <a:r>
              <a:rPr lang="en" altLang="ko-Kore-KR" sz="1600" dirty="0"/>
              <a:t>y = z * </a:t>
            </a:r>
            <a:r>
              <a:rPr lang="en" altLang="ko-Kore-KR" sz="1600" dirty="0" err="1"/>
              <a:t>np.cos</a:t>
            </a:r>
            <a:r>
              <a:rPr lang="en" altLang="ko-Kore-KR" sz="1600" dirty="0"/>
              <a:t>(20 * z)</a:t>
            </a:r>
          </a:p>
          <a:p>
            <a:r>
              <a:rPr lang="en" altLang="ko-Kore-KR" sz="1600" dirty="0"/>
              <a:t>c = x + y</a:t>
            </a:r>
          </a:p>
          <a:p>
            <a:endParaRPr lang="en" altLang="ko-Kore-KR" sz="1600" dirty="0">
              <a:solidFill>
                <a:srgbClr val="C00000"/>
              </a:solidFill>
            </a:endParaRPr>
          </a:p>
          <a:p>
            <a:r>
              <a:rPr lang="en" altLang="ko-Kore-KR" sz="1600" dirty="0">
                <a:solidFill>
                  <a:srgbClr val="C00000"/>
                </a:solidFill>
              </a:rPr>
              <a:t>ax.scatter(x, y, z, c=c)</a:t>
            </a:r>
          </a:p>
          <a:p>
            <a:r>
              <a:rPr lang="en" altLang="ko-Kore-KR" sz="1600" dirty="0"/>
              <a:t>ax.set_title('3d Scatter plot')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93862C-7D1A-3549-8879-2450F4EE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12" y="3287901"/>
            <a:ext cx="2219325" cy="165735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675B8740-E4E8-2440-8737-9B7124B03BA2}"/>
              </a:ext>
            </a:extLst>
          </p:cNvPr>
          <p:cNvSpPr/>
          <p:nvPr/>
        </p:nvSpPr>
        <p:spPr>
          <a:xfrm>
            <a:off x="5319857" y="3193492"/>
            <a:ext cx="2804236" cy="184616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2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3D Contour Plot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67" y="1633653"/>
            <a:ext cx="4390774" cy="52243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797383" y="1853248"/>
            <a:ext cx="412805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from </a:t>
            </a:r>
            <a:r>
              <a:rPr lang="en" altLang="ko-Kore-KR" sz="1600" dirty="0" err="1"/>
              <a:t>mpl_toolkits</a:t>
            </a:r>
            <a:r>
              <a:rPr lang="en" altLang="ko-Kore-KR" sz="1600" dirty="0"/>
              <a:t> import mplot3d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def f(x, y):</a:t>
            </a:r>
          </a:p>
          <a:p>
            <a:r>
              <a:rPr lang="en" altLang="ko-Kore-KR" sz="1600" dirty="0"/>
              <a:t>   return np.sin(np.sqrt(x ** 2 + y ** 2))</a:t>
            </a:r>
          </a:p>
          <a:p>
            <a:r>
              <a:rPr lang="en" altLang="ko-Kore-KR" sz="1600" dirty="0"/>
              <a:t>	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(-6, 6, 30)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(-6, 6, 30)</a:t>
            </a:r>
          </a:p>
          <a:p>
            <a:r>
              <a:rPr lang="en" altLang="ko-Kore-KR" sz="1600" dirty="0"/>
              <a:t>X, Y = </a:t>
            </a:r>
            <a:r>
              <a:rPr lang="en" altLang="ko-Kore-KR" sz="1600" dirty="0" err="1"/>
              <a:t>np.meshgrid</a:t>
            </a:r>
            <a:r>
              <a:rPr lang="en" altLang="ko-Kore-KR" sz="1600" dirty="0"/>
              <a:t>(x, y)</a:t>
            </a:r>
          </a:p>
          <a:p>
            <a:r>
              <a:rPr lang="en" altLang="ko-Kore-KR" sz="1600" dirty="0"/>
              <a:t>Z = f(X, Y)</a:t>
            </a:r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 =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plt.axes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(projection='3d')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ax.contour3D(X, Y, Z, 50,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cmap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='binary')</a:t>
            </a:r>
          </a:p>
          <a:p>
            <a:r>
              <a:rPr lang="en" altLang="ko-Kore-KR" sz="1600" dirty="0" err="1"/>
              <a:t>ax.set_xlabel</a:t>
            </a:r>
            <a:r>
              <a:rPr lang="en" altLang="ko-Kore-KR" sz="1600" dirty="0"/>
              <a:t>('x')</a:t>
            </a:r>
          </a:p>
          <a:p>
            <a:r>
              <a:rPr lang="en" altLang="ko-Kore-KR" sz="1600" dirty="0" err="1"/>
              <a:t>ax.set_ylabel</a:t>
            </a:r>
            <a:r>
              <a:rPr lang="en" altLang="ko-Kore-KR" sz="1600" dirty="0"/>
              <a:t>('y')</a:t>
            </a:r>
          </a:p>
          <a:p>
            <a:r>
              <a:rPr lang="en" altLang="ko-Kore-KR" sz="1600" dirty="0" err="1"/>
              <a:t>ax.set_zlabel</a:t>
            </a:r>
            <a:r>
              <a:rPr lang="en" altLang="ko-Kore-KR" sz="1600" dirty="0"/>
              <a:t>('z')</a:t>
            </a:r>
          </a:p>
          <a:p>
            <a:r>
              <a:rPr lang="en" altLang="ko-Kore-KR" sz="1600" dirty="0" err="1"/>
              <a:t>ax.set_title</a:t>
            </a:r>
            <a:r>
              <a:rPr lang="en" altLang="ko-Kore-KR" sz="1600" dirty="0"/>
              <a:t>('3D contour')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3A68A0-C40F-1143-A85A-9CA82C4C4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3" y="3028185"/>
            <a:ext cx="2692173" cy="2044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C3B5225-3626-A841-B0B6-1F4D3704D512}"/>
              </a:ext>
            </a:extLst>
          </p:cNvPr>
          <p:cNvSpPr/>
          <p:nvPr/>
        </p:nvSpPr>
        <p:spPr>
          <a:xfrm>
            <a:off x="5108842" y="2974941"/>
            <a:ext cx="2826845" cy="214515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 descr="텍스트, 주방용품이(가) 표시된 사진&#10;&#10;자동 생성된 설명">
            <a:extLst>
              <a:ext uri="{FF2B5EF4-FFF2-40B4-BE49-F238E27FC236}">
                <a16:creationId xmlns:a16="http://schemas.microsoft.com/office/drawing/2014/main" id="{46917B64-82B3-BA49-922B-61204006B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05" y="2537207"/>
            <a:ext cx="2314575" cy="17335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3B0FF9-971F-9D43-AE99-649A8B85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80" y="4609569"/>
            <a:ext cx="2247900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5A40B-D3DF-474D-BE55-CB54B99B0B07}"/>
              </a:ext>
            </a:extLst>
          </p:cNvPr>
          <p:cNvSpPr txBox="1"/>
          <p:nvPr/>
        </p:nvSpPr>
        <p:spPr>
          <a:xfrm>
            <a:off x="482959" y="2125266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 그림에서 아래그림으로 결과 내고자 할때 빈칸에 들어갈 알맞은 표현은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E1AA531-621A-9A4D-B869-1BE514F7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02" y="2678012"/>
            <a:ext cx="3497513" cy="36174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E7BF5-526B-854C-AC6D-CFFE0CC698F8}"/>
              </a:ext>
            </a:extLst>
          </p:cNvPr>
          <p:cNvSpPr txBox="1"/>
          <p:nvPr/>
        </p:nvSpPr>
        <p:spPr>
          <a:xfrm>
            <a:off x="863804" y="2731127"/>
            <a:ext cx="2927404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350" dirty="0"/>
              <a:t>from </a:t>
            </a:r>
            <a:r>
              <a:rPr lang="en" altLang="ko-Kore-KR" sz="1350" dirty="0" err="1"/>
              <a:t>mpl_toolkits</a:t>
            </a:r>
            <a:r>
              <a:rPr lang="en" altLang="ko-Kore-KR" sz="1350" dirty="0"/>
              <a:t> import mplot3d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fig = </a:t>
            </a:r>
            <a:r>
              <a:rPr lang="en" altLang="ko-Kore-KR" sz="1350" dirty="0" err="1"/>
              <a:t>plt.figure</a:t>
            </a:r>
            <a:r>
              <a:rPr lang="en" altLang="ko-Kore-KR" sz="1350" dirty="0"/>
              <a:t>()</a:t>
            </a:r>
          </a:p>
          <a:p>
            <a:r>
              <a:rPr lang="en" altLang="ko-Kore-KR" sz="1350" dirty="0"/>
              <a:t>ax = </a:t>
            </a:r>
            <a:r>
              <a:rPr lang="en" altLang="ko-Kore-KR" sz="1350" dirty="0" err="1"/>
              <a:t>plt.axes</a:t>
            </a:r>
            <a:r>
              <a:rPr lang="en" altLang="ko-Kore-KR" sz="1350" dirty="0"/>
              <a:t>(projection='3d')</a:t>
            </a:r>
          </a:p>
          <a:p>
            <a:r>
              <a:rPr lang="en" altLang="ko-Kore-KR" sz="1350" dirty="0"/>
              <a:t>z = </a:t>
            </a:r>
            <a:r>
              <a:rPr lang="en" altLang="ko-Kore-KR" sz="1350" dirty="0" err="1"/>
              <a:t>np.linspace</a:t>
            </a:r>
            <a:r>
              <a:rPr lang="en" altLang="ko-Kore-KR" sz="1350" dirty="0"/>
              <a:t>(0, 1, 100)</a:t>
            </a:r>
          </a:p>
          <a:p>
            <a:r>
              <a:rPr lang="en" altLang="ko-Kore-KR" sz="1350" dirty="0"/>
              <a:t>x = z * </a:t>
            </a:r>
            <a:r>
              <a:rPr lang="en" altLang="ko-Kore-KR" sz="1350" dirty="0" err="1"/>
              <a:t>np.sin</a:t>
            </a:r>
            <a:r>
              <a:rPr lang="en" altLang="ko-Kore-KR" sz="1350" dirty="0"/>
              <a:t>(30 * z)</a:t>
            </a:r>
          </a:p>
          <a:p>
            <a:r>
              <a:rPr lang="en" altLang="ko-Kore-KR" sz="1350" dirty="0"/>
              <a:t>y = z * </a:t>
            </a:r>
            <a:r>
              <a:rPr lang="en" altLang="ko-Kore-KR" sz="1350" dirty="0" err="1"/>
              <a:t>np.cos</a:t>
            </a:r>
            <a:r>
              <a:rPr lang="en" altLang="ko-Kore-KR" sz="1350" dirty="0"/>
              <a:t>(30 * z)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ax.set_title</a:t>
            </a:r>
            <a:r>
              <a:rPr lang="en" altLang="ko-Kore-KR" sz="1350" dirty="0"/>
              <a:t>('3d Scatter plot')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  <a:endParaRPr kumimoji="1" lang="ko-Kore-KR" altLang="en-US" sz="1350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390D8FE-43EF-4F44-B5D5-BE29870003F4}"/>
              </a:ext>
            </a:extLst>
          </p:cNvPr>
          <p:cNvSpPr/>
          <p:nvPr/>
        </p:nvSpPr>
        <p:spPr>
          <a:xfrm>
            <a:off x="863805" y="4455264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89A3469-6432-5D42-A568-8C56CD85A173}"/>
              </a:ext>
            </a:extLst>
          </p:cNvPr>
          <p:cNvSpPr/>
          <p:nvPr/>
        </p:nvSpPr>
        <p:spPr>
          <a:xfrm>
            <a:off x="863805" y="4866584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 descr="텍스트, 주방용품이(가) 표시된 사진&#10;&#10;자동 생성된 설명">
            <a:extLst>
              <a:ext uri="{FF2B5EF4-FFF2-40B4-BE49-F238E27FC236}">
                <a16:creationId xmlns:a16="http://schemas.microsoft.com/office/drawing/2014/main" id="{46917B64-82B3-BA49-922B-61204006B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98" y="2172216"/>
            <a:ext cx="2314575" cy="17335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3B0FF9-971F-9D43-AE99-649A8B85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73" y="3905766"/>
            <a:ext cx="2247900" cy="1685925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0E1AA531-621A-9A4D-B869-1BE514F7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03" y="2678012"/>
            <a:ext cx="3527010" cy="349664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E7BF5-526B-854C-AC6D-CFFE0CC698F8}"/>
              </a:ext>
            </a:extLst>
          </p:cNvPr>
          <p:cNvSpPr txBox="1"/>
          <p:nvPr/>
        </p:nvSpPr>
        <p:spPr>
          <a:xfrm>
            <a:off x="863804" y="2731127"/>
            <a:ext cx="2927404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350" dirty="0"/>
              <a:t>from </a:t>
            </a:r>
            <a:r>
              <a:rPr lang="en" altLang="ko-Kore-KR" sz="1350" dirty="0" err="1"/>
              <a:t>mpl_toolkits</a:t>
            </a:r>
            <a:r>
              <a:rPr lang="en" altLang="ko-Kore-KR" sz="1350" dirty="0"/>
              <a:t> import mplot3d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fig = </a:t>
            </a:r>
            <a:r>
              <a:rPr lang="en" altLang="ko-Kore-KR" sz="1350" dirty="0" err="1"/>
              <a:t>plt.figure</a:t>
            </a:r>
            <a:r>
              <a:rPr lang="en" altLang="ko-Kore-KR" sz="1350" dirty="0"/>
              <a:t>()</a:t>
            </a:r>
          </a:p>
          <a:p>
            <a:r>
              <a:rPr lang="en" altLang="ko-Kore-KR" sz="1350" dirty="0"/>
              <a:t>ax = </a:t>
            </a:r>
            <a:r>
              <a:rPr lang="en" altLang="ko-Kore-KR" sz="1350" dirty="0" err="1"/>
              <a:t>plt.axes</a:t>
            </a:r>
            <a:r>
              <a:rPr lang="en" altLang="ko-Kore-KR" sz="1350" dirty="0"/>
              <a:t>(projection='3d')</a:t>
            </a:r>
          </a:p>
          <a:p>
            <a:r>
              <a:rPr lang="en" altLang="ko-Kore-KR" sz="1350" dirty="0"/>
              <a:t>z = </a:t>
            </a:r>
            <a:r>
              <a:rPr lang="en" altLang="ko-Kore-KR" sz="1350" dirty="0" err="1"/>
              <a:t>np.linspace</a:t>
            </a:r>
            <a:r>
              <a:rPr lang="en" altLang="ko-Kore-KR" sz="1350" dirty="0"/>
              <a:t>(0, 1, 100)</a:t>
            </a:r>
          </a:p>
          <a:p>
            <a:r>
              <a:rPr lang="en" altLang="ko-Kore-KR" sz="1350" dirty="0"/>
              <a:t>x = z * </a:t>
            </a:r>
            <a:r>
              <a:rPr lang="en" altLang="ko-Kore-KR" sz="1350" dirty="0" err="1"/>
              <a:t>np.sin</a:t>
            </a:r>
            <a:r>
              <a:rPr lang="en" altLang="ko-Kore-KR" sz="1350" dirty="0"/>
              <a:t>(30 * z)</a:t>
            </a:r>
          </a:p>
          <a:p>
            <a:r>
              <a:rPr lang="en" altLang="ko-Kore-KR" sz="1350" dirty="0"/>
              <a:t>y = z * </a:t>
            </a:r>
            <a:r>
              <a:rPr lang="en" altLang="ko-Kore-KR" sz="1350" dirty="0" err="1"/>
              <a:t>np.cos</a:t>
            </a:r>
            <a:r>
              <a:rPr lang="en" altLang="ko-Kore-KR" sz="1350" dirty="0"/>
              <a:t>(30 * z)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ax.set_title</a:t>
            </a:r>
            <a:r>
              <a:rPr lang="en" altLang="ko-Kore-KR" sz="1350" dirty="0"/>
              <a:t>('3d Scatter plot')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  <a:endParaRPr kumimoji="1" lang="ko-Kore-KR" altLang="en-US" sz="1350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390D8FE-43EF-4F44-B5D5-BE29870003F4}"/>
              </a:ext>
            </a:extLst>
          </p:cNvPr>
          <p:cNvSpPr/>
          <p:nvPr/>
        </p:nvSpPr>
        <p:spPr>
          <a:xfrm>
            <a:off x="863805" y="4455264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89A3469-6432-5D42-A568-8C56CD85A173}"/>
              </a:ext>
            </a:extLst>
          </p:cNvPr>
          <p:cNvSpPr/>
          <p:nvPr/>
        </p:nvSpPr>
        <p:spPr>
          <a:xfrm>
            <a:off x="863805" y="4866584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54D6D-BF05-0242-8FED-2AF5AC436B4D}"/>
              </a:ext>
            </a:extLst>
          </p:cNvPr>
          <p:cNvSpPr txBox="1"/>
          <p:nvPr/>
        </p:nvSpPr>
        <p:spPr>
          <a:xfrm>
            <a:off x="863805" y="4480602"/>
            <a:ext cx="8739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c = x + y</a:t>
            </a:r>
          </a:p>
          <a:p>
            <a:endParaRPr kumimoji="1" lang="en" altLang="ko-Kore-KR" sz="1350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BB74D-74ED-2344-A920-890764FCA592}"/>
              </a:ext>
            </a:extLst>
          </p:cNvPr>
          <p:cNvSpPr txBox="1"/>
          <p:nvPr/>
        </p:nvSpPr>
        <p:spPr>
          <a:xfrm>
            <a:off x="863805" y="4876110"/>
            <a:ext cx="201048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ax.scatter</a:t>
            </a:r>
            <a:r>
              <a:rPr kumimoji="1"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(x, y, z, c=c)</a:t>
            </a:r>
          </a:p>
          <a:p>
            <a:endParaRPr kumimoji="1" lang="en" altLang="ko-Kore-KR" sz="1350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3D </a:t>
            </a:r>
            <a:r>
              <a:rPr lang="en-US" altLang="ko-KR" dirty="0"/>
              <a:t>Wireframe</a:t>
            </a:r>
            <a:r>
              <a:rPr lang="en" altLang="ko-Kore-KR" dirty="0"/>
              <a:t> Plot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32" y="1594324"/>
            <a:ext cx="4319193" cy="50031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758966" y="1853248"/>
            <a:ext cx="406393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from </a:t>
            </a:r>
            <a:r>
              <a:rPr lang="en" altLang="ko-Kore-KR" sz="1600" dirty="0" err="1"/>
              <a:t>mpl_toolkits</a:t>
            </a:r>
            <a:r>
              <a:rPr lang="en" altLang="ko-Kore-KR" sz="1600" dirty="0"/>
              <a:t> import mplot3d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def f(x, y):</a:t>
            </a:r>
          </a:p>
          <a:p>
            <a:r>
              <a:rPr lang="en" altLang="ko-Kore-KR" sz="1600" dirty="0"/>
              <a:t>   return </a:t>
            </a:r>
            <a:r>
              <a:rPr lang="en" altLang="ko-Kore-KR" sz="1600" dirty="0" err="1"/>
              <a:t>np.sin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np.sqrt</a:t>
            </a:r>
            <a:r>
              <a:rPr lang="en" altLang="ko-Kore-KR" sz="1600" dirty="0"/>
              <a:t>(x ** 2 + y ** 2))</a:t>
            </a:r>
          </a:p>
          <a:p>
            <a:r>
              <a:rPr lang="en" altLang="ko-Kore-KR" sz="1600" dirty="0"/>
              <a:t>	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(-6, 6, 30)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np.linspace</a:t>
            </a:r>
            <a:r>
              <a:rPr lang="en" altLang="ko-Kore-KR" sz="1600" dirty="0"/>
              <a:t>(-6, 6, 30)</a:t>
            </a:r>
          </a:p>
          <a:p>
            <a:r>
              <a:rPr lang="en" altLang="ko-Kore-KR" sz="1600" dirty="0"/>
              <a:t>X, Y = np.meshgrid(x, y)</a:t>
            </a:r>
          </a:p>
          <a:p>
            <a:r>
              <a:rPr lang="en" altLang="ko-Kore-KR" sz="1600" dirty="0"/>
              <a:t>Z = f(X, Y)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/>
              <a:t>ax = </a:t>
            </a:r>
            <a:r>
              <a:rPr lang="en" altLang="ko-Kore-KR" sz="1600" dirty="0" err="1"/>
              <a:t>plt.axes</a:t>
            </a:r>
            <a:r>
              <a:rPr lang="en" altLang="ko-Kore-KR" sz="1600" dirty="0"/>
              <a:t>(projection='3d')</a:t>
            </a:r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ax.plot_wireframe</a:t>
            </a:r>
            <a:r>
              <a:rPr lang="en" altLang="ko-Kore-KR" sz="1600" dirty="0">
                <a:solidFill>
                  <a:srgbClr val="C00000"/>
                </a:solidFill>
              </a:rPr>
              <a:t>(X, Y, Z, color='black')</a:t>
            </a:r>
          </a:p>
          <a:p>
            <a:r>
              <a:rPr lang="en" altLang="ko-Kore-KR" sz="1600" dirty="0" err="1"/>
              <a:t>ax.set_title</a:t>
            </a:r>
            <a:r>
              <a:rPr lang="en" altLang="ko-Kore-KR" sz="1600" dirty="0"/>
              <a:t>('wireframe')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6" name="그림 5" descr="텍스트, 주방용품이(가) 표시된 사진&#10;&#10;자동 생성된 설명">
            <a:extLst>
              <a:ext uri="{FF2B5EF4-FFF2-40B4-BE49-F238E27FC236}">
                <a16:creationId xmlns:a16="http://schemas.microsoft.com/office/drawing/2014/main" id="{EBA71249-E500-F445-8AEF-F2E866BC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62" y="2854778"/>
            <a:ext cx="2932932" cy="2041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BC757AFB-33E3-6846-8050-BAA2C26C5A2E}"/>
              </a:ext>
            </a:extLst>
          </p:cNvPr>
          <p:cNvSpPr/>
          <p:nvPr/>
        </p:nvSpPr>
        <p:spPr>
          <a:xfrm>
            <a:off x="5041015" y="2794070"/>
            <a:ext cx="3060469" cy="217625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617" y="572978"/>
            <a:ext cx="7886700" cy="994172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32A9A7-4C2D-F744-93AF-A3438505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34" y="2797548"/>
            <a:ext cx="3111570" cy="2411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5CDE3-6D7C-0F4B-B501-84E96E4C6E09}"/>
              </a:ext>
            </a:extLst>
          </p:cNvPr>
          <p:cNvSpPr txBox="1"/>
          <p:nvPr/>
        </p:nvSpPr>
        <p:spPr>
          <a:xfrm>
            <a:off x="493993" y="1805598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다음과 같은 결과를 내기 위해 코드에 알맞은 표현을 써라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8A82E1B-EC51-0A47-B06A-CD6D6F07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17" y="2240024"/>
            <a:ext cx="3961396" cy="436725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75AB7-C0F5-D844-B301-E6906DC55590}"/>
              </a:ext>
            </a:extLst>
          </p:cNvPr>
          <p:cNvSpPr txBox="1"/>
          <p:nvPr/>
        </p:nvSpPr>
        <p:spPr>
          <a:xfrm>
            <a:off x="654522" y="2240023"/>
            <a:ext cx="32255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350" dirty="0"/>
              <a:t>from </a:t>
            </a:r>
            <a:r>
              <a:rPr lang="en" altLang="ko-Kore-KR" sz="1350" dirty="0" err="1"/>
              <a:t>mpl_toolkits</a:t>
            </a:r>
            <a:r>
              <a:rPr lang="en" altLang="ko-Kore-KR" sz="1350" dirty="0"/>
              <a:t> import mplot3d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def f(x, y):</a:t>
            </a:r>
          </a:p>
          <a:p>
            <a:r>
              <a:rPr lang="en" altLang="ko-Kore-KR" sz="1350" dirty="0"/>
              <a:t>   return </a:t>
            </a:r>
            <a:r>
              <a:rPr lang="en" altLang="ko-Kore-KR" sz="1350" dirty="0" err="1"/>
              <a:t>np.sin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np.sqrt</a:t>
            </a:r>
            <a:r>
              <a:rPr lang="en" altLang="ko-Kore-KR" sz="1350" dirty="0"/>
              <a:t>(x ** 2 + y ** 2))</a:t>
            </a:r>
          </a:p>
          <a:p>
            <a:r>
              <a:rPr lang="en" altLang="ko-Kore-KR" sz="1350" dirty="0"/>
              <a:t>	</a:t>
            </a:r>
          </a:p>
          <a:p>
            <a:r>
              <a:rPr lang="en" altLang="ko-Kore-KR" sz="1350" dirty="0"/>
              <a:t>x = </a:t>
            </a:r>
          </a:p>
          <a:p>
            <a:r>
              <a:rPr lang="en" altLang="ko-Kore-KR" sz="1350" dirty="0"/>
              <a:t>y =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X, Y = </a:t>
            </a:r>
            <a:r>
              <a:rPr lang="en" altLang="ko-Kore-KR" sz="1350" dirty="0" err="1"/>
              <a:t>np.meshgrid</a:t>
            </a:r>
            <a:r>
              <a:rPr lang="en" altLang="ko-Kore-KR" sz="1350" dirty="0"/>
              <a:t>(x, y)</a:t>
            </a:r>
          </a:p>
          <a:p>
            <a:r>
              <a:rPr lang="en" altLang="ko-Kore-KR" sz="1350" dirty="0"/>
              <a:t>Z = f(X, Y)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fig = </a:t>
            </a:r>
            <a:r>
              <a:rPr lang="en" altLang="ko-Kore-KR" sz="1350" dirty="0" err="1"/>
              <a:t>plt.figure</a:t>
            </a:r>
            <a:r>
              <a:rPr lang="en" altLang="ko-Kore-KR" sz="1350" dirty="0"/>
              <a:t>()</a:t>
            </a:r>
          </a:p>
          <a:p>
            <a:r>
              <a:rPr lang="en" altLang="ko-Kore-KR" sz="1350" dirty="0"/>
              <a:t>ax = </a:t>
            </a:r>
            <a:r>
              <a:rPr lang="en" altLang="ko-Kore-KR" sz="1350" dirty="0" err="1"/>
              <a:t>plt.axes</a:t>
            </a:r>
            <a:r>
              <a:rPr lang="en" altLang="ko-Kore-KR" sz="1350" dirty="0"/>
              <a:t>(projection='3d’)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ax.set_title</a:t>
            </a:r>
            <a:r>
              <a:rPr lang="en" altLang="ko-Kore-KR" sz="1350" dirty="0"/>
              <a:t>('wireframe')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  <a:endParaRPr kumimoji="1" lang="ko-Kore-KR" altLang="en-US" sz="135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AE3E60E-49CB-A24B-B319-0EF16F5D5AAE}"/>
              </a:ext>
            </a:extLst>
          </p:cNvPr>
          <p:cNvSpPr/>
          <p:nvPr/>
        </p:nvSpPr>
        <p:spPr>
          <a:xfrm>
            <a:off x="1066647" y="3429000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EE6468B-6474-9141-AA16-08AD85A4168E}"/>
              </a:ext>
            </a:extLst>
          </p:cNvPr>
          <p:cNvSpPr/>
          <p:nvPr/>
        </p:nvSpPr>
        <p:spPr>
          <a:xfrm>
            <a:off x="1066647" y="3800531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4D60A9F-4979-544D-A535-12BE63B7F033}"/>
              </a:ext>
            </a:extLst>
          </p:cNvPr>
          <p:cNvSpPr/>
          <p:nvPr/>
        </p:nvSpPr>
        <p:spPr>
          <a:xfrm>
            <a:off x="654522" y="5208678"/>
            <a:ext cx="261993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6511</TotalTime>
  <Words>856</Words>
  <Application>Microsoft Office PowerPoint</Application>
  <PresentationFormat>화면 슬라이드 쇼(4:3)</PresentationFormat>
  <Paragraphs>221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3D Plot 14주차_01_13</vt:lpstr>
      <vt:lpstr>학습목표</vt:lpstr>
      <vt:lpstr>Three-dimensional Plotting 1</vt:lpstr>
      <vt:lpstr>Three-dimensional Plotting 2</vt:lpstr>
      <vt:lpstr>3D Contour Plot</vt:lpstr>
      <vt:lpstr>연습문제 1</vt:lpstr>
      <vt:lpstr>연습문제 1 답안</vt:lpstr>
      <vt:lpstr>3D Wireframe Plot</vt:lpstr>
      <vt:lpstr>연습문제 2 </vt:lpstr>
      <vt:lpstr>연습문제 2 답안</vt:lpstr>
      <vt:lpstr>3D Surface Plot</vt:lpstr>
      <vt:lpstr>연습문제 3</vt:lpstr>
      <vt:lpstr>연습문제 3 답안</vt:lpstr>
      <vt:lpstr>Reference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637</cp:revision>
  <dcterms:created xsi:type="dcterms:W3CDTF">2015-11-07T02:06:58Z</dcterms:created>
  <dcterms:modified xsi:type="dcterms:W3CDTF">2023-04-27T05:31:17Z</dcterms:modified>
</cp:coreProperties>
</file>