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423" r:id="rId2"/>
    <p:sldId id="425" r:id="rId3"/>
    <p:sldId id="792" r:id="rId4"/>
    <p:sldId id="793" r:id="rId5"/>
    <p:sldId id="794" r:id="rId6"/>
    <p:sldId id="795" r:id="rId7"/>
    <p:sldId id="797" r:id="rId8"/>
    <p:sldId id="821" r:id="rId9"/>
    <p:sldId id="823" r:id="rId10"/>
    <p:sldId id="798" r:id="rId11"/>
    <p:sldId id="799" r:id="rId12"/>
    <p:sldId id="800" r:id="rId13"/>
    <p:sldId id="801" r:id="rId14"/>
    <p:sldId id="424" r:id="rId15"/>
    <p:sldId id="822" r:id="rId16"/>
    <p:sldId id="81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01" autoAdjust="0"/>
    <p:restoredTop sz="91131" autoAdjust="0"/>
  </p:normalViewPr>
  <p:slideViewPr>
    <p:cSldViewPr snapToGrid="0">
      <p:cViewPr varScale="1">
        <p:scale>
          <a:sx n="65" d="100"/>
          <a:sy n="65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2024-03-01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84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604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43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5404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006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8662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23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6624-EB95-4322-8AAE-4942F3E6B4E1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3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C2F4-5B79-4D48-B016-EDB62A8A813E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B04E-318D-4980-9C1A-AB9E2C6A8C59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8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62D3-B332-4176-8493-CBAAE2AB20F5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08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4C84-FFA6-4B02-8154-6AB50FAC1C71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52967-6CD3-4F81-BCF1-605F4C3C2122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BF879-6620-4C11-A902-A52258DD6F62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27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5160-FE66-4557-8747-B6CB90F95FA5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7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4F803-C4DE-4412-B899-4CA09B44C210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7802-B188-4E66-BE79-50D72B7B772C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522D-C045-446C-9872-0498B4C6821D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341A-C8EC-4A0A-A2DD-D0266A2BECDD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EB613-5F32-4C38-A3A5-918BA207982C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3EC55-6994-4AAF-8999-2484279D9D15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4C1F8-2014-40A8-8B09-5A1650A084BF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6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9FD5-B2F0-48B6-AC00-49C175E5EBDE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A8F9-3FB2-48F6-8982-F2BA98A6028B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6D11E7-8B50-4E92-BC23-998C51A63267}" type="datetime1">
              <a:rPr lang="ko-KR" altLang="en-US" smtClean="0"/>
              <a:t>2024-03-01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1421" y="2662026"/>
            <a:ext cx="6971513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프로그래밍 개념</a:t>
            </a:r>
            <a:r>
              <a:rPr lang="en-US" altLang="ko-KR" sz="40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40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4000" b="1" dirty="0" err="1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파이썬</a:t>
            </a:r>
            <a:r>
              <a:rPr lang="ko-KR" altLang="en-US" sz="40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특징</a:t>
            </a:r>
            <a:br>
              <a:rPr lang="en-US" altLang="ko-KR" sz="40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_01_01</a:t>
            </a:r>
            <a:endParaRPr lang="ko-KR" altLang="en-US" sz="24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25870" y="457659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동 대 학 교</a:t>
            </a:r>
            <a:endParaRPr lang="en-US" altLang="ko-KR" sz="2000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3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개발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개발의 시작</a:t>
            </a:r>
            <a:endParaRPr lang="en-US" altLang="ko-KR" dirty="0"/>
          </a:p>
          <a:p>
            <a:pPr lvl="1"/>
            <a:r>
              <a:rPr lang="en-US" altLang="ko-KR" dirty="0"/>
              <a:t>1989</a:t>
            </a:r>
            <a:r>
              <a:rPr lang="ko-KR" altLang="en-US" dirty="0"/>
              <a:t>년</a:t>
            </a:r>
            <a:r>
              <a:rPr lang="en-US" altLang="ko-KR" dirty="0"/>
              <a:t> 12</a:t>
            </a:r>
            <a:r>
              <a:rPr lang="ko-KR" altLang="en-US" dirty="0"/>
              <a:t>월</a:t>
            </a:r>
            <a:endParaRPr lang="en-US" altLang="ko-KR" dirty="0"/>
          </a:p>
          <a:p>
            <a:pPr lvl="1"/>
            <a:r>
              <a:rPr lang="ko-KR" altLang="en-US" dirty="0"/>
              <a:t>네덜란드의 </a:t>
            </a:r>
            <a:r>
              <a:rPr lang="en-US" altLang="ko-KR" dirty="0"/>
              <a:t>Guido van Rossum at CWI</a:t>
            </a:r>
          </a:p>
          <a:p>
            <a:pPr lvl="2"/>
            <a:r>
              <a:rPr lang="en-US" altLang="ko-KR" dirty="0"/>
              <a:t>.. Google, </a:t>
            </a:r>
            <a:r>
              <a:rPr lang="en-US" altLang="ko-KR" dirty="0" err="1"/>
              <a:t>dropbox</a:t>
            </a:r>
            <a:r>
              <a:rPr lang="en-US" altLang="ko-KR" dirty="0"/>
              <a:t>(from January, 2013)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2.0 </a:t>
            </a:r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</a:t>
            </a:r>
            <a:r>
              <a:rPr lang="en-US" altLang="ko-KR" dirty="0"/>
              <a:t> ~ </a:t>
            </a:r>
            <a:r>
              <a:rPr lang="ko-KR" altLang="en-US" dirty="0"/>
              <a:t>현재까지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2.7)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3.0 </a:t>
            </a:r>
          </a:p>
          <a:p>
            <a:pPr lvl="1"/>
            <a:r>
              <a:rPr lang="en-US" altLang="ko-KR" dirty="0"/>
              <a:t>2008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 ~ </a:t>
            </a:r>
            <a:r>
              <a:rPr lang="ko-KR" altLang="en-US" dirty="0"/>
              <a:t>현재까지 </a:t>
            </a:r>
            <a:r>
              <a:rPr lang="en-US" altLang="ko-KR" dirty="0"/>
              <a:t>(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3.11)</a:t>
            </a:r>
          </a:p>
          <a:p>
            <a:pPr lvl="1"/>
            <a:r>
              <a:rPr lang="en-US" altLang="ko-KR" dirty="0"/>
              <a:t>2.0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하위 호환성 제공이 안됨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41" y="1825625"/>
            <a:ext cx="2062873" cy="3106737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2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 </a:t>
            </a:r>
            <a:r>
              <a:rPr lang="en-US" altLang="ko-KR"/>
              <a:t>2.x</a:t>
            </a:r>
            <a:r>
              <a:rPr lang="ko-KR" altLang="en-US"/>
              <a:t>와 </a:t>
            </a:r>
            <a:r>
              <a:rPr lang="en-US" altLang="ko-KR"/>
              <a:t>3.x</a:t>
            </a:r>
            <a:r>
              <a:rPr lang="ko-KR" altLang="en-US"/>
              <a:t> 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3.0 </a:t>
            </a:r>
            <a:r>
              <a:rPr lang="ko-KR" altLang="en-US"/>
              <a:t>버전은 </a:t>
            </a:r>
            <a:r>
              <a:rPr lang="en-US" altLang="ko-KR"/>
              <a:t>2.x</a:t>
            </a:r>
            <a:r>
              <a:rPr lang="ko-KR" altLang="en-US"/>
              <a:t>대 버전과 하위호환성을 갖지 않는다</a:t>
            </a:r>
            <a:endParaRPr lang="en-US" altLang="ko-KR"/>
          </a:p>
          <a:p>
            <a:pPr lvl="1"/>
            <a:r>
              <a:rPr lang="en-US" altLang="ko-KR"/>
              <a:t>Python 2to3, python2</a:t>
            </a:r>
            <a:r>
              <a:rPr lang="ko-KR" altLang="en-US"/>
              <a:t>를 </a:t>
            </a:r>
            <a:r>
              <a:rPr lang="en-US" altLang="ko-KR"/>
              <a:t>python3</a:t>
            </a:r>
            <a:r>
              <a:rPr lang="ko-KR" altLang="en-US"/>
              <a:t>로 바꿔주는 컨버터</a:t>
            </a:r>
            <a:endParaRPr lang="en-US" altLang="ko-KR"/>
          </a:p>
          <a:p>
            <a:r>
              <a:rPr lang="en-US" altLang="ko-KR"/>
              <a:t>2.x</a:t>
            </a:r>
            <a:r>
              <a:rPr lang="ko-KR" altLang="en-US"/>
              <a:t>대 버전 과의 차이점</a:t>
            </a:r>
            <a:endParaRPr lang="en-US" altLang="ko-KR"/>
          </a:p>
          <a:p>
            <a:pPr lvl="1"/>
            <a:r>
              <a:rPr lang="ko-KR" altLang="en-US"/>
              <a:t>내장자료형의 내부적인 변화</a:t>
            </a:r>
            <a:endParaRPr lang="en-US" altLang="ko-KR"/>
          </a:p>
          <a:p>
            <a:pPr lvl="1"/>
            <a:r>
              <a:rPr lang="ko-KR" altLang="en-US"/>
              <a:t>일부 구형의 구성 요소 제거 또는 조정</a:t>
            </a:r>
            <a:endParaRPr lang="en-US" altLang="ko-KR"/>
          </a:p>
          <a:p>
            <a:pPr lvl="1"/>
            <a:r>
              <a:rPr lang="ko-KR" altLang="en-US"/>
              <a:t>표준 라이브러리 재배치</a:t>
            </a:r>
            <a:endParaRPr lang="en-US" altLang="ko-KR"/>
          </a:p>
          <a:p>
            <a:pPr lvl="1"/>
            <a:r>
              <a:rPr lang="ko-KR" altLang="en-US"/>
              <a:t>한글 변수명 사용 가능</a:t>
            </a:r>
            <a:endParaRPr lang="en-US" altLang="ko-KR"/>
          </a:p>
          <a:p>
            <a:r>
              <a:rPr lang="en-US" altLang="ko-KR"/>
              <a:t>Python 3.4 </a:t>
            </a:r>
            <a:r>
              <a:rPr lang="ko-KR" altLang="en-US"/>
              <a:t>부터 </a:t>
            </a:r>
            <a:r>
              <a:rPr lang="en-US" altLang="ko-KR"/>
              <a:t>Python 2</a:t>
            </a:r>
            <a:r>
              <a:rPr lang="ko-KR" altLang="en-US"/>
              <a:t>에 비해 강력한 기능 제공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92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파이썬의 특징 </a:t>
            </a:r>
            <a:r>
              <a:rPr lang="en-US" altLang="ko-KR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패러다임을 지닌 프로그래밍 언어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r>
              <a:rPr lang="en-US" altLang="ko-KR" dirty="0"/>
              <a:t>,</a:t>
            </a:r>
            <a:r>
              <a:rPr lang="ko-KR" altLang="en-US" dirty="0"/>
              <a:t> 구조적 프로그래밍 완벽 지원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고도로 확장 가능하게 설계</a:t>
            </a:r>
            <a:endParaRPr lang="en-US" altLang="ko-KR" dirty="0"/>
          </a:p>
          <a:p>
            <a:pPr lvl="1"/>
            <a:r>
              <a:rPr lang="ko-KR" altLang="en-US" dirty="0"/>
              <a:t>프로그래밍이 가능한 인터페이스를 활용하여 기존의 어플리케이션에 포함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다양한 표준 라이브러리 제공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90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파이썬의 특징 </a:t>
            </a:r>
            <a:r>
              <a:rPr lang="en-US" altLang="ko-KR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언어 개발자의 핵심 목표는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C00000"/>
                </a:solidFill>
              </a:rPr>
              <a:t>파이썬을</a:t>
            </a:r>
            <a:r>
              <a:rPr lang="ko-KR" altLang="en-US" dirty="0">
                <a:solidFill>
                  <a:srgbClr val="C00000"/>
                </a:solidFill>
              </a:rPr>
              <a:t> 사용하기 재미있게 만들기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모든 사람들을 위한 컴퓨터 프로그래밍</a:t>
            </a:r>
            <a:endParaRPr lang="en-US" altLang="ko-KR" dirty="0"/>
          </a:p>
          <a:p>
            <a:pPr lvl="1"/>
            <a:r>
              <a:rPr lang="ko-KR" altLang="en-US" dirty="0"/>
              <a:t>쉽고 직관적인 언어</a:t>
            </a:r>
            <a:endParaRPr lang="en-US" altLang="ko-KR" dirty="0"/>
          </a:p>
          <a:p>
            <a:pPr lvl="2"/>
            <a:r>
              <a:rPr lang="ko-KR" altLang="en-US" dirty="0"/>
              <a:t>다른 메이저 경쟁 프로그래밍 언어와 동일한 기능 제공</a:t>
            </a:r>
            <a:endParaRPr lang="en-US" altLang="ko-KR" dirty="0"/>
          </a:p>
          <a:p>
            <a:pPr lvl="2"/>
            <a:r>
              <a:rPr lang="ko-KR" altLang="en-US" dirty="0"/>
              <a:t>오픈소스라서 어떤 사람이라도 개발에 공헌 가능</a:t>
            </a:r>
            <a:endParaRPr lang="en-US" altLang="ko-KR" dirty="0"/>
          </a:p>
          <a:p>
            <a:pPr lvl="1"/>
            <a:r>
              <a:rPr lang="ko-KR" altLang="en-US" dirty="0"/>
              <a:t>명령어가 평이한 영어 문장과 유사</a:t>
            </a:r>
            <a:endParaRPr lang="en-US" altLang="ko-KR" dirty="0"/>
          </a:p>
          <a:p>
            <a:pPr lvl="1"/>
            <a:r>
              <a:rPr lang="ko-KR" altLang="en-US" dirty="0"/>
              <a:t>짧은 개발 시간 안에 일상업무 해결 가능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49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프로그래밍이란 </a:t>
            </a:r>
            <a:endParaRPr lang="en-US" altLang="ko-KR" dirty="0"/>
          </a:p>
          <a:p>
            <a:pPr lvl="1"/>
            <a:r>
              <a:rPr lang="ko-KR" altLang="en-US" dirty="0"/>
              <a:t>일련의 명령들의 나열로 계산과정을 어떻게 행해야 하는지 기술하는 것</a:t>
            </a:r>
            <a:endParaRPr lang="en-US" altLang="ko-KR" dirty="0"/>
          </a:p>
          <a:p>
            <a:pPr lvl="1"/>
            <a:r>
              <a:rPr lang="ko-KR" altLang="en-US" dirty="0"/>
              <a:t>문제 해결에 도움을 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파이썬은</a:t>
            </a:r>
            <a:endParaRPr lang="en-US" altLang="ko-KR" dirty="0"/>
          </a:p>
          <a:p>
            <a:pPr lvl="1"/>
            <a:r>
              <a:rPr lang="ko-KR" altLang="en-US" dirty="0"/>
              <a:t>다양한 패러다임을 지닌 프로그래밍 언어</a:t>
            </a:r>
            <a:endParaRPr lang="en-US" altLang="ko-KR" dirty="0"/>
          </a:p>
          <a:p>
            <a:pPr lvl="1"/>
            <a:r>
              <a:rPr lang="ko-KR" altLang="en-US" dirty="0"/>
              <a:t>고도로 확장 가능하게 설계</a:t>
            </a:r>
            <a:endParaRPr lang="en-US" altLang="ko-KR" dirty="0"/>
          </a:p>
          <a:p>
            <a:pPr lvl="1"/>
            <a:r>
              <a:rPr lang="ko-KR" altLang="en-US" dirty="0"/>
              <a:t>다양한 표준 라이브러리 제공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프로그래밍을 </a:t>
            </a:r>
            <a:r>
              <a:rPr lang="ko-KR" altLang="en-US" dirty="0" err="1"/>
              <a:t>정의하시오</a:t>
            </a:r>
            <a:endParaRPr lang="ko-KR" altLang="en-US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파이썬이</a:t>
            </a:r>
            <a:r>
              <a:rPr lang="ko-KR" altLang="en-US" dirty="0"/>
              <a:t> 많이 활용되는 이유를 </a:t>
            </a:r>
            <a:r>
              <a:rPr lang="ko-KR" altLang="en-US" dirty="0" err="1"/>
              <a:t>나열하시오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05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_01_01_</a:t>
            </a:r>
            <a:r>
              <a:rPr lang="ko-KR" altLang="en-US" dirty="0"/>
              <a:t>프로그래밍 개념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특징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프로그래밍이 무엇인지 이해</a:t>
            </a:r>
          </a:p>
          <a:p>
            <a:r>
              <a:rPr lang="ko-KR" altLang="ko-KR" dirty="0" err="1"/>
              <a:t>파이썬</a:t>
            </a:r>
            <a:r>
              <a:rPr lang="ko-KR" altLang="ko-KR" dirty="0"/>
              <a:t> 활용도가 높은 이유를 파악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ko-KR" altLang="en-US" dirty="0"/>
              <a:t> 개발 역사와 </a:t>
            </a:r>
            <a:r>
              <a:rPr lang="ko-KR" altLang="en-US" dirty="0" err="1"/>
              <a:t>파이썬</a:t>
            </a:r>
            <a:r>
              <a:rPr lang="ko-KR" altLang="en-US" dirty="0"/>
              <a:t> 특징 알기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프로그래밍이란 무엇인가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프로그래밍은</a:t>
            </a:r>
            <a:endParaRPr lang="en-US" altLang="ko-KR" dirty="0"/>
          </a:p>
          <a:p>
            <a:r>
              <a:rPr lang="ko-KR" altLang="en-US" dirty="0"/>
              <a:t>일련의 명령들</a:t>
            </a:r>
            <a:r>
              <a:rPr lang="en-US" altLang="ko-KR" dirty="0"/>
              <a:t>(instruction)</a:t>
            </a:r>
            <a:r>
              <a:rPr lang="ko-KR" altLang="en-US" dirty="0"/>
              <a:t>의 나열로 </a:t>
            </a:r>
            <a:br>
              <a:rPr lang="en-US" altLang="ko-KR" dirty="0"/>
            </a:br>
            <a:r>
              <a:rPr lang="ko-KR" altLang="en-US" dirty="0"/>
              <a:t>계산과정</a:t>
            </a:r>
            <a:r>
              <a:rPr lang="en-US" altLang="ko-KR" dirty="0"/>
              <a:t>(computation)</a:t>
            </a:r>
            <a:r>
              <a:rPr lang="ko-KR" altLang="en-US" dirty="0"/>
              <a:t>을 어떻게 행해야 하는지 </a:t>
            </a:r>
            <a:br>
              <a:rPr lang="en-US" altLang="ko-KR" dirty="0"/>
            </a:br>
            <a:r>
              <a:rPr lang="ko-KR" altLang="en-US" dirty="0"/>
              <a:t>기술하는 것이다</a:t>
            </a:r>
            <a:endParaRPr lang="en-US" altLang="ko-KR" dirty="0"/>
          </a:p>
          <a:p>
            <a:r>
              <a:rPr lang="ko-KR" altLang="en-US" dirty="0"/>
              <a:t>문제 해결하는데 도움을 준다</a:t>
            </a:r>
            <a:endParaRPr lang="en-US" altLang="ko-KR" dirty="0"/>
          </a:p>
          <a:p>
            <a:pPr lvl="1"/>
            <a:r>
              <a:rPr lang="ko-KR" altLang="en-US" dirty="0"/>
              <a:t>문제를 체계적으로 구성하는 능력</a:t>
            </a:r>
            <a:endParaRPr lang="en-US" altLang="ko-KR" dirty="0"/>
          </a:p>
          <a:p>
            <a:pPr lvl="1"/>
            <a:r>
              <a:rPr lang="ko-KR" altLang="en-US" dirty="0"/>
              <a:t>창의적 해결 방법과 과정 제시</a:t>
            </a:r>
            <a:endParaRPr lang="en-US" altLang="ko-KR" dirty="0"/>
          </a:p>
          <a:p>
            <a:pPr lvl="1"/>
            <a:r>
              <a:rPr lang="ko-KR" altLang="en-US" dirty="0"/>
              <a:t>해결책에 대해 정확하며 명료하게 제시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프로그램에 대하여 배우는 과정은 문제 해결 능력을 키울 수 있는 탁월한 기회를 제공한다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3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프로그래밍 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고차원 언어</a:t>
            </a:r>
            <a:r>
              <a:rPr lang="en-US" altLang="ko-KR"/>
              <a:t>(high level language)</a:t>
            </a:r>
          </a:p>
          <a:p>
            <a:pPr lvl="1"/>
            <a:r>
              <a:rPr lang="en-US" altLang="ko-KR"/>
              <a:t>C, C++, Perl, Python, and Java</a:t>
            </a:r>
          </a:p>
          <a:p>
            <a:pPr lvl="1"/>
            <a:r>
              <a:rPr lang="ko-KR" altLang="en-US"/>
              <a:t>컴파일러</a:t>
            </a:r>
            <a:r>
              <a:rPr lang="en-US" altLang="ko-KR"/>
              <a:t>; </a:t>
            </a:r>
            <a:r>
              <a:rPr lang="ko-KR" altLang="en-US"/>
              <a:t>실행 파일을 생성하여</a:t>
            </a:r>
            <a:r>
              <a:rPr lang="en-US" altLang="ko-KR"/>
              <a:t> </a:t>
            </a:r>
            <a:r>
              <a:rPr lang="ko-KR" altLang="en-US"/>
              <a:t>실행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인터프리터</a:t>
            </a:r>
            <a:endParaRPr lang="en-US" altLang="ko-KR"/>
          </a:p>
          <a:p>
            <a:pPr lvl="1"/>
            <a:r>
              <a:rPr lang="ko-KR" altLang="en-US"/>
              <a:t>코드를 직접 실행한다</a:t>
            </a:r>
            <a:endParaRPr lang="en-US" altLang="ko-KR"/>
          </a:p>
          <a:p>
            <a:pPr lvl="1"/>
            <a:r>
              <a:rPr lang="ko-KR" altLang="en-US"/>
              <a:t>일괄적으로 컴파일하여 실행화일을 만들지 않고 실행되도록 기능 제공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7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왜 </a:t>
            </a:r>
            <a:r>
              <a:rPr lang="ko-KR" altLang="en-US" sz="4000" dirty="0" err="1"/>
              <a:t>파이썬을</a:t>
            </a:r>
            <a:r>
              <a:rPr lang="ko-KR" altLang="en-US" sz="4000" dirty="0"/>
              <a:t> 활용하는가</a:t>
            </a:r>
            <a:r>
              <a:rPr lang="en-US" altLang="ko-KR" sz="4000" dirty="0"/>
              <a:t>?(1/2)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처음 코딩을 배우는 사람도 쉽게 시작할 수 있다</a:t>
            </a:r>
            <a:endParaRPr lang="en-US" altLang="ko-KR" dirty="0"/>
          </a:p>
          <a:p>
            <a:pPr lvl="2"/>
            <a:r>
              <a:rPr lang="ko-KR" altLang="en-US" dirty="0"/>
              <a:t>프로그램을 작성 전에 알아야 하는 것이 적다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명령어가 영어 </a:t>
            </a:r>
            <a:r>
              <a:rPr lang="ko-KR" altLang="en-US" dirty="0" err="1"/>
              <a:t>일상용어와</a:t>
            </a:r>
            <a:r>
              <a:rPr lang="ko-KR" altLang="en-US" dirty="0"/>
              <a:t> 유사하다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전산 </a:t>
            </a:r>
            <a:r>
              <a:rPr lang="ko-KR" altLang="en-US" dirty="0" err="1"/>
              <a:t>비전공자도</a:t>
            </a:r>
            <a:r>
              <a:rPr lang="ko-KR" altLang="en-US" dirty="0"/>
              <a:t> 널리 사용한다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ko-KR" altLang="en-US" dirty="0"/>
              <a:t>와 </a:t>
            </a:r>
            <a:r>
              <a:rPr lang="en-US" altLang="ko-KR" dirty="0" err="1"/>
              <a:t>SciPy</a:t>
            </a:r>
            <a:r>
              <a:rPr lang="ko-KR" altLang="en-US" dirty="0"/>
              <a:t>는 과학자들이 주로 사용한다</a:t>
            </a:r>
            <a:endParaRPr lang="en-US" altLang="ko-KR" dirty="0"/>
          </a:p>
          <a:p>
            <a:r>
              <a:rPr lang="ko-KR" altLang="en-US" dirty="0" err="1"/>
              <a:t>파이썬은</a:t>
            </a:r>
            <a:r>
              <a:rPr lang="ko-KR" altLang="en-US" dirty="0"/>
              <a:t> 현대 언어</a:t>
            </a:r>
            <a:endParaRPr lang="en-US" altLang="ko-KR" dirty="0"/>
          </a:p>
          <a:p>
            <a:pPr lvl="1"/>
            <a:r>
              <a:rPr lang="ko-KR" altLang="en-US" dirty="0"/>
              <a:t>웹 어플리케이션에 일반적으로 사용한다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모바일 앱 개발에도 사용한다</a:t>
            </a:r>
            <a:r>
              <a:rPr lang="en-US" altLang="ko-KR" dirty="0"/>
              <a:t>, Facebook </a:t>
            </a:r>
            <a:r>
              <a:rPr lang="ko-KR" altLang="en-US" dirty="0"/>
              <a:t>앱</a:t>
            </a:r>
            <a:endParaRPr lang="en-US" altLang="ko-KR" dirty="0"/>
          </a:p>
          <a:p>
            <a:pPr lvl="1"/>
            <a:r>
              <a:rPr lang="ko-KR" altLang="en-US" dirty="0"/>
              <a:t>인공지능 개발 언어 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왜 </a:t>
            </a:r>
            <a:r>
              <a:rPr lang="ko-KR" altLang="en-US" sz="4000" dirty="0" err="1"/>
              <a:t>파이썬을</a:t>
            </a:r>
            <a:r>
              <a:rPr lang="ko-KR" altLang="en-US" sz="4000" dirty="0"/>
              <a:t> 활용하는가</a:t>
            </a:r>
            <a:r>
              <a:rPr lang="en-US" altLang="ko-KR" sz="4000" dirty="0"/>
              <a:t>?(2/2)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일반적인 목적으로 </a:t>
            </a:r>
            <a:r>
              <a:rPr lang="ko-KR" altLang="en-US" dirty="0" err="1"/>
              <a:t>인터프리트</a:t>
            </a:r>
            <a:r>
              <a:rPr lang="en-US" altLang="ko-KR" dirty="0"/>
              <a:t>(Interpret)</a:t>
            </a:r>
            <a:r>
              <a:rPr lang="ko-KR" altLang="en-US" dirty="0"/>
              <a:t>할 수 있는 고급 프로그래밍 언어</a:t>
            </a:r>
            <a:endParaRPr lang="en-US" altLang="ko-KR" dirty="0"/>
          </a:p>
          <a:p>
            <a:pPr lvl="1"/>
            <a:r>
              <a:rPr lang="ko-KR" altLang="en-US" dirty="0"/>
              <a:t>문법이 간단</a:t>
            </a:r>
            <a:endParaRPr lang="en-US" altLang="ko-KR" dirty="0"/>
          </a:p>
          <a:p>
            <a:pPr lvl="1"/>
            <a:r>
              <a:rPr lang="ko-KR" altLang="en-US" dirty="0" err="1"/>
              <a:t>가독성이</a:t>
            </a:r>
            <a:r>
              <a:rPr lang="ko-KR" altLang="en-US" dirty="0"/>
              <a:t> 좋음</a:t>
            </a:r>
            <a:endParaRPr lang="en-US" altLang="ko-KR" dirty="0"/>
          </a:p>
          <a:p>
            <a:pPr lvl="1"/>
            <a:r>
              <a:rPr lang="ko-KR" altLang="en-US" dirty="0"/>
              <a:t>종합적이고 큰 규모의 표준 라이브러리 제공</a:t>
            </a:r>
            <a:endParaRPr lang="en-US" altLang="ko-KR" dirty="0"/>
          </a:p>
          <a:p>
            <a:pPr lvl="1"/>
            <a:r>
              <a:rPr lang="ko-KR" altLang="en-US" dirty="0"/>
              <a:t>다양한 프로그래밍 패러다임 제공 </a:t>
            </a:r>
            <a:endParaRPr lang="en-US" altLang="ko-KR" dirty="0"/>
          </a:p>
          <a:p>
            <a:pPr lvl="2"/>
            <a:r>
              <a:rPr lang="ko-KR" altLang="en-US" dirty="0"/>
              <a:t>객체지향 언어</a:t>
            </a:r>
            <a:r>
              <a:rPr lang="en-US" altLang="ko-KR" dirty="0"/>
              <a:t>, </a:t>
            </a:r>
            <a:r>
              <a:rPr lang="ko-KR" altLang="en-US" dirty="0"/>
              <a:t>명령 지향 언어</a:t>
            </a:r>
            <a:r>
              <a:rPr lang="en-US" altLang="ko-KR" dirty="0"/>
              <a:t>, </a:t>
            </a:r>
            <a:r>
              <a:rPr lang="ko-KR" altLang="en-US" dirty="0"/>
              <a:t>함수형 프로그래밍 방식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20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프로그래밍</a:t>
            </a:r>
            <a:r>
              <a:rPr lang="en-US" altLang="ko-KR" sz="3200" dirty="0"/>
              <a:t> </a:t>
            </a:r>
            <a:r>
              <a:rPr lang="ko-KR" altLang="en-US" sz="3200" dirty="0"/>
              <a:t>언어</a:t>
            </a:r>
            <a:r>
              <a:rPr lang="en-US" altLang="ko-KR" sz="3200" dirty="0"/>
              <a:t>, </a:t>
            </a:r>
            <a:r>
              <a:rPr lang="ko-KR" altLang="en-US" sz="3200" dirty="0"/>
              <a:t> 개발자</a:t>
            </a:r>
            <a:r>
              <a:rPr lang="en-US" altLang="ko-KR" sz="3200" dirty="0"/>
              <a:t> </a:t>
            </a:r>
            <a:r>
              <a:rPr lang="ko-KR" altLang="en-US" sz="3200" dirty="0" err="1"/>
              <a:t>활용빈도</a:t>
            </a:r>
            <a:r>
              <a:rPr lang="en-US" altLang="ko-KR" sz="3200" dirty="0"/>
              <a:t>(2022</a:t>
            </a:r>
            <a:r>
              <a:rPr lang="ko-KR" altLang="en-US" sz="3200" dirty="0"/>
              <a:t>년 </a:t>
            </a:r>
            <a:r>
              <a:rPr lang="en-US" altLang="ko-KR" sz="3200" dirty="0"/>
              <a:t>12</a:t>
            </a:r>
            <a:r>
              <a:rPr lang="ko-KR" altLang="en-US" sz="3200" dirty="0"/>
              <a:t>월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TIOBE(measure Your Software Code Quality)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sz="1800" dirty="0"/>
              <a:t>Source </a:t>
            </a:r>
            <a:r>
              <a:rPr lang="en-US" altLang="ko-KR" sz="1800" dirty="0">
                <a:hlinkClick r:id="rId3"/>
              </a:rPr>
              <a:t>https://www.tiobe.com/tiobe-index/</a:t>
            </a:r>
            <a:endParaRPr lang="en-US" altLang="ko-KR" sz="1800" dirty="0"/>
          </a:p>
          <a:p>
            <a:pPr lvl="1"/>
            <a:r>
              <a:rPr lang="en-US" altLang="ko-KR" sz="1800" dirty="0"/>
              <a:t>The TIOBE Programming Community index is an indicator of the popularity of programming languages. The index is updated once a month. </a:t>
            </a:r>
          </a:p>
          <a:p>
            <a:pPr lvl="1"/>
            <a:r>
              <a:rPr lang="en-US" altLang="ko-KR" sz="1800" dirty="0"/>
              <a:t>The ratings are based on the number of skilled engineers world-wide, courses and third party vendors. </a:t>
            </a:r>
          </a:p>
        </p:txBody>
      </p:sp>
      <p:pic>
        <p:nvPicPr>
          <p:cNvPr id="2049" name="Picture 1" descr="chan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0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프로그래밍</a:t>
            </a:r>
            <a:r>
              <a:rPr lang="en-US" altLang="ko-KR" sz="3200" dirty="0"/>
              <a:t> </a:t>
            </a:r>
            <a:r>
              <a:rPr lang="ko-KR" altLang="en-US" sz="3200" dirty="0"/>
              <a:t>언어</a:t>
            </a:r>
            <a:r>
              <a:rPr lang="en-US" altLang="ko-KR" sz="3200" dirty="0"/>
              <a:t>, </a:t>
            </a:r>
            <a:r>
              <a:rPr lang="ko-KR" altLang="en-US" sz="3200" dirty="0"/>
              <a:t> 개발자</a:t>
            </a:r>
            <a:r>
              <a:rPr lang="en-US" altLang="ko-KR" sz="3200" dirty="0"/>
              <a:t> </a:t>
            </a:r>
            <a:r>
              <a:rPr lang="ko-KR" altLang="en-US" sz="3200" dirty="0" err="1"/>
              <a:t>활용빈도</a:t>
            </a:r>
            <a:r>
              <a:rPr lang="en-US" altLang="ko-KR" sz="3200" dirty="0"/>
              <a:t>(2022</a:t>
            </a:r>
            <a:r>
              <a:rPr lang="ko-KR" altLang="en-US" sz="3200" dirty="0"/>
              <a:t>년 </a:t>
            </a:r>
            <a:r>
              <a:rPr lang="en-US" altLang="ko-KR" sz="3200" dirty="0"/>
              <a:t>12</a:t>
            </a:r>
            <a:r>
              <a:rPr lang="ko-KR" altLang="en-US" sz="3200" dirty="0"/>
              <a:t>월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2049" name="Picture 1" descr="chan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98614"/>
              </p:ext>
            </p:extLst>
          </p:nvPr>
        </p:nvGraphicFramePr>
        <p:xfrm>
          <a:off x="628650" y="1740825"/>
          <a:ext cx="8021863" cy="469825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11512">
                  <a:extLst>
                    <a:ext uri="{9D8B030D-6E8A-4147-A177-3AD203B41FA5}">
                      <a16:colId xmlns:a16="http://schemas.microsoft.com/office/drawing/2014/main" val="1242127158"/>
                    </a:ext>
                  </a:extLst>
                </a:gridCol>
                <a:gridCol w="1178527">
                  <a:extLst>
                    <a:ext uri="{9D8B030D-6E8A-4147-A177-3AD203B41FA5}">
                      <a16:colId xmlns:a16="http://schemas.microsoft.com/office/drawing/2014/main" val="3329021151"/>
                    </a:ext>
                  </a:extLst>
                </a:gridCol>
                <a:gridCol w="1332956">
                  <a:extLst>
                    <a:ext uri="{9D8B030D-6E8A-4147-A177-3AD203B41FA5}">
                      <a16:colId xmlns:a16="http://schemas.microsoft.com/office/drawing/2014/main" val="3313606559"/>
                    </a:ext>
                  </a:extLst>
                </a:gridCol>
                <a:gridCol w="1387648">
                  <a:extLst>
                    <a:ext uri="{9D8B030D-6E8A-4147-A177-3AD203B41FA5}">
                      <a16:colId xmlns:a16="http://schemas.microsoft.com/office/drawing/2014/main" val="3948655027"/>
                    </a:ext>
                  </a:extLst>
                </a:gridCol>
                <a:gridCol w="1278264">
                  <a:extLst>
                    <a:ext uri="{9D8B030D-6E8A-4147-A177-3AD203B41FA5}">
                      <a16:colId xmlns:a16="http://schemas.microsoft.com/office/drawing/2014/main" val="2323026006"/>
                    </a:ext>
                  </a:extLst>
                </a:gridCol>
                <a:gridCol w="1332956">
                  <a:extLst>
                    <a:ext uri="{9D8B030D-6E8A-4147-A177-3AD203B41FA5}">
                      <a16:colId xmlns:a16="http://schemas.microsoft.com/office/drawing/2014/main" val="9195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Programming Language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Ratings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Change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Programming Language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Ratings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dirty="0">
                          <a:effectLst/>
                        </a:rPr>
                        <a:t>Change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val="3304030010"/>
                  </a:ext>
                </a:extLst>
              </a:tr>
              <a:tr h="380258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Python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16.66%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C00000"/>
                          </a:solidFill>
                          <a:effectLst/>
                        </a:rPr>
                        <a:t>+3.76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1.25%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-0.34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544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16.56%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C00000"/>
                          </a:solidFill>
                          <a:effectLst/>
                        </a:rPr>
                        <a:t>+4.77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Go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1.15%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8492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11.94%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C00000"/>
                          </a:solidFill>
                          <a:effectLst/>
                        </a:rPr>
                        <a:t>+4.21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Classic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effectLst/>
                        </a:rPr>
                        <a:t> VB</a:t>
                      </a:r>
                      <a:endParaRPr lang="en-US" altLang="ko-KR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1.15%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-0.13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0977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11.82%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C00000"/>
                          </a:solidFill>
                          <a:effectLst/>
                        </a:rPr>
                        <a:t>+1.70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MATLAB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0.95%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C00000"/>
                          </a:solidFill>
                          <a:effectLst/>
                        </a:rPr>
                        <a:t>+0.03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0157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C#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4.92%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-1.48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Swift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0.91%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-0.86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3809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Visual Basic 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3.94%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-1.46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Delphi/Object Pascal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0.85%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-0.30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40789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JavaScript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3.19%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C00000"/>
                          </a:solidFill>
                          <a:effectLst/>
                        </a:rPr>
                        <a:t>+0.90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Ruby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0.81%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-0.35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8404448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SQL</a:t>
                      </a:r>
                      <a:endParaRPr 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2.22%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+0.43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Perl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0.78%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-0.18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346647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Assembly language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1.87%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-0.38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Objective-C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0.71%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+0.29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2587406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PHP</a:t>
                      </a:r>
                      <a:endParaRPr lang="ko-KR" altLang="en-US" sz="1400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effectLst/>
                        </a:rPr>
                        <a:t>1.62%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rgbClr val="C00000"/>
                          </a:solidFill>
                          <a:effectLst/>
                        </a:rPr>
                        <a:t>+0.12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Rust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dirty="0">
                          <a:solidFill>
                            <a:schemeClr val="tx1"/>
                          </a:solidFill>
                          <a:effectLst/>
                        </a:rPr>
                        <a:t>0.68%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+0.23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9702318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프로그래밍</a:t>
            </a:r>
            <a:r>
              <a:rPr lang="en-US" altLang="ko-KR" sz="3200" dirty="0"/>
              <a:t> </a:t>
            </a:r>
            <a:r>
              <a:rPr lang="ko-KR" altLang="en-US" sz="3200" dirty="0"/>
              <a:t>언어</a:t>
            </a:r>
            <a:r>
              <a:rPr lang="en-US" altLang="ko-KR" sz="3200" dirty="0"/>
              <a:t>, </a:t>
            </a:r>
            <a:r>
              <a:rPr lang="ko-KR" altLang="en-US" sz="3200" dirty="0"/>
              <a:t>개발자</a:t>
            </a:r>
            <a:r>
              <a:rPr lang="en-US" altLang="ko-KR" sz="3200" dirty="0"/>
              <a:t> </a:t>
            </a:r>
            <a:r>
              <a:rPr lang="ko-KR" altLang="en-US" sz="3200" dirty="0" err="1"/>
              <a:t>활용빈도</a:t>
            </a:r>
            <a:r>
              <a:rPr lang="ko-KR" altLang="en-US" sz="3200" dirty="0"/>
              <a:t> 변화 추이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9" name="내용 개체 틀 8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07" y="2046560"/>
            <a:ext cx="7642584" cy="4279811"/>
          </a:xfrm>
        </p:spPr>
      </p:pic>
    </p:spTree>
    <p:extLst>
      <p:ext uri="{BB962C8B-B14F-4D97-AF65-F5344CB8AC3E}">
        <p14:creationId xmlns:p14="http://schemas.microsoft.com/office/powerpoint/2010/main" val="191825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4685</TotalTime>
  <Words>702</Words>
  <Application>Microsoft Office PowerPoint</Application>
  <PresentationFormat>화면 슬라이드 쇼(4:3)</PresentationFormat>
  <Paragraphs>192</Paragraphs>
  <Slides>16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프로그래밍 개념, 파이썬 특징 1주차_01_01</vt:lpstr>
      <vt:lpstr>학습목표</vt:lpstr>
      <vt:lpstr>프로그래밍이란 무엇인가?</vt:lpstr>
      <vt:lpstr>프로그래밍 언어</vt:lpstr>
      <vt:lpstr>왜 파이썬을 활용하는가?(1/2)</vt:lpstr>
      <vt:lpstr>왜 파이썬을 활용하는가?(2/2)</vt:lpstr>
      <vt:lpstr>프로그래밍 언어,  개발자 활용빈도(2022년 12월)</vt:lpstr>
      <vt:lpstr>프로그래밍 언어,  개발자 활용빈도(2022년 12월)</vt:lpstr>
      <vt:lpstr>프로그래밍 언어, 개발자 활용빈도 변화 추이</vt:lpstr>
      <vt:lpstr>파이썬 개발 역사</vt:lpstr>
      <vt:lpstr>파이썬 2.x와 3.x  차이점</vt:lpstr>
      <vt:lpstr>파이썬의 특징 (1/2)</vt:lpstr>
      <vt:lpstr>파이썬의 특징 (2/2)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프로그래밍개념, 파이썬특징</dc:title>
  <dc:creator>김경미 한동대</dc:creator>
  <cp:lastModifiedBy>sori</cp:lastModifiedBy>
  <cp:revision>391</cp:revision>
  <dcterms:created xsi:type="dcterms:W3CDTF">2015-11-07T02:06:58Z</dcterms:created>
  <dcterms:modified xsi:type="dcterms:W3CDTF">2024-03-01T02:30:41Z</dcterms:modified>
</cp:coreProperties>
</file>