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5" r:id="rId11"/>
    <p:sldId id="288" r:id="rId12"/>
    <p:sldId id="277" r:id="rId13"/>
    <p:sldId id="289" r:id="rId14"/>
    <p:sldId id="280" r:id="rId15"/>
    <p:sldId id="290" r:id="rId16"/>
    <p:sldId id="291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83" r:id="rId28"/>
    <p:sldId id="286" r:id="rId29"/>
    <p:sldId id="292" r:id="rId30"/>
    <p:sldId id="287" r:id="rId31"/>
    <p:sldId id="293" r:id="rId32"/>
    <p:sldId id="294" r:id="rId33"/>
    <p:sldId id="275" r:id="rId34"/>
    <p:sldId id="295" r:id="rId35"/>
    <p:sldId id="296" r:id="rId36"/>
    <p:sldId id="276" r:id="rId37"/>
    <p:sldId id="297" r:id="rId38"/>
    <p:sldId id="284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282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281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373" r:id="rId117"/>
    <p:sldId id="374" r:id="rId118"/>
    <p:sldId id="375" r:id="rId119"/>
    <p:sldId id="278" r:id="rId120"/>
    <p:sldId id="279" r:id="rId121"/>
    <p:sldId id="376" r:id="rId122"/>
    <p:sldId id="377" r:id="rId123"/>
    <p:sldId id="378" r:id="rId1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1293" autoAdjust="0"/>
  </p:normalViewPr>
  <p:slideViewPr>
    <p:cSldViewPr snapToGrid="0">
      <p:cViewPr varScale="1">
        <p:scale>
          <a:sx n="146" d="100"/>
          <a:sy n="146" d="100"/>
        </p:scale>
        <p:origin x="209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44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2024-08-31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1372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98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4890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254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0384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425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1372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1372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6379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59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637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71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724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5543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3B453-1AAA-4D91-9E60-6D0A36855D5C}" type="datetime1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9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39C90-F0A7-4887-9BC0-BC8A52779A4F}" type="datetime1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67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E6611-E1EB-47CC-AFC9-C626C8EC4EB5}" type="datetime1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57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65442-5375-4D38-A849-24B1E4D57D38}" type="datetime1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8031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29AA-73BF-4052-94E8-0E1C900E6295}" type="datetime1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76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49BF-7833-478D-9568-B9A1556E8874}" type="datetime1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52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D3C76-40BE-4B1B-8A7F-6E51A7D9C6B2}" type="datetime1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45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1054-DB44-459F-8D3C-A7EAC9F91B15}" type="datetime1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21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C5FB1-2B4E-4E72-AC68-FD98A950E73A}" type="datetime1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71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24D5-B686-4952-B7D4-EC3342052ADA}" type="datetime1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70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79E79-9858-4F39-AE18-9C9A0167C799}" type="datetime1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9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3BD8D-9067-4BC5-94DF-32C6DE14077C}" type="datetime1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21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0CC59-CD3E-48DB-A734-B0B97E1071D0}" type="datetime1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180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7ECE-F75A-4606-A504-C84CBCBED713}" type="datetime1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55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B0F78-7BC2-4DEF-A8C2-B55153E0EAA3}" type="datetime1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95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5E4C-5C9C-4E64-B354-87DF8839B92D}" type="datetime1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08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CBFB-A61B-4C5E-BC26-99B6CE033914}" type="datetime1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1025F2-0D41-4055-97BD-68374E0BB7BC}" type="datetime1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83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hyperlink" Target="https://ko.wikipedia.org/w/index.php?title=ASCII&amp;action=edit&amp;section=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238695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변수의 개념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7AAF2FA-6AA4-0D01-8138-B46CD113E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740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34742" y="1654178"/>
            <a:ext cx="4840369" cy="363391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사용 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871915" y="1762977"/>
            <a:ext cx="452089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ko-Kore-KR" dirty="0"/>
              <a:t># </a:t>
            </a:r>
            <a:r>
              <a:rPr lang="ko-KR" altLang="en-US" dirty="0"/>
              <a:t>여러 개 변수에 한번에 값 지정</a:t>
            </a:r>
            <a:endParaRPr lang="en" altLang="ko-Kore-KR" dirty="0"/>
          </a:p>
          <a:p>
            <a:pPr>
              <a:lnSpc>
                <a:spcPct val="150000"/>
              </a:lnSpc>
            </a:pPr>
            <a:r>
              <a:rPr lang="en" altLang="ko-Kore-KR" dirty="0"/>
              <a:t>&gt;&gt;&gt;</a:t>
            </a:r>
            <a:r>
              <a:rPr lang="en" altLang="ko-Kore-KR" sz="1600" dirty="0"/>
              <a:t> </a:t>
            </a:r>
            <a:r>
              <a:rPr lang="en" altLang="ko-Kore-KR" dirty="0"/>
              <a:t>x</a:t>
            </a:r>
            <a:r>
              <a:rPr lang="en" altLang="ko-Kore-KR" sz="1600" dirty="0"/>
              <a:t>, </a:t>
            </a:r>
            <a:r>
              <a:rPr lang="en" altLang="ko-Kore-KR" dirty="0"/>
              <a:t>y</a:t>
            </a:r>
            <a:r>
              <a:rPr lang="en" altLang="ko-Kore-KR" sz="1600" dirty="0"/>
              <a:t>, </a:t>
            </a:r>
            <a:r>
              <a:rPr lang="en" altLang="ko-Kore-KR" dirty="0"/>
              <a:t>z</a:t>
            </a:r>
            <a:r>
              <a:rPr lang="en" altLang="ko-Kore-KR" sz="1600" dirty="0"/>
              <a:t> </a:t>
            </a:r>
            <a:r>
              <a:rPr lang="en" altLang="ko-Kore-KR" dirty="0"/>
              <a:t>=</a:t>
            </a:r>
            <a:r>
              <a:rPr lang="en" altLang="ko-Kore-KR" sz="1600" dirty="0"/>
              <a:t> </a:t>
            </a:r>
            <a:r>
              <a:rPr lang="en" altLang="ko-Kore-KR" dirty="0"/>
              <a:t>10</a:t>
            </a:r>
            <a:r>
              <a:rPr lang="en" altLang="ko-Kore-KR" sz="1600" dirty="0"/>
              <a:t>, </a:t>
            </a:r>
            <a:r>
              <a:rPr lang="en" altLang="ko-Kore-KR" dirty="0"/>
              <a:t>20</a:t>
            </a:r>
            <a:r>
              <a:rPr lang="en" altLang="ko-Kore-KR" sz="1600" dirty="0"/>
              <a:t>, </a:t>
            </a:r>
            <a:r>
              <a:rPr lang="en" altLang="ko-Kore-KR" dirty="0"/>
              <a:t>30</a:t>
            </a:r>
            <a:r>
              <a:rPr lang="en" altLang="ko-Kore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&gt;&gt;&gt;</a:t>
            </a:r>
            <a:r>
              <a:rPr lang="en" altLang="ko-Kore-KR" sz="1600" dirty="0"/>
              <a:t> </a:t>
            </a:r>
            <a:r>
              <a:rPr lang="en-US" altLang="ko-KR" sz="1600" dirty="0"/>
              <a:t>print(</a:t>
            </a:r>
            <a:r>
              <a:rPr lang="en" altLang="ko-Kore-KR" dirty="0"/>
              <a:t>x</a:t>
            </a:r>
            <a:r>
              <a:rPr lang="en-US" altLang="ko-KR" dirty="0"/>
              <a:t>)</a:t>
            </a:r>
            <a:r>
              <a:rPr lang="en" altLang="ko-Kore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" altLang="ko-Kore-KR" dirty="0">
                <a:solidFill>
                  <a:srgbClr val="FF6600"/>
                </a:solidFill>
              </a:rPr>
              <a:t>10</a:t>
            </a:r>
            <a:r>
              <a:rPr lang="en" altLang="ko-Kore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&gt;&gt;&gt;</a:t>
            </a:r>
            <a:r>
              <a:rPr lang="en" altLang="ko-Kore-KR" sz="1600" dirty="0"/>
              <a:t> </a:t>
            </a:r>
            <a:r>
              <a:rPr lang="en-US" altLang="ko-KR" sz="1600" dirty="0"/>
              <a:t>print(</a:t>
            </a:r>
            <a:r>
              <a:rPr lang="en" altLang="ko-Kore-KR" dirty="0"/>
              <a:t>y</a:t>
            </a:r>
            <a:r>
              <a:rPr lang="en-US" altLang="ko-KR" dirty="0"/>
              <a:t>)</a:t>
            </a:r>
            <a:r>
              <a:rPr lang="en" altLang="ko-Kore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" altLang="ko-Kore-KR" dirty="0">
                <a:solidFill>
                  <a:srgbClr val="FF6600"/>
                </a:solidFill>
              </a:rPr>
              <a:t>20</a:t>
            </a:r>
            <a:r>
              <a:rPr lang="en" altLang="ko-Kore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" altLang="ko-Kore-KR" dirty="0"/>
              <a:t>&gt;&gt;&gt;</a:t>
            </a:r>
            <a:r>
              <a:rPr lang="en" altLang="ko-Kore-KR" sz="1600" dirty="0"/>
              <a:t> </a:t>
            </a:r>
            <a:r>
              <a:rPr lang="en-US" altLang="ko-KR" sz="1600" dirty="0"/>
              <a:t>print(</a:t>
            </a:r>
            <a:r>
              <a:rPr lang="en" altLang="ko-Kore-KR" dirty="0"/>
              <a:t>z</a:t>
            </a:r>
            <a:r>
              <a:rPr lang="en-US" altLang="ko-KR" dirty="0"/>
              <a:t>)</a:t>
            </a:r>
            <a:r>
              <a:rPr lang="en" altLang="ko-Kore-KR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" altLang="ko-Kore-KR" dirty="0">
                <a:solidFill>
                  <a:srgbClr val="FF6600"/>
                </a:solidFill>
              </a:rPr>
              <a:t>30</a:t>
            </a:r>
            <a:endParaRPr lang="en-US" altLang="ko-KR" sz="1600" dirty="0">
              <a:solidFill>
                <a:srgbClr val="FF66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464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논리 연산자</a:t>
            </a:r>
            <a:endParaRPr lang="ko-KR" altLang="en-US" dirty="0"/>
          </a:p>
        </p:txBody>
      </p:sp>
      <p:graphicFrame>
        <p:nvGraphicFramePr>
          <p:cNvPr id="9" name="내용 개체 틀 3"/>
          <p:cNvGraphicFramePr>
            <a:graphicFrameLocks/>
          </p:cNvGraphicFramePr>
          <p:nvPr/>
        </p:nvGraphicFramePr>
        <p:xfrm>
          <a:off x="612647" y="1766450"/>
          <a:ext cx="8153401" cy="40245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06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1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2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예제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aseline="0" dirty="0"/>
                        <a:t> n</a:t>
                      </a:r>
                      <a:r>
                        <a:rPr lang="en-US" altLang="ko-KR" sz="2400" dirty="0"/>
                        <a:t>ot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부정</a:t>
                      </a:r>
                      <a:r>
                        <a:rPr lang="en-US" altLang="ko-KR" baseline="0" dirty="0"/>
                        <a:t> 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not</a:t>
                      </a:r>
                      <a:r>
                        <a:rPr lang="ko-KR" altLang="en-US" baseline="0" dirty="0"/>
                        <a:t> </a:t>
                      </a:r>
                      <a:r>
                        <a:rPr lang="en-US" altLang="ko-KR" baseline="0" dirty="0"/>
                        <a:t>(5 &gt; 3)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 and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이고 </a:t>
                      </a:r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이면</a:t>
                      </a:r>
                      <a:endParaRPr lang="en-US" altLang="ko-KR" dirty="0"/>
                    </a:p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모든 조건이 참일 경우만 결과가 참</a:t>
                      </a:r>
                      <a:r>
                        <a:rPr lang="en-US" altLang="ko-KR" dirty="0"/>
                        <a:t>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(4%2</a:t>
                      </a:r>
                      <a:r>
                        <a:rPr lang="en-US" altLang="ko-KR" baseline="0" dirty="0"/>
                        <a:t> == 0) and ( 2 &gt; 1 )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5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  or</a:t>
                      </a:r>
                      <a:r>
                        <a:rPr lang="en-US" altLang="ko-KR" sz="2400" baseline="0" dirty="0"/>
                        <a:t> 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이거나 </a:t>
                      </a:r>
                      <a:r>
                        <a:rPr lang="en-US" altLang="ko-KR" dirty="0"/>
                        <a:t>~</a:t>
                      </a:r>
                      <a:r>
                        <a:rPr lang="ko-KR" altLang="en-US" dirty="0"/>
                        <a:t>이면</a:t>
                      </a:r>
                      <a:endParaRPr lang="en-US" altLang="ko-KR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모든 조건이 거짓일 경우만 결과가 거짓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(3%2</a:t>
                      </a:r>
                      <a:r>
                        <a:rPr lang="en-US" altLang="ko-KR" baseline="0" dirty="0"/>
                        <a:t> ==0) or ( 2 &gt; 1 )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19833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101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948309" y="1974087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fontAlgn="base"/>
            <a:r>
              <a:rPr lang="en-US" altLang="ko-KR" dirty="0"/>
              <a:t>&gt;&gt;&gt;</a:t>
            </a:r>
            <a:r>
              <a:rPr lang="ko-KR" altLang="en-US" dirty="0"/>
              <a:t> </a:t>
            </a:r>
            <a:r>
              <a:rPr lang="en" altLang="ko-Kore-KR" dirty="0"/>
              <a:t>x = True</a:t>
            </a:r>
          </a:p>
          <a:p>
            <a:pPr fontAlgn="base"/>
            <a:r>
              <a:rPr lang="en-US" altLang="ko-KR" dirty="0"/>
              <a:t>&gt;&gt;&gt;</a:t>
            </a:r>
            <a:r>
              <a:rPr lang="ko-KR" altLang="en-US" dirty="0"/>
              <a:t> </a:t>
            </a:r>
            <a:r>
              <a:rPr lang="en" altLang="ko-Kore-KR" dirty="0"/>
              <a:t>y = False</a:t>
            </a:r>
          </a:p>
          <a:p>
            <a:pPr fontAlgn="base"/>
            <a:r>
              <a:rPr lang="en" altLang="ko-Kore-KR" dirty="0"/>
              <a:t> </a:t>
            </a:r>
          </a:p>
          <a:p>
            <a:pPr fontAlgn="base"/>
            <a:r>
              <a:rPr lang="en-US" altLang="ko-KR" dirty="0"/>
              <a:t>&gt;&gt;&gt; </a:t>
            </a:r>
            <a:r>
              <a:rPr lang="en" altLang="ko-Kore-KR" dirty="0"/>
              <a:t>print(x and y)</a:t>
            </a:r>
          </a:p>
          <a:p>
            <a:pPr fontAlgn="base"/>
            <a:r>
              <a:rPr lang="en" altLang="ko-Kore-KR" dirty="0">
                <a:solidFill>
                  <a:schemeClr val="accent2"/>
                </a:solidFill>
              </a:rPr>
              <a:t>False</a:t>
            </a:r>
          </a:p>
          <a:p>
            <a:pPr fontAlgn="base"/>
            <a:endParaRPr lang="en" altLang="ko-Kore-KR" dirty="0"/>
          </a:p>
          <a:p>
            <a:pPr fontAlgn="base"/>
            <a:r>
              <a:rPr lang="en-US" altLang="ko-KR" dirty="0"/>
              <a:t>&gt;&gt;&gt; </a:t>
            </a:r>
            <a:r>
              <a:rPr lang="en" altLang="ko-Kore-KR" dirty="0"/>
              <a:t>print(x or y)</a:t>
            </a:r>
          </a:p>
          <a:p>
            <a:pPr fontAlgn="base"/>
            <a:r>
              <a:rPr lang="en" altLang="ko-Kore-KR" dirty="0">
                <a:solidFill>
                  <a:schemeClr val="accent2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39289311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102</a:t>
            </a:fld>
            <a:endParaRPr lang="ko-KR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64654" y="2065527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</a:t>
            </a:r>
            <a:r>
              <a:rPr lang="en-US" altLang="ko-KR" dirty="0" err="1"/>
              <a:t>num</a:t>
            </a:r>
            <a:r>
              <a:rPr lang="en-US" altLang="ko-KR" dirty="0"/>
              <a:t> = 6</a:t>
            </a:r>
          </a:p>
          <a:p>
            <a:endParaRPr lang="en-US" altLang="ko-KR" dirty="0"/>
          </a:p>
          <a:p>
            <a:r>
              <a:rPr lang="en-US" altLang="ko-KR" dirty="0"/>
              <a:t>&gt;&gt;&gt; print(num%2==0</a:t>
            </a:r>
            <a:r>
              <a:rPr lang="ko-KR" altLang="en-US" dirty="0"/>
              <a:t> </a:t>
            </a:r>
            <a:r>
              <a:rPr lang="en-US" altLang="ko-KR" dirty="0"/>
              <a:t>and num%3==0)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True</a:t>
            </a:r>
          </a:p>
          <a:p>
            <a:endParaRPr lang="en-US" altLang="ko-KR" dirty="0"/>
          </a:p>
          <a:p>
            <a:r>
              <a:rPr lang="en-US" altLang="ko-KR" dirty="0"/>
              <a:t>&gt;&gt;&gt; print(num%3==0 or num%4==0)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True</a:t>
            </a:r>
          </a:p>
          <a:p>
            <a:endParaRPr lang="en-US" altLang="ko-KR" dirty="0"/>
          </a:p>
          <a:p>
            <a:r>
              <a:rPr lang="en-US" altLang="ko-KR" dirty="0"/>
              <a:t>&gt;&gt;&gt; print(num%4==0)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False</a:t>
            </a:r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8835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 사용하는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관계연산자를 여러 개 묶어서 논리적인 구조를 만들 때 사용한다</a:t>
            </a:r>
            <a:endParaRPr lang="en-US" altLang="ko-KR"/>
          </a:p>
          <a:p>
            <a:pPr lvl="1"/>
            <a:r>
              <a:rPr lang="ko-KR" altLang="en-US"/>
              <a:t>키가 </a:t>
            </a:r>
            <a:r>
              <a:rPr lang="en-US" altLang="ko-KR"/>
              <a:t>150</a:t>
            </a:r>
            <a:r>
              <a:rPr lang="ko-KR" altLang="en-US"/>
              <a:t>보다 작거나</a:t>
            </a:r>
            <a:r>
              <a:rPr lang="en-US" altLang="ko-KR"/>
              <a:t>, </a:t>
            </a:r>
            <a:r>
              <a:rPr lang="ko-KR" altLang="en-US"/>
              <a:t>체중이 </a:t>
            </a:r>
            <a:r>
              <a:rPr lang="en-US" altLang="ko-KR"/>
              <a:t>45kg</a:t>
            </a:r>
            <a:r>
              <a:rPr lang="ko-KR" altLang="en-US"/>
              <a:t>보다 작은 경우</a:t>
            </a:r>
            <a:endParaRPr lang="en-US" altLang="ko-KR"/>
          </a:p>
          <a:p>
            <a:pPr lvl="1"/>
            <a:r>
              <a:rPr lang="ko-KR" altLang="en-US"/>
              <a:t>키가 </a:t>
            </a:r>
            <a:r>
              <a:rPr lang="en-US" altLang="ko-KR"/>
              <a:t>150</a:t>
            </a:r>
            <a:r>
              <a:rPr lang="ko-KR" altLang="en-US"/>
              <a:t>과 </a:t>
            </a:r>
            <a:r>
              <a:rPr lang="en-US" altLang="ko-KR"/>
              <a:t>180 </a:t>
            </a:r>
            <a:r>
              <a:rPr lang="ko-KR" altLang="en-US"/>
              <a:t>사이에 있는 경우</a:t>
            </a:r>
            <a:endParaRPr lang="en-US" altLang="ko-KR"/>
          </a:p>
          <a:p>
            <a:pPr lvl="1"/>
            <a:r>
              <a:rPr lang="ko-KR" altLang="en-US"/>
              <a:t>비밀번호가 맞지 않고</a:t>
            </a:r>
            <a:r>
              <a:rPr lang="en-US" altLang="ko-KR"/>
              <a:t>, </a:t>
            </a:r>
            <a:r>
              <a:rPr lang="ko-KR" altLang="en-US"/>
              <a:t>비밀번호 입력한 횟수가 </a:t>
            </a:r>
            <a:r>
              <a:rPr lang="en-US" altLang="ko-KR"/>
              <a:t>3</a:t>
            </a:r>
            <a:r>
              <a:rPr lang="ko-KR" altLang="en-US"/>
              <a:t>번 이상인 경우</a:t>
            </a:r>
            <a:r>
              <a:rPr lang="en-US" altLang="ko-KR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42107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AutoShape 6"/>
          <p:cNvSpPr txBox="1">
            <a:spLocks noChangeArrowheads="1"/>
          </p:cNvSpPr>
          <p:nvPr/>
        </p:nvSpPr>
        <p:spPr bwMode="auto">
          <a:xfrm>
            <a:off x="918282" y="1690689"/>
            <a:ext cx="6982969" cy="440082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vert="horz" wrap="none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weight = 75</a:t>
            </a:r>
            <a:r>
              <a:rPr lang="ko-KR" altLang="en-US" sz="1800" dirty="0">
                <a:ea typeface="+mj-ea"/>
              </a:rPr>
              <a:t> </a:t>
            </a:r>
            <a:endParaRPr lang="en-US" altLang="ko-KR" sz="180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height= 1.83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>
                <a:ea typeface="+mj-ea"/>
              </a:rPr>
              <a:t>bmi</a:t>
            </a:r>
            <a:r>
              <a:rPr lang="en-US" altLang="ko-KR" sz="1800" dirty="0">
                <a:ea typeface="+mj-ea"/>
              </a:rPr>
              <a:t> = weight / (height * height)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print("</a:t>
            </a:r>
            <a:r>
              <a:rPr lang="ko-KR" altLang="en-US" sz="1800" dirty="0">
                <a:ea typeface="+mj-ea"/>
              </a:rPr>
              <a:t>나의 체중은 </a:t>
            </a:r>
            <a:r>
              <a:rPr lang="en-US" altLang="ko-KR" sz="1800" dirty="0">
                <a:ea typeface="+mj-ea"/>
              </a:rPr>
              <a:t>＂, weight</a:t>
            </a:r>
            <a:r>
              <a:rPr lang="ko-KR" altLang="en-US" sz="1800" dirty="0">
                <a:ea typeface="+mj-ea"/>
              </a:rPr>
              <a:t> </a:t>
            </a:r>
            <a:r>
              <a:rPr lang="en-US" altLang="ko-KR" sz="1800" dirty="0">
                <a:ea typeface="+mj-ea"/>
              </a:rPr>
              <a:t>, “kg, </a:t>
            </a:r>
            <a:r>
              <a:rPr lang="ko-KR" altLang="en-US" sz="1800" dirty="0">
                <a:ea typeface="+mj-ea"/>
              </a:rPr>
              <a:t>키는  </a:t>
            </a:r>
            <a:r>
              <a:rPr lang="en-US" altLang="ko-KR" sz="1800" dirty="0">
                <a:ea typeface="+mj-ea"/>
              </a:rPr>
              <a:t>", height</a:t>
            </a:r>
            <a:r>
              <a:rPr lang="ko-KR" altLang="en-US" sz="1800" dirty="0">
                <a:ea typeface="+mj-ea"/>
              </a:rPr>
              <a:t> </a:t>
            </a:r>
            <a:r>
              <a:rPr lang="en-US" altLang="ko-KR" sz="1800" dirty="0">
                <a:ea typeface="+mj-ea"/>
              </a:rPr>
              <a:t>, “m </a:t>
            </a:r>
            <a:r>
              <a:rPr lang="ko-KR" altLang="en-US" sz="1800" dirty="0">
                <a:ea typeface="+mj-ea"/>
              </a:rPr>
              <a:t>입니다</a:t>
            </a:r>
            <a:r>
              <a:rPr lang="en-US" altLang="ko-KR" sz="1800" dirty="0">
                <a:ea typeface="+mj-ea"/>
              </a:rPr>
              <a:t>.")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print(“</a:t>
            </a:r>
            <a:r>
              <a:rPr lang="ko-KR" altLang="en-US" sz="1800" dirty="0">
                <a:ea typeface="+mj-ea"/>
              </a:rPr>
              <a:t>계산한 </a:t>
            </a:r>
            <a:r>
              <a:rPr lang="en-US" altLang="ko-KR" sz="1800" dirty="0">
                <a:ea typeface="+mj-ea"/>
              </a:rPr>
              <a:t>BMI </a:t>
            </a:r>
            <a:r>
              <a:rPr lang="ko-KR" altLang="en-US" sz="1800" dirty="0">
                <a:ea typeface="+mj-ea"/>
              </a:rPr>
              <a:t>지수는  </a:t>
            </a:r>
            <a:r>
              <a:rPr lang="en-US" altLang="ko-KR" sz="1800" dirty="0">
                <a:ea typeface="+mj-ea"/>
              </a:rPr>
              <a:t>“, </a:t>
            </a:r>
            <a:r>
              <a:rPr lang="en-US" altLang="ko-KR" sz="1800" dirty="0" err="1">
                <a:ea typeface="+mj-ea"/>
              </a:rPr>
              <a:t>bmi</a:t>
            </a:r>
            <a:r>
              <a:rPr lang="en-US" altLang="ko-KR" sz="1800" dirty="0">
                <a:ea typeface="+mj-ea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if </a:t>
            </a:r>
            <a:r>
              <a:rPr lang="en-US" altLang="ko-KR" sz="1800" b="1" dirty="0">
                <a:solidFill>
                  <a:srgbClr val="FF0000"/>
                </a:solidFill>
                <a:ea typeface="+mj-ea"/>
              </a:rPr>
              <a:t>not ( </a:t>
            </a:r>
            <a:r>
              <a:rPr lang="en-US" altLang="ko-KR" sz="1800" b="1" dirty="0" err="1">
                <a:solidFill>
                  <a:srgbClr val="FF0000"/>
                </a:solidFill>
                <a:ea typeface="+mj-ea"/>
              </a:rPr>
              <a:t>bmi</a:t>
            </a:r>
            <a:r>
              <a:rPr lang="en-US" altLang="ko-KR" sz="1800" b="1" dirty="0">
                <a:solidFill>
                  <a:srgbClr val="FF0000"/>
                </a:solidFill>
                <a:ea typeface="+mj-ea"/>
              </a:rPr>
              <a:t> &lt; 25 ) </a:t>
            </a:r>
            <a:r>
              <a:rPr lang="en-US" altLang="ko-KR" sz="1800" dirty="0">
                <a:ea typeface="+mj-ea"/>
              </a:rPr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    print(“</a:t>
            </a:r>
            <a:r>
              <a:rPr lang="ko-KR" altLang="en-US" sz="1800" dirty="0">
                <a:ea typeface="+mj-ea"/>
              </a:rPr>
              <a:t>과체중 입니다</a:t>
            </a:r>
            <a:r>
              <a:rPr lang="en-US" altLang="ko-KR" sz="1800" dirty="0">
                <a:ea typeface="+mj-ea"/>
              </a:rPr>
              <a:t>.”)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906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105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64654" y="1826896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" altLang="ko-Kore-KR" dirty="0"/>
              <a:t>&gt;&gt;&gt; </a:t>
            </a:r>
            <a:r>
              <a:rPr lang="en-US" altLang="ko-KR" dirty="0"/>
              <a:t>(1&gt;0)</a:t>
            </a:r>
            <a:r>
              <a:rPr lang="ko-KR" altLang="en-US" dirty="0"/>
              <a:t> </a:t>
            </a:r>
            <a:r>
              <a:rPr lang="en-US" altLang="ko-KR" dirty="0"/>
              <a:t>and (5&gt;2)</a:t>
            </a:r>
            <a:endParaRPr lang="en" altLang="ko-Kore-KR" dirty="0">
              <a:solidFill>
                <a:srgbClr val="FF0000"/>
              </a:solidFill>
            </a:endParaRPr>
          </a:p>
          <a:p>
            <a:r>
              <a:rPr lang="en" altLang="ko-Kore-KR" dirty="0">
                <a:solidFill>
                  <a:srgbClr val="FF9933"/>
                </a:solidFill>
              </a:rPr>
              <a:t>True</a:t>
            </a:r>
            <a:r>
              <a:rPr lang="en" altLang="ko-Kore-KR" dirty="0"/>
              <a:t> </a:t>
            </a:r>
          </a:p>
          <a:p>
            <a:endParaRPr lang="en" altLang="ko-Kore-KR" dirty="0"/>
          </a:p>
          <a:p>
            <a:r>
              <a:rPr lang="en" altLang="ko-Kore-KR" dirty="0"/>
              <a:t>&gt;&gt;&gt; (3==3) and (5&lt;=3)</a:t>
            </a:r>
          </a:p>
          <a:p>
            <a:r>
              <a:rPr lang="en" altLang="ko-Kore-KR" dirty="0">
                <a:solidFill>
                  <a:srgbClr val="FF9933"/>
                </a:solidFill>
              </a:rPr>
              <a:t>False</a:t>
            </a:r>
            <a:r>
              <a:rPr lang="en" altLang="ko-Kore-KR" dirty="0"/>
              <a:t> </a:t>
            </a:r>
          </a:p>
          <a:p>
            <a:endParaRPr lang="en" altLang="ko-Kore-KR" dirty="0"/>
          </a:p>
          <a:p>
            <a:r>
              <a:rPr lang="en" altLang="ko-Kore-KR" dirty="0"/>
              <a:t>&gt;&gt;&gt; (6&gt;=8) and (8!=3)</a:t>
            </a:r>
          </a:p>
          <a:p>
            <a:r>
              <a:rPr lang="en" altLang="ko-Kore-KR" dirty="0">
                <a:solidFill>
                  <a:srgbClr val="FF9933"/>
                </a:solidFill>
              </a:rPr>
              <a:t>False</a:t>
            </a:r>
          </a:p>
          <a:p>
            <a:endParaRPr lang="en" altLang="ko-Kore-KR" dirty="0">
              <a:solidFill>
                <a:srgbClr val="FF9933"/>
              </a:solidFill>
            </a:endParaRPr>
          </a:p>
          <a:p>
            <a:r>
              <a:rPr lang="en" altLang="ko-Kore-KR" dirty="0"/>
              <a:t> &gt;&gt;&gt; (7==3) and (1&gt; 5)</a:t>
            </a:r>
          </a:p>
          <a:p>
            <a:r>
              <a:rPr lang="en" altLang="ko-Kore-KR" dirty="0">
                <a:solidFill>
                  <a:srgbClr val="FF9933"/>
                </a:solidFill>
              </a:rPr>
              <a:t>False</a:t>
            </a:r>
            <a:r>
              <a:rPr lang="en" altLang="ko-Kore-KR" dirty="0"/>
              <a:t>  </a:t>
            </a:r>
            <a:endParaRPr lang="en-US" altLang="ko-KR" dirty="0"/>
          </a:p>
          <a:p>
            <a:r>
              <a:rPr lang="en-US" altLang="ko-KR" dirty="0"/>
              <a:t>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210880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3535" y="341332"/>
            <a:ext cx="7055380" cy="1400530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 연산자 예제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106</a:t>
            </a:fld>
            <a:endParaRPr lang="ko-KR" altLang="en-US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64654" y="1976326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&gt;&gt;&gt; print((1+1)!=2)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6600"/>
                </a:solidFill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&gt;&gt;&gt; print( (2**3)&gt;6)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6600"/>
                </a:solidFill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&gt;&gt;&gt; print( ((2*3)!=6) and (5%5==0))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6600"/>
                </a:solidFill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&gt;&gt;&gt; print( ((2*3)!=6) or (5%5==0))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FF6600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42431322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다음 코드를 설명하고 결과를 쓰시오</a:t>
            </a:r>
            <a:endParaRPr lang="en-US" altLang="ko-KR" dirty="0">
              <a:latin typeface="+mn-lt"/>
            </a:endParaRPr>
          </a:p>
          <a:p>
            <a:pPr lvl="1"/>
            <a:r>
              <a:rPr lang="en-US" altLang="ko-KR" dirty="0">
                <a:latin typeface="+mn-lt"/>
              </a:rPr>
              <a:t>print( (3**3) &gt; 6 )</a:t>
            </a:r>
          </a:p>
          <a:p>
            <a:pPr lvl="1"/>
            <a:r>
              <a:rPr lang="en-US" altLang="ko-KR" dirty="0">
                <a:latin typeface="+mn-lt"/>
              </a:rPr>
              <a:t>print( ((2*3)==6) or (5%2==0) )</a:t>
            </a:r>
          </a:p>
          <a:p>
            <a:pPr lvl="1"/>
            <a:r>
              <a:rPr lang="en-US" altLang="ko-KR" dirty="0">
                <a:latin typeface="+mn-lt"/>
              </a:rPr>
              <a:t>print( True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and False )</a:t>
            </a:r>
          </a:p>
          <a:p>
            <a:pPr lvl="1"/>
            <a:r>
              <a:rPr lang="en-US" altLang="ko-KR" dirty="0">
                <a:latin typeface="+mn-lt"/>
              </a:rPr>
              <a:t>print( True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or False )</a:t>
            </a:r>
          </a:p>
          <a:p>
            <a:pPr lvl="1"/>
            <a:endParaRPr lang="en-US" altLang="ko-KR" dirty="0">
              <a:latin typeface="맑은 고딕" panose="020B0503020000020004" pitchFamily="50" charset="-127"/>
            </a:endParaRP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59445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 </a:t>
            </a:r>
            <a:r>
              <a:rPr lang="ko-KR" altLang="en-US" dirty="0"/>
              <a:t>답안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5EA4EB1B-ECFF-1945-9E95-7A0EE7B06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700" y="2032375"/>
            <a:ext cx="4756614" cy="323367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vert="horz" wrap="none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ea typeface="+mj-ea"/>
              </a:rPr>
              <a:t>True</a:t>
            </a:r>
          </a:p>
          <a:p>
            <a:pPr marL="0" indent="0">
              <a:buNone/>
            </a:pPr>
            <a:r>
              <a:rPr lang="en-US" altLang="ko-KR" sz="1800" dirty="0">
                <a:ea typeface="+mj-ea"/>
              </a:rPr>
              <a:t>True</a:t>
            </a:r>
          </a:p>
          <a:p>
            <a:pPr marL="0" indent="0">
              <a:buNone/>
            </a:pPr>
            <a:r>
              <a:rPr lang="en-US" altLang="ko-KR" sz="1800" dirty="0">
                <a:ea typeface="+mj-ea"/>
              </a:rPr>
              <a:t>False</a:t>
            </a:r>
          </a:p>
          <a:p>
            <a:pPr marL="0" indent="0">
              <a:buNone/>
            </a:pPr>
            <a:r>
              <a:rPr lang="en-US" altLang="ko-KR" sz="1800" dirty="0">
                <a:ea typeface="+mj-ea"/>
              </a:rPr>
              <a:t>True</a:t>
            </a:r>
            <a:endParaRPr lang="en-US" altLang="ko-KR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7269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graphicFrame>
        <p:nvGraphicFramePr>
          <p:cNvPr id="5" name="내용 개체 틀 3"/>
          <p:cNvGraphicFramePr>
            <a:graphicFrameLocks/>
          </p:cNvGraphicFramePr>
          <p:nvPr/>
        </p:nvGraphicFramePr>
        <p:xfrm>
          <a:off x="612647" y="1766450"/>
          <a:ext cx="8153401" cy="40245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206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1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2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1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연산자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의미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예제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결과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aseline="0" dirty="0"/>
                        <a:t> n</a:t>
                      </a:r>
                      <a:r>
                        <a:rPr lang="en-US" altLang="ko-KR" sz="1600" dirty="0"/>
                        <a:t>ot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부정</a:t>
                      </a:r>
                      <a:r>
                        <a:rPr lang="en-US" altLang="ko-KR" sz="1600" baseline="0" dirty="0"/>
                        <a:t> 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aseline="0" dirty="0"/>
                        <a:t>not</a:t>
                      </a:r>
                      <a:r>
                        <a:rPr lang="ko-KR" altLang="en-US" sz="1600" baseline="0" dirty="0"/>
                        <a:t> </a:t>
                      </a:r>
                      <a:r>
                        <a:rPr lang="en-US" altLang="ko-KR" sz="1600" baseline="0" dirty="0"/>
                        <a:t>(5 &gt; 3)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False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6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 and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~</a:t>
                      </a:r>
                      <a:r>
                        <a:rPr lang="ko-KR" altLang="en-US" sz="1600" dirty="0"/>
                        <a:t>이고 </a:t>
                      </a:r>
                      <a:r>
                        <a:rPr lang="en-US" altLang="ko-KR" sz="1600" dirty="0"/>
                        <a:t>~</a:t>
                      </a:r>
                      <a:r>
                        <a:rPr lang="ko-KR" altLang="en-US" sz="1600" dirty="0"/>
                        <a:t>이면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모든 조건이 참일 경우만 결과가 참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(4%2</a:t>
                      </a:r>
                      <a:r>
                        <a:rPr lang="en-US" altLang="ko-KR" sz="1600" baseline="0" dirty="0"/>
                        <a:t> == 0) and ( 2 &gt; 1 )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True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52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  or</a:t>
                      </a:r>
                      <a:r>
                        <a:rPr lang="en-US" altLang="ko-KR" sz="1600" baseline="0" dirty="0"/>
                        <a:t> </a:t>
                      </a:r>
                      <a:endParaRPr lang="ko-KR" altLang="en-US" sz="1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~</a:t>
                      </a:r>
                      <a:r>
                        <a:rPr lang="ko-KR" altLang="en-US" sz="1600" dirty="0"/>
                        <a:t>이거나 </a:t>
                      </a:r>
                      <a:r>
                        <a:rPr lang="en-US" altLang="ko-KR" sz="1600" dirty="0"/>
                        <a:t>~</a:t>
                      </a:r>
                      <a:r>
                        <a:rPr lang="ko-KR" altLang="en-US" sz="1600" dirty="0"/>
                        <a:t>이면</a:t>
                      </a:r>
                      <a:endParaRPr lang="en-US" altLang="ko-KR" sz="1600" dirty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(</a:t>
                      </a:r>
                      <a:r>
                        <a:rPr lang="ko-KR" altLang="en-US" sz="1600" dirty="0"/>
                        <a:t>모든 조건이 거짓일 경우만 결과가 거짓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 (3%2</a:t>
                      </a:r>
                      <a:r>
                        <a:rPr lang="en-US" altLang="ko-KR" sz="1600" baseline="0" dirty="0"/>
                        <a:t> ==0) or ( 2 &gt; 1 )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True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920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사용 예제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F64B056E-81DF-9248-A217-E66306AB3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87" y="1674274"/>
            <a:ext cx="5874213" cy="403187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9BE67D6-8D9A-424D-8E97-419137A2B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014" y="1853248"/>
            <a:ext cx="4895979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" altLang="ko-Kore-KR" sz="1600" dirty="0">
                <a:ea typeface="+mj-ea"/>
              </a:rPr>
              <a:t>&gt;&gt;&gt; a, b, c = "Handong", "Global", "University"</a:t>
            </a:r>
          </a:p>
          <a:p>
            <a:pPr>
              <a:lnSpc>
                <a:spcPct val="200000"/>
              </a:lnSpc>
            </a:pPr>
            <a:r>
              <a:rPr lang="en" altLang="ko-Kore-KR" sz="1600" dirty="0">
                <a:ea typeface="+mj-ea"/>
              </a:rPr>
              <a:t>&gt;&gt;&gt; print(</a:t>
            </a:r>
            <a:r>
              <a:rPr lang="en" altLang="ko-Kore-KR" sz="1600" dirty="0" err="1">
                <a:ea typeface="+mj-ea"/>
              </a:rPr>
              <a:t>a+b</a:t>
            </a:r>
            <a:r>
              <a:rPr lang="en" altLang="ko-Kore-KR" sz="1600" dirty="0">
                <a:ea typeface="+mj-ea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" altLang="ko-Kore-KR" sz="1600" dirty="0" err="1">
                <a:solidFill>
                  <a:srgbClr val="FF6600"/>
                </a:solidFill>
                <a:ea typeface="+mj-ea"/>
              </a:rPr>
              <a:t>HandongGlobal</a:t>
            </a:r>
            <a:endParaRPr lang="en" altLang="ko-Kore-KR" sz="1600" dirty="0">
              <a:solidFill>
                <a:srgbClr val="FF6600"/>
              </a:solidFill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" altLang="ko-Kore-KR" sz="1600" dirty="0">
                <a:ea typeface="+mj-ea"/>
              </a:rPr>
              <a:t>&gt;&gt;&gt;print(a+b+c)</a:t>
            </a:r>
          </a:p>
          <a:p>
            <a:pPr>
              <a:lnSpc>
                <a:spcPct val="200000"/>
              </a:lnSpc>
            </a:pPr>
            <a:r>
              <a:rPr lang="en" altLang="ko-Kore-KR" sz="1600" dirty="0">
                <a:solidFill>
                  <a:srgbClr val="FF6600"/>
                </a:solidFill>
                <a:ea typeface="+mj-ea"/>
              </a:rPr>
              <a:t>HandongGlobalUniversity</a:t>
            </a:r>
          </a:p>
          <a:p>
            <a:pPr>
              <a:lnSpc>
                <a:spcPct val="200000"/>
              </a:lnSpc>
            </a:pPr>
            <a:r>
              <a:rPr lang="en" altLang="ko-Kore-KR" sz="1600" dirty="0"/>
              <a:t>&gt;&gt;&gt;print(a, b, c)</a:t>
            </a:r>
          </a:p>
          <a:p>
            <a:pPr>
              <a:lnSpc>
                <a:spcPct val="200000"/>
              </a:lnSpc>
            </a:pPr>
            <a:r>
              <a:rPr lang="en" altLang="ko-Kore-KR" sz="1600" dirty="0">
                <a:solidFill>
                  <a:srgbClr val="FF6600"/>
                </a:solidFill>
              </a:rPr>
              <a:t>Handong Global University</a:t>
            </a:r>
          </a:p>
          <a:p>
            <a:pPr>
              <a:lnSpc>
                <a:spcPct val="200000"/>
              </a:lnSpc>
            </a:pPr>
            <a:endParaRPr lang="en" altLang="ko-Kore-KR" sz="1600" dirty="0">
              <a:solidFill>
                <a:srgbClr val="FF6600"/>
              </a:solidFill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8572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논리연산자의 결과는 어떻게 나타나는지 설명하시오</a:t>
            </a:r>
            <a:endParaRPr lang="en-US" altLang="ko-KR" dirty="0"/>
          </a:p>
          <a:p>
            <a:r>
              <a:rPr lang="ko-KR" altLang="en-US" dirty="0" err="1"/>
              <a:t>논리연산자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가지를 제시하고 설명하시오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84119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238695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연산자 우선순위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111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7EF23817-B47F-606A-ED86-5594C3998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14732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연산자들 우선순위 알아보기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0870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연산자 우선 순위 </a:t>
            </a:r>
            <a:r>
              <a:rPr lang="en-US" altLang="ko-KR" sz="3600" dirty="0"/>
              <a:t>1(Precedence)</a:t>
            </a:r>
            <a:endParaRPr lang="ko-KR" altLang="en-US" sz="36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문장 하나에 여러 종류의 연산자가 표현될 때</a:t>
            </a:r>
            <a:endParaRPr lang="en-US" altLang="ko-KR" dirty="0"/>
          </a:p>
          <a:p>
            <a:pPr lvl="1"/>
            <a:r>
              <a:rPr lang="ko-KR" altLang="en-US" dirty="0"/>
              <a:t>어떤 연산자를 먼저 처리할 지 정하는 기준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순위 그룹</a:t>
            </a:r>
            <a:r>
              <a:rPr lang="en-US" altLang="ko-KR" dirty="0"/>
              <a:t>: </a:t>
            </a:r>
            <a:r>
              <a:rPr lang="ko-KR" altLang="en-US" dirty="0" err="1"/>
              <a:t>산술연산자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순위 그룹</a:t>
            </a:r>
            <a:r>
              <a:rPr lang="en-US" altLang="ko-KR" dirty="0"/>
              <a:t>: </a:t>
            </a:r>
            <a:r>
              <a:rPr lang="ko-KR" altLang="en-US" dirty="0"/>
              <a:t>관계연산자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순위 그룹</a:t>
            </a:r>
            <a:r>
              <a:rPr lang="en-US" altLang="ko-KR" dirty="0"/>
              <a:t>: </a:t>
            </a:r>
            <a:r>
              <a:rPr lang="ko-KR" altLang="en-US" dirty="0" err="1"/>
              <a:t>논리연산자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프로그래머가 원하는 연산 순서를 사용하고 싶다면 괄호를 사용해야 한다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29873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연산자 우선 순위 </a:t>
            </a:r>
            <a:r>
              <a:rPr lang="en-US" altLang="ko-KR" sz="4400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산술연산자</a:t>
            </a:r>
            <a:endParaRPr lang="en-US" altLang="ko-KR" dirty="0"/>
          </a:p>
          <a:p>
            <a:pPr lvl="1"/>
            <a:r>
              <a:rPr lang="ko-KR" altLang="en-US" dirty="0"/>
              <a:t>**</a:t>
            </a:r>
            <a:endParaRPr lang="en-US" altLang="ko-KR" dirty="0"/>
          </a:p>
          <a:p>
            <a:pPr lvl="1"/>
            <a:r>
              <a:rPr lang="ko-KR" altLang="en-US" dirty="0"/>
              <a:t>*</a:t>
            </a:r>
            <a:r>
              <a:rPr lang="en-US" altLang="ko-KR" dirty="0"/>
              <a:t>, /, //, %</a:t>
            </a:r>
            <a:endParaRPr lang="ko-KR" altLang="en-US" dirty="0">
              <a:solidFill>
                <a:srgbClr val="C00000"/>
              </a:solidFill>
              <a:latin typeface="맑은 고딕" panose="020B0503020000020004" pitchFamily="50" charset="-127"/>
            </a:endParaRPr>
          </a:p>
          <a:p>
            <a:pPr lvl="1"/>
            <a:r>
              <a:rPr lang="en-US" altLang="ko-KR" dirty="0"/>
              <a:t>+, -</a:t>
            </a:r>
          </a:p>
          <a:p>
            <a:r>
              <a:rPr lang="ko-KR" altLang="en-US" dirty="0" err="1"/>
              <a:t>관계연산자</a:t>
            </a:r>
            <a:endParaRPr lang="en-US" altLang="ko-KR" dirty="0"/>
          </a:p>
          <a:p>
            <a:pPr lvl="1"/>
            <a:r>
              <a:rPr lang="en-US" altLang="ko-KR" dirty="0"/>
              <a:t>in, not in, is, is not, &lt;, &lt;=, &gt;, &gt;=, !=, ==</a:t>
            </a:r>
            <a:endParaRPr lang="ko-KR" altLang="en-US" dirty="0">
              <a:solidFill>
                <a:srgbClr val="C00000"/>
              </a:solidFill>
              <a:latin typeface="맑은 고딕" panose="020B0503020000020004" pitchFamily="50" charset="-127"/>
            </a:endParaRPr>
          </a:p>
          <a:p>
            <a:r>
              <a:rPr lang="ko-KR" altLang="en-US" dirty="0" err="1"/>
              <a:t>논리연산자</a:t>
            </a:r>
            <a:endParaRPr lang="en-US" altLang="ko-KR" dirty="0"/>
          </a:p>
          <a:p>
            <a:pPr lvl="1"/>
            <a:r>
              <a:rPr lang="en-US" altLang="ko-KR" dirty="0"/>
              <a:t>not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en-US" altLang="ko-KR" dirty="0"/>
              <a:t>and</a:t>
            </a:r>
          </a:p>
          <a:p>
            <a:pPr lvl="1"/>
            <a:r>
              <a:rPr lang="en-US" altLang="ko-KR" dirty="0"/>
              <a:t>or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149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연산자 우선 순위 기준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/>
        </p:nvGraphicFramePr>
        <p:xfrm>
          <a:off x="1235547" y="1590353"/>
          <a:ext cx="6304543" cy="46024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822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1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826">
                <a:tc>
                  <a:txBody>
                    <a:bodyPr/>
                    <a:lstStyle/>
                    <a:p>
                      <a:r>
                        <a:rPr kumimoji="0" lang="ko-KR" altLang="en-US" sz="1400" u="none" strike="noStrike" kern="1200" baseline="0" dirty="0"/>
                        <a:t>연산자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400" u="none" strike="noStrike" kern="1200" baseline="0" dirty="0"/>
                        <a:t>설명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82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u="none" strike="noStrike" kern="1200" baseline="0" dirty="0"/>
                        <a:t>lambda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u="none" strike="noStrike" kern="1200" baseline="0" dirty="0"/>
                        <a:t>람다 </a:t>
                      </a:r>
                      <a:r>
                        <a:rPr kumimoji="0" lang="ko-KR" altLang="en-US" sz="1400" u="none" strike="noStrike" kern="1200" baseline="0" dirty="0" err="1"/>
                        <a:t>표현식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82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u="none" strike="noStrike" kern="1200" baseline="0" dirty="0"/>
                        <a:t>if – else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or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and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82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not x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704">
                <a:tc>
                  <a:txBody>
                    <a:bodyPr/>
                    <a:lstStyle/>
                    <a:p>
                      <a:r>
                        <a:rPr kumimoji="0" lang="en-US" altLang="ko-KR" sz="1400" u="none" strike="noStrike" kern="1200" baseline="0" dirty="0"/>
                        <a:t>in, not in, is, is not, &lt;, &lt;=, &gt;, &gt;=, !=, ==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2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u="none" strike="noStrike" kern="1200" baseline="0" dirty="0"/>
                        <a:t>&lt;&lt;, &gt;&gt;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400" u="none" strike="noStrike" kern="1200" baseline="0" dirty="0" err="1"/>
                        <a:t>자리수</a:t>
                      </a:r>
                      <a:r>
                        <a:rPr kumimoji="0" lang="ko-KR" altLang="en-US" sz="1400" u="none" strike="noStrike" kern="1200" baseline="0" dirty="0"/>
                        <a:t> 이동</a:t>
                      </a:r>
                      <a:r>
                        <a:rPr kumimoji="0" lang="en-US" altLang="ko-KR" sz="1400" u="none" strike="noStrike" kern="1200" baseline="0" dirty="0"/>
                        <a:t>(shift)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82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u="none" strike="noStrike" kern="1200" baseline="0" dirty="0"/>
                        <a:t>+, -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826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400" u="none" strike="noStrike" kern="1200" baseline="0" dirty="0"/>
                        <a:t>*</a:t>
                      </a:r>
                      <a:r>
                        <a:rPr kumimoji="0" lang="en-US" altLang="ko-KR" sz="1400" u="none" strike="noStrike" kern="1200" baseline="0" dirty="0"/>
                        <a:t>, /, //, %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9826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400" u="none" strike="noStrike" kern="1200" baseline="0" dirty="0"/>
                        <a:t>+x, -x, ~x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9826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400" u="none" strike="noStrike" kern="1200" baseline="0" dirty="0"/>
                        <a:t>**</a:t>
                      </a:r>
                      <a:endParaRPr lang="ko-KR" altLang="en-US" sz="14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ko-KR" altLang="en-US" sz="1400" u="none" strike="noStrike" kern="1200" baseline="0" dirty="0"/>
                        <a:t>제곱</a:t>
                      </a:r>
                      <a:endParaRPr kumimoji="0" lang="ko-KR" altLang="en-US" sz="1400" b="0" i="0" u="none" strike="noStrike" kern="120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71582">
                <a:tc>
                  <a:txBody>
                    <a:bodyPr/>
                    <a:lstStyle/>
                    <a:p>
                      <a:r>
                        <a:rPr kumimoji="0" lang="en-US" altLang="ko-KR" sz="1400" u="none" strike="noStrike" kern="1200" baseline="0" dirty="0"/>
                        <a:t>(expressions...),</a:t>
                      </a:r>
                    </a:p>
                    <a:p>
                      <a:r>
                        <a:rPr kumimoji="0" lang="en-US" altLang="ko-KR" sz="1400" u="none" strike="noStrike" kern="1200" baseline="0" dirty="0"/>
                        <a:t>[expressions...], </a:t>
                      </a:r>
                    </a:p>
                    <a:p>
                      <a:r>
                        <a:rPr kumimoji="0" lang="en-US" altLang="ko-KR" sz="1400" u="none" strike="noStrike" kern="1200" baseline="0" dirty="0"/>
                        <a:t>{key: value...}, {expressions...}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튜플</a:t>
                      </a:r>
                      <a:r>
                        <a:rPr lang="en-US" altLang="ko-KR" sz="1400" dirty="0"/>
                        <a:t>(tuple)</a:t>
                      </a:r>
                      <a:r>
                        <a:rPr lang="ko-KR" altLang="en-US" sz="1400" dirty="0"/>
                        <a:t> 바인딩 또는 출력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리스트</a:t>
                      </a:r>
                      <a:r>
                        <a:rPr lang="en-US" altLang="ko-KR" sz="1400" dirty="0"/>
                        <a:t>(list) </a:t>
                      </a:r>
                      <a:r>
                        <a:rPr lang="ko-KR" altLang="en-US" sz="1400" dirty="0"/>
                        <a:t>출력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사전 출력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집합 출력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52801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우선 순위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90689"/>
            <a:ext cx="8515350" cy="4351338"/>
          </a:xfrm>
        </p:spPr>
        <p:txBody>
          <a:bodyPr>
            <a:normAutofit/>
          </a:bodyPr>
          <a:lstStyle/>
          <a:p>
            <a:r>
              <a:rPr lang="ko-KR" altLang="en-US" sz="1800" b="0" dirty="0">
                <a:latin typeface="+mj-ea"/>
                <a:ea typeface="+mj-ea"/>
              </a:rPr>
              <a:t>다음 수식의 결과를 화면에 출력해 보자</a:t>
            </a:r>
            <a:endParaRPr lang="en-US" altLang="ko-KR" sz="1800" b="0" dirty="0">
              <a:latin typeface="+mj-ea"/>
              <a:ea typeface="+mj-ea"/>
            </a:endParaRPr>
          </a:p>
          <a:p>
            <a:endParaRPr lang="en-US" altLang="ko-KR" sz="1800" b="0" dirty="0">
              <a:latin typeface="+mj-ea"/>
              <a:ea typeface="+mj-ea"/>
            </a:endParaRPr>
          </a:p>
          <a:p>
            <a:endParaRPr lang="ko-KR" altLang="en-US" sz="1800" b="0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116</a:t>
            </a:fld>
            <a:endParaRPr lang="ko-KR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103809" y="2388430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5 + 10 * 15 / 5  - 10 </a:t>
            </a:r>
          </a:p>
          <a:p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25</a:t>
            </a:r>
          </a:p>
          <a:p>
            <a:endParaRPr lang="en-US" altLang="ko-KR" dirty="0">
              <a:solidFill>
                <a:srgbClr val="FF9933"/>
              </a:solidFill>
              <a:sym typeface="Wingdings" panose="05000000000000000000" pitchFamily="2" charset="2"/>
            </a:endParaRPr>
          </a:p>
          <a:p>
            <a:r>
              <a:rPr lang="en-US" altLang="ko-KR" dirty="0"/>
              <a:t>&gt;&gt;&gt; (5 + 10) * 15 / 5  - 10 </a:t>
            </a:r>
          </a:p>
          <a:p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35</a:t>
            </a:r>
          </a:p>
          <a:p>
            <a:endParaRPr lang="en-US" altLang="ko-KR" dirty="0">
              <a:solidFill>
                <a:srgbClr val="FF9933"/>
              </a:solidFill>
              <a:sym typeface="Wingdings" panose="05000000000000000000" pitchFamily="2" charset="2"/>
            </a:endParaRPr>
          </a:p>
          <a:p>
            <a:r>
              <a:rPr lang="en-US" altLang="ko-KR" dirty="0"/>
              <a:t>&gt;&gt;&gt; (5 + 10 * 15) / 5  - 10 </a:t>
            </a:r>
          </a:p>
          <a:p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21</a:t>
            </a:r>
          </a:p>
        </p:txBody>
      </p:sp>
    </p:spTree>
    <p:extLst>
      <p:ext uri="{BB962C8B-B14F-4D97-AF65-F5344CB8AC3E}">
        <p14:creationId xmlns:p14="http://schemas.microsoft.com/office/powerpoint/2010/main" val="383565653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우선 순위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90689"/>
            <a:ext cx="8515350" cy="4351338"/>
          </a:xfrm>
        </p:spPr>
        <p:txBody>
          <a:bodyPr>
            <a:normAutofit/>
          </a:bodyPr>
          <a:lstStyle/>
          <a:p>
            <a:r>
              <a:rPr lang="ko-KR" altLang="en-US" sz="1800" b="0" dirty="0">
                <a:latin typeface="+mj-ea"/>
                <a:ea typeface="+mj-ea"/>
              </a:rPr>
              <a:t>다음 수식의 결과를 화면에 출력해 보자</a:t>
            </a:r>
            <a:endParaRPr lang="en-US" altLang="ko-KR" sz="1800" b="0" dirty="0">
              <a:latin typeface="+mj-ea"/>
              <a:ea typeface="+mj-ea"/>
            </a:endParaRPr>
          </a:p>
          <a:p>
            <a:endParaRPr lang="en-US" altLang="ko-KR" sz="1800" b="0" dirty="0">
              <a:latin typeface="+mj-ea"/>
              <a:ea typeface="+mj-ea"/>
            </a:endParaRPr>
          </a:p>
          <a:p>
            <a:endParaRPr lang="ko-KR" altLang="en-US" sz="1800" b="0" dirty="0">
              <a:latin typeface="+mj-ea"/>
              <a:ea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C88FA72-9E2F-214B-BE88-785A6EE73540}"/>
              </a:ext>
            </a:extLst>
          </p:cNvPr>
          <p:cNvSpPr txBox="1">
            <a:spLocks/>
          </p:cNvSpPr>
          <p:nvPr/>
        </p:nvSpPr>
        <p:spPr>
          <a:xfrm>
            <a:off x="1600058" y="2506662"/>
            <a:ext cx="63963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0" dirty="0">
              <a:ea typeface="+mj-ea"/>
            </a:endParaRPr>
          </a:p>
          <a:p>
            <a:endParaRPr lang="en-US" altLang="ko-KR" sz="1800" b="0" dirty="0">
              <a:ea typeface="+mj-ea"/>
              <a:sym typeface="Wingdings" panose="05000000000000000000" pitchFamily="2" charset="2"/>
            </a:endParaRPr>
          </a:p>
          <a:p>
            <a:endParaRPr lang="ko-KR" altLang="en-US" sz="1800" b="0" dirty="0"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117</a:t>
            </a:fld>
            <a:endParaRPr lang="ko-KR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75747" y="2388430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print (3!=5 or 5&gt;7)</a:t>
            </a:r>
          </a:p>
          <a:p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True</a:t>
            </a:r>
          </a:p>
          <a:p>
            <a:endParaRPr lang="en-US" altLang="ko-KR" dirty="0">
              <a:solidFill>
                <a:srgbClr val="FF9933"/>
              </a:solidFill>
              <a:sym typeface="Wingdings" panose="05000000000000000000" pitchFamily="2" charset="2"/>
            </a:endParaRPr>
          </a:p>
          <a:p>
            <a:r>
              <a:rPr lang="en-US" altLang="ko-KR" dirty="0"/>
              <a:t>&gt;&gt;&gt; print(2**4+5%5) </a:t>
            </a:r>
          </a:p>
          <a:p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16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8938028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우선 순위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90689"/>
            <a:ext cx="8515350" cy="4351338"/>
          </a:xfrm>
        </p:spPr>
        <p:txBody>
          <a:bodyPr>
            <a:normAutofit/>
          </a:bodyPr>
          <a:lstStyle/>
          <a:p>
            <a:r>
              <a:rPr lang="ko-KR" altLang="en-US" sz="1800" b="0" dirty="0">
                <a:latin typeface="+mj-ea"/>
                <a:ea typeface="+mj-ea"/>
              </a:rPr>
              <a:t>다음 수식의 결과를 화면에 출력해 보자</a:t>
            </a:r>
            <a:endParaRPr lang="en-US" altLang="ko-KR" sz="1800" b="0" dirty="0">
              <a:latin typeface="+mj-ea"/>
              <a:ea typeface="+mj-ea"/>
            </a:endParaRPr>
          </a:p>
          <a:p>
            <a:endParaRPr lang="en-US" altLang="ko-KR" sz="1800" b="0" dirty="0">
              <a:latin typeface="+mj-ea"/>
              <a:ea typeface="+mj-ea"/>
            </a:endParaRPr>
          </a:p>
          <a:p>
            <a:endParaRPr lang="ko-KR" altLang="en-US" sz="1800" b="0" dirty="0">
              <a:latin typeface="+mj-ea"/>
              <a:ea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C88FA72-9E2F-214B-BE88-785A6EE73540}"/>
              </a:ext>
            </a:extLst>
          </p:cNvPr>
          <p:cNvSpPr txBox="1">
            <a:spLocks/>
          </p:cNvSpPr>
          <p:nvPr/>
        </p:nvSpPr>
        <p:spPr>
          <a:xfrm>
            <a:off x="1206998" y="2245405"/>
            <a:ext cx="63963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b="0" dirty="0">
              <a:ea typeface="+mj-ea"/>
              <a:sym typeface="Wingdings" panose="05000000000000000000" pitchFamily="2" charset="2"/>
            </a:endParaRPr>
          </a:p>
          <a:p>
            <a:endParaRPr lang="en-US" altLang="ko-KR" sz="1800" b="0" dirty="0">
              <a:ea typeface="+mj-ea"/>
              <a:sym typeface="Wingdings" panose="05000000000000000000" pitchFamily="2" charset="2"/>
            </a:endParaRPr>
          </a:p>
          <a:p>
            <a:endParaRPr lang="ko-KR" altLang="en-US" sz="1800" b="0" dirty="0"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118</a:t>
            </a:fld>
            <a:endParaRPr lang="ko-KR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206998" y="2355437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print (3*2/2+5&lt;=7)</a:t>
            </a:r>
          </a:p>
          <a:p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False</a:t>
            </a:r>
          </a:p>
          <a:p>
            <a:endParaRPr lang="en-US" altLang="ko-KR" dirty="0">
              <a:solidFill>
                <a:srgbClr val="FF9933"/>
              </a:solidFill>
              <a:sym typeface="Wingdings" panose="05000000000000000000" pitchFamily="2" charset="2"/>
            </a:endParaRPr>
          </a:p>
          <a:p>
            <a:r>
              <a:rPr lang="en-US" altLang="ko-KR" dirty="0"/>
              <a:t>&gt;&gt;&gt; print (6!=5+1)</a:t>
            </a:r>
          </a:p>
          <a:p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False</a:t>
            </a:r>
          </a:p>
          <a:p>
            <a:endParaRPr lang="en-US" altLang="ko-KR" dirty="0">
              <a:solidFill>
                <a:srgbClr val="FF9933"/>
              </a:solidFill>
              <a:sym typeface="Wingdings" panose="05000000000000000000" pitchFamily="2" charset="2"/>
            </a:endParaRPr>
          </a:p>
          <a:p>
            <a:r>
              <a:rPr lang="en-US" altLang="ko-KR" dirty="0"/>
              <a:t>&gt;&gt;&gt; print(3</a:t>
            </a:r>
            <a:r>
              <a:rPr lang="ko-KR" altLang="en-US" dirty="0"/>
              <a:t>**</a:t>
            </a:r>
            <a:r>
              <a:rPr lang="en-US" altLang="ko-KR" dirty="0"/>
              <a:t>2/3==1 and 5**2==25)</a:t>
            </a:r>
          </a:p>
          <a:p>
            <a:r>
              <a:rPr lang="en-US" altLang="ko-KR">
                <a:solidFill>
                  <a:srgbClr val="FF9933"/>
                </a:solidFill>
                <a:sym typeface="Wingdings" panose="05000000000000000000" pitchFamily="2" charset="2"/>
              </a:rPr>
              <a:t>&gt;&gt;&gt; False</a:t>
            </a:r>
            <a:endParaRPr lang="en-US" altLang="ko-KR" dirty="0">
              <a:solidFill>
                <a:srgbClr val="FF9933"/>
              </a:solidFill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5995869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연산자 우선 순위 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90689"/>
            <a:ext cx="8515350" cy="4351338"/>
          </a:xfrm>
        </p:spPr>
        <p:txBody>
          <a:bodyPr>
            <a:normAutofit/>
          </a:bodyPr>
          <a:lstStyle/>
          <a:p>
            <a:r>
              <a:rPr lang="ko-KR" altLang="en-US" sz="1800" b="0" dirty="0">
                <a:latin typeface="+mj-ea"/>
                <a:ea typeface="+mj-ea"/>
              </a:rPr>
              <a:t>다음 수식의 결과를 화면에 출력해 보자</a:t>
            </a:r>
            <a:endParaRPr lang="en-US" altLang="ko-KR" sz="1800" b="0" dirty="0">
              <a:latin typeface="+mj-ea"/>
              <a:ea typeface="+mj-ea"/>
            </a:endParaRPr>
          </a:p>
          <a:p>
            <a:endParaRPr lang="en-US" altLang="ko-KR" sz="1800" b="0" dirty="0">
              <a:latin typeface="+mj-ea"/>
              <a:ea typeface="+mj-ea"/>
            </a:endParaRPr>
          </a:p>
          <a:p>
            <a:endParaRPr lang="ko-KR" altLang="en-US" sz="1800" b="0" dirty="0">
              <a:latin typeface="+mj-ea"/>
              <a:ea typeface="+mj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C88FA72-9E2F-214B-BE88-785A6EE73540}"/>
              </a:ext>
            </a:extLst>
          </p:cNvPr>
          <p:cNvSpPr txBox="1">
            <a:spLocks/>
          </p:cNvSpPr>
          <p:nvPr/>
        </p:nvSpPr>
        <p:spPr>
          <a:xfrm>
            <a:off x="1465369" y="1994196"/>
            <a:ext cx="63963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b="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b="0" dirty="0">
              <a:ea typeface="+mj-ea"/>
              <a:sym typeface="Wingdings" panose="05000000000000000000" pitchFamily="2" charset="2"/>
            </a:endParaRPr>
          </a:p>
          <a:p>
            <a:endParaRPr lang="en-US" altLang="ko-KR" sz="1800" b="0" dirty="0">
              <a:ea typeface="+mj-ea"/>
              <a:sym typeface="Wingdings" panose="05000000000000000000" pitchFamily="2" charset="2"/>
            </a:endParaRPr>
          </a:p>
          <a:p>
            <a:endParaRPr lang="ko-KR" altLang="en-US" sz="1800" b="0" dirty="0"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119</a:t>
            </a:fld>
            <a:endParaRPr lang="ko-KR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1055459" y="2343066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print (6&gt;1**8)</a:t>
            </a:r>
          </a:p>
          <a:p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True</a:t>
            </a:r>
          </a:p>
          <a:p>
            <a:endParaRPr lang="en-US" altLang="ko-KR" dirty="0">
              <a:solidFill>
                <a:srgbClr val="FF9933"/>
              </a:solidFill>
              <a:sym typeface="Wingdings" panose="05000000000000000000" pitchFamily="2" charset="2"/>
            </a:endParaRPr>
          </a:p>
          <a:p>
            <a:r>
              <a:rPr lang="en-US" altLang="ko-KR" dirty="0"/>
              <a:t>&gt;&gt;&gt; print(4+2*4&lt;=6 and 4//2&gt;2) </a:t>
            </a:r>
          </a:p>
          <a:p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False</a:t>
            </a:r>
          </a:p>
          <a:p>
            <a:endParaRPr lang="en-US" altLang="ko-KR" dirty="0">
              <a:solidFill>
                <a:srgbClr val="FF9933"/>
              </a:solidFill>
              <a:sym typeface="Wingdings" panose="05000000000000000000" pitchFamily="2" charset="2"/>
            </a:endParaRPr>
          </a:p>
          <a:p>
            <a:r>
              <a:rPr lang="en-US" altLang="ko-KR" dirty="0"/>
              <a:t>&gt;&gt;&gt; print(2**3&gt;=5 or 4//2&gt;2 and 4**2//8&gt;1) </a:t>
            </a:r>
          </a:p>
          <a:p>
            <a:r>
              <a:rPr lang="en-US" altLang="ko-KR" dirty="0">
                <a:solidFill>
                  <a:srgbClr val="FF9933"/>
                </a:solidFill>
                <a:sym typeface="Wingdings" panose="05000000000000000000" pitchFamily="2" charset="2"/>
              </a:rPr>
              <a:t>&gt;&gt;&gt; True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0013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변수의 개념 이해</a:t>
            </a:r>
            <a:endParaRPr lang="en-US" altLang="ko-KR" dirty="0"/>
          </a:p>
          <a:p>
            <a:r>
              <a:rPr lang="ko-KR" altLang="en-US" dirty="0"/>
              <a:t>변수는 언제 활용하는가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뭔가 기억 시켜 놓을 만한 요인이 생겼을 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02546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수식의 실행 순서를 괄호로 표시하기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5EA4EB1B-ECFF-1945-9E95-7A0EE7B06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3559" y="2741594"/>
            <a:ext cx="5277917" cy="295582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vert="horz" wrap="none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1. 5 + 10 * 15 / 5  - 10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2. 3 !=5 or 5 &gt; 7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3. 4 + 2 * 4 &lt;= 6 and 4 // 2 &gt; 2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25292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 </a:t>
            </a:r>
            <a:r>
              <a:rPr lang="ko-KR" altLang="en-US" dirty="0"/>
              <a:t>답안 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EA4EB1B-ECFF-1945-9E95-7A0EE7B06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506" y="2052925"/>
            <a:ext cx="5169978" cy="323367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vert="horz" wrap="none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1. 5 + ( 10 * 15 / 5 )  - 10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2. ( 3 != 5 ) or ( 5 &gt; 7 )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3. ( ( 4 + ( 2 * 4 ) &lt;= 6 ) and ( (4 // 2) &gt; 2 )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344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연산자 </a:t>
            </a:r>
            <a:r>
              <a:rPr lang="ko-KR" altLang="en-US" dirty="0"/>
              <a:t>우선순위</a:t>
            </a:r>
            <a:endParaRPr lang="en-US" altLang="ko-KR" dirty="0"/>
          </a:p>
          <a:p>
            <a:pPr lvl="1"/>
            <a:r>
              <a:rPr lang="ko-KR" altLang="en-US" dirty="0" err="1"/>
              <a:t>산술연산자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관계연산자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 err="1"/>
              <a:t>논리연산자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01585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가지 연산자가 같이 사용되면 어떤 우선순위로 연산하는지 설명하시오</a:t>
            </a:r>
            <a:endParaRPr lang="en-US" altLang="ko-KR" dirty="0"/>
          </a:p>
          <a:p>
            <a:r>
              <a:rPr lang="ko-KR" altLang="en-US" dirty="0"/>
              <a:t>괄호를 활용하면 우선순위를 조정할 수 있는가</a:t>
            </a:r>
            <a:r>
              <a:rPr lang="en-US" altLang="ko-KR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233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변수란</a:t>
            </a:r>
            <a:r>
              <a:rPr lang="en-US" altLang="ko-KR" dirty="0"/>
              <a:t> </a:t>
            </a:r>
            <a:r>
              <a:rPr lang="ko-KR" altLang="en-US" dirty="0"/>
              <a:t>무엇인가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변수는 어느 경우에 사용되는지 설명하시오</a:t>
            </a:r>
            <a:endParaRPr lang="en-US" altLang="ko-KR" dirty="0"/>
          </a:p>
          <a:p>
            <a:r>
              <a:rPr lang="ko-KR" altLang="en-US" dirty="0"/>
              <a:t>여러 개의 변수에 값을 지정할 때 </a:t>
            </a:r>
            <a:r>
              <a:rPr lang="ko-KR" altLang="en-US"/>
              <a:t>한 줄로 지정할 </a:t>
            </a:r>
            <a:r>
              <a:rPr lang="ko-KR" altLang="en-US" dirty="0"/>
              <a:t>수 있는가</a:t>
            </a:r>
            <a:r>
              <a:rPr lang="en-US" altLang="ko-KR" dirty="0"/>
              <a:t>? </a:t>
            </a:r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094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주차</a:t>
            </a:r>
            <a:r>
              <a:rPr lang="en-US" altLang="ko-KR" dirty="0"/>
              <a:t>_01_01_</a:t>
            </a:r>
            <a:r>
              <a:rPr lang="ko-KR" altLang="en-US" dirty="0"/>
              <a:t> 변수의 개념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6332315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변수 </a:t>
            </a:r>
            <a:r>
              <a:rPr lang="en-US" altLang="ko-KR" sz="4400" b="1" dirty="0">
                <a:solidFill>
                  <a:schemeClr val="bg1"/>
                </a:solidFill>
              </a:rPr>
              <a:t>:</a:t>
            </a:r>
            <a:r>
              <a:rPr lang="ko-KR" altLang="en-US" sz="4400" b="1" dirty="0">
                <a:solidFill>
                  <a:schemeClr val="bg1"/>
                </a:solidFill>
              </a:rPr>
              <a:t> 정수</a:t>
            </a:r>
            <a:r>
              <a:rPr lang="en-US" altLang="ko-KR" sz="4400" b="1" dirty="0">
                <a:solidFill>
                  <a:schemeClr val="bg1"/>
                </a:solidFill>
              </a:rPr>
              <a:t>,</a:t>
            </a:r>
            <a:r>
              <a:rPr lang="ko-KR" altLang="en-US" sz="4400" b="1" dirty="0">
                <a:solidFill>
                  <a:schemeClr val="bg1"/>
                </a:solidFill>
              </a:rPr>
              <a:t> 실수</a:t>
            </a:r>
            <a:r>
              <a:rPr lang="en-US" altLang="ko-KR" sz="4400" b="1" dirty="0">
                <a:solidFill>
                  <a:schemeClr val="bg1"/>
                </a:solidFill>
              </a:rPr>
              <a:t>,</a:t>
            </a:r>
            <a:r>
              <a:rPr lang="ko-KR" altLang="en-US" sz="4400" b="1" dirty="0">
                <a:solidFill>
                  <a:schemeClr val="bg1"/>
                </a:solidFill>
              </a:rPr>
              <a:t> 문자열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9D74C2E4-7D68-61B5-E85B-F4F077667C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550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변수의 데이터 형 알기</a:t>
            </a:r>
            <a:endParaRPr lang="en-US" altLang="ko-KR" dirty="0"/>
          </a:p>
          <a:p>
            <a:r>
              <a:rPr lang="ko-KR" altLang="en-US" dirty="0"/>
              <a:t>정수형 변수 이해하기</a:t>
            </a:r>
            <a:endParaRPr lang="en-US" altLang="ko-KR" dirty="0"/>
          </a:p>
          <a:p>
            <a:r>
              <a:rPr lang="ko-KR" altLang="en-US" dirty="0" err="1"/>
              <a:t>실수형</a:t>
            </a:r>
            <a:r>
              <a:rPr lang="ko-KR" altLang="en-US" dirty="0"/>
              <a:t> 변수 이해하기</a:t>
            </a:r>
            <a:endParaRPr lang="en-US" altLang="ko-KR" dirty="0"/>
          </a:p>
          <a:p>
            <a:r>
              <a:rPr lang="ko-KR" altLang="en-US" dirty="0"/>
              <a:t>문자열 변수 이해하기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268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변수의 데이터 형</a:t>
            </a:r>
            <a:r>
              <a:rPr lang="en-US" altLang="ko-KR"/>
              <a:t>(DataType)</a:t>
            </a:r>
            <a:endParaRPr lang="ko-KR" altLang="en-US" dirty="0"/>
          </a:p>
        </p:txBody>
      </p:sp>
      <p:graphicFrame>
        <p:nvGraphicFramePr>
          <p:cNvPr id="10" name="내용 개체 틀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8153400" cy="394467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9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7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 형 성격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</a:t>
                      </a:r>
                      <a:r>
                        <a:rPr lang="ko-KR" altLang="en-US" sz="1600" baseline="0" dirty="0"/>
                        <a:t> 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7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정수형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양의정수</a:t>
                      </a:r>
                      <a:r>
                        <a:rPr lang="en-US" altLang="ko-KR" sz="1600" dirty="0"/>
                        <a:t>, 0, </a:t>
                      </a:r>
                      <a:r>
                        <a:rPr lang="ko-KR" altLang="en-US" sz="1600" dirty="0" err="1"/>
                        <a:t>음의정수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7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실수형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float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실수로 나타나는 수</a:t>
                      </a:r>
                      <a:r>
                        <a:rPr lang="en-US" altLang="ko-KR" sz="1600" dirty="0"/>
                        <a:t>, -5.1234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71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문자열형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텍스트로 표시하는 글자모음</a:t>
                      </a:r>
                      <a:r>
                        <a:rPr lang="en-US" altLang="ko-KR" sz="1600" dirty="0"/>
                        <a:t>, “</a:t>
                      </a:r>
                      <a:r>
                        <a:rPr lang="ko-KR" altLang="en-US" sz="1600" dirty="0" err="1"/>
                        <a:t>한동대</a:t>
                      </a:r>
                      <a:r>
                        <a:rPr lang="en-US" altLang="ko-KR" sz="1600" dirty="0"/>
                        <a:t>”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92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부울형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True, False</a:t>
                      </a:r>
                      <a:r>
                        <a:rPr lang="ko-KR" altLang="en-US" sz="1600" dirty="0"/>
                        <a:t>로만 표현 가능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61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리스트형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list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여러 개의 데이터 들을 모은 것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[ 1,2,3,4,5</a:t>
                      </a:r>
                      <a:r>
                        <a:rPr lang="en-US" altLang="ko-KR" sz="1600" baseline="0" dirty="0"/>
                        <a:t> ]</a:t>
                      </a:r>
                    </a:p>
                    <a:p>
                      <a:pPr latinLnBrk="1"/>
                      <a:r>
                        <a:rPr lang="en-US" altLang="ko-KR" sz="1600" baseline="0" dirty="0"/>
                        <a:t>[‘apple’, ‘banana’, ‘citrus’, ‘lime’ ]</a:t>
                      </a:r>
                    </a:p>
                    <a:p>
                      <a:pPr latinLnBrk="1"/>
                      <a:r>
                        <a:rPr lang="en-US" altLang="ko-KR" sz="1600" baseline="0" dirty="0"/>
                        <a:t>[‘</a:t>
                      </a:r>
                      <a:r>
                        <a:rPr lang="en-US" altLang="ko-KR" sz="1600" baseline="0" dirty="0" err="1"/>
                        <a:t>kim</a:t>
                      </a:r>
                      <a:r>
                        <a:rPr lang="en-US" altLang="ko-KR" sz="1600" baseline="0" dirty="0"/>
                        <a:t>’, 1, 10, ‘park’, 5.123]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967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 변수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값</a:t>
            </a:r>
            <a:endParaRPr lang="en-US" altLang="ko-KR"/>
          </a:p>
          <a:p>
            <a:pPr lvl="1"/>
            <a:r>
              <a:rPr lang="en-US" altLang="ko-KR"/>
              <a:t>–3, –2, –1, 0, 1, 2, 3, 4, 5, …</a:t>
            </a:r>
          </a:p>
          <a:p>
            <a:pPr lvl="1"/>
            <a:r>
              <a:rPr lang="ko-KR" altLang="en-US"/>
              <a:t>정수 리터럴</a:t>
            </a:r>
            <a:r>
              <a:rPr lang="en-US" altLang="ko-KR"/>
              <a:t>(literal)</a:t>
            </a:r>
            <a:r>
              <a:rPr lang="ko-KR" altLang="en-US"/>
              <a:t>은 다음과 같음</a:t>
            </a:r>
            <a:r>
              <a:rPr lang="en-US" altLang="ko-KR"/>
              <a:t>: 1, 45, 43028030 </a:t>
            </a:r>
          </a:p>
          <a:p>
            <a:pPr lvl="1"/>
            <a:r>
              <a:rPr lang="ko-KR" altLang="en-US"/>
              <a:t>쉼표</a:t>
            </a:r>
            <a:r>
              <a:rPr lang="en-US" altLang="ko-KR"/>
              <a:t>(</a:t>
            </a:r>
            <a:r>
              <a:rPr lang="ko-KR" altLang="en-US"/>
              <a:t>자릿수 표현</a:t>
            </a:r>
            <a:r>
              <a:rPr lang="en-US" altLang="ko-KR"/>
              <a:t>)</a:t>
            </a:r>
            <a:r>
              <a:rPr lang="ko-KR" altLang="en-US"/>
              <a:t>나 마침표</a:t>
            </a:r>
            <a:r>
              <a:rPr lang="en-US" altLang="ko-KR"/>
              <a:t>(</a:t>
            </a:r>
            <a:r>
              <a:rPr lang="ko-KR" altLang="en-US"/>
              <a:t>소수점</a:t>
            </a:r>
            <a:r>
              <a:rPr lang="en-US" altLang="ko-KR"/>
              <a:t> </a:t>
            </a:r>
            <a:r>
              <a:rPr lang="ko-KR" altLang="en-US"/>
              <a:t>표현</a:t>
            </a:r>
            <a:r>
              <a:rPr lang="en-US" altLang="ko-KR"/>
              <a:t>)</a:t>
            </a:r>
            <a:r>
              <a:rPr lang="ko-KR" altLang="en-US"/>
              <a:t>가 없음</a:t>
            </a:r>
            <a:endParaRPr lang="en-US" altLang="ko-KR"/>
          </a:p>
          <a:p>
            <a:r>
              <a:rPr lang="ko-KR" altLang="en-US"/>
              <a:t>연산자</a:t>
            </a:r>
            <a:endParaRPr lang="en-US" altLang="ko-KR"/>
          </a:p>
          <a:p>
            <a:pPr lvl="1"/>
            <a:r>
              <a:rPr lang="en-US" altLang="ko-KR"/>
              <a:t>+, –, *, /, //,**, </a:t>
            </a:r>
            <a:r>
              <a:rPr lang="ko-KR" altLang="en-US"/>
              <a:t>단항 연산자</a:t>
            </a:r>
            <a:r>
              <a:rPr lang="en-US" altLang="ko-KR"/>
              <a:t> –</a:t>
            </a:r>
          </a:p>
          <a:p>
            <a:r>
              <a:rPr lang="ko-KR" altLang="en-US"/>
              <a:t>원칙</a:t>
            </a:r>
            <a:endParaRPr lang="en-US" altLang="ko-KR"/>
          </a:p>
          <a:p>
            <a:pPr lvl="1"/>
            <a:r>
              <a:rPr lang="en-US" altLang="ko-KR"/>
              <a:t>int </a:t>
            </a:r>
            <a:r>
              <a:rPr lang="ko-KR" altLang="en-US"/>
              <a:t>값에 대한 연산식</a:t>
            </a:r>
            <a:r>
              <a:rPr lang="en-US" altLang="ko-KR"/>
              <a:t> </a:t>
            </a:r>
            <a:r>
              <a:rPr lang="ko-KR" altLang="en-US"/>
              <a:t>결과는 </a:t>
            </a:r>
            <a:r>
              <a:rPr lang="en-US" altLang="ko-KR"/>
              <a:t>int</a:t>
            </a:r>
            <a:r>
              <a:rPr lang="ko-KR" altLang="en-US"/>
              <a:t>이다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765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 변수 사용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04558" y="1701920"/>
            <a:ext cx="3236863" cy="389465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39308" y="1743042"/>
            <a:ext cx="3971359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price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= 125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 * 4)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500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price = price + 25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150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 * 10)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1500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150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6600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2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변수의 개념 이해하기</a:t>
            </a:r>
            <a:endParaRPr lang="en-US" altLang="ko-KR" dirty="0"/>
          </a:p>
          <a:p>
            <a:r>
              <a:rPr lang="ko-KR" altLang="en-US" dirty="0"/>
              <a:t>변수가 언제 활용되는지 이해하기</a:t>
            </a:r>
            <a:endParaRPr lang="en-US" altLang="ko-KR" dirty="0"/>
          </a:p>
          <a:p>
            <a:r>
              <a:rPr lang="ko-KR" altLang="en-US" dirty="0"/>
              <a:t>변수의 사용 예제 알아보기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714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 변수 사용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916939" y="1866633"/>
            <a:ext cx="6714350" cy="374394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048308" y="1975489"/>
            <a:ext cx="726031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price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= input(“</a:t>
            </a:r>
            <a:r>
              <a:rPr lang="ko-KR" altLang="en-US" sz="1600" dirty="0">
                <a:ea typeface="맑은 고딕" panose="020B0503020000020004" pitchFamily="50" charset="-127"/>
              </a:rPr>
              <a:t>가격을 입력하세요 </a:t>
            </a:r>
            <a:r>
              <a:rPr lang="en-US" altLang="ko-KR" sz="1600" dirty="0">
                <a:ea typeface="맑은 고딕" panose="020B0503020000020004" pitchFamily="50" charset="-127"/>
              </a:rPr>
              <a:t>: “)      # input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value = 125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price * 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‘125125125125’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price = </a:t>
            </a:r>
            <a:r>
              <a:rPr lang="en-US" altLang="ko-KR" sz="1600" dirty="0" err="1">
                <a:solidFill>
                  <a:srgbClr val="FF0000"/>
                </a:solidFill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125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price * 4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500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6600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202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실수형</a:t>
            </a:r>
            <a:r>
              <a:rPr lang="ko-KR" altLang="en-US" dirty="0"/>
              <a:t> 변수</a:t>
            </a:r>
            <a:r>
              <a:rPr lang="en-US" altLang="ko-KR" dirty="0"/>
              <a:t>, float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값</a:t>
            </a:r>
            <a:endParaRPr lang="en-US" altLang="ko-KR"/>
          </a:p>
          <a:p>
            <a:pPr lvl="1"/>
            <a:r>
              <a:rPr lang="ko-KR" altLang="en-US"/>
              <a:t>실수 </a:t>
            </a:r>
            <a:r>
              <a:rPr lang="en-US" altLang="ko-KR"/>
              <a:t>(</a:t>
            </a:r>
            <a:r>
              <a:rPr lang="ko-KR" altLang="en-US"/>
              <a:t>근사치</a:t>
            </a:r>
            <a:r>
              <a:rPr lang="en-US" altLang="ko-KR"/>
              <a:t>)</a:t>
            </a:r>
          </a:p>
          <a:p>
            <a:pPr lvl="1"/>
            <a:r>
              <a:rPr lang="ko-KR" altLang="en-US"/>
              <a:t>파이썬에서는 </a:t>
            </a:r>
            <a:r>
              <a:rPr lang="en-US" altLang="ko-KR"/>
              <a:t>“.”</a:t>
            </a:r>
            <a:r>
              <a:rPr lang="ko-KR" altLang="en-US"/>
              <a:t>을 포함한 숫자를 실수형으로 취급</a:t>
            </a:r>
            <a:endParaRPr lang="en-US" altLang="ko-KR"/>
          </a:p>
          <a:p>
            <a:pPr lvl="1"/>
            <a:r>
              <a:rPr lang="ko-KR" altLang="en-US"/>
              <a:t>소수점 사용하지 않은 숫자는 정수형으로 취급</a:t>
            </a:r>
            <a:endParaRPr lang="en-US" altLang="ko-KR"/>
          </a:p>
          <a:p>
            <a:r>
              <a:rPr lang="ko-KR" altLang="en-US"/>
              <a:t>연산자</a:t>
            </a:r>
            <a:endParaRPr lang="en-US" altLang="ko-KR"/>
          </a:p>
          <a:p>
            <a:pPr lvl="1"/>
            <a:r>
              <a:rPr lang="en-US" altLang="ko-KR"/>
              <a:t>+, –, *, /, **, </a:t>
            </a:r>
            <a:r>
              <a:rPr lang="ko-KR" altLang="en-US"/>
              <a:t>단항연산자</a:t>
            </a:r>
            <a:r>
              <a:rPr lang="en-US" altLang="ko-KR"/>
              <a:t> –</a:t>
            </a:r>
          </a:p>
          <a:p>
            <a:pPr lvl="1"/>
            <a:r>
              <a:rPr lang="ko-KR" altLang="en-US"/>
              <a:t>실수형</a:t>
            </a:r>
            <a:r>
              <a:rPr lang="en-US" altLang="ko-KR"/>
              <a:t>(float)</a:t>
            </a:r>
            <a:r>
              <a:rPr lang="ko-KR" altLang="en-US"/>
              <a:t>와 정수형</a:t>
            </a:r>
            <a:r>
              <a:rPr lang="en-US" altLang="ko-KR"/>
              <a:t>(int)</a:t>
            </a:r>
            <a:r>
              <a:rPr lang="ko-KR" altLang="en-US"/>
              <a:t>은 서로</a:t>
            </a:r>
            <a:r>
              <a:rPr lang="en-US" altLang="ko-KR"/>
              <a:t> </a:t>
            </a:r>
            <a:r>
              <a:rPr lang="ko-KR" altLang="en-US"/>
              <a:t>다른 의미를 가질 수 있음</a:t>
            </a:r>
            <a:endParaRPr lang="en-US" altLang="ko-KR"/>
          </a:p>
          <a:p>
            <a:pPr lvl="1"/>
            <a:r>
              <a:rPr lang="en-US" altLang="ko-KR"/>
              <a:t>1.0/2.0 </a:t>
            </a:r>
            <a:r>
              <a:rPr lang="ko-KR" altLang="en-US"/>
              <a:t>의 결과는 </a:t>
            </a:r>
            <a:r>
              <a:rPr lang="en-US" altLang="ko-KR"/>
              <a:t>0.5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004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실수형</a:t>
            </a:r>
            <a:r>
              <a:rPr lang="ko-KR" altLang="en-US" dirty="0"/>
              <a:t> 변수 사용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04558" y="1701919"/>
            <a:ext cx="4535086" cy="411185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00082" y="1756021"/>
            <a:ext cx="367784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price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= 30.5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 * 4)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122.0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price = price + 20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50.5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 * 10) 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505.0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50.5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6600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17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실수형</a:t>
            </a:r>
            <a:r>
              <a:rPr lang="ko-KR" altLang="en-US" dirty="0"/>
              <a:t> 변수 사용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0183" y="1705943"/>
            <a:ext cx="7222350" cy="366756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969134" y="1762322"/>
            <a:ext cx="7204022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price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= input(“</a:t>
            </a:r>
            <a:r>
              <a:rPr lang="ko-KR" altLang="en-US" sz="1600" dirty="0">
                <a:ea typeface="맑은 고딕" panose="020B0503020000020004" pitchFamily="50" charset="-127"/>
              </a:rPr>
              <a:t>가격을 입력하세요 </a:t>
            </a:r>
            <a:r>
              <a:rPr lang="en-US" altLang="ko-KR" sz="1600" dirty="0">
                <a:ea typeface="맑은 고딕" panose="020B0503020000020004" pitchFamily="50" charset="-127"/>
              </a:rPr>
              <a:t>: “)        # input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value = 30.5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 * 4)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‘30.530.530.530.5’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price = float(price)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30.5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print(price * 4)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122.0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solidFill>
                <a:srgbClr val="FF6600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990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변수형</a:t>
            </a:r>
            <a:r>
              <a:rPr lang="en-US" altLang="ko-KR" dirty="0"/>
              <a:t>, 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(String) </a:t>
            </a:r>
            <a:r>
              <a:rPr lang="ko-KR" altLang="en-US" dirty="0"/>
              <a:t>형</a:t>
            </a:r>
            <a:endParaRPr lang="en-US" altLang="ko-KR" dirty="0"/>
          </a:p>
          <a:p>
            <a:pPr lvl="1"/>
            <a:r>
              <a:rPr lang="ko-KR" altLang="en-US" dirty="0"/>
              <a:t>따옴표 안의 문자열의 나열</a:t>
            </a:r>
            <a:endParaRPr lang="en-US" altLang="ko-KR" dirty="0"/>
          </a:p>
          <a:p>
            <a:pPr lvl="2"/>
            <a:r>
              <a:rPr lang="ko-KR" altLang="en-US" dirty="0"/>
              <a:t>이중 따옴표</a:t>
            </a:r>
            <a:r>
              <a:rPr lang="en-US" altLang="ko-KR" dirty="0"/>
              <a:t>: “Hello World!”</a:t>
            </a:r>
          </a:p>
          <a:p>
            <a:pPr lvl="2"/>
            <a:r>
              <a:rPr lang="ko-KR" altLang="en-US" dirty="0"/>
              <a:t>따옴표</a:t>
            </a:r>
            <a:r>
              <a:rPr lang="en-US" altLang="ko-KR" dirty="0"/>
              <a:t>: ‘Hello World!’</a:t>
            </a:r>
          </a:p>
          <a:p>
            <a:pPr lvl="1"/>
            <a:r>
              <a:rPr lang="ko-KR" altLang="en-US" dirty="0"/>
              <a:t>연산자</a:t>
            </a:r>
            <a:r>
              <a:rPr lang="en-US" altLang="ko-KR" dirty="0"/>
              <a:t>: + , </a:t>
            </a:r>
            <a:r>
              <a:rPr lang="ko-KR" altLang="en-US" dirty="0"/>
              <a:t>정수와 </a:t>
            </a:r>
            <a:r>
              <a:rPr lang="en-US" altLang="ko-KR" dirty="0"/>
              <a:t>*</a:t>
            </a:r>
          </a:p>
          <a:p>
            <a:pPr lvl="2"/>
            <a:r>
              <a:rPr lang="en-US" altLang="ko-KR" dirty="0"/>
              <a:t>“ab” + “cd”</a:t>
            </a:r>
            <a:r>
              <a:rPr lang="ko-KR" altLang="en-US" dirty="0"/>
              <a:t>의 결과는 </a:t>
            </a:r>
            <a:r>
              <a:rPr lang="en-US" altLang="ko-KR" dirty="0"/>
              <a:t>“</a:t>
            </a:r>
            <a:r>
              <a:rPr lang="en-US" altLang="ko-KR" dirty="0" err="1"/>
              <a:t>abcd</a:t>
            </a:r>
            <a:r>
              <a:rPr lang="en-US" altLang="ko-KR" dirty="0"/>
              <a:t>”</a:t>
            </a:r>
          </a:p>
          <a:p>
            <a:pPr lvl="2"/>
            <a:r>
              <a:rPr lang="en-US" altLang="ko-KR" dirty="0"/>
              <a:t>‘a’ * 3 </a:t>
            </a:r>
            <a:r>
              <a:rPr lang="ko-KR" altLang="en-US" dirty="0"/>
              <a:t>의 결과는 </a:t>
            </a:r>
            <a:r>
              <a:rPr lang="en-US" altLang="ko-KR" dirty="0"/>
              <a:t>‘</a:t>
            </a:r>
            <a:r>
              <a:rPr lang="en-US" altLang="ko-KR" dirty="0" err="1"/>
              <a:t>aaa</a:t>
            </a:r>
            <a:r>
              <a:rPr lang="en-US" altLang="ko-KR" dirty="0"/>
              <a:t>’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21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변수형</a:t>
            </a:r>
            <a:r>
              <a:rPr lang="ko-KR" altLang="en-US" dirty="0"/>
              <a:t> 특징</a:t>
            </a:r>
            <a:r>
              <a:rPr lang="en-US" altLang="ko-KR" dirty="0"/>
              <a:t>, string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(String)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 err="1"/>
              <a:t>인덱스화됨</a:t>
            </a:r>
            <a:r>
              <a:rPr lang="en-US" altLang="ko-KR" dirty="0"/>
              <a:t>(Indexed)</a:t>
            </a:r>
          </a:p>
          <a:p>
            <a:pPr lvl="1"/>
            <a:r>
              <a:rPr lang="en-US" altLang="ko-KR" dirty="0"/>
              <a:t>s = ‘</a:t>
            </a:r>
            <a:r>
              <a:rPr lang="en-US" altLang="ko-KR" dirty="0" err="1"/>
              <a:t>abcd</a:t>
            </a:r>
            <a:r>
              <a:rPr lang="en-US" altLang="ko-KR" dirty="0"/>
              <a:t>’</a:t>
            </a:r>
          </a:p>
          <a:p>
            <a:pPr lvl="2"/>
            <a:r>
              <a:rPr lang="en-US" altLang="ko-KR" dirty="0"/>
              <a:t>s[0]</a:t>
            </a:r>
            <a:r>
              <a:rPr lang="ko-KR" altLang="en-US" dirty="0"/>
              <a:t>은 </a:t>
            </a:r>
            <a:r>
              <a:rPr lang="en-US" altLang="ko-KR" dirty="0"/>
              <a:t>‘a’, s[2]</a:t>
            </a:r>
            <a:r>
              <a:rPr lang="ko-KR" altLang="en-US" dirty="0"/>
              <a:t>은</a:t>
            </a:r>
            <a:r>
              <a:rPr lang="en-US" altLang="ko-KR" dirty="0"/>
              <a:t> ‘c’</a:t>
            </a:r>
          </a:p>
          <a:p>
            <a:pPr lvl="1"/>
            <a:r>
              <a:rPr lang="en-US" altLang="ko-KR" dirty="0"/>
              <a:t> s1 = s[0] + s[3] </a:t>
            </a:r>
          </a:p>
          <a:p>
            <a:pPr lvl="2"/>
            <a:r>
              <a:rPr lang="en-US" altLang="ko-KR" dirty="0"/>
              <a:t>s1</a:t>
            </a:r>
            <a:r>
              <a:rPr lang="ko-KR" altLang="en-US" dirty="0"/>
              <a:t>에는 </a:t>
            </a:r>
            <a:r>
              <a:rPr lang="en-US" altLang="ko-KR" dirty="0"/>
              <a:t>‘ad’ </a:t>
            </a:r>
            <a:r>
              <a:rPr lang="ko-KR" altLang="en-US" dirty="0"/>
              <a:t>가 기억된다</a:t>
            </a:r>
            <a:endParaRPr lang="en-US" altLang="ko-KR" dirty="0"/>
          </a:p>
          <a:p>
            <a:pPr lvl="1"/>
            <a:r>
              <a:rPr lang="ko-KR" altLang="en-US" dirty="0"/>
              <a:t>부분</a:t>
            </a:r>
            <a:r>
              <a:rPr lang="en-US" altLang="ko-KR" dirty="0"/>
              <a:t> </a:t>
            </a:r>
            <a:r>
              <a:rPr lang="ko-KR" altLang="en-US" dirty="0"/>
              <a:t>문자열 추출 가능</a:t>
            </a:r>
            <a:endParaRPr lang="en-US" altLang="ko-KR" dirty="0"/>
          </a:p>
          <a:p>
            <a:pPr lvl="2"/>
            <a:r>
              <a:rPr lang="en-US" altLang="ko-KR" dirty="0"/>
              <a:t>s[1:] </a:t>
            </a:r>
            <a:r>
              <a:rPr lang="en-US" altLang="ko-KR" dirty="0">
                <a:sym typeface="Wingdings" panose="05000000000000000000" pitchFamily="2" charset="2"/>
              </a:rPr>
              <a:t> ‘</a:t>
            </a:r>
            <a:r>
              <a:rPr lang="en-US" altLang="ko-KR" dirty="0" err="1">
                <a:sym typeface="Wingdings" panose="05000000000000000000" pitchFamily="2" charset="2"/>
              </a:rPr>
              <a:t>bcd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s[:2]  ‘ab’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s[:3]  ‘</a:t>
            </a:r>
            <a:r>
              <a:rPr lang="en-US" altLang="ko-KR" dirty="0" err="1">
                <a:sym typeface="Wingdings" panose="05000000000000000000" pitchFamily="2" charset="2"/>
              </a:rPr>
              <a:t>abc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s[1:3]  ‘</a:t>
            </a:r>
            <a:r>
              <a:rPr lang="en-US" altLang="ko-KR" dirty="0" err="1">
                <a:sym typeface="Wingdings" panose="05000000000000000000" pitchFamily="2" charset="2"/>
              </a:rPr>
              <a:t>bc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786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변수 사용 예제 </a:t>
            </a:r>
            <a:r>
              <a:rPr lang="en-US" altLang="ko-KR" dirty="0"/>
              <a:t>1 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93908" y="1652320"/>
            <a:ext cx="5926181" cy="409053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38092" y="1690689"/>
            <a:ext cx="5201838" cy="29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s1 = ’hello’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print(s1)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‘hello’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s2 = ‘world’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print(s2)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‘world’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print(s1+s2)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‘</a:t>
            </a:r>
            <a:r>
              <a:rPr lang="en-US" altLang="ko-KR" sz="1600" dirty="0" err="1">
                <a:solidFill>
                  <a:srgbClr val="FF6600"/>
                </a:solidFill>
                <a:ea typeface="맑은 고딕" panose="020B0503020000020004" pitchFamily="50" charset="-127"/>
              </a:rPr>
              <a:t>helloworld</a:t>
            </a: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’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98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변수 사용 예제 </a:t>
            </a:r>
            <a:r>
              <a:rPr lang="en-US" altLang="ko-KR" dirty="0"/>
              <a:t>2 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93908" y="1652320"/>
            <a:ext cx="5926181" cy="409053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72704" y="1706120"/>
            <a:ext cx="4921159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s1 = ‘The Brave’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print(s1)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‘The Brave’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s2 = ‘The Beauty’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s3 = s1 + ‘gets’ + s2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print(s3)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‘The </a:t>
            </a:r>
            <a:r>
              <a:rPr lang="en-US" altLang="ko-KR" sz="1600" dirty="0" err="1">
                <a:solidFill>
                  <a:srgbClr val="FF6600"/>
                </a:solidFill>
                <a:ea typeface="맑은 고딕" panose="020B0503020000020004" pitchFamily="50" charset="-127"/>
              </a:rPr>
              <a:t>BravegetsThe</a:t>
            </a: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 Beauty’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print(s3[4 : 9])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‘Brave’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346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변수 사용 예제 </a:t>
            </a:r>
            <a:r>
              <a:rPr lang="en-US" altLang="ko-KR" dirty="0"/>
              <a:t>3 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93908" y="1652320"/>
            <a:ext cx="5926181" cy="409053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25566" y="1906635"/>
            <a:ext cx="520183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s1 = “</a:t>
            </a:r>
            <a:r>
              <a:rPr lang="en-US" altLang="ko-KR" sz="1600" dirty="0" err="1">
                <a:ea typeface="맑은 고딕" panose="020B0503020000020004" pitchFamily="50" charset="-127"/>
              </a:rPr>
              <a:t>handong</a:t>
            </a:r>
            <a:r>
              <a:rPr lang="en-US" altLang="ko-KR" sz="1600" dirty="0">
                <a:ea typeface="맑은 고딕" panose="020B0503020000020004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s2 = “Uni”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s3 = “</a:t>
            </a:r>
            <a:r>
              <a:rPr lang="en-US" altLang="ko-KR" sz="1600" dirty="0" err="1">
                <a:ea typeface="맑은 고딕" panose="020B0503020000020004" pitchFamily="50" charset="-127"/>
              </a:rPr>
              <a:t>versity</a:t>
            </a:r>
            <a:r>
              <a:rPr lang="en-US" altLang="ko-KR" sz="1600" dirty="0">
                <a:ea typeface="맑은 고딕" panose="020B0503020000020004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print(s1+s2+s3+’4’, ’you’)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‘handongUniversity4 you’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203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graphicFrame>
        <p:nvGraphicFramePr>
          <p:cNvPr id="5" name="내용 개체 틀 3"/>
          <p:cNvGraphicFramePr>
            <a:graphicFrameLocks/>
          </p:cNvGraphicFramePr>
          <p:nvPr/>
        </p:nvGraphicFramePr>
        <p:xfrm>
          <a:off x="628650" y="1825625"/>
          <a:ext cx="8153400" cy="388444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9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2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5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 형 성격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데이터</a:t>
                      </a:r>
                      <a:r>
                        <a:rPr lang="ko-KR" altLang="en-US" sz="1600" baseline="0" dirty="0"/>
                        <a:t> 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설명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5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정수형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int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양의정수</a:t>
                      </a:r>
                      <a:r>
                        <a:rPr lang="en-US" altLang="ko-KR" sz="1600" dirty="0"/>
                        <a:t>, 0, </a:t>
                      </a:r>
                      <a:r>
                        <a:rPr lang="ko-KR" altLang="en-US" sz="1600" dirty="0" err="1"/>
                        <a:t>음의정수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실수형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float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실수로 나타나는 수</a:t>
                      </a:r>
                      <a:r>
                        <a:rPr lang="en-US" altLang="ko-KR" sz="1600" dirty="0"/>
                        <a:t>, -5.1234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0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문자열형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string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텍스트로 표시하는 글자모음</a:t>
                      </a:r>
                      <a:r>
                        <a:rPr lang="en-US" altLang="ko-KR" sz="1600" dirty="0"/>
                        <a:t>, “</a:t>
                      </a:r>
                      <a:r>
                        <a:rPr lang="ko-KR" altLang="en-US" sz="1600" dirty="0" err="1"/>
                        <a:t>한동대</a:t>
                      </a:r>
                      <a:r>
                        <a:rPr lang="en-US" altLang="ko-KR" sz="1600" dirty="0"/>
                        <a:t>”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부울형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boolean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True, False</a:t>
                      </a:r>
                      <a:r>
                        <a:rPr lang="ko-KR" altLang="en-US" sz="1600" dirty="0"/>
                        <a:t>로만 표현 가능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리스트형</a:t>
                      </a:r>
                      <a:r>
                        <a:rPr lang="ko-KR" altLang="en-US" sz="1600" dirty="0"/>
                        <a:t> 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list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여러 개의 데이터 들을 모은 것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[ 1,2,3,4,5</a:t>
                      </a:r>
                      <a:r>
                        <a:rPr lang="en-US" altLang="ko-KR" sz="1600" baseline="0" dirty="0"/>
                        <a:t> ]</a:t>
                      </a:r>
                    </a:p>
                    <a:p>
                      <a:pPr latinLnBrk="1"/>
                      <a:r>
                        <a:rPr lang="en-US" altLang="ko-KR" sz="1600" baseline="0" dirty="0"/>
                        <a:t>[‘apple’, ‘banana’, ‘citrus’, ‘lime’ ]</a:t>
                      </a:r>
                    </a:p>
                    <a:p>
                      <a:pPr latinLnBrk="1"/>
                      <a:r>
                        <a:rPr lang="en-US" altLang="ko-KR" sz="1600" baseline="0" dirty="0"/>
                        <a:t>[‘</a:t>
                      </a:r>
                      <a:r>
                        <a:rPr lang="en-US" altLang="ko-KR" sz="1600" baseline="0" dirty="0" err="1"/>
                        <a:t>kim</a:t>
                      </a:r>
                      <a:r>
                        <a:rPr lang="en-US" altLang="ko-KR" sz="1600" baseline="0" dirty="0"/>
                        <a:t>’, 1, 10, ‘park’, 5.123]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82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</a:t>
            </a:r>
            <a:r>
              <a:rPr lang="en-US" altLang="ko-KR"/>
              <a:t>(Variables)</a:t>
            </a:r>
            <a:r>
              <a:rPr lang="ko-KR" altLang="en-US"/>
              <a:t>란 무엇인가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프로그램에서 기억공간이 필요할 때 사용한다</a:t>
            </a:r>
            <a:endParaRPr lang="en-US" altLang="ko-KR"/>
          </a:p>
          <a:p>
            <a:pPr lvl="1"/>
            <a:r>
              <a:rPr lang="ko-KR" altLang="en-US"/>
              <a:t>프로그래머가 붙여준 이름이 있는 기억공간</a:t>
            </a:r>
            <a:endParaRPr lang="en-US" altLang="ko-KR"/>
          </a:p>
          <a:p>
            <a:pPr lvl="1"/>
            <a:r>
              <a:rPr lang="ko-KR" altLang="en-US"/>
              <a:t>하드웨어의 메모리를 할당 받아 사용</a:t>
            </a:r>
            <a:endParaRPr lang="en-US" altLang="ko-KR"/>
          </a:p>
          <a:p>
            <a:pPr lvl="1"/>
            <a:r>
              <a:rPr lang="ko-KR" altLang="en-US"/>
              <a:t>값을 기억하고 있다</a:t>
            </a:r>
            <a:endParaRPr lang="en-US" altLang="ko-KR"/>
          </a:p>
          <a:p>
            <a:pPr lvl="2"/>
            <a:r>
              <a:rPr lang="en-US" altLang="ko-KR"/>
              <a:t>2 </a:t>
            </a:r>
            <a:r>
              <a:rPr lang="ko-KR" altLang="en-US"/>
              <a:t>는 정수형</a:t>
            </a:r>
            <a:r>
              <a:rPr lang="en-US" altLang="ko-KR"/>
              <a:t>, 3.14159 </a:t>
            </a:r>
            <a:r>
              <a:rPr lang="ko-KR" altLang="en-US"/>
              <a:t>는 실수형 값</a:t>
            </a:r>
            <a:endParaRPr lang="en-US" altLang="ko-KR"/>
          </a:p>
          <a:p>
            <a:pPr lvl="2"/>
            <a:r>
              <a:rPr lang="en-US" altLang="ko-KR"/>
              <a:t>“Hello, World!” </a:t>
            </a:r>
            <a:r>
              <a:rPr lang="ko-KR" altLang="en-US"/>
              <a:t>은 문자열</a:t>
            </a:r>
            <a:endParaRPr lang="en-US" altLang="ko-KR"/>
          </a:p>
          <a:p>
            <a:pPr lvl="1"/>
            <a:r>
              <a:rPr lang="ko-KR" altLang="en-US"/>
              <a:t>다양한 데이터 형을 표현할 수 있다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74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파이썬에서</a:t>
            </a:r>
            <a:r>
              <a:rPr lang="ko-KR" altLang="en-US" dirty="0"/>
              <a:t> 사용하는 </a:t>
            </a:r>
            <a:r>
              <a:rPr lang="ko-KR" altLang="en-US" dirty="0" err="1"/>
              <a:t>데이터형</a:t>
            </a:r>
            <a:r>
              <a:rPr lang="ko-KR" altLang="en-US" dirty="0"/>
              <a:t>  </a:t>
            </a:r>
            <a:r>
              <a:rPr lang="en-US" altLang="ko-KR" dirty="0"/>
              <a:t>5</a:t>
            </a:r>
            <a:r>
              <a:rPr lang="ko-KR" altLang="en-US" dirty="0"/>
              <a:t>가지를 </a:t>
            </a:r>
            <a:r>
              <a:rPr lang="ko-KR" altLang="en-US" dirty="0" err="1"/>
              <a:t>나열하시오</a:t>
            </a:r>
            <a:endParaRPr lang="en-US" altLang="ko-KR" dirty="0"/>
          </a:p>
          <a:p>
            <a:r>
              <a:rPr lang="ko-KR" altLang="en-US" dirty="0"/>
              <a:t>문자열 형에서 사용 가능한 산술 연산자는 무엇인가</a:t>
            </a:r>
            <a:r>
              <a:rPr lang="en-US" altLang="ko-KR" dirty="0"/>
              <a:t>?</a:t>
            </a:r>
          </a:p>
          <a:p>
            <a:r>
              <a:rPr lang="ko-KR" altLang="en-US"/>
              <a:t>정수 </a:t>
            </a:r>
            <a:r>
              <a:rPr lang="ko-KR" altLang="en-US" dirty="0"/>
              <a:t>형에서 사용 가능한 산술 연산자는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722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00624" y="2689665"/>
            <a:ext cx="60462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변수 </a:t>
            </a:r>
            <a:r>
              <a:rPr lang="en-US" altLang="ko-KR" sz="4400" b="1" dirty="0">
                <a:solidFill>
                  <a:schemeClr val="bg1"/>
                </a:solidFill>
              </a:rPr>
              <a:t>: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ko-KR" altLang="en-US" sz="4400" b="1" dirty="0" err="1">
                <a:solidFill>
                  <a:schemeClr val="bg1"/>
                </a:solidFill>
              </a:rPr>
              <a:t>불리언</a:t>
            </a:r>
            <a:r>
              <a:rPr lang="en-US" altLang="ko-KR" sz="4400" b="1" dirty="0">
                <a:solidFill>
                  <a:schemeClr val="bg1"/>
                </a:solidFill>
              </a:rPr>
              <a:t>,</a:t>
            </a:r>
            <a:r>
              <a:rPr lang="ko-KR" altLang="en-US" sz="4400" b="1" dirty="0">
                <a:solidFill>
                  <a:schemeClr val="bg1"/>
                </a:solidFill>
              </a:rPr>
              <a:t> 리스트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4DD21562-825C-15A2-FB9F-3F8742E2AD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957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불리언형</a:t>
            </a:r>
            <a:r>
              <a:rPr lang="ko-KR" altLang="en-US" dirty="0"/>
              <a:t> 변수 이해하기</a:t>
            </a:r>
            <a:endParaRPr lang="en-US" altLang="ko-KR" dirty="0"/>
          </a:p>
          <a:p>
            <a:r>
              <a:rPr lang="ko-KR" altLang="en-US" dirty="0" err="1"/>
              <a:t>리스트형</a:t>
            </a:r>
            <a:r>
              <a:rPr lang="ko-KR" altLang="en-US" dirty="0"/>
              <a:t> 변수 이해하기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857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불리언</a:t>
            </a:r>
            <a:r>
              <a:rPr lang="ko-KR" altLang="en-US" dirty="0"/>
              <a:t> </a:t>
            </a:r>
            <a:r>
              <a:rPr lang="ko-KR" altLang="en-US" dirty="0" err="1"/>
              <a:t>변수형</a:t>
            </a:r>
            <a:r>
              <a:rPr lang="en-US" altLang="ko-KR" dirty="0"/>
              <a:t>, bool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boolean </a:t>
            </a:r>
            <a:r>
              <a:rPr lang="ko-KR" altLang="en-US"/>
              <a:t>또는</a:t>
            </a:r>
            <a:r>
              <a:rPr lang="en-US" altLang="ko-KR"/>
              <a:t> bool </a:t>
            </a:r>
            <a:r>
              <a:rPr lang="ko-KR" altLang="en-US"/>
              <a:t>형</a:t>
            </a:r>
            <a:endParaRPr lang="en-US" altLang="ko-KR"/>
          </a:p>
          <a:p>
            <a:pPr lvl="1"/>
            <a:r>
              <a:rPr lang="en-US" altLang="ko-KR"/>
              <a:t>True </a:t>
            </a:r>
            <a:r>
              <a:rPr lang="ko-KR" altLang="en-US"/>
              <a:t>와</a:t>
            </a:r>
            <a:r>
              <a:rPr lang="en-US" altLang="ko-KR"/>
              <a:t> False</a:t>
            </a:r>
            <a:r>
              <a:rPr lang="ko-KR" altLang="en-US"/>
              <a:t>로 결과가 나타난다</a:t>
            </a:r>
            <a:endParaRPr lang="en-US" altLang="ko-KR"/>
          </a:p>
          <a:p>
            <a:r>
              <a:rPr lang="ko-KR" altLang="en-US"/>
              <a:t>연산자</a:t>
            </a:r>
            <a:endParaRPr lang="en-US" altLang="ko-KR"/>
          </a:p>
          <a:p>
            <a:pPr lvl="1"/>
            <a:r>
              <a:rPr lang="en-US" altLang="ko-KR"/>
              <a:t>not, and, or</a:t>
            </a:r>
          </a:p>
          <a:p>
            <a:r>
              <a:rPr lang="ko-KR" altLang="en-US"/>
              <a:t>정수형</a:t>
            </a:r>
            <a:r>
              <a:rPr lang="en-US" altLang="ko-KR"/>
              <a:t> </a:t>
            </a:r>
            <a:r>
              <a:rPr lang="ko-KR" altLang="en-US"/>
              <a:t>또는 실수형</a:t>
            </a:r>
            <a:r>
              <a:rPr lang="en-US" altLang="ko-KR"/>
              <a:t> </a:t>
            </a:r>
            <a:r>
              <a:rPr lang="ko-KR" altLang="en-US"/>
              <a:t>값들 비교할 때 사용</a:t>
            </a:r>
            <a:endParaRPr lang="en-US" altLang="ko-KR"/>
          </a:p>
          <a:p>
            <a:pPr lvl="1"/>
            <a:r>
              <a:rPr lang="en-US" altLang="ko-KR"/>
              <a:t>i &lt; j, i &lt;= j, i &gt;= j, i &gt; j</a:t>
            </a:r>
          </a:p>
          <a:p>
            <a:pPr lvl="1"/>
            <a:r>
              <a:rPr lang="en-US" altLang="ko-KR"/>
              <a:t>i == j, i != j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70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 </a:t>
            </a:r>
            <a:r>
              <a:rPr lang="ko-KR" altLang="en-US" dirty="0"/>
              <a:t>변수 사용 예제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5833CC5C-C061-DD46-BB0E-21E0D38B2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08" y="1652320"/>
            <a:ext cx="5926181" cy="409053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DB056FF-F196-B24E-A9E6-F5DABF2EA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66" y="2016366"/>
            <a:ext cx="5201838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print(3 &gt; 5)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print(3+1 &lt; 6-1)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True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print(10 != 10)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False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037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 </a:t>
            </a:r>
            <a:r>
              <a:rPr lang="ko-KR" altLang="en-US" dirty="0"/>
              <a:t>변수 사용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5ACBF3EE-708E-164A-B5E5-958033AB3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08" y="1652320"/>
            <a:ext cx="5926181" cy="409053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6420D2A-65A3-8248-81AA-1613FDFB7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66" y="2016366"/>
            <a:ext cx="520183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a=9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b=3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c=6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print(a &gt; b and b &gt; c)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False</a:t>
            </a:r>
          </a:p>
          <a:p>
            <a:pPr>
              <a:lnSpc>
                <a:spcPct val="150000"/>
              </a:lnSpc>
            </a:pPr>
            <a:r>
              <a:rPr lang="en-US" altLang="ko-KR" sz="1600"/>
              <a:t>&gt;&gt;&gt; print(a </a:t>
            </a:r>
            <a:r>
              <a:rPr lang="en-US" altLang="ko-KR" sz="1600" dirty="0">
                <a:ea typeface="맑은 고딕" panose="020B0503020000020004" pitchFamily="50" charset="-127"/>
              </a:rPr>
              <a:t>&gt; b or b &gt; c)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True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074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변수형</a:t>
            </a:r>
            <a:r>
              <a:rPr lang="en-US" altLang="ko-KR" dirty="0"/>
              <a:t>, 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여러 개의 데이터들을 모은 것</a:t>
            </a:r>
            <a:endParaRPr lang="en-US" altLang="ko-KR" dirty="0"/>
          </a:p>
          <a:p>
            <a:pPr lvl="1"/>
            <a:r>
              <a:rPr lang="ko-KR" altLang="en-US" dirty="0"/>
              <a:t>집합적인</a:t>
            </a:r>
            <a:r>
              <a:rPr lang="en-US" altLang="ko-KR" dirty="0"/>
              <a:t> </a:t>
            </a:r>
            <a:r>
              <a:rPr lang="ko-KR" altLang="en-US" dirty="0"/>
              <a:t> 형태</a:t>
            </a:r>
            <a:endParaRPr lang="en-US" altLang="ko-KR" dirty="0"/>
          </a:p>
          <a:p>
            <a:pPr lvl="1"/>
            <a:r>
              <a:rPr lang="en-US" altLang="ko-KR" dirty="0"/>
              <a:t>Index</a:t>
            </a:r>
            <a:r>
              <a:rPr lang="ko-KR" altLang="en-US" dirty="0"/>
              <a:t>로 각 요소의 </a:t>
            </a:r>
            <a:r>
              <a:rPr lang="ko-KR" altLang="en-US" dirty="0" err="1"/>
              <a:t>변수명을</a:t>
            </a:r>
            <a:r>
              <a:rPr lang="ko-KR" altLang="en-US" dirty="0"/>
              <a:t> 지칭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fruits</a:t>
            </a:r>
            <a:r>
              <a:rPr lang="ko-KR" altLang="en-US" dirty="0"/>
              <a:t> </a:t>
            </a:r>
            <a:r>
              <a:rPr lang="en-US" altLang="ko-KR" dirty="0"/>
              <a:t>= [ ‘apple’, ‘banana’, ‘blueberry’, ‘lime’]</a:t>
            </a:r>
          </a:p>
          <a:p>
            <a:r>
              <a:rPr lang="en-US" altLang="ko-KR" dirty="0"/>
              <a:t>number</a:t>
            </a:r>
            <a:r>
              <a:rPr lang="ko-KR" altLang="en-US" dirty="0"/>
              <a:t> </a:t>
            </a:r>
            <a:r>
              <a:rPr lang="en-US" altLang="ko-KR" dirty="0"/>
              <a:t>= [ 1, 3, 5, 7, 11 ]</a:t>
            </a:r>
          </a:p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= [ 1, ‘</a:t>
            </a:r>
            <a:r>
              <a:rPr lang="en-US" altLang="ko-KR" dirty="0" err="1"/>
              <a:t>kmk</a:t>
            </a:r>
            <a:r>
              <a:rPr lang="en-US" altLang="ko-KR" dirty="0"/>
              <a:t>’, 2, ‘</a:t>
            </a:r>
            <a:r>
              <a:rPr lang="en-US" altLang="ko-KR" dirty="0" err="1"/>
              <a:t>ychoi</a:t>
            </a:r>
            <a:r>
              <a:rPr lang="en-US" altLang="ko-KR" dirty="0"/>
              <a:t>’, 3, ‘</a:t>
            </a:r>
            <a:r>
              <a:rPr lang="en-US" altLang="ko-KR" dirty="0" err="1"/>
              <a:t>dwjung</a:t>
            </a:r>
            <a:r>
              <a:rPr lang="en-US" altLang="ko-KR" dirty="0"/>
              <a:t>’ ]</a:t>
            </a:r>
          </a:p>
          <a:p>
            <a:pPr lvl="1"/>
            <a:endParaRPr lang="en-US" altLang="ko-KR" dirty="0">
              <a:highlight>
                <a:srgbClr val="00FF00"/>
              </a:highlight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25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변수형</a:t>
            </a:r>
            <a:r>
              <a:rPr lang="en-US" altLang="ko-KR" dirty="0"/>
              <a:t>, index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fruits</a:t>
            </a:r>
            <a:r>
              <a:rPr lang="ko-KR" altLang="en-US" dirty="0"/>
              <a:t> </a:t>
            </a:r>
            <a:r>
              <a:rPr lang="en-US" altLang="ko-KR" dirty="0"/>
              <a:t>= [ ‘apple’, ‘banana’, ‘blueberry’, ‘lime’]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number</a:t>
            </a:r>
            <a:r>
              <a:rPr lang="ko-KR" altLang="en-US" dirty="0"/>
              <a:t> </a:t>
            </a:r>
            <a:r>
              <a:rPr lang="en-US" altLang="ko-KR" dirty="0"/>
              <a:t>= [ 1,  3,  5,  7,  11 ]</a:t>
            </a:r>
          </a:p>
          <a:p>
            <a:pPr lvl="1"/>
            <a:endParaRPr lang="en-US" altLang="ko-KR" dirty="0">
              <a:highlight>
                <a:srgbClr val="00FF00"/>
              </a:highligh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88424" y="2464119"/>
            <a:ext cx="3129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99494" y="2464119"/>
            <a:ext cx="3129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75432" y="2460983"/>
            <a:ext cx="3129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307393" y="2460983"/>
            <a:ext cx="3129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56261" y="4257506"/>
            <a:ext cx="3129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44556" y="4257506"/>
            <a:ext cx="3129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32851" y="4257506"/>
            <a:ext cx="3129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740999" y="4257506"/>
            <a:ext cx="3129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49147" y="4257506"/>
            <a:ext cx="31290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9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08AA9097-05D9-4BF0-8D32-36583946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08" y="1652320"/>
            <a:ext cx="6454027" cy="402580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사용 예제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8505" y="1732668"/>
            <a:ext cx="7084756" cy="339530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altLang="ko-KR" dirty="0">
              <a:latin typeface="+mn-lt"/>
            </a:endParaRPr>
          </a:p>
          <a:p>
            <a:pPr marL="914400" lvl="2" indent="0">
              <a:buNone/>
            </a:pPr>
            <a:r>
              <a:rPr lang="en-US" altLang="ko-KR" dirty="0">
                <a:latin typeface="+mn-lt"/>
              </a:rPr>
              <a:t>&gt;&gt;&gt; fruits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= [ ‘apple’, ‘banana’, ‘blueberry’, ‘lime’]</a:t>
            </a:r>
          </a:p>
          <a:p>
            <a:pPr marL="914400" lvl="2" indent="0">
              <a:buNone/>
            </a:pPr>
            <a:r>
              <a:rPr lang="en-US" altLang="ko-KR" dirty="0">
                <a:latin typeface="+mn-lt"/>
              </a:rPr>
              <a:t>&gt;&gt;&gt; print(fruits[2])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FF6600"/>
                </a:solidFill>
                <a:latin typeface="+mn-lt"/>
              </a:rPr>
              <a:t>‘blueberry’</a:t>
            </a:r>
          </a:p>
          <a:p>
            <a:pPr marL="914400" lvl="2" indent="0">
              <a:buNone/>
            </a:pPr>
            <a:endParaRPr lang="en-US" altLang="ko-KR" dirty="0">
              <a:latin typeface="+mn-lt"/>
            </a:endParaRPr>
          </a:p>
          <a:p>
            <a:pPr marL="914400" lvl="2" indent="0">
              <a:buNone/>
            </a:pPr>
            <a:r>
              <a:rPr lang="en-US" altLang="ko-KR" dirty="0">
                <a:latin typeface="+mn-lt"/>
              </a:rPr>
              <a:t>&gt;&gt;&gt; numbers = [ 1, 2, 4, 7, 11, 16, 22, 29 ]</a:t>
            </a:r>
          </a:p>
          <a:p>
            <a:pPr marL="914400" lvl="2" indent="0">
              <a:buNone/>
            </a:pPr>
            <a:r>
              <a:rPr lang="en-US" altLang="ko-KR" dirty="0">
                <a:latin typeface="+mn-lt"/>
              </a:rPr>
              <a:t>&gt;&gt;&gt; print(numbers)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FF6600"/>
                </a:solidFill>
                <a:latin typeface="+mn-lt"/>
              </a:rPr>
              <a:t>[ 1, 2, 4, 7, 11, 16, 22, 29 ]</a:t>
            </a:r>
          </a:p>
          <a:p>
            <a:pPr lvl="1"/>
            <a:endParaRPr lang="en-US" altLang="ko-KR" dirty="0">
              <a:latin typeface="+mn-lt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9275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08AA9097-05D9-4BF0-8D32-36583946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09" y="1652320"/>
            <a:ext cx="6311564" cy="432983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사용 예제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675" y="1853248"/>
            <a:ext cx="7084756" cy="3854216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" altLang="ko-Kore-KR" dirty="0">
                <a:latin typeface="Century Gothic" panose="020B0502020202020204" pitchFamily="34" charset="0"/>
              </a:rPr>
              <a:t>&gt;&gt;&gt; a = list(range(10)) </a:t>
            </a:r>
          </a:p>
          <a:p>
            <a:pPr marL="914400" lvl="2" indent="0">
              <a:buNone/>
            </a:pPr>
            <a:r>
              <a:rPr lang="en" altLang="ko-Kore-KR" dirty="0">
                <a:latin typeface="Century Gothic" panose="020B0502020202020204" pitchFamily="34" charset="0"/>
              </a:rPr>
              <a:t>&gt;&gt;&gt; </a:t>
            </a:r>
            <a:r>
              <a:rPr lang="en-US" altLang="ko-Kore-KR" dirty="0">
                <a:latin typeface="Century Gothic" panose="020B0502020202020204" pitchFamily="34" charset="0"/>
              </a:rPr>
              <a:t>print(</a:t>
            </a:r>
            <a:r>
              <a:rPr lang="en" altLang="ko-Kore-KR" dirty="0">
                <a:latin typeface="Century Gothic" panose="020B0502020202020204" pitchFamily="34" charset="0"/>
              </a:rPr>
              <a:t>a)</a:t>
            </a:r>
          </a:p>
          <a:p>
            <a:pPr marL="914400" lvl="2" indent="0">
              <a:buNone/>
            </a:pPr>
            <a:r>
              <a:rPr lang="en" altLang="ko-Kore-KR" dirty="0">
                <a:solidFill>
                  <a:srgbClr val="FF6600"/>
                </a:solidFill>
                <a:latin typeface="Century Gothic" panose="020B0502020202020204" pitchFamily="34" charset="0"/>
              </a:rPr>
              <a:t>[0, 1, 2, 3, 4, 5, 6, 7, 8, 9]</a:t>
            </a:r>
          </a:p>
          <a:p>
            <a:pPr marL="914400" lvl="2" indent="0">
              <a:buNone/>
            </a:pPr>
            <a:endParaRPr lang="en" altLang="ko-Kore-KR" dirty="0">
              <a:solidFill>
                <a:srgbClr val="FF6600"/>
              </a:solidFill>
              <a:latin typeface="Century Gothic" panose="020B0502020202020204" pitchFamily="34" charset="0"/>
            </a:endParaRPr>
          </a:p>
          <a:p>
            <a:pPr marL="914400" lvl="2" indent="0">
              <a:buNone/>
            </a:pPr>
            <a:r>
              <a:rPr lang="en" altLang="ko-Kore-KR" dirty="0">
                <a:latin typeface="Century Gothic" panose="020B0502020202020204" pitchFamily="34" charset="0"/>
              </a:rPr>
              <a:t>&gt;&gt;&gt; print(a[2])</a:t>
            </a:r>
          </a:p>
          <a:p>
            <a:pPr marL="914400" lvl="2" indent="0">
              <a:buNone/>
            </a:pPr>
            <a:r>
              <a:rPr lang="en" altLang="ko-Kore-KR" dirty="0">
                <a:solidFill>
                  <a:srgbClr val="FF6600"/>
                </a:solidFill>
                <a:latin typeface="Century Gothic" panose="020B0502020202020204" pitchFamily="34" charset="0"/>
              </a:rPr>
              <a:t>2</a:t>
            </a:r>
          </a:p>
          <a:p>
            <a:pPr marL="914400" lvl="2" indent="0">
              <a:buNone/>
            </a:pPr>
            <a:r>
              <a:rPr lang="en" altLang="ko-Kore-KR" dirty="0">
                <a:latin typeface="Century Gothic" panose="020B0502020202020204" pitchFamily="34" charset="0"/>
              </a:rPr>
              <a:t>&gt;&gt;&gt; print(a[5])</a:t>
            </a:r>
          </a:p>
          <a:p>
            <a:pPr marL="914400" lvl="2" indent="0">
              <a:buNone/>
            </a:pPr>
            <a:r>
              <a:rPr lang="en" altLang="ko-Kore-KR" dirty="0">
                <a:solidFill>
                  <a:srgbClr val="FF6600"/>
                </a:solidFill>
                <a:latin typeface="Century Gothic" panose="020B0502020202020204" pitchFamily="34" charset="0"/>
              </a:rPr>
              <a:t>5</a:t>
            </a:r>
          </a:p>
          <a:p>
            <a:pPr marL="914400" lvl="2" indent="0">
              <a:buNone/>
            </a:pPr>
            <a:r>
              <a:rPr lang="en" altLang="ko-Kore-KR" dirty="0">
                <a:latin typeface="Century Gothic" panose="020B0502020202020204" pitchFamily="34" charset="0"/>
              </a:rPr>
              <a:t>&gt;&gt;&gt; print(a[0]+a[3])</a:t>
            </a:r>
          </a:p>
          <a:p>
            <a:pPr marL="914400" lvl="2" indent="0">
              <a:buNone/>
            </a:pPr>
            <a:r>
              <a:rPr lang="en" altLang="ko-Kore-KR" dirty="0">
                <a:solidFill>
                  <a:srgbClr val="FF6600"/>
                </a:solidFill>
                <a:latin typeface="Century Gothic" panose="020B0502020202020204" pitchFamily="34" charset="0"/>
              </a:rPr>
              <a:t>3</a:t>
            </a:r>
          </a:p>
          <a:p>
            <a:pPr marL="914400" lvl="2" indent="0">
              <a:buNone/>
            </a:pPr>
            <a:endParaRPr lang="en" altLang="ko-KR" dirty="0">
              <a:solidFill>
                <a:srgbClr val="FF66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2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언제 변수를 활용하는가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뭔가 기억 시켜 놓을 만한 요인이 생겼을 때</a:t>
            </a:r>
            <a:endParaRPr lang="en-US" altLang="ko-KR"/>
          </a:p>
          <a:p>
            <a:pPr lvl="1"/>
            <a:r>
              <a:rPr lang="ko-KR" altLang="en-US"/>
              <a:t>몇 번 실행 했는지</a:t>
            </a:r>
            <a:r>
              <a:rPr lang="en-US" altLang="ko-KR"/>
              <a:t> </a:t>
            </a:r>
            <a:r>
              <a:rPr lang="ko-KR" altLang="en-US"/>
              <a:t>확인하기 위하여 </a:t>
            </a:r>
            <a:r>
              <a:rPr lang="en-US" altLang="ko-KR"/>
              <a:t>count </a:t>
            </a:r>
            <a:r>
              <a:rPr lang="ko-KR" altLang="en-US"/>
              <a:t>필요할 때</a:t>
            </a:r>
            <a:endParaRPr lang="en-US" altLang="ko-KR"/>
          </a:p>
          <a:p>
            <a:pPr lvl="1"/>
            <a:r>
              <a:rPr lang="ko-KR" altLang="en-US"/>
              <a:t>사용자에게 입력 받은 값을 저장해 놓고 싶을 때</a:t>
            </a:r>
            <a:endParaRPr lang="en-US" altLang="ko-KR"/>
          </a:p>
          <a:p>
            <a:pPr lvl="1"/>
            <a:r>
              <a:rPr lang="ko-KR" altLang="en-US"/>
              <a:t>일정한 간격으로 숫자를 출력하려고 하는데</a:t>
            </a:r>
            <a:r>
              <a:rPr lang="en-US" altLang="ko-KR"/>
              <a:t>, </a:t>
            </a:r>
            <a:r>
              <a:rPr lang="ko-KR" altLang="en-US"/>
              <a:t>그 간격을 기억해 놓아야 할 때</a:t>
            </a:r>
            <a:endParaRPr lang="en-US" altLang="ko-KR"/>
          </a:p>
          <a:p>
            <a:pPr lvl="1"/>
            <a:r>
              <a:rPr lang="ko-KR" altLang="en-US"/>
              <a:t>특정한 조건을 지정하여 저장 할 때</a:t>
            </a:r>
            <a:endParaRPr lang="en-US" altLang="ko-KR"/>
          </a:p>
          <a:p>
            <a:pPr lvl="1"/>
            <a:r>
              <a:rPr lang="ko-KR" altLang="en-US"/>
              <a:t>반복문을 사용하는데 반복 횟수를 저장해야 할 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89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08AA9097-05D9-4BF0-8D32-36583946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08" y="1652320"/>
            <a:ext cx="6418569" cy="432983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사용 예제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37542"/>
            <a:ext cx="7084756" cy="3735931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r>
              <a:rPr lang="en" altLang="ko-Kore-KR" dirty="0">
                <a:latin typeface="+mn-lt"/>
              </a:rPr>
              <a:t>&gt;&gt;&gt; animal = [‘dog’, ‘bird’, ‘rabbit’, ‘sheep’]</a:t>
            </a:r>
          </a:p>
          <a:p>
            <a:pPr marL="914400" lvl="2" indent="0">
              <a:buNone/>
            </a:pPr>
            <a:r>
              <a:rPr lang="en" altLang="ko-Kore-KR" dirty="0">
                <a:latin typeface="+mn-lt"/>
              </a:rPr>
              <a:t>&gt;&gt;&gt; </a:t>
            </a:r>
            <a:r>
              <a:rPr lang="en-US" altLang="ko-Kore-KR" dirty="0">
                <a:latin typeface="+mn-lt"/>
              </a:rPr>
              <a:t>print(animal[</a:t>
            </a:r>
            <a:r>
              <a:rPr lang="en" altLang="ko-Kore-KR" dirty="0">
                <a:latin typeface="+mn-lt"/>
              </a:rPr>
              <a:t>0])</a:t>
            </a:r>
          </a:p>
          <a:p>
            <a:pPr marL="914400" lvl="2" indent="0">
              <a:buNone/>
            </a:pPr>
            <a:r>
              <a:rPr lang="en-US" altLang="ko-Kore-KR" dirty="0">
                <a:solidFill>
                  <a:srgbClr val="FF6600"/>
                </a:solidFill>
                <a:latin typeface="+mn-lt"/>
              </a:rPr>
              <a:t>dog</a:t>
            </a:r>
            <a:endParaRPr lang="en" altLang="ko-Kore-KR" dirty="0">
              <a:solidFill>
                <a:srgbClr val="FF6600"/>
              </a:solidFill>
              <a:latin typeface="+mn-lt"/>
            </a:endParaRPr>
          </a:p>
          <a:p>
            <a:pPr marL="914400" lvl="2" indent="0">
              <a:buNone/>
            </a:pPr>
            <a:r>
              <a:rPr lang="en" altLang="ko-Kore-KR" dirty="0">
                <a:latin typeface="+mn-lt"/>
              </a:rPr>
              <a:t>&gt;&gt;&gt; </a:t>
            </a:r>
            <a:r>
              <a:rPr lang="en-US" altLang="ko-Kore-KR" dirty="0">
                <a:latin typeface="+mn-lt"/>
              </a:rPr>
              <a:t>print(animal[</a:t>
            </a:r>
            <a:r>
              <a:rPr lang="en" altLang="ko-Kore-KR" dirty="0">
                <a:latin typeface="+mn-lt"/>
              </a:rPr>
              <a:t>1])</a:t>
            </a:r>
          </a:p>
          <a:p>
            <a:pPr marL="914400" lvl="2" indent="0">
              <a:buNone/>
            </a:pPr>
            <a:r>
              <a:rPr lang="en" altLang="ko-Kore-KR" dirty="0">
                <a:solidFill>
                  <a:srgbClr val="FF6600"/>
                </a:solidFill>
                <a:latin typeface="+mn-lt"/>
              </a:rPr>
              <a:t>bird</a:t>
            </a:r>
          </a:p>
          <a:p>
            <a:pPr marL="914400" lvl="2" indent="0">
              <a:buNone/>
            </a:pPr>
            <a:r>
              <a:rPr lang="en" altLang="ko-Kore-KR" dirty="0">
                <a:latin typeface="+mn-lt"/>
              </a:rPr>
              <a:t>&gt;&gt;&gt; </a:t>
            </a:r>
            <a:r>
              <a:rPr lang="en-US" altLang="ko-Kore-KR" dirty="0">
                <a:latin typeface="+mn-lt"/>
              </a:rPr>
              <a:t>print(animal[</a:t>
            </a:r>
            <a:r>
              <a:rPr lang="en" altLang="ko-Kore-KR" dirty="0">
                <a:latin typeface="+mn-lt"/>
              </a:rPr>
              <a:t>2])</a:t>
            </a:r>
          </a:p>
          <a:p>
            <a:pPr marL="914400" lvl="2" indent="0">
              <a:buNone/>
            </a:pPr>
            <a:r>
              <a:rPr lang="en" altLang="ko-Kore-KR" dirty="0">
                <a:solidFill>
                  <a:srgbClr val="FF6600"/>
                </a:solidFill>
                <a:latin typeface="+mn-lt"/>
              </a:rPr>
              <a:t>rabbit</a:t>
            </a:r>
          </a:p>
          <a:p>
            <a:pPr marL="914400" lvl="2" indent="0">
              <a:buNone/>
            </a:pPr>
            <a:r>
              <a:rPr lang="en" altLang="ko-Kore-KR" dirty="0">
                <a:latin typeface="+mn-lt"/>
              </a:rPr>
              <a:t>&gt;&gt;&gt; </a:t>
            </a:r>
            <a:r>
              <a:rPr lang="en-US" altLang="ko-Kore-KR" dirty="0">
                <a:latin typeface="+mn-lt"/>
              </a:rPr>
              <a:t>print(animal[</a:t>
            </a:r>
            <a:r>
              <a:rPr lang="en" altLang="ko-Kore-KR" dirty="0">
                <a:latin typeface="+mn-lt"/>
              </a:rPr>
              <a:t>3])</a:t>
            </a:r>
          </a:p>
          <a:p>
            <a:pPr marL="914400" lvl="2" indent="0">
              <a:buNone/>
            </a:pPr>
            <a:r>
              <a:rPr lang="en" altLang="ko-Kore-KR" dirty="0">
                <a:solidFill>
                  <a:srgbClr val="FF6600"/>
                </a:solidFill>
                <a:latin typeface="+mn-lt"/>
              </a:rPr>
              <a:t>sheep</a:t>
            </a:r>
          </a:p>
          <a:p>
            <a:pPr marL="914400" lvl="2" indent="0">
              <a:buNone/>
            </a:pPr>
            <a:endParaRPr lang="en" altLang="ko-Kore-KR" dirty="0">
              <a:solidFill>
                <a:srgbClr val="FF6600"/>
              </a:solidFill>
              <a:latin typeface="+mn-lt"/>
            </a:endParaRPr>
          </a:p>
          <a:p>
            <a:pPr marL="914400" lvl="2" indent="0">
              <a:buNone/>
            </a:pPr>
            <a:endParaRPr lang="en" altLang="ko-KR"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67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" altLang="ko-Kore-KR" dirty="0"/>
              <a:t>animal = [‘dog’, ‘bird’, ‘rabbit’, ‘sheep’]</a:t>
            </a:r>
            <a:r>
              <a:rPr lang="ko-KR" altLang="en-US" dirty="0"/>
              <a:t>의 아이템을  제일 뒤에 있는 것 </a:t>
            </a:r>
            <a:r>
              <a:rPr lang="ko-KR" altLang="en-US" dirty="0" err="1"/>
              <a:t>부터</a:t>
            </a:r>
            <a:r>
              <a:rPr lang="ko-KR" altLang="en-US" dirty="0"/>
              <a:t> 한 줄에 하나씩 </a:t>
            </a:r>
            <a:r>
              <a:rPr lang="ko-KR" altLang="en-US" dirty="0" err="1"/>
              <a:t>출력하시오</a:t>
            </a:r>
            <a:endParaRPr lang="en" altLang="ko-Kore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51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08AA9097-05D9-4BF0-8D32-36583946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02" y="1656710"/>
            <a:ext cx="5708343" cy="353262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52320"/>
            <a:ext cx="7084756" cy="3735931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endParaRPr lang="en-US" altLang="ko-KR" dirty="0">
              <a:solidFill>
                <a:srgbClr val="FF6600"/>
              </a:solidFill>
            </a:endParaRPr>
          </a:p>
          <a:p>
            <a:pPr marL="914400" lvl="2" indent="0">
              <a:buNone/>
            </a:pPr>
            <a:r>
              <a:rPr lang="en" altLang="ko-Kore-KR" sz="1800" dirty="0"/>
              <a:t>animal = [‘dog’, ‘bird’, ‘rabbit’, ‘sheep’]</a:t>
            </a:r>
          </a:p>
          <a:p>
            <a:pPr marL="914400" lvl="2" indent="0">
              <a:buNone/>
            </a:pPr>
            <a:r>
              <a:rPr lang="en-US" altLang="ko-Kore-KR" sz="1800" dirty="0"/>
              <a:t>print(animal[3</a:t>
            </a:r>
            <a:r>
              <a:rPr lang="en" altLang="ko-Kore-KR" sz="1800" dirty="0"/>
              <a:t>])</a:t>
            </a:r>
          </a:p>
          <a:p>
            <a:pPr marL="914400" lvl="2" indent="0">
              <a:buNone/>
            </a:pPr>
            <a:r>
              <a:rPr lang="en-US" altLang="ko-Kore-KR" sz="1800" dirty="0"/>
              <a:t>print(animal[</a:t>
            </a:r>
            <a:r>
              <a:rPr lang="en" altLang="ko-Kore-KR" sz="1800" dirty="0"/>
              <a:t>2])</a:t>
            </a:r>
          </a:p>
          <a:p>
            <a:pPr marL="914400" lvl="2" indent="0">
              <a:buNone/>
            </a:pPr>
            <a:r>
              <a:rPr lang="en-US" altLang="ko-Kore-KR" sz="1800" dirty="0"/>
              <a:t>print(animal[</a:t>
            </a:r>
            <a:r>
              <a:rPr lang="en" altLang="ko-Kore-KR" sz="1800" dirty="0"/>
              <a:t>1])</a:t>
            </a:r>
          </a:p>
          <a:p>
            <a:pPr marL="914400" lvl="2" indent="0">
              <a:buNone/>
            </a:pPr>
            <a:r>
              <a:rPr lang="en-US" altLang="ko-Kore-KR" sz="1800" dirty="0"/>
              <a:t>print(animal[</a:t>
            </a:r>
            <a:r>
              <a:rPr lang="en" altLang="ko-Kore-KR" sz="1800" dirty="0"/>
              <a:t>0])</a:t>
            </a:r>
          </a:p>
          <a:p>
            <a:pPr marL="914400" lvl="2" indent="0">
              <a:buNone/>
            </a:pPr>
            <a:endParaRPr lang="en" altLang="ko-Kore-KR" dirty="0">
              <a:solidFill>
                <a:srgbClr val="FF6600"/>
              </a:solidFill>
            </a:endParaRPr>
          </a:p>
          <a:p>
            <a:pPr marL="914400" lvl="2" indent="0">
              <a:buNone/>
            </a:pPr>
            <a:endParaRPr lang="en" altLang="ko-KR" dirty="0">
              <a:solidFill>
                <a:srgbClr val="FF66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79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08AA9097-05D9-4BF0-8D32-365839469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02" y="1656710"/>
            <a:ext cx="5708343" cy="353262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 </a:t>
            </a:r>
            <a:r>
              <a:rPr lang="en-US" altLang="ko-KR" dirty="0"/>
              <a:t>for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652320"/>
            <a:ext cx="7084756" cy="3735931"/>
          </a:xfrm>
        </p:spPr>
        <p:txBody>
          <a:bodyPr>
            <a:noAutofit/>
          </a:bodyPr>
          <a:lstStyle/>
          <a:p>
            <a:pPr marL="914400" lvl="2" indent="0">
              <a:buNone/>
            </a:pPr>
            <a:endParaRPr lang="en-US" altLang="ko-KR" dirty="0">
              <a:solidFill>
                <a:srgbClr val="FF6600"/>
              </a:solidFill>
            </a:endParaRPr>
          </a:p>
          <a:p>
            <a:pPr marL="914400" lvl="2" indent="0">
              <a:buNone/>
            </a:pPr>
            <a:r>
              <a:rPr lang="en" altLang="ko-Kore-KR" sz="1800" dirty="0"/>
              <a:t>animal = [‘dog’, ‘bird’, ‘rabbit’, ‘sheep’]</a:t>
            </a:r>
          </a:p>
          <a:p>
            <a:pPr marL="914400" lvl="2" indent="0">
              <a:buNone/>
            </a:pPr>
            <a:r>
              <a:rPr lang="en-US" altLang="ko-Kore-KR" sz="1800" dirty="0">
                <a:solidFill>
                  <a:srgbClr val="FF6600"/>
                </a:solidFill>
              </a:rPr>
              <a:t>for </a:t>
            </a:r>
            <a:r>
              <a:rPr lang="en-US" altLang="ko-Kore-KR" sz="1800" dirty="0" err="1">
                <a:solidFill>
                  <a:srgbClr val="FF6600"/>
                </a:solidFill>
              </a:rPr>
              <a:t>i</a:t>
            </a:r>
            <a:r>
              <a:rPr lang="en-US" altLang="ko-Kore-KR" sz="1800" dirty="0">
                <a:solidFill>
                  <a:srgbClr val="FF6600"/>
                </a:solidFill>
              </a:rPr>
              <a:t> in range( </a:t>
            </a:r>
            <a:r>
              <a:rPr lang="en-US" altLang="ko-Kore-KR" sz="1800" dirty="0" err="1">
                <a:solidFill>
                  <a:srgbClr val="FF6600"/>
                </a:solidFill>
              </a:rPr>
              <a:t>len</a:t>
            </a:r>
            <a:r>
              <a:rPr lang="en-US" altLang="ko-Kore-KR" sz="1800" dirty="0">
                <a:solidFill>
                  <a:srgbClr val="FF6600"/>
                </a:solidFill>
              </a:rPr>
              <a:t>(animal) ) :</a:t>
            </a:r>
          </a:p>
          <a:p>
            <a:pPr marL="914400" lvl="2" indent="0">
              <a:buNone/>
            </a:pPr>
            <a:r>
              <a:rPr lang="en-US" altLang="ko-Kore-KR" sz="1800" dirty="0">
                <a:solidFill>
                  <a:srgbClr val="FF6600"/>
                </a:solidFill>
              </a:rPr>
              <a:t>   print( animal[ </a:t>
            </a:r>
            <a:r>
              <a:rPr lang="en-US" altLang="ko-Kore-KR" sz="1800" dirty="0" err="1">
                <a:solidFill>
                  <a:srgbClr val="FF6600"/>
                </a:solidFill>
              </a:rPr>
              <a:t>len</a:t>
            </a:r>
            <a:r>
              <a:rPr lang="en-US" altLang="ko-Kore-KR" sz="1800" dirty="0">
                <a:solidFill>
                  <a:srgbClr val="FF6600"/>
                </a:solidFill>
              </a:rPr>
              <a:t>(animal) - </a:t>
            </a:r>
            <a:r>
              <a:rPr lang="en-US" altLang="ko-Kore-KR" sz="1800" dirty="0" err="1">
                <a:solidFill>
                  <a:srgbClr val="FF6600"/>
                </a:solidFill>
              </a:rPr>
              <a:t>i</a:t>
            </a:r>
            <a:r>
              <a:rPr lang="en-US" altLang="ko-Kore-KR" sz="1800" dirty="0">
                <a:solidFill>
                  <a:srgbClr val="FF6600"/>
                </a:solidFill>
              </a:rPr>
              <a:t> - 1] )  </a:t>
            </a:r>
          </a:p>
          <a:p>
            <a:pPr marL="914400" lvl="2" indent="0">
              <a:buNone/>
            </a:pPr>
            <a:endParaRPr lang="en-US" altLang="ko-Kore-KR" dirty="0">
              <a:solidFill>
                <a:srgbClr val="FF6600"/>
              </a:solidFill>
            </a:endParaRPr>
          </a:p>
          <a:p>
            <a:pPr marL="914400" lvl="2" indent="0">
              <a:buNone/>
            </a:pPr>
            <a:endParaRPr lang="en" altLang="ko-KR" dirty="0">
              <a:solidFill>
                <a:srgbClr val="FF66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08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변수의 </a:t>
            </a:r>
            <a:r>
              <a:rPr lang="ko-KR" altLang="en-US" dirty="0" err="1"/>
              <a:t>데이터형</a:t>
            </a:r>
            <a:endParaRPr lang="en-US" altLang="ko-KR" dirty="0"/>
          </a:p>
          <a:p>
            <a:pPr lvl="1"/>
            <a:r>
              <a:rPr lang="ko-KR" altLang="en-US" dirty="0" err="1"/>
              <a:t>불리안형</a:t>
            </a:r>
            <a:endParaRPr lang="en-US" altLang="ko-KR" dirty="0"/>
          </a:p>
          <a:p>
            <a:pPr lvl="1"/>
            <a:r>
              <a:rPr lang="ko-KR" altLang="en-US" dirty="0" err="1"/>
              <a:t>리스트형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2702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Boolean datatype</a:t>
            </a:r>
            <a:r>
              <a:rPr lang="ko-KR" altLang="en-US" dirty="0"/>
              <a:t>에 지정 가능한 </a:t>
            </a:r>
            <a:r>
              <a:rPr lang="en-US" altLang="ko-KR" dirty="0"/>
              <a:t>2</a:t>
            </a:r>
            <a:r>
              <a:rPr lang="ko-KR" altLang="en-US" dirty="0"/>
              <a:t>가지 값을 쓰시오</a:t>
            </a:r>
            <a:endParaRPr lang="en-US" altLang="ko-KR" dirty="0"/>
          </a:p>
          <a:p>
            <a:r>
              <a:rPr lang="ko-KR" altLang="en-US" dirty="0"/>
              <a:t>리스트 형에서 각 아이템을 불러올 때 </a:t>
            </a:r>
            <a:r>
              <a:rPr lang="en-US" altLang="ko-KR" dirty="0"/>
              <a:t>index</a:t>
            </a:r>
            <a:r>
              <a:rPr lang="ko-KR" altLang="en-US" dirty="0"/>
              <a:t>를 쓴다</a:t>
            </a:r>
            <a:r>
              <a:rPr lang="en-US" altLang="ko-KR" dirty="0"/>
              <a:t>. </a:t>
            </a:r>
            <a:r>
              <a:rPr lang="ko-KR" altLang="en-US" dirty="0"/>
              <a:t>첫번째 아이템의 </a:t>
            </a:r>
            <a:r>
              <a:rPr lang="en-US" altLang="ko-KR" dirty="0"/>
              <a:t>index</a:t>
            </a:r>
            <a:r>
              <a:rPr lang="ko-KR" altLang="en-US" dirty="0"/>
              <a:t>값은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8897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238695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주석 달기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F19C67BB-D93C-755D-B192-6521C4A8A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9675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표현</a:t>
            </a:r>
            <a:r>
              <a:rPr lang="en-US" altLang="ko-KR" dirty="0"/>
              <a:t>, </a:t>
            </a:r>
            <a:r>
              <a:rPr lang="ko-KR" altLang="en-US" dirty="0"/>
              <a:t>명령문</a:t>
            </a:r>
            <a:r>
              <a:rPr lang="en-US" altLang="ko-KR" dirty="0"/>
              <a:t>, </a:t>
            </a:r>
            <a:r>
              <a:rPr lang="ko-KR" altLang="en-US" dirty="0"/>
              <a:t>주석이 무엇인지 알아보기</a:t>
            </a:r>
            <a:endParaRPr lang="en-US" altLang="ko-KR" dirty="0"/>
          </a:p>
          <a:p>
            <a:r>
              <a:rPr lang="ko-KR" altLang="en-US" dirty="0"/>
              <a:t>주석 사용방법 이해하기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3493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448328" cy="1400530"/>
          </a:xfrm>
        </p:spPr>
        <p:txBody>
          <a:bodyPr/>
          <a:lstStyle/>
          <a:p>
            <a:r>
              <a:rPr lang="ko-KR" altLang="en-US" sz="2800" dirty="0"/>
              <a:t>표현</a:t>
            </a:r>
            <a:r>
              <a:rPr lang="en-US" altLang="ko-KR" sz="2800" dirty="0"/>
              <a:t>(Expression) </a:t>
            </a:r>
            <a:r>
              <a:rPr lang="ko-KR" altLang="en-US" sz="2800" dirty="0"/>
              <a:t>및 명령문</a:t>
            </a:r>
            <a:r>
              <a:rPr lang="en-US" altLang="ko-KR" sz="2800" dirty="0"/>
              <a:t>(Statement)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표현</a:t>
            </a:r>
            <a:r>
              <a:rPr lang="en-US" altLang="ko-KR" dirty="0"/>
              <a:t>(Expression)</a:t>
            </a:r>
          </a:p>
          <a:p>
            <a:pPr lvl="1"/>
            <a:r>
              <a:rPr lang="ko-KR" altLang="en-US" dirty="0"/>
              <a:t>값과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연산자의 조합</a:t>
            </a:r>
            <a:endParaRPr lang="en-US" altLang="ko-KR" dirty="0"/>
          </a:p>
          <a:p>
            <a:pPr lvl="1"/>
            <a:r>
              <a:rPr lang="ko-KR" altLang="en-US" dirty="0"/>
              <a:t>값</a:t>
            </a:r>
            <a:r>
              <a:rPr lang="en-US" altLang="ko-KR" dirty="0"/>
              <a:t>(value) </a:t>
            </a:r>
            <a:r>
              <a:rPr lang="ko-KR" altLang="en-US" dirty="0"/>
              <a:t>자체는 표현으로 간주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&gt;&gt; 5+3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명령문</a:t>
            </a:r>
            <a:r>
              <a:rPr lang="en-US" altLang="ko-KR" dirty="0"/>
              <a:t>(Statement)</a:t>
            </a:r>
          </a:p>
          <a:p>
            <a:pPr lvl="1"/>
            <a:r>
              <a:rPr lang="ko-KR" altLang="en-US" dirty="0" err="1"/>
              <a:t>파이썬</a:t>
            </a:r>
            <a:r>
              <a:rPr lang="en-US" altLang="ko-KR" dirty="0"/>
              <a:t> </a:t>
            </a:r>
            <a:r>
              <a:rPr lang="ko-KR" altLang="en-US" dirty="0"/>
              <a:t>인터프리터가 실행할 수 있는 코드의 단위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&gt;&gt; age = </a:t>
            </a:r>
            <a:r>
              <a:rPr lang="en-US" altLang="ko-KR" dirty="0" err="1"/>
              <a:t>int</a:t>
            </a:r>
            <a:r>
              <a:rPr lang="en-US" altLang="ko-KR" dirty="0"/>
              <a:t>(input(“</a:t>
            </a:r>
            <a:r>
              <a:rPr lang="ko-KR" altLang="en-US" dirty="0"/>
              <a:t>당신의 나이를 입력하세요 </a:t>
            </a:r>
            <a:r>
              <a:rPr lang="en-US" altLang="ko-KR" dirty="0"/>
              <a:t>“))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5902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주석 </a:t>
            </a:r>
            <a:r>
              <a:rPr lang="en-US" altLang="ko-KR"/>
              <a:t>(Comments)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주석에는 </a:t>
            </a:r>
            <a:endParaRPr lang="en-US" altLang="ko-KR" dirty="0"/>
          </a:p>
          <a:p>
            <a:pPr lvl="1"/>
            <a:r>
              <a:rPr lang="ko-KR" altLang="en-US" dirty="0"/>
              <a:t>프로그램 작성자</a:t>
            </a:r>
            <a:r>
              <a:rPr lang="en-US" altLang="ko-KR" dirty="0"/>
              <a:t>, </a:t>
            </a:r>
            <a:r>
              <a:rPr lang="ko-KR" altLang="en-US" dirty="0"/>
              <a:t>일자</a:t>
            </a:r>
            <a:r>
              <a:rPr lang="en-US" altLang="ko-KR" dirty="0"/>
              <a:t>, </a:t>
            </a:r>
            <a:r>
              <a:rPr lang="ko-KR" altLang="en-US" dirty="0"/>
              <a:t>코드의 성격을 기술</a:t>
            </a:r>
            <a:endParaRPr lang="en-US" altLang="ko-KR" dirty="0"/>
          </a:p>
          <a:p>
            <a:pPr lvl="1"/>
            <a:r>
              <a:rPr lang="ko-KR" altLang="en-US" dirty="0"/>
              <a:t>프로그램 코드 일부로 취급하지 않는다</a:t>
            </a:r>
            <a:endParaRPr lang="en-US" altLang="ko-KR" dirty="0"/>
          </a:p>
          <a:p>
            <a:pPr lvl="1"/>
            <a:r>
              <a:rPr lang="ko-KR" altLang="en-US" dirty="0"/>
              <a:t>프로그래머의 이해를 돕기 위하여 활용</a:t>
            </a:r>
            <a:endParaRPr lang="en-US" altLang="ko-KR" dirty="0"/>
          </a:p>
          <a:p>
            <a:r>
              <a:rPr lang="ko-KR" altLang="en-US" dirty="0"/>
              <a:t>한 줄 주석</a:t>
            </a:r>
            <a:endParaRPr lang="en-US" altLang="ko-KR" dirty="0"/>
          </a:p>
          <a:p>
            <a:pPr lvl="1"/>
            <a:r>
              <a:rPr lang="ko-KR" altLang="en-US" dirty="0" err="1"/>
              <a:t>해쉬</a:t>
            </a:r>
            <a:r>
              <a:rPr lang="ko-KR" altLang="en-US" dirty="0"/>
              <a:t> 문자</a:t>
            </a:r>
            <a:r>
              <a:rPr lang="en-US" altLang="ko-KR" dirty="0"/>
              <a:t>(#)</a:t>
            </a:r>
            <a:r>
              <a:rPr lang="ko-KR" altLang="en-US" dirty="0"/>
              <a:t>로 시작하고 </a:t>
            </a:r>
            <a:endParaRPr lang="en-US" altLang="ko-KR" dirty="0"/>
          </a:p>
          <a:p>
            <a:pPr lvl="1"/>
            <a:r>
              <a:rPr lang="ko-KR" altLang="en-US" dirty="0"/>
              <a:t>물리적으로 해당 줄이 끝날 때까지 주석 처리 </a:t>
            </a:r>
            <a:endParaRPr lang="en-US" altLang="ko-KR" dirty="0"/>
          </a:p>
          <a:p>
            <a:r>
              <a:rPr lang="ko-KR" altLang="en-US" dirty="0"/>
              <a:t>여러 줄 주석처리  </a:t>
            </a:r>
            <a:endParaRPr lang="en-US" altLang="ko-KR" dirty="0"/>
          </a:p>
          <a:p>
            <a:pPr lvl="1"/>
            <a:r>
              <a:rPr lang="en-US" altLang="ko-KR" dirty="0"/>
              <a:t>’’’ </a:t>
            </a:r>
            <a:r>
              <a:rPr lang="ko-KR" altLang="en-US" dirty="0"/>
              <a:t>으로 시작하고</a:t>
            </a:r>
            <a:r>
              <a:rPr lang="en-US" altLang="ko-KR" dirty="0"/>
              <a:t>, ’’’ </a:t>
            </a:r>
            <a:r>
              <a:rPr lang="ko-KR" altLang="en-US" dirty="0"/>
              <a:t>로 끝낸다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40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변수명</a:t>
            </a:r>
            <a:r>
              <a:rPr lang="en-US" altLang="ko-KR"/>
              <a:t>(Variable Name)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문자와 숫자등을 저장하는 공간 </a:t>
            </a:r>
            <a:endParaRPr lang="en-US" altLang="ko-KR"/>
          </a:p>
          <a:p>
            <a:r>
              <a:rPr lang="ko-KR" altLang="en-US"/>
              <a:t>변수명은 문자로 시작되어야 한다</a:t>
            </a:r>
            <a:endParaRPr lang="en-US" altLang="ko-KR"/>
          </a:p>
          <a:p>
            <a:pPr lvl="1"/>
            <a:r>
              <a:rPr lang="ko-KR" altLang="en-US"/>
              <a:t>사용 가능한 변수명</a:t>
            </a:r>
            <a:endParaRPr lang="en-US" altLang="ko-KR"/>
          </a:p>
          <a:p>
            <a:pPr lvl="2"/>
            <a:r>
              <a:rPr lang="en-US" altLang="ko-KR"/>
              <a:t>myname, name, age, height</a:t>
            </a:r>
          </a:p>
          <a:p>
            <a:pPr lvl="2"/>
            <a:r>
              <a:rPr lang="en-US" altLang="ko-KR"/>
              <a:t>price_of_tea, student_no, idenfication_code</a:t>
            </a:r>
          </a:p>
          <a:p>
            <a:pPr lvl="2"/>
            <a:r>
              <a:rPr lang="ko-KR" altLang="en-US"/>
              <a:t>나이</a:t>
            </a:r>
            <a:r>
              <a:rPr lang="en-US" altLang="ko-KR"/>
              <a:t>, </a:t>
            </a:r>
            <a:r>
              <a:rPr lang="ko-KR" altLang="en-US"/>
              <a:t>이름</a:t>
            </a:r>
            <a:r>
              <a:rPr lang="en-US" altLang="ko-KR"/>
              <a:t>, </a:t>
            </a:r>
            <a:r>
              <a:rPr lang="ko-KR" altLang="en-US"/>
              <a:t>소속기관</a:t>
            </a:r>
            <a:endParaRPr lang="en-US" altLang="ko-KR"/>
          </a:p>
          <a:p>
            <a:pPr lvl="2"/>
            <a:r>
              <a:rPr lang="ko-KR" altLang="en-US"/>
              <a:t>한글</a:t>
            </a:r>
            <a:r>
              <a:rPr lang="en-US" altLang="ko-KR"/>
              <a:t> </a:t>
            </a:r>
            <a:r>
              <a:rPr lang="ko-KR" altLang="en-US"/>
              <a:t>변수명도 변수명으로 사용 가능</a:t>
            </a:r>
            <a:endParaRPr lang="en-US" altLang="ko-KR"/>
          </a:p>
          <a:p>
            <a:pPr lvl="3"/>
            <a:r>
              <a:rPr lang="ko-KR" altLang="en-US"/>
              <a:t>하지만</a:t>
            </a:r>
            <a:r>
              <a:rPr lang="en-US" altLang="ko-KR"/>
              <a:t>, </a:t>
            </a:r>
            <a:r>
              <a:rPr lang="ko-KR" altLang="en-US"/>
              <a:t>다른 컴퓨터 언어와 호환되는 경우 한글 변수명 사용불가</a:t>
            </a:r>
            <a:endParaRPr lang="en-US" altLang="ko-KR"/>
          </a:p>
          <a:p>
            <a:pPr lvl="1"/>
            <a:r>
              <a:rPr lang="ko-KR" altLang="en-US"/>
              <a:t>사용 불가능한 변수명</a:t>
            </a:r>
            <a:endParaRPr lang="en-US" altLang="ko-KR"/>
          </a:p>
          <a:p>
            <a:pPr lvl="2"/>
            <a:r>
              <a:rPr lang="en-US" altLang="ko-KR"/>
              <a:t>100_name, class, break, False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487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주석 </a:t>
            </a:r>
            <a:r>
              <a:rPr lang="en-US" altLang="ko-KR"/>
              <a:t>(Comments) (2/2)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주석에서는 문법을 지킬 필요 없음</a:t>
            </a:r>
            <a:endParaRPr lang="en-US" altLang="ko-KR" dirty="0"/>
          </a:p>
          <a:p>
            <a:pPr lvl="1"/>
            <a:r>
              <a:rPr lang="ko-KR" altLang="en-US" dirty="0"/>
              <a:t>한 줄 주석</a:t>
            </a:r>
            <a:endParaRPr lang="en-US" altLang="ko-KR" dirty="0"/>
          </a:p>
          <a:p>
            <a:pPr lvl="2"/>
            <a:r>
              <a:rPr lang="en-US" altLang="ko-KR" dirty="0"/>
              <a:t># this code is adding two integers</a:t>
            </a:r>
          </a:p>
          <a:p>
            <a:pPr lvl="2"/>
            <a:r>
              <a:rPr lang="en-US" altLang="ko-KR" dirty="0"/>
              <a:t># 2200/5/6 by Joseph</a:t>
            </a:r>
          </a:p>
          <a:p>
            <a:pPr lvl="2"/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여러 줄로 이루어진 주석 표현</a:t>
            </a:r>
            <a:br>
              <a:rPr lang="en-US" altLang="ko-KR" dirty="0"/>
            </a:br>
            <a:r>
              <a:rPr lang="en-US" altLang="ko-KR" dirty="0"/>
              <a:t>  ’’’ this code is adding two integers</a:t>
            </a:r>
          </a:p>
          <a:p>
            <a:pPr marL="457200" lvl="1" indent="0">
              <a:buNone/>
            </a:pPr>
            <a:r>
              <a:rPr lang="en-US" altLang="ko-KR" dirty="0"/>
              <a:t>       2200/5/6 by Joseph</a:t>
            </a:r>
          </a:p>
          <a:p>
            <a:pPr marL="457200" lvl="1" indent="0">
              <a:buNone/>
            </a:pPr>
            <a:r>
              <a:rPr lang="en-US" altLang="ko-KR" dirty="0"/>
              <a:t>	 2200/10/22 updated</a:t>
            </a:r>
            <a:r>
              <a:rPr lang="ko-KR" altLang="en-US" dirty="0"/>
              <a:t> </a:t>
            </a:r>
            <a:r>
              <a:rPr lang="en-US" altLang="ko-KR" dirty="0"/>
              <a:t>by John</a:t>
            </a:r>
          </a:p>
          <a:p>
            <a:pPr marL="457200" lvl="1" indent="0">
              <a:buNone/>
            </a:pPr>
            <a:r>
              <a:rPr lang="en-US" altLang="ko-KR" dirty="0"/>
              <a:t>  ’’’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268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3001" y="1720089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bg2">
                <a:lumMod val="2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88542" y="1939931"/>
            <a:ext cx="571330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Hello, world!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’’’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프로그램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목적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주석 연습용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작성일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2200/1/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23</a:t>
            </a: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작성자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홍길동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’’’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print('Hello, world!’)</a:t>
            </a: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print(‘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Handong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’)</a:t>
            </a: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12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3001" y="1720089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38352" y="1991686"/>
            <a:ext cx="571330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Hello, world!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출력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print('Hello, world!’)</a:t>
            </a:r>
          </a:p>
          <a:p>
            <a:r>
              <a:rPr lang="en-US" altLang="ko-KR" dirty="0">
                <a:solidFill>
                  <a:srgbClr val="FF99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Hello,</a:t>
            </a:r>
            <a:r>
              <a:rPr lang="ko-KR" altLang="en-US" dirty="0">
                <a:solidFill>
                  <a:srgbClr val="FF99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solidFill>
                  <a:srgbClr val="FF99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world!</a:t>
            </a:r>
            <a:endParaRPr lang="en" altLang="ko-Kore-KR" dirty="0">
              <a:solidFill>
                <a:srgbClr val="FF9933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’’’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Handong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Global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	</a:t>
            </a: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University’’’</a:t>
            </a: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print(‘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Handong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’)</a:t>
            </a:r>
          </a:p>
          <a:p>
            <a:r>
              <a:rPr lang="en-US" altLang="ko-KR" dirty="0" err="1">
                <a:solidFill>
                  <a:srgbClr val="FF99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Handong</a:t>
            </a:r>
            <a:endParaRPr lang="en-US" altLang="ko-KR" dirty="0">
              <a:solidFill>
                <a:srgbClr val="FF9933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6375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8739385F-3900-8A4F-80B3-1A90DC959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146" y="1875589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92B3B4A-33DE-D940-BB81-C5BA25ADD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000" y="2093240"/>
            <a:ext cx="5713301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취미가 무엇인지 물어보기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print(‘What </a:t>
            </a:r>
            <a:r>
              <a:rPr lang="en-US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 you like to do</a:t>
            </a: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?’)</a:t>
            </a:r>
          </a:p>
          <a:p>
            <a:r>
              <a:rPr lang="en-US" altLang="ko-KR" dirty="0">
                <a:solidFill>
                  <a:srgbClr val="FF99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What do you like to do?</a:t>
            </a:r>
            <a:endParaRPr lang="en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’’’</a:t>
            </a: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독서라고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답하기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’’’</a:t>
            </a: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print(‘Reading.’)</a:t>
            </a:r>
          </a:p>
          <a:p>
            <a:r>
              <a:rPr lang="en-US" altLang="ko-KR" dirty="0">
                <a:solidFill>
                  <a:srgbClr val="FF9933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Reading.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4282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주석 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3001" y="1720089"/>
            <a:ext cx="6906664" cy="491668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155749" y="1836120"/>
            <a:ext cx="5713301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’’’</a:t>
            </a:r>
            <a:r>
              <a:rPr lang="ko-KR" altLang="en-US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작성일 </a:t>
            </a:r>
            <a:r>
              <a:rPr lang="en-US" altLang="ko-KR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2200/</a:t>
            </a:r>
            <a:r>
              <a:rPr lang="ko-KR" altLang="en-US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1/</a:t>
            </a:r>
            <a:r>
              <a:rPr lang="ko-KR" altLang="en-US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23</a:t>
            </a:r>
          </a:p>
          <a:p>
            <a:r>
              <a:rPr lang="ko-KR" altLang="en-US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en-US" altLang="ko-KR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ko-KR" altLang="en-US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작성자 </a:t>
            </a:r>
            <a:r>
              <a:rPr lang="en-US" altLang="ko-KR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홍길동</a:t>
            </a:r>
            <a:endParaRPr lang="en-US" altLang="ko-KR" sz="1600" dirty="0">
              <a:solidFill>
                <a:schemeClr val="tx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’’’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result="“</a:t>
            </a: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알파벳만 읽어서 소문자로 변환 후 변수에 저장</a:t>
            </a:r>
            <a:endParaRPr lang="en-US" altLang="ko-KR" sz="1600" dirty="0">
              <a:solidFill>
                <a:schemeClr val="tx2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 "Amore!! Roma" :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if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ch.isalpha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 == True: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result = result +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ch.lower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#palindrome</a:t>
            </a:r>
            <a:r>
              <a:rPr lang="ko-KR" altLang="en-US" sz="1600" dirty="0">
                <a:solidFill>
                  <a:schemeClr val="tx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인지 확인</a:t>
            </a:r>
            <a:b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 list(result) == list(reversed(result)):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print("palindrome")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else: 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print("Not palindrome") </a:t>
            </a: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print('Hello, world!’)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print(‘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Handong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7029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코드에 주석을 추가 하시오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328087" y="2667876"/>
            <a:ext cx="5929056" cy="311316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lvl="0" indent="209550" eaLnBrk="0" hangingPunct="0"/>
            <a:r>
              <a:rPr lang="en" altLang="ko-Kore-KR" dirty="0"/>
              <a:t>height=float(input("</a:t>
            </a:r>
            <a:r>
              <a:rPr lang="ko-KR" altLang="en-US" dirty="0"/>
              <a:t>키를 </a:t>
            </a:r>
            <a:r>
              <a:rPr lang="ko-KR" altLang="en-US" dirty="0" err="1"/>
              <a:t>입력하시오</a:t>
            </a:r>
            <a:r>
              <a:rPr lang="ko-KR" altLang="en-US" dirty="0"/>
              <a:t> </a:t>
            </a:r>
            <a:r>
              <a:rPr lang="en-US" altLang="ko-KR" dirty="0"/>
              <a:t>: "))</a:t>
            </a:r>
          </a:p>
          <a:p>
            <a:pPr lvl="0" indent="209550" eaLnBrk="0" hangingPunct="0"/>
            <a:endParaRPr lang="en-US" altLang="ko-KR" dirty="0"/>
          </a:p>
          <a:p>
            <a:pPr lvl="0" indent="209550" eaLnBrk="0" hangingPunct="0"/>
            <a:r>
              <a:rPr lang="en" altLang="ko-Kore-KR" dirty="0"/>
              <a:t>if height &lt;155.5: </a:t>
            </a:r>
          </a:p>
          <a:p>
            <a:pPr lvl="0" indent="209550" eaLnBrk="0" hangingPunct="0"/>
            <a:r>
              <a:rPr lang="en" altLang="ko-Kore-KR" dirty="0"/>
              <a:t>    print("</a:t>
            </a:r>
            <a:r>
              <a:rPr lang="ko-KR" altLang="en-US" dirty="0"/>
              <a:t>놀이기구 탑승 불가입니다</a:t>
            </a:r>
            <a:r>
              <a:rPr lang="en-US" altLang="ko-KR" dirty="0"/>
              <a:t>") </a:t>
            </a:r>
          </a:p>
          <a:p>
            <a:pPr lvl="0" indent="209550" eaLnBrk="0" hangingPunct="0"/>
            <a:endParaRPr lang="en-US" altLang="ko-KR" dirty="0"/>
          </a:p>
          <a:p>
            <a:pPr lvl="0" indent="209550" eaLnBrk="0" hangingPunct="0"/>
            <a:r>
              <a:rPr lang="en" altLang="ko-Kore-KR" dirty="0"/>
              <a:t>else:</a:t>
            </a:r>
          </a:p>
          <a:p>
            <a:pPr lvl="0" indent="209550" eaLnBrk="0" hangingPunct="0"/>
            <a:r>
              <a:rPr lang="en" altLang="ko-Kore-KR" dirty="0"/>
              <a:t>    print("</a:t>
            </a:r>
            <a:r>
              <a:rPr lang="ko-KR" altLang="en-US" dirty="0"/>
              <a:t>놀이기구 탑승 가능입니다</a:t>
            </a:r>
            <a:r>
              <a:rPr lang="en-US" altLang="ko-KR" dirty="0"/>
              <a:t>")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705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코드에 주석을 추가 하시오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269759" y="2637731"/>
            <a:ext cx="6811078" cy="36106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1600" dirty="0">
                <a:solidFill>
                  <a:schemeClr val="tx2"/>
                </a:solidFill>
              </a:rPr>
              <a:t>    ’’’</a:t>
            </a:r>
            <a:r>
              <a:rPr lang="ko-KR" altLang="en-US" sz="1600" dirty="0">
                <a:solidFill>
                  <a:schemeClr val="tx2"/>
                </a:solidFill>
              </a:rPr>
              <a:t> 작성일 </a:t>
            </a:r>
            <a:r>
              <a:rPr lang="en-US" altLang="ko-KR" sz="1600" dirty="0">
                <a:solidFill>
                  <a:schemeClr val="tx2"/>
                </a:solidFill>
              </a:rPr>
              <a:t>: 2022</a:t>
            </a:r>
            <a:r>
              <a:rPr lang="ko-KR" altLang="en-US" sz="1600" dirty="0">
                <a:solidFill>
                  <a:schemeClr val="tx2"/>
                </a:solidFill>
              </a:rPr>
              <a:t>년 </a:t>
            </a:r>
            <a:r>
              <a:rPr lang="en-US" altLang="ko-KR" sz="1600" dirty="0">
                <a:solidFill>
                  <a:schemeClr val="tx2"/>
                </a:solidFill>
              </a:rPr>
              <a:t>1</a:t>
            </a:r>
            <a:r>
              <a:rPr lang="ko-KR" altLang="en-US" sz="1600" dirty="0">
                <a:solidFill>
                  <a:schemeClr val="tx2"/>
                </a:solidFill>
              </a:rPr>
              <a:t>월 </a:t>
            </a:r>
            <a:r>
              <a:rPr lang="en-US" altLang="ko-KR" sz="1600" dirty="0">
                <a:solidFill>
                  <a:schemeClr val="tx2"/>
                </a:solidFill>
              </a:rPr>
              <a:t>23</a:t>
            </a:r>
            <a:r>
              <a:rPr lang="ko-KR" altLang="en-US" sz="1600" dirty="0">
                <a:solidFill>
                  <a:schemeClr val="tx2"/>
                </a:solidFill>
              </a:rPr>
              <a:t>일</a:t>
            </a:r>
            <a:endParaRPr lang="en-US" altLang="ko-KR" sz="1600" dirty="0">
              <a:solidFill>
                <a:schemeClr val="tx2"/>
              </a:solidFill>
            </a:endParaRPr>
          </a:p>
          <a:p>
            <a:r>
              <a:rPr lang="ko-KR" altLang="en-US" sz="1600" dirty="0">
                <a:solidFill>
                  <a:schemeClr val="tx2"/>
                </a:solidFill>
              </a:rPr>
              <a:t>   </a:t>
            </a:r>
            <a:r>
              <a:rPr lang="en-US" altLang="ko-KR" sz="1600" dirty="0">
                <a:solidFill>
                  <a:schemeClr val="tx2"/>
                </a:solidFill>
              </a:rPr>
              <a:t>      </a:t>
            </a:r>
            <a:r>
              <a:rPr lang="ko-KR" altLang="en-US" sz="1600" dirty="0">
                <a:solidFill>
                  <a:schemeClr val="tx2"/>
                </a:solidFill>
              </a:rPr>
              <a:t>작성자 </a:t>
            </a:r>
            <a:r>
              <a:rPr lang="en-US" altLang="ko-KR" sz="1600" dirty="0">
                <a:solidFill>
                  <a:schemeClr val="tx2"/>
                </a:solidFill>
              </a:rPr>
              <a:t>: </a:t>
            </a:r>
            <a:r>
              <a:rPr lang="ko-KR" altLang="en-US" sz="1600" dirty="0">
                <a:solidFill>
                  <a:schemeClr val="tx2"/>
                </a:solidFill>
              </a:rPr>
              <a:t>홍길동</a:t>
            </a:r>
            <a:endParaRPr lang="en-US" altLang="ko-KR" sz="1600" dirty="0">
              <a:solidFill>
                <a:schemeClr val="tx2"/>
              </a:solidFill>
            </a:endParaRPr>
          </a:p>
          <a:p>
            <a:r>
              <a:rPr lang="en-US" altLang="ko-KR" sz="1600" dirty="0">
                <a:solidFill>
                  <a:schemeClr val="tx2"/>
                </a:solidFill>
              </a:rPr>
              <a:t>    ’’’</a:t>
            </a:r>
          </a:p>
          <a:p>
            <a:r>
              <a:rPr lang="en-US" altLang="ko-KR" sz="1600" dirty="0">
                <a:solidFill>
                  <a:schemeClr val="tx2"/>
                </a:solidFill>
              </a:rPr>
              <a:t>   #</a:t>
            </a:r>
            <a:r>
              <a:rPr lang="ko-KR" altLang="en-US" sz="1600" dirty="0">
                <a:solidFill>
                  <a:schemeClr val="tx2"/>
                </a:solidFill>
              </a:rPr>
              <a:t>키 입력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실수로 변환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lvl="0" indent="209550" eaLnBrk="0" hangingPunct="0"/>
            <a:r>
              <a:rPr lang="en" altLang="ko-Kore-KR" sz="1600" dirty="0"/>
              <a:t>height=float(input("</a:t>
            </a:r>
            <a:r>
              <a:rPr lang="ko-KR" altLang="en-US" sz="1600" dirty="0"/>
              <a:t>키를 </a:t>
            </a:r>
            <a:r>
              <a:rPr lang="ko-KR" altLang="en-US" sz="1600" dirty="0" err="1"/>
              <a:t>입력하시오</a:t>
            </a:r>
            <a:r>
              <a:rPr lang="ko-KR" altLang="en-US" sz="1600" dirty="0"/>
              <a:t> </a:t>
            </a:r>
            <a:r>
              <a:rPr lang="en-US" altLang="ko-KR" sz="1600" dirty="0"/>
              <a:t>: "))</a:t>
            </a:r>
          </a:p>
          <a:p>
            <a:pPr lvl="0" indent="209550" eaLnBrk="0" hangingPunct="0"/>
            <a:endParaRPr lang="en-US" altLang="ko-KR" sz="1600" dirty="0"/>
          </a:p>
          <a:p>
            <a:pPr lvl="0" indent="209550" eaLnBrk="0" hangingPunct="0"/>
            <a:r>
              <a:rPr lang="en-US" altLang="ko-KR" sz="1600" dirty="0">
                <a:solidFill>
                  <a:schemeClr val="tx2"/>
                </a:solidFill>
              </a:rPr>
              <a:t>#</a:t>
            </a:r>
            <a:r>
              <a:rPr lang="ko-KR" altLang="en-US" sz="1600" dirty="0">
                <a:solidFill>
                  <a:schemeClr val="tx2"/>
                </a:solidFill>
              </a:rPr>
              <a:t>키가 </a:t>
            </a:r>
            <a:r>
              <a:rPr lang="en-US" altLang="ko-KR" sz="1600" dirty="0">
                <a:solidFill>
                  <a:schemeClr val="tx2"/>
                </a:solidFill>
              </a:rPr>
              <a:t>155.5 </a:t>
            </a:r>
            <a:r>
              <a:rPr lang="ko-KR" altLang="en-US" sz="1600" dirty="0">
                <a:solidFill>
                  <a:schemeClr val="tx2"/>
                </a:solidFill>
              </a:rPr>
              <a:t>보다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ko-KR" altLang="en-US" sz="1600" dirty="0">
                <a:solidFill>
                  <a:schemeClr val="tx2"/>
                </a:solidFill>
              </a:rPr>
              <a:t>작으면 탑승 불가</a:t>
            </a:r>
            <a:r>
              <a:rPr lang="en-US" altLang="ko-KR" sz="1600" dirty="0">
                <a:solidFill>
                  <a:schemeClr val="tx2"/>
                </a:solidFill>
              </a:rPr>
              <a:t>, </a:t>
            </a:r>
            <a:r>
              <a:rPr lang="ko-KR" altLang="en-US" sz="1600" dirty="0">
                <a:solidFill>
                  <a:schemeClr val="tx2"/>
                </a:solidFill>
              </a:rPr>
              <a:t>크거나 같으면 탑승 가능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lvl="0" indent="209550" eaLnBrk="0" hangingPunct="0"/>
            <a:r>
              <a:rPr lang="en" altLang="ko-Kore-KR" sz="1600" dirty="0"/>
              <a:t>if height &lt;155.5: </a:t>
            </a:r>
          </a:p>
          <a:p>
            <a:pPr lvl="0" indent="209550" eaLnBrk="0" hangingPunct="0"/>
            <a:r>
              <a:rPr lang="en" altLang="ko-Kore-KR" sz="1600" dirty="0"/>
              <a:t>    print("</a:t>
            </a:r>
            <a:r>
              <a:rPr lang="ko-KR" altLang="en-US" sz="1600" dirty="0"/>
              <a:t>놀이기구 탑승 불가입니다</a:t>
            </a:r>
            <a:r>
              <a:rPr lang="en-US" altLang="ko-KR" sz="1600" dirty="0"/>
              <a:t>") </a:t>
            </a:r>
          </a:p>
          <a:p>
            <a:pPr lvl="0" indent="209550" eaLnBrk="0" hangingPunct="0"/>
            <a:r>
              <a:rPr lang="en" altLang="ko-Kore-KR" sz="1600" dirty="0"/>
              <a:t>else:</a:t>
            </a:r>
          </a:p>
          <a:p>
            <a:pPr lvl="0" indent="209550" eaLnBrk="0" hangingPunct="0"/>
            <a:r>
              <a:rPr lang="en" altLang="ko-Kore-KR" sz="1600" dirty="0"/>
              <a:t>    print("</a:t>
            </a:r>
            <a:r>
              <a:rPr lang="ko-KR" altLang="en-US" sz="1600" dirty="0"/>
              <a:t>놀이기구 탑승 가능입니다</a:t>
            </a:r>
            <a:r>
              <a:rPr lang="en-US" altLang="ko-KR" sz="1600" dirty="0"/>
              <a:t>") 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825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#:   </a:t>
            </a:r>
            <a:r>
              <a:rPr lang="ko-KR" altLang="en-US" dirty="0" err="1"/>
              <a:t>한줄</a:t>
            </a:r>
            <a:r>
              <a:rPr lang="en-US" altLang="ko-KR" dirty="0"/>
              <a:t> </a:t>
            </a:r>
            <a:r>
              <a:rPr lang="ko-KR" altLang="en-US" dirty="0"/>
              <a:t>주석 쓰기</a:t>
            </a:r>
            <a:endParaRPr lang="en-US" altLang="ko-KR" dirty="0"/>
          </a:p>
          <a:p>
            <a:r>
              <a:rPr lang="en-US" altLang="ko-KR"/>
              <a:t>’’’……………’’’:    </a:t>
            </a:r>
            <a:r>
              <a:rPr lang="ko-KR" altLang="en-US"/>
              <a:t>여러 </a:t>
            </a:r>
            <a:r>
              <a:rPr lang="ko-KR" altLang="en-US" dirty="0"/>
              <a:t>줄 주석 쓰기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1723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주석은 언제 사용하는지 설명하시오</a:t>
            </a:r>
            <a:endParaRPr lang="en-US" altLang="ko-KR" dirty="0"/>
          </a:p>
          <a:p>
            <a:r>
              <a:rPr lang="ko-KR" altLang="en-US" dirty="0"/>
              <a:t>주석을 기술하는 </a:t>
            </a:r>
            <a:r>
              <a:rPr lang="en-US" altLang="ko-KR" dirty="0"/>
              <a:t>2</a:t>
            </a:r>
            <a:r>
              <a:rPr lang="ko-KR" altLang="en-US" dirty="0"/>
              <a:t>가지 방법을 기술하시오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6388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238695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데이터형</a:t>
            </a:r>
            <a:r>
              <a:rPr lang="ko-KR" altLang="en-US" sz="4400" b="1" dirty="0">
                <a:solidFill>
                  <a:schemeClr val="bg1"/>
                </a:solidFill>
              </a:rPr>
              <a:t> 변환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10571820-A85B-A3B4-B172-820CAC223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44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키워드 </a:t>
            </a:r>
            <a:r>
              <a:rPr lang="en-US" altLang="ko-KR"/>
              <a:t>(Reserved Word)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다음의 이름들은 예약된 단어로 </a:t>
            </a:r>
            <a:r>
              <a:rPr lang="ko-KR" altLang="en-US" dirty="0" err="1"/>
              <a:t>파이썬</a:t>
            </a:r>
            <a:r>
              <a:rPr lang="ko-KR" altLang="en-US" dirty="0"/>
              <a:t> 문법에서 사용하기 때문에 </a:t>
            </a:r>
            <a:endParaRPr lang="en-US" altLang="ko-KR" dirty="0"/>
          </a:p>
          <a:p>
            <a:r>
              <a:rPr lang="ko-KR" altLang="en-US" dirty="0"/>
              <a:t>변수명으로 사용될 수 없다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319930"/>
              </p:ext>
            </p:extLst>
          </p:nvPr>
        </p:nvGraphicFramePr>
        <p:xfrm>
          <a:off x="1383624" y="3356240"/>
          <a:ext cx="6711653" cy="2560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281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3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25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u="none" strike="noStrike" kern="1200" baseline="0" dirty="0"/>
                        <a:t>False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u="none" strike="noStrike" kern="1200" baseline="0" dirty="0"/>
                        <a:t>class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u="none" strike="noStrike" kern="1200" baseline="0" dirty="0"/>
                        <a:t>finally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u="none" strike="noStrike" kern="1200" baseline="0" dirty="0"/>
                        <a:t>is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b="0" u="none" strike="noStrike" kern="1200" baseline="0" dirty="0"/>
                        <a:t>return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5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None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continue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for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lambda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try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5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True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 err="1"/>
                        <a:t>def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from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nonlocal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while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5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and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del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global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not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with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5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as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elif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if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or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yield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5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assert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else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import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pass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251"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break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except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in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800" u="none" strike="noStrike" kern="1200" baseline="0" dirty="0"/>
                        <a:t>raise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477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데이터형</a:t>
            </a:r>
            <a:r>
              <a:rPr lang="ko-KR" altLang="en-US" dirty="0"/>
              <a:t> 변환 활용하기</a:t>
            </a:r>
            <a:endParaRPr lang="en-US" altLang="ko-KR" dirty="0"/>
          </a:p>
          <a:p>
            <a:r>
              <a:rPr lang="ko-KR" altLang="en-US" dirty="0"/>
              <a:t>연습문제를 따라하면서 변수 활용 연습하기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610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형 변환 필요한 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Input() </a:t>
            </a:r>
            <a:r>
              <a:rPr lang="ko-KR" altLang="en-US" dirty="0"/>
              <a:t>문을 사용하여 숫자를 입력 받아야 할 때</a:t>
            </a:r>
            <a:endParaRPr lang="en-US" altLang="ko-KR" dirty="0"/>
          </a:p>
          <a:p>
            <a:pPr lvl="1"/>
            <a:r>
              <a:rPr lang="ko-KR" altLang="en-US" dirty="0" err="1"/>
              <a:t>입력결과는</a:t>
            </a:r>
            <a:r>
              <a:rPr lang="ko-KR" altLang="en-US" dirty="0"/>
              <a:t> 문자열 값으로 저장되기 때문에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연산을 하려면 데이터 형 변환을 하여야 한다</a:t>
            </a:r>
            <a:endParaRPr lang="en-US" altLang="ko-KR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78" y="3303226"/>
            <a:ext cx="7184653" cy="2762397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2375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형 변환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33001" y="1720090"/>
            <a:ext cx="7216183" cy="162921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43531" y="1484314"/>
            <a:ext cx="5713301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age = input(“</a:t>
            </a:r>
            <a:r>
              <a:rPr lang="ko-KR" altLang="en-US" sz="1600" dirty="0">
                <a:ea typeface="맑은 고딕" panose="020B0503020000020004" pitchFamily="50" charset="-127"/>
              </a:rPr>
              <a:t>나이를 </a:t>
            </a:r>
            <a:r>
              <a:rPr lang="ko-KR" altLang="en-US" sz="1600" dirty="0" err="1">
                <a:ea typeface="맑은 고딕" panose="020B0503020000020004" pitchFamily="50" charset="-127"/>
              </a:rPr>
              <a:t>입력하시오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:  ”)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print(“age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= “, int(age) *4)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print(“age = “, age*4)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BF1648-0AE7-7044-8DFC-36743B852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111" y="2938349"/>
            <a:ext cx="4045894" cy="162921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5662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715759" cy="1400530"/>
          </a:xfrm>
        </p:spPr>
        <p:txBody>
          <a:bodyPr/>
          <a:lstStyle/>
          <a:p>
            <a:r>
              <a:rPr lang="ko-KR" altLang="en-US" sz="4000" dirty="0"/>
              <a:t>데이터 형 변환 예제 </a:t>
            </a:r>
            <a:r>
              <a:rPr lang="en-US" altLang="ko-KR" sz="4000" dirty="0"/>
              <a:t>1, </a:t>
            </a:r>
            <a:r>
              <a:rPr lang="ko-KR" altLang="en-US" sz="4000" dirty="0"/>
              <a:t>실수</a:t>
            </a:r>
            <a:r>
              <a:rPr lang="en-US" altLang="ko-KR" sz="4000" dirty="0"/>
              <a:t> </a:t>
            </a:r>
            <a:r>
              <a:rPr lang="ko-KR" altLang="en-US" sz="4000" dirty="0"/>
              <a:t>처리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1E8707C-4D2D-A841-B821-5193253EE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01" y="1720090"/>
            <a:ext cx="7216183" cy="228823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0BCD00F-5E1D-EB4E-9493-C257B432E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531" y="1484314"/>
            <a:ext cx="700565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kor</a:t>
            </a:r>
            <a:r>
              <a:rPr lang="en-US" altLang="ko-KR" sz="1600" dirty="0">
                <a:ea typeface="맑은 고딕" panose="020B0503020000020004" pitchFamily="50" charset="-127"/>
              </a:rPr>
              <a:t> = float(input("</a:t>
            </a:r>
            <a:r>
              <a:rPr lang="ko-KR" altLang="en-US" sz="1600" dirty="0" err="1">
                <a:ea typeface="맑은 고딕" panose="020B0503020000020004" pitchFamily="50" charset="-127"/>
              </a:rPr>
              <a:t>국어점수를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입력하시오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:  "))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eng</a:t>
            </a:r>
            <a:r>
              <a:rPr lang="en-US" altLang="ko-KR" sz="1600" dirty="0">
                <a:ea typeface="맑은 고딕" panose="020B0503020000020004" pitchFamily="50" charset="-127"/>
              </a:rPr>
              <a:t> = float(input("</a:t>
            </a:r>
            <a:r>
              <a:rPr lang="ko-KR" altLang="en-US" sz="1600" dirty="0">
                <a:ea typeface="맑은 고딕" panose="020B0503020000020004" pitchFamily="50" charset="-127"/>
              </a:rPr>
              <a:t>영어점수를 </a:t>
            </a:r>
            <a:r>
              <a:rPr lang="ko-KR" altLang="en-US" sz="1600" dirty="0" err="1">
                <a:ea typeface="맑은 고딕" panose="020B0503020000020004" pitchFamily="50" charset="-127"/>
              </a:rPr>
              <a:t>입력하시오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:  "))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math = float(input("</a:t>
            </a:r>
            <a:r>
              <a:rPr lang="ko-KR" altLang="en-US" sz="1600" dirty="0" err="1">
                <a:ea typeface="맑은 고딕" panose="020B0503020000020004" pitchFamily="50" charset="-127"/>
              </a:rPr>
              <a:t>수학점수를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 err="1">
                <a:ea typeface="맑은 고딕" panose="020B0503020000020004" pitchFamily="50" charset="-127"/>
              </a:rPr>
              <a:t>입력하시오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:  "))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print("</a:t>
            </a:r>
            <a:r>
              <a:rPr lang="ko-KR" altLang="en-US" sz="1600" dirty="0">
                <a:ea typeface="맑은 고딕" panose="020B0503020000020004" pitchFamily="50" charset="-127"/>
              </a:rPr>
              <a:t>세 과목의 평균은</a:t>
            </a:r>
            <a:r>
              <a:rPr lang="en-US" altLang="ko-KR" sz="1600" dirty="0">
                <a:ea typeface="맑은 고딕" panose="020B0503020000020004" pitchFamily="50" charset="-127"/>
              </a:rPr>
              <a:t>", (</a:t>
            </a:r>
            <a:r>
              <a:rPr lang="en-US" altLang="ko-KR" sz="1600" dirty="0" err="1">
                <a:ea typeface="맑은 고딕" panose="020B0503020000020004" pitchFamily="50" charset="-127"/>
              </a:rPr>
              <a:t>kor+eng+math</a:t>
            </a:r>
            <a:r>
              <a:rPr lang="en-US" altLang="ko-KR" sz="1600" dirty="0">
                <a:ea typeface="맑은 고딕" panose="020B0503020000020004" pitchFamily="50" charset="-127"/>
              </a:rPr>
              <a:t>)/3)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552DA66E-12C9-FB4D-9B1B-F19C4AA5B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578" y="3739786"/>
            <a:ext cx="4590766" cy="136535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272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실수를 </a:t>
            </a:r>
            <a:r>
              <a:rPr lang="en-US" altLang="ko-KR" dirty="0"/>
              <a:t>2</a:t>
            </a:r>
            <a:r>
              <a:rPr lang="ko-KR" altLang="en-US" dirty="0"/>
              <a:t>개 입력 받아서 변수에 저장한다</a:t>
            </a:r>
            <a:endParaRPr lang="en-US" altLang="ko-KR" dirty="0"/>
          </a:p>
          <a:p>
            <a:r>
              <a:rPr lang="ko-KR" altLang="en-US" dirty="0"/>
              <a:t>더한 결과를 화면에 출력한다</a:t>
            </a:r>
            <a:endParaRPr lang="en-US" altLang="ko-KR" dirty="0"/>
          </a:p>
          <a:p>
            <a:r>
              <a:rPr lang="ko-KR" altLang="en-US" dirty="0"/>
              <a:t>저장하는</a:t>
            </a:r>
            <a:r>
              <a:rPr lang="en-US" altLang="ko-KR" dirty="0"/>
              <a:t> </a:t>
            </a:r>
            <a:r>
              <a:rPr lang="ko-KR" altLang="en-US" dirty="0"/>
              <a:t>변수명은 본인이 정한다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09536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</a:p>
        </p:txBody>
      </p:sp>
      <p:sp>
        <p:nvSpPr>
          <p:cNvPr id="8" name="AutoShape 6"/>
          <p:cNvSpPr txBox="1">
            <a:spLocks noChangeArrowheads="1"/>
          </p:cNvSpPr>
          <p:nvPr/>
        </p:nvSpPr>
        <p:spPr bwMode="auto">
          <a:xfrm>
            <a:off x="768290" y="1777623"/>
            <a:ext cx="6665976" cy="228944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vert="horz" wrap="none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number1 = float(input('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첫 번째 실수 입력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'))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number2 = float(input('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두 번째 실수 입력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'))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print(number1 + number2)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 err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9408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양의 정수를 입력 받아서 변수 </a:t>
            </a:r>
            <a:r>
              <a:rPr lang="en-US" altLang="ko-KR" dirty="0"/>
              <a:t>'</a:t>
            </a:r>
            <a:r>
              <a:rPr lang="en-US" altLang="ko-KR" dirty="0" err="1"/>
              <a:t>num</a:t>
            </a:r>
            <a:r>
              <a:rPr lang="en-US" altLang="ko-KR" dirty="0"/>
              <a:t>‘ </a:t>
            </a:r>
            <a:r>
              <a:rPr lang="ko-KR" altLang="en-US" dirty="0"/>
              <a:t>에 저장한다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입력 받은 정수의 개수만큼 </a:t>
            </a:r>
            <a:r>
              <a:rPr lang="en-US" altLang="ko-KR" dirty="0"/>
              <a:t>‘#’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화면에 출력한다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9154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코드</a:t>
            </a:r>
          </a:p>
        </p:txBody>
      </p:sp>
      <p:sp>
        <p:nvSpPr>
          <p:cNvPr id="10" name="AutoShape 6"/>
          <p:cNvSpPr txBox="1">
            <a:spLocks noChangeArrowheads="1"/>
          </p:cNvSpPr>
          <p:nvPr/>
        </p:nvSpPr>
        <p:spPr bwMode="auto">
          <a:xfrm>
            <a:off x="797473" y="1727676"/>
            <a:ext cx="7251192" cy="181356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19088" indent="-319088" algn="l" rtl="0" eaLnBrk="0" fontAlgn="base" latinLnBrk="1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39763" indent="-273050" algn="l" rtl="0" eaLnBrk="0" fontAlgn="base" latinLnBrk="1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0" fontAlgn="base" latinLnBrk="1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0" fontAlgn="base" latinLnBrk="1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0" fontAlgn="base" latinLnBrk="1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0" lang="en-US" altLang="ko-KR" sz="1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</a:t>
            </a:r>
            <a:r>
              <a:rPr kumimoji="0"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</a:t>
            </a:r>
            <a:r>
              <a:rPr kumimoji="0" lang="en-US" altLang="ko-KR" sz="1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kumimoji="0"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(input('</a:t>
            </a:r>
            <a:r>
              <a:rPr kumimoji="0"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양의 정수 입력</a:t>
            </a:r>
            <a:r>
              <a:rPr kumimoji="0"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'))</a:t>
            </a:r>
          </a:p>
          <a:p>
            <a:pPr marL="0" indent="0">
              <a:buNone/>
            </a:pPr>
            <a:endParaRPr kumimoji="0"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kumimoji="0"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print(‘#' * </a:t>
            </a:r>
            <a:r>
              <a:rPr kumimoji="0" lang="en-US" altLang="ko-KR" sz="1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</a:t>
            </a:r>
            <a:r>
              <a:rPr kumimoji="0"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647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좋아하는</a:t>
            </a:r>
            <a:r>
              <a:rPr lang="en-US" altLang="ko-KR" dirty="0"/>
              <a:t> </a:t>
            </a:r>
            <a:r>
              <a:rPr lang="ko-KR" altLang="en-US" dirty="0"/>
              <a:t>양의 정수를 입력 받아서 변수 </a:t>
            </a:r>
            <a:r>
              <a:rPr lang="en-US" altLang="ko-KR" dirty="0"/>
              <a:t>'</a:t>
            </a:r>
            <a:r>
              <a:rPr lang="en-US" altLang="ko-KR" dirty="0" err="1"/>
              <a:t>num</a:t>
            </a:r>
            <a:r>
              <a:rPr lang="en-US" altLang="ko-KR" dirty="0"/>
              <a:t>‘ </a:t>
            </a:r>
            <a:r>
              <a:rPr lang="ko-KR" altLang="en-US" dirty="0"/>
              <a:t>에 저장한다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좋아하는</a:t>
            </a:r>
            <a:r>
              <a:rPr lang="en-US" altLang="ko-KR" dirty="0"/>
              <a:t> </a:t>
            </a:r>
            <a:r>
              <a:rPr lang="ko-KR" altLang="en-US" dirty="0"/>
              <a:t>색상을 입력 받아서 변수 </a:t>
            </a:r>
            <a:r>
              <a:rPr lang="en-US" altLang="ko-KR" dirty="0"/>
              <a:t>‘color‘ </a:t>
            </a:r>
            <a:r>
              <a:rPr lang="ko-KR" altLang="en-US" dirty="0"/>
              <a:t>에 저장한다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입력된</a:t>
            </a:r>
            <a:r>
              <a:rPr lang="en-US" altLang="ko-KR" dirty="0"/>
              <a:t> </a:t>
            </a:r>
            <a:r>
              <a:rPr lang="ko-KR" altLang="en-US" dirty="0"/>
              <a:t>숫자가 </a:t>
            </a:r>
            <a:r>
              <a:rPr lang="en-US" altLang="ko-KR" dirty="0"/>
              <a:t>3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색상이 </a:t>
            </a:r>
            <a:r>
              <a:rPr lang="en-US" altLang="ko-KR" dirty="0"/>
              <a:t>‘blue’</a:t>
            </a:r>
            <a:r>
              <a:rPr lang="ko-KR" altLang="en-US" dirty="0"/>
              <a:t>라면 다음과 같이 출력하는 코드를 쓰시오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180888" y="3902226"/>
            <a:ext cx="6358466" cy="98477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82566" y="3902226"/>
            <a:ext cx="5139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6713" lvl="1" indent="0">
              <a:buNone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66713" lvl="1" indent="0">
              <a:buNone/>
            </a:pP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blueblueblue</a:t>
            </a:r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92933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1BBD38-0691-4CAE-8A52-B1A062D5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5DA2D85A-F560-43EC-BBB4-9AE76978A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291" y="1646915"/>
            <a:ext cx="7251192" cy="282665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19088" indent="-319088" algn="l" rtl="0" eaLnBrk="0" fontAlgn="base" latinLnBrk="1" hangingPunct="0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639763" indent="-273050" algn="l" rtl="0" eaLnBrk="0" fontAlgn="base" latinLnBrk="1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914400" indent="-228600" algn="l" rtl="0" eaLnBrk="0" fontAlgn="base" latinLnBrk="1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371600" indent="-228600" algn="l" rtl="0" eaLnBrk="0" fontAlgn="base" latinLnBrk="1" hangingPunct="0">
              <a:spcBef>
                <a:spcPts val="400"/>
              </a:spcBef>
              <a:spcAft>
                <a:spcPct val="0"/>
              </a:spcAft>
              <a:buClr>
                <a:srgbClr val="A5AB8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1828800" indent="-228600" algn="l" rtl="0" eaLnBrk="0" fontAlgn="base" latinLnBrk="1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</a:t>
            </a:r>
            <a:r>
              <a:rPr lang="en-US" altLang="ko-KR" sz="1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(input("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좋아하는 양의 정수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 "))</a:t>
            </a:r>
          </a:p>
          <a:p>
            <a:pPr marL="0" indent="0">
              <a:buNone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color = input("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좋아하는 색상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 ")</a:t>
            </a:r>
          </a:p>
          <a:p>
            <a:pPr marL="0" indent="0">
              <a:buNone/>
            </a:pP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print(color * </a:t>
            </a:r>
            <a:r>
              <a:rPr lang="en-US" altLang="ko-KR" sz="18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99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81228" y="1612808"/>
            <a:ext cx="3935927" cy="403163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사용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857095" y="1795101"/>
            <a:ext cx="307143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&gt;&gt;&gt;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= 100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&gt;&gt;&gt; print(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</a:rPr>
              <a:t>100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&gt;&gt;&gt; print(‘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’)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rgbClr val="FF0000"/>
                </a:solidFill>
              </a:rPr>
              <a:t>num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/>
              <a:t>&gt;&gt;&gt; 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= 200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&gt;&gt;&gt; print(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 * 2)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0000"/>
                </a:solidFill>
              </a:rPr>
              <a:t>400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487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형 변환이 왜 필요한지 설명하시오</a:t>
            </a:r>
            <a:endParaRPr lang="en-US" altLang="ko-KR" dirty="0"/>
          </a:p>
          <a:p>
            <a:r>
              <a:rPr lang="ko-KR" altLang="en-US" dirty="0" err="1"/>
              <a:t>정수형을</a:t>
            </a:r>
            <a:r>
              <a:rPr lang="ko-KR" altLang="en-US" dirty="0"/>
              <a:t> 문자열로 변환 하려면 어떻게 기술하여야 하는가</a:t>
            </a:r>
            <a:r>
              <a:rPr lang="en-US" altLang="ko-KR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398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01919" y="1681176"/>
            <a:ext cx="6620968" cy="3329581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산술연산자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334699A2-CF91-07CA-8347-4D7DA4D45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3008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 종류 알아보기</a:t>
            </a:r>
            <a:endParaRPr lang="en-US" altLang="ko-KR" dirty="0"/>
          </a:p>
          <a:p>
            <a:r>
              <a:rPr lang="ko-KR" altLang="en-US" dirty="0"/>
              <a:t>산술연산자의 기능 이해하기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38004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/>
              <a:t>연산자</a:t>
            </a:r>
            <a:r>
              <a:rPr lang="en-US" altLang="ko-KR"/>
              <a:t>(Operators)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연산자는 특수한 심볼</a:t>
            </a:r>
            <a:r>
              <a:rPr lang="en-US" altLang="ko-KR" dirty="0"/>
              <a:t>(symbols)</a:t>
            </a:r>
            <a:r>
              <a:rPr lang="ko-KR" altLang="en-US" dirty="0"/>
              <a:t>로 덧셈이나 곱셈과 같은 계산을 표현하는</a:t>
            </a:r>
            <a:r>
              <a:rPr lang="en-US" altLang="ko-KR" dirty="0"/>
              <a:t> </a:t>
            </a:r>
            <a:r>
              <a:rPr lang="ko-KR" altLang="en-US" dirty="0"/>
              <a:t>기호이다</a:t>
            </a:r>
            <a:endParaRPr lang="en-US" altLang="ko-KR" dirty="0"/>
          </a:p>
          <a:p>
            <a:r>
              <a:rPr lang="ko-KR" altLang="en-US" dirty="0"/>
              <a:t>연산자에 적용되는 값</a:t>
            </a:r>
            <a:r>
              <a:rPr lang="en-US" altLang="ko-KR" dirty="0"/>
              <a:t>(value)</a:t>
            </a:r>
            <a:r>
              <a:rPr lang="ko-KR" altLang="en-US" dirty="0"/>
              <a:t>은 </a:t>
            </a:r>
            <a:r>
              <a:rPr lang="ko-KR" altLang="en-US" dirty="0" err="1"/>
              <a:t>피연산자</a:t>
            </a:r>
            <a:r>
              <a:rPr lang="en-US" altLang="ko-KR" dirty="0"/>
              <a:t>(operand)</a:t>
            </a:r>
            <a:r>
              <a:rPr lang="ko-KR" altLang="en-US" dirty="0"/>
              <a:t> 라고 한다</a:t>
            </a:r>
          </a:p>
        </p:txBody>
      </p:sp>
      <p:graphicFrame>
        <p:nvGraphicFramePr>
          <p:cNvPr id="5" name="내용 개체 틀 3"/>
          <p:cNvGraphicFramePr>
            <a:graphicFrameLocks/>
          </p:cNvGraphicFramePr>
          <p:nvPr/>
        </p:nvGraphicFramePr>
        <p:xfrm>
          <a:off x="1051361" y="3817943"/>
          <a:ext cx="7041278" cy="2320729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92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40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산술 연산자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관계 연산자</a:t>
                      </a:r>
                      <a:endParaRPr lang="ko-KR" altLang="en-US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논리연산자</a:t>
                      </a:r>
                      <a:endParaRPr lang="en-US" altLang="ko-KR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u="none" strike="noStrike" kern="1200" baseline="0" dirty="0"/>
                        <a:t>+, - ,*, **, /, //, %, +=, -=, *=, /=</a:t>
                      </a:r>
                      <a:endParaRPr lang="ko-KR" altLang="en-US" sz="2800" dirty="0"/>
                    </a:p>
                    <a:p>
                      <a:pPr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u="none" strike="noStrike" kern="1200" baseline="0" dirty="0"/>
                        <a:t>&lt;, &gt;, &lt;=, &gt;=,  ==, !=</a:t>
                      </a:r>
                      <a:endParaRPr lang="ko-KR" altLang="en-US" sz="2800" dirty="0"/>
                    </a:p>
                    <a:p>
                      <a:pPr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u="none" strike="noStrike" kern="1200" baseline="0" dirty="0"/>
                        <a:t>and, or, not, in</a:t>
                      </a:r>
                      <a:endParaRPr lang="ko-KR" altLang="en-US" sz="2800" dirty="0"/>
                    </a:p>
                    <a:p>
                      <a:pPr latinLnBrk="1"/>
                      <a:endParaRPr lang="ko-KR" altLang="en-US" sz="2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2548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/>
              <a:t>산술 연산자</a:t>
            </a:r>
            <a:endParaRPr lang="ko-KR" altLang="en-US" dirty="0"/>
          </a:p>
        </p:txBody>
      </p:sp>
      <p:graphicFrame>
        <p:nvGraphicFramePr>
          <p:cNvPr id="7" name="내용 개체 틀 3"/>
          <p:cNvGraphicFramePr>
            <a:graphicFrameLocks/>
          </p:cNvGraphicFramePr>
          <p:nvPr/>
        </p:nvGraphicFramePr>
        <p:xfrm>
          <a:off x="562881" y="1832868"/>
          <a:ext cx="8153401" cy="4536535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0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예제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2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+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더하기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en-US" altLang="ko-KR" baseline="0" dirty="0"/>
                        <a:t> + 5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-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빼기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 – 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*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곱하기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 * 12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144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2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/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나누기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 /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7.5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60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//</a:t>
                      </a:r>
                      <a:r>
                        <a:rPr lang="en-US" altLang="ko-KR" sz="2400" baseline="0" dirty="0"/>
                        <a:t> 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나누기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몫만</a:t>
                      </a:r>
                      <a:r>
                        <a:rPr lang="en-US" altLang="ko-KR" dirty="0"/>
                        <a:t>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 //</a:t>
                      </a:r>
                      <a:r>
                        <a:rPr lang="en-US" altLang="ko-KR" baseline="0" dirty="0"/>
                        <a:t>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6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**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제곱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 **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%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나머지 값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9 </a:t>
                      </a:r>
                      <a:r>
                        <a:rPr lang="en-US" altLang="ko-KR" dirty="0"/>
                        <a:t>%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7432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33001" y="1720089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print(9/4)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2.25</a:t>
            </a:r>
          </a:p>
          <a:p>
            <a:endParaRPr lang="en-US" altLang="ko-KR" dirty="0">
              <a:solidFill>
                <a:srgbClr val="FF9933"/>
              </a:solidFill>
            </a:endParaRPr>
          </a:p>
          <a:p>
            <a:r>
              <a:rPr lang="en-US" altLang="ko-KR" dirty="0"/>
              <a:t>&gt;&gt;&gt; print(9//4)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2</a:t>
            </a:r>
          </a:p>
          <a:p>
            <a:endParaRPr lang="en-US" altLang="ko-KR" dirty="0">
              <a:solidFill>
                <a:srgbClr val="FF9933"/>
              </a:solidFill>
            </a:endParaRPr>
          </a:p>
          <a:p>
            <a:r>
              <a:rPr lang="en-US" altLang="ko-KR" dirty="0"/>
              <a:t>&gt;&gt;&gt; print(9%4)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1</a:t>
            </a:r>
            <a:endParaRPr lang="ko-KR" altLang="en-US" dirty="0">
              <a:solidFill>
                <a:srgbClr val="FF9933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522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76</a:t>
            </a:fld>
            <a:endParaRPr lang="ko-KR" altLang="en-US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84051" y="1936846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/>
              <a:t>&gt;&gt;&gt; print (3*3*3)</a:t>
            </a:r>
          </a:p>
          <a:p>
            <a:r>
              <a:rPr lang="en-US" altLang="ko-KR">
                <a:solidFill>
                  <a:srgbClr val="FF9933"/>
                </a:solidFill>
              </a:rPr>
              <a:t>27</a:t>
            </a:r>
          </a:p>
          <a:p>
            <a:endParaRPr lang="en-US" altLang="ko-KR"/>
          </a:p>
          <a:p>
            <a:r>
              <a:rPr lang="en-US" altLang="ko-KR"/>
              <a:t>&gt;&gt;&gt; print(3**3)</a:t>
            </a:r>
          </a:p>
          <a:p>
            <a:r>
              <a:rPr lang="en-US" altLang="ko-KR">
                <a:solidFill>
                  <a:srgbClr val="FF9933"/>
                </a:solidFill>
              </a:rPr>
              <a:t>27</a:t>
            </a:r>
          </a:p>
          <a:p>
            <a:endParaRPr lang="en-US" altLang="ko-KR">
              <a:solidFill>
                <a:srgbClr val="FF9933"/>
              </a:solidFill>
            </a:endParaRPr>
          </a:p>
          <a:p>
            <a:r>
              <a:rPr lang="en-US" altLang="ko-KR"/>
              <a:t>&gt;&gt;&gt; print(5**2)</a:t>
            </a:r>
          </a:p>
          <a:p>
            <a:r>
              <a:rPr lang="en-US" altLang="ko-KR">
                <a:solidFill>
                  <a:srgbClr val="FF9933"/>
                </a:solidFill>
              </a:rPr>
              <a:t>25</a:t>
            </a:r>
            <a:endParaRPr lang="ko-KR" altLang="en-US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724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 dirty="0"/>
              <a:t>산술 연산자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77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64654" y="2024887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print(5+3*2)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11</a:t>
            </a:r>
          </a:p>
          <a:p>
            <a:endParaRPr lang="en-US" altLang="ko-KR" dirty="0"/>
          </a:p>
          <a:p>
            <a:r>
              <a:rPr lang="en-US" altLang="ko-KR" dirty="0"/>
              <a:t>&gt;&gt;&gt; print(15//3*2)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10</a:t>
            </a:r>
          </a:p>
          <a:p>
            <a:endParaRPr lang="en-US" altLang="ko-KR" dirty="0">
              <a:solidFill>
                <a:srgbClr val="FF9933"/>
              </a:solidFill>
            </a:endParaRPr>
          </a:p>
          <a:p>
            <a:r>
              <a:rPr lang="en-US" altLang="ko-KR" dirty="0"/>
              <a:t>&gt;&gt;&gt; print(2//4)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0</a:t>
            </a:r>
            <a:endParaRPr lang="ko-KR" altLang="en-US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054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BMI(Body Mass Index) </a:t>
            </a:r>
            <a:r>
              <a:rPr lang="ko-KR" altLang="en-US" dirty="0"/>
              <a:t>계산하기</a:t>
            </a:r>
            <a:endParaRPr lang="en-US" altLang="ko-KR" dirty="0"/>
          </a:p>
          <a:p>
            <a:r>
              <a:rPr lang="ko-KR" altLang="en-US" dirty="0"/>
              <a:t>체중</a:t>
            </a:r>
            <a:r>
              <a:rPr lang="en-US" altLang="ko-KR" dirty="0"/>
              <a:t>(kg)/</a:t>
            </a:r>
            <a:r>
              <a:rPr lang="ko-KR" altLang="en-US" dirty="0"/>
              <a:t>신장</a:t>
            </a:r>
            <a:r>
              <a:rPr lang="en-US" altLang="ko-KR" dirty="0"/>
              <a:t>(m)</a:t>
            </a:r>
            <a:r>
              <a:rPr lang="en-US" altLang="ko-KR" baseline="30000" dirty="0"/>
              <a:t>2</a:t>
            </a:r>
          </a:p>
          <a:p>
            <a:r>
              <a:rPr lang="ko-KR" altLang="en-US" dirty="0"/>
              <a:t>자신의</a:t>
            </a:r>
            <a:r>
              <a:rPr lang="en-US" altLang="ko-KR" dirty="0"/>
              <a:t> </a:t>
            </a:r>
            <a:r>
              <a:rPr lang="ko-KR" altLang="en-US" dirty="0"/>
              <a:t>체중은 변수 </a:t>
            </a:r>
            <a:r>
              <a:rPr lang="en-US" altLang="ko-KR" dirty="0"/>
              <a:t>weight, </a:t>
            </a:r>
            <a:r>
              <a:rPr lang="ko-KR" altLang="en-US" dirty="0"/>
              <a:t>신장은 </a:t>
            </a:r>
            <a:r>
              <a:rPr lang="en-US" altLang="ko-KR" dirty="0"/>
              <a:t>height</a:t>
            </a:r>
            <a:r>
              <a:rPr lang="ko-KR" altLang="en-US" dirty="0"/>
              <a:t>에 저장한 후 </a:t>
            </a:r>
            <a:r>
              <a:rPr lang="en-US" altLang="ko-KR" dirty="0"/>
              <a:t>BMI </a:t>
            </a:r>
            <a:r>
              <a:rPr lang="ko-KR" altLang="en-US" dirty="0"/>
              <a:t>값을 계산하여 출력한다</a:t>
            </a:r>
            <a:endParaRPr lang="en-US" altLang="ko-KR" dirty="0"/>
          </a:p>
          <a:p>
            <a:r>
              <a:rPr lang="ko-KR" altLang="en-US" dirty="0"/>
              <a:t>예를 들면</a:t>
            </a:r>
            <a:endParaRPr lang="en-US" altLang="ko-KR" dirty="0"/>
          </a:p>
          <a:p>
            <a:pPr lvl="1"/>
            <a:r>
              <a:rPr lang="en-US" altLang="ko-KR" dirty="0"/>
              <a:t>weight = 55          ## kg</a:t>
            </a:r>
            <a:r>
              <a:rPr lang="ko-KR" altLang="en-US" dirty="0"/>
              <a:t>단위</a:t>
            </a:r>
            <a:endParaRPr lang="en-US" altLang="ko-KR" dirty="0"/>
          </a:p>
          <a:p>
            <a:pPr lvl="1"/>
            <a:r>
              <a:rPr lang="en-US" altLang="ko-KR" dirty="0"/>
              <a:t>height = 1.70       ## m</a:t>
            </a:r>
            <a:r>
              <a:rPr lang="ko-KR" altLang="en-US" dirty="0"/>
              <a:t>단위</a:t>
            </a:r>
            <a:r>
              <a:rPr lang="en-US" altLang="ko-KR" dirty="0"/>
              <a:t>, cm</a:t>
            </a:r>
            <a:r>
              <a:rPr lang="ko-KR" altLang="en-US" dirty="0"/>
              <a:t>가 아님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8655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 dirty="0"/>
              <a:t>산술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,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 txBox="1">
            <a:spLocks noChangeArrowheads="1"/>
          </p:cNvSpPr>
          <p:nvPr/>
        </p:nvSpPr>
        <p:spPr bwMode="auto">
          <a:xfrm>
            <a:off x="756050" y="2073721"/>
            <a:ext cx="7444053" cy="315468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vert="horz" wrap="none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weight = 75</a:t>
            </a:r>
            <a:r>
              <a:rPr lang="ko-KR" altLang="en-US" sz="1800" dirty="0">
                <a:ea typeface="+mj-ea"/>
              </a:rPr>
              <a:t> </a:t>
            </a:r>
            <a:endParaRPr lang="en-US" altLang="ko-KR" sz="180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height= 1.83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>
                <a:ea typeface="+mj-ea"/>
              </a:rPr>
              <a:t>bmi</a:t>
            </a:r>
            <a:r>
              <a:rPr lang="en-US" altLang="ko-KR" sz="1800" dirty="0">
                <a:ea typeface="+mj-ea"/>
              </a:rPr>
              <a:t> = weight / (height * height)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print("</a:t>
            </a:r>
            <a:r>
              <a:rPr lang="ko-KR" altLang="en-US" sz="1800" dirty="0">
                <a:ea typeface="+mj-ea"/>
              </a:rPr>
              <a:t>나의 체중은 </a:t>
            </a:r>
            <a:r>
              <a:rPr lang="en-US" altLang="ko-KR" sz="1800" dirty="0">
                <a:ea typeface="+mj-ea"/>
              </a:rPr>
              <a:t>＂, weight</a:t>
            </a:r>
            <a:r>
              <a:rPr lang="ko-KR" altLang="en-US" sz="1800" dirty="0">
                <a:ea typeface="+mj-ea"/>
              </a:rPr>
              <a:t> </a:t>
            </a:r>
            <a:r>
              <a:rPr lang="en-US" altLang="ko-KR" sz="1800" dirty="0">
                <a:ea typeface="+mj-ea"/>
              </a:rPr>
              <a:t>, “kg, </a:t>
            </a:r>
            <a:r>
              <a:rPr lang="ko-KR" altLang="en-US" sz="1800" dirty="0">
                <a:ea typeface="+mj-ea"/>
              </a:rPr>
              <a:t>키는  </a:t>
            </a:r>
            <a:r>
              <a:rPr lang="en-US" altLang="ko-KR" sz="1800" dirty="0">
                <a:ea typeface="+mj-ea"/>
              </a:rPr>
              <a:t>", height</a:t>
            </a:r>
            <a:r>
              <a:rPr lang="ko-KR" altLang="en-US" sz="1800" dirty="0">
                <a:ea typeface="+mj-ea"/>
              </a:rPr>
              <a:t> </a:t>
            </a:r>
            <a:r>
              <a:rPr lang="en-US" altLang="ko-KR" sz="1800" dirty="0">
                <a:ea typeface="+mj-ea"/>
              </a:rPr>
              <a:t>, “m </a:t>
            </a:r>
            <a:r>
              <a:rPr lang="ko-KR" altLang="en-US" sz="1800" dirty="0">
                <a:ea typeface="+mj-ea"/>
              </a:rPr>
              <a:t>입니다</a:t>
            </a:r>
            <a:r>
              <a:rPr lang="en-US" altLang="ko-KR" sz="1800" dirty="0">
                <a:ea typeface="+mj-ea"/>
              </a:rPr>
              <a:t>.")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print(“</a:t>
            </a:r>
            <a:r>
              <a:rPr lang="ko-KR" altLang="en-US" sz="1800" dirty="0">
                <a:ea typeface="+mj-ea"/>
              </a:rPr>
              <a:t>계산한 </a:t>
            </a:r>
            <a:r>
              <a:rPr lang="en-US" altLang="ko-KR" sz="1800" dirty="0">
                <a:ea typeface="+mj-ea"/>
              </a:rPr>
              <a:t>BMI </a:t>
            </a:r>
            <a:r>
              <a:rPr lang="ko-KR" altLang="en-US" sz="1800" dirty="0">
                <a:ea typeface="+mj-ea"/>
              </a:rPr>
              <a:t>지수는  </a:t>
            </a:r>
            <a:r>
              <a:rPr lang="en-US" altLang="ko-KR" sz="1800" dirty="0">
                <a:ea typeface="+mj-ea"/>
              </a:rPr>
              <a:t>“, </a:t>
            </a:r>
            <a:r>
              <a:rPr lang="en-US" altLang="ko-KR" sz="1800" dirty="0" err="1">
                <a:ea typeface="+mj-ea"/>
              </a:rPr>
              <a:t>bmi</a:t>
            </a:r>
            <a:r>
              <a:rPr lang="en-US" altLang="ko-KR" sz="1800" dirty="0">
                <a:ea typeface="+mj-ea"/>
              </a:rPr>
              <a:t>)</a:t>
            </a:r>
            <a:endParaRPr lang="ko-KR" altLang="en-US" sz="1800" dirty="0"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37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924549" y="1875144"/>
            <a:ext cx="3229762" cy="378058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사용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097138" y="2004058"/>
            <a:ext cx="349744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value = 100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</a:t>
            </a:r>
            <a:r>
              <a:rPr lang="en-US" altLang="ko-KR" sz="1600" dirty="0" err="1">
                <a:ea typeface="맑은 고딕" panose="020B0503020000020004" pitchFamily="50" charset="-127"/>
              </a:rPr>
              <a:t>num_coins</a:t>
            </a:r>
            <a:r>
              <a:rPr lang="en-US" altLang="ko-KR" sz="1600" dirty="0">
                <a:ea typeface="맑은 고딕" panose="020B0503020000020004" pitchFamily="50" charset="-127"/>
              </a:rPr>
              <a:t> = 15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</a:t>
            </a:r>
            <a:r>
              <a:rPr lang="en-US" altLang="ko-KR" sz="1600" dirty="0" err="1">
                <a:ea typeface="맑은 고딕" panose="020B0503020000020004" pitchFamily="50" charset="-127"/>
              </a:rPr>
              <a:t>num_coins</a:t>
            </a:r>
            <a:r>
              <a:rPr lang="en-US" altLang="ko-KR" sz="1600" dirty="0">
                <a:ea typeface="맑은 고딕" panose="020B0503020000020004" pitchFamily="50" charset="-127"/>
              </a:rPr>
              <a:t> * value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1500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15 * 100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1500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15 * value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1500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096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수식을 </a:t>
            </a:r>
            <a:r>
              <a:rPr lang="ko-KR" altLang="en-US" dirty="0" err="1"/>
              <a:t>파이썬</a:t>
            </a:r>
            <a:r>
              <a:rPr lang="ko-KR" altLang="en-US" dirty="0"/>
              <a:t> 코드로 쓰시오</a:t>
            </a:r>
            <a:endParaRPr lang="en-US" altLang="ko-KR" dirty="0"/>
          </a:p>
          <a:p>
            <a:pPr lvl="1"/>
            <a:r>
              <a:rPr lang="en-US" altLang="ko-KR" dirty="0"/>
              <a:t>a </a:t>
            </a:r>
            <a:r>
              <a:rPr lang="ko-KR" altLang="en-US" dirty="0"/>
              <a:t>더하기 </a:t>
            </a:r>
            <a:r>
              <a:rPr lang="en-US" altLang="ko-KR" dirty="0"/>
              <a:t>b </a:t>
            </a:r>
            <a:r>
              <a:rPr lang="ko-KR" altLang="en-US" dirty="0"/>
              <a:t>곱하기 </a:t>
            </a:r>
            <a:r>
              <a:rPr lang="en-US" altLang="ko-KR" dirty="0"/>
              <a:t>c</a:t>
            </a:r>
          </a:p>
          <a:p>
            <a:pPr lvl="1"/>
            <a:r>
              <a:rPr lang="en-US" altLang="ko-KR" dirty="0"/>
              <a:t>a </a:t>
            </a:r>
            <a:r>
              <a:rPr lang="ko-KR" altLang="en-US" dirty="0"/>
              <a:t>나누기</a:t>
            </a:r>
            <a:r>
              <a:rPr lang="en-US" altLang="ko-KR" dirty="0"/>
              <a:t> b</a:t>
            </a:r>
          </a:p>
          <a:p>
            <a:pPr lvl="1"/>
            <a:r>
              <a:rPr lang="en-US" altLang="ko-KR" dirty="0"/>
              <a:t>a </a:t>
            </a:r>
            <a:r>
              <a:rPr lang="ko-KR" altLang="en-US" dirty="0"/>
              <a:t>로 </a:t>
            </a:r>
            <a:r>
              <a:rPr lang="en-US" altLang="ko-KR" dirty="0"/>
              <a:t>b</a:t>
            </a:r>
            <a:r>
              <a:rPr lang="ko-KR" altLang="en-US" dirty="0"/>
              <a:t>를 나눈 후 나머지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3476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 </a:t>
            </a:r>
            <a:r>
              <a:rPr lang="ko-KR" altLang="en-US" dirty="0"/>
              <a:t>답안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81</a:t>
            </a:fld>
            <a:endParaRPr lang="ko-KR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64654" y="1853248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print(a + b * c)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&gt;&gt;&gt; print(a / b)</a:t>
            </a:r>
          </a:p>
          <a:p>
            <a:endParaRPr lang="en-US" altLang="ko-KR" dirty="0"/>
          </a:p>
          <a:p>
            <a:endParaRPr lang="en-US" altLang="ko-KR" dirty="0">
              <a:solidFill>
                <a:srgbClr val="FF9933"/>
              </a:solidFill>
            </a:endParaRPr>
          </a:p>
          <a:p>
            <a:r>
              <a:rPr lang="en-US" altLang="ko-KR" dirty="0"/>
              <a:t>&gt;&gt;&gt; print(a % b)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03341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연산자와 </a:t>
            </a:r>
            <a:r>
              <a:rPr lang="ko-KR" altLang="en-US" dirty="0" err="1"/>
              <a:t>피연산자</a:t>
            </a:r>
            <a:r>
              <a:rPr lang="ko-KR" altLang="en-US" dirty="0"/>
              <a:t> 이해</a:t>
            </a:r>
            <a:endParaRPr lang="en-US" altLang="ko-KR" dirty="0"/>
          </a:p>
          <a:p>
            <a:pPr lvl="1"/>
            <a:r>
              <a:rPr lang="ko-KR" altLang="en-US" dirty="0"/>
              <a:t>연산자</a:t>
            </a:r>
            <a:r>
              <a:rPr lang="en-US" altLang="ko-KR" dirty="0"/>
              <a:t>:</a:t>
            </a:r>
            <a:r>
              <a:rPr lang="ko-KR" altLang="en-US" dirty="0"/>
              <a:t> 특수한 심볼로 계산을 표현하는</a:t>
            </a:r>
            <a:r>
              <a:rPr lang="en-US" altLang="ko-KR" dirty="0"/>
              <a:t> </a:t>
            </a:r>
            <a:r>
              <a:rPr lang="ko-KR" altLang="en-US" dirty="0"/>
              <a:t>기호</a:t>
            </a:r>
            <a:endParaRPr lang="en-US" altLang="ko-KR" dirty="0"/>
          </a:p>
          <a:p>
            <a:pPr lvl="1"/>
            <a:r>
              <a:rPr lang="ko-KR" altLang="en-US" dirty="0" err="1"/>
              <a:t>피연산자</a:t>
            </a:r>
            <a:r>
              <a:rPr lang="en-US" altLang="ko-KR" dirty="0"/>
              <a:t>: </a:t>
            </a:r>
            <a:r>
              <a:rPr lang="ko-KR" altLang="en-US" dirty="0"/>
              <a:t>연산자에 적용되는 </a:t>
            </a:r>
            <a:r>
              <a:rPr lang="ko-KR" altLang="en-US"/>
              <a:t>값 </a:t>
            </a:r>
            <a:endParaRPr lang="en-US" altLang="ko-KR"/>
          </a:p>
          <a:p>
            <a:pPr lvl="1"/>
            <a:endParaRPr lang="en-US" altLang="ko-KR" dirty="0"/>
          </a:p>
          <a:p>
            <a:r>
              <a:rPr lang="ko-KR" altLang="en-US" dirty="0"/>
              <a:t>연산자의 종류</a:t>
            </a:r>
            <a:endParaRPr lang="en-US" altLang="ko-KR" dirty="0"/>
          </a:p>
          <a:p>
            <a:pPr lvl="1"/>
            <a:r>
              <a:rPr lang="ko-KR" altLang="en-US"/>
              <a:t>산술연산자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7249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 종류를 기술하시오</a:t>
            </a:r>
            <a:endParaRPr lang="en-US" altLang="ko-KR" dirty="0"/>
          </a:p>
          <a:p>
            <a:r>
              <a:rPr lang="ko-KR" altLang="en-US" dirty="0" err="1"/>
              <a:t>산술연산자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가지를 제시하고 설명하시오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807E8B19-8673-4BB3-94B1-A197265558E3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216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238695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관계 연산자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84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7CB573CC-7BB4-26EF-E145-E88F25EBE6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315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관계연산자의 기능 이해하기</a:t>
            </a:r>
            <a:endParaRPr lang="en-US" altLang="ko-KR" dirty="0"/>
          </a:p>
          <a:p>
            <a:r>
              <a:rPr lang="ko-KR" altLang="en-US" dirty="0" err="1"/>
              <a:t>관계연산자</a:t>
            </a:r>
            <a:r>
              <a:rPr lang="ko-KR" altLang="en-US" dirty="0"/>
              <a:t> 활용하기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1754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 연산자</a:t>
            </a:r>
            <a:endParaRPr lang="ko-KR" altLang="en-US" dirty="0"/>
          </a:p>
        </p:txBody>
      </p:sp>
      <p:graphicFrame>
        <p:nvGraphicFramePr>
          <p:cNvPr id="8" name="내용 개체 틀 3"/>
          <p:cNvGraphicFramePr>
            <a:graphicFrameLocks/>
          </p:cNvGraphicFramePr>
          <p:nvPr/>
        </p:nvGraphicFramePr>
        <p:xfrm>
          <a:off x="628650" y="1845474"/>
          <a:ext cx="8153401" cy="43942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10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예제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&lt;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작다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5 &lt; 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&lt;=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작거나 같다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 &lt;= 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&gt;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크다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 &gt; 15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&gt;=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크거나 같다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r>
                        <a:rPr lang="en-US" altLang="ko-KR" baseline="0" dirty="0"/>
                        <a:t> &gt;= 12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==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같은가</a:t>
                      </a:r>
                      <a:r>
                        <a:rPr lang="en-US" altLang="ko-KR" dirty="0"/>
                        <a:t>?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 ==</a:t>
                      </a:r>
                      <a:r>
                        <a:rPr lang="en-US" altLang="ko-KR" baseline="0" dirty="0"/>
                        <a:t>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!=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같지 않은가</a:t>
                      </a:r>
                      <a:r>
                        <a:rPr lang="en-US" altLang="ko-KR" dirty="0"/>
                        <a:t>?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baseline="0" dirty="0"/>
                        <a:t> !=</a:t>
                      </a:r>
                      <a:r>
                        <a:rPr lang="en-US" altLang="ko-KR" dirty="0"/>
                        <a:t>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8149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87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64654" y="1860423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a=5</a:t>
            </a:r>
          </a:p>
          <a:p>
            <a:r>
              <a:rPr lang="en-US" altLang="ko-KR" dirty="0"/>
              <a:t>&gt;&gt;&gt; b=7</a:t>
            </a:r>
          </a:p>
          <a:p>
            <a:endParaRPr lang="en-US" altLang="ko-KR" dirty="0"/>
          </a:p>
          <a:p>
            <a:r>
              <a:rPr lang="en-US" altLang="ko-KR" dirty="0"/>
              <a:t>&gt;&gt;&gt; print (a!=b)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True</a:t>
            </a:r>
          </a:p>
          <a:p>
            <a:endParaRPr lang="en-US" altLang="ko-KR" dirty="0">
              <a:solidFill>
                <a:srgbClr val="FF9933"/>
              </a:solidFill>
            </a:endParaRPr>
          </a:p>
          <a:p>
            <a:r>
              <a:rPr lang="en-US" altLang="ko-KR"/>
              <a:t>&gt;&gt;&gt; print(a&lt;b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True</a:t>
            </a:r>
            <a:endParaRPr lang="ko-KR" altLang="en-US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24009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88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945934" y="1924368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a=10</a:t>
            </a:r>
          </a:p>
          <a:p>
            <a:r>
              <a:rPr lang="en-US" altLang="ko-KR" dirty="0"/>
              <a:t>&gt;&gt;&gt; b=10</a:t>
            </a:r>
          </a:p>
          <a:p>
            <a:endParaRPr lang="en-US" altLang="ko-KR" dirty="0"/>
          </a:p>
          <a:p>
            <a:r>
              <a:rPr lang="en-US" altLang="ko-KR" dirty="0"/>
              <a:t>&gt;&gt;&gt; print(a&gt;=b)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True</a:t>
            </a:r>
          </a:p>
          <a:p>
            <a:r>
              <a:rPr lang="en-US" altLang="ko-KR" dirty="0"/>
              <a:t>&gt;&gt;&gt; print(a&lt;=b)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True</a:t>
            </a:r>
          </a:p>
          <a:p>
            <a:r>
              <a:rPr lang="en-US" altLang="ko-KR" dirty="0"/>
              <a:t>&gt;&gt;&gt; print(a!=b)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6573482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89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027870" y="2128349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word1 = ’global’</a:t>
            </a:r>
          </a:p>
          <a:p>
            <a:r>
              <a:rPr lang="en-US" altLang="ko-KR" dirty="0"/>
              <a:t>&gt;&gt;&gt; word2 = ‘great’</a:t>
            </a:r>
          </a:p>
          <a:p>
            <a:endParaRPr lang="en-US" altLang="ko-KR" dirty="0"/>
          </a:p>
          <a:p>
            <a:r>
              <a:rPr lang="en-US" altLang="ko-KR" dirty="0"/>
              <a:t>&gt;&gt;&gt; print(word1==word2)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False</a:t>
            </a:r>
          </a:p>
          <a:p>
            <a:r>
              <a:rPr lang="en-US" altLang="ko-KR" dirty="0"/>
              <a:t>&gt;&gt;&gt; print(word1&lt;word2)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True</a:t>
            </a:r>
          </a:p>
          <a:p>
            <a:r>
              <a:rPr lang="en-US" altLang="ko-KR" dirty="0"/>
              <a:t>&gt;&gt;&gt; print(word1!=word2)</a:t>
            </a:r>
          </a:p>
          <a:p>
            <a:r>
              <a:rPr lang="en-US" altLang="ko-KR" dirty="0">
                <a:solidFill>
                  <a:srgbClr val="FF9933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70168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34742" y="1654178"/>
            <a:ext cx="4840369" cy="432797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사용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954214" y="1690689"/>
            <a:ext cx="452089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name = “John”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print(name)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John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print(“Hello!”,  “John”)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Hello, John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score = 78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print(name , score)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John 78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print(“name” , “score”)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name score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 “</a:t>
            </a:r>
            <a:r>
              <a:rPr lang="en-US" altLang="ko-KR" sz="1400" dirty="0" err="1">
                <a:ea typeface="맑은 고딕" panose="020B0503020000020004" pitchFamily="50" charset="-127"/>
              </a:rPr>
              <a:t>abba</a:t>
            </a:r>
            <a:r>
              <a:rPr lang="en-US" altLang="ko-KR" sz="1400" dirty="0">
                <a:ea typeface="맑은 고딕" panose="020B0503020000020004" pitchFamily="50" charset="-127"/>
              </a:rPr>
              <a:t>” * 3)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rgbClr val="FF6600"/>
                </a:solidFill>
                <a:ea typeface="맑은 고딕" panose="020B0503020000020004" pitchFamily="50" charset="-127"/>
              </a:rPr>
              <a:t>abbaabbaabba</a:t>
            </a:r>
            <a:endParaRPr lang="en-US" altLang="ko-KR" sz="1400" dirty="0">
              <a:solidFill>
                <a:srgbClr val="FF6600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52523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문자의 크기 비교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https://ko.wikipedia.org/w/index.php?title=ASCII&amp;action=edit&amp;section=3</a:t>
            </a:r>
            <a:endParaRPr lang="en-US" altLang="ko-KR" dirty="0"/>
          </a:p>
          <a:p>
            <a:r>
              <a:rPr lang="ko-KR" altLang="en-US" dirty="0"/>
              <a:t>코드 번호 순으로 크기가 정해진다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002" y="3153014"/>
            <a:ext cx="1684798" cy="2973285"/>
          </a:xfrm>
          <a:prstGeom prst="rect">
            <a:avLst/>
          </a:prstGeom>
        </p:spPr>
      </p:pic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394" y="3275119"/>
            <a:ext cx="1772965" cy="285118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8243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문자의 크기 비교 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특수문자</a:t>
            </a:r>
            <a:r>
              <a:rPr lang="en-US" altLang="ko-KR" dirty="0"/>
              <a:t>-</a:t>
            </a:r>
            <a:r>
              <a:rPr lang="ko-KR" altLang="en-US" dirty="0"/>
              <a:t>숫자</a:t>
            </a:r>
            <a:r>
              <a:rPr lang="en-US" altLang="ko-KR" dirty="0"/>
              <a:t>-</a:t>
            </a:r>
            <a:r>
              <a:rPr lang="ko-KR" altLang="en-US" dirty="0"/>
              <a:t>대문자</a:t>
            </a:r>
            <a:r>
              <a:rPr lang="en-US" altLang="ko-KR" dirty="0"/>
              <a:t>-</a:t>
            </a:r>
            <a:r>
              <a:rPr lang="ko-KR" altLang="en-US" dirty="0"/>
              <a:t>소문자</a:t>
            </a:r>
            <a:endParaRPr lang="en-US" altLang="ko-KR" dirty="0"/>
          </a:p>
          <a:p>
            <a:r>
              <a:rPr lang="ko-KR" altLang="en-US" dirty="0"/>
              <a:t>순으로 코드 값이 커진다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3006708" y="3058338"/>
            <a:ext cx="5199616" cy="306704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340098" y="3058338"/>
            <a:ext cx="502485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 if ‘</a:t>
            </a:r>
            <a:r>
              <a:rPr lang="en-US" altLang="ko-KR" dirty="0" err="1">
                <a:ea typeface="맑은 고딕" panose="020B0503020000020004" pitchFamily="50" charset="-127"/>
              </a:rPr>
              <a:t>abc</a:t>
            </a:r>
            <a:r>
              <a:rPr lang="en-US" altLang="ko-KR" dirty="0">
                <a:ea typeface="맑은 고딕" panose="020B0503020000020004" pitchFamily="50" charset="-127"/>
              </a:rPr>
              <a:t>’ &lt; ‘ABC’: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 if ‘handing’ &gt; ‘</a:t>
            </a:r>
            <a:r>
              <a:rPr lang="en-US" altLang="ko-KR" dirty="0" err="1">
                <a:ea typeface="맑은 고딕" panose="020B0503020000020004" pitchFamily="50" charset="-127"/>
              </a:rPr>
              <a:t>hankuk</a:t>
            </a:r>
            <a:r>
              <a:rPr lang="en-US" altLang="ko-KR" dirty="0">
                <a:ea typeface="맑은 고딕" panose="020B0503020000020004" pitchFamily="50" charset="-127"/>
              </a:rPr>
              <a:t>’: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 if ‘</a:t>
            </a:r>
            <a:r>
              <a:rPr lang="en-US" altLang="ko-KR" dirty="0" err="1">
                <a:ea typeface="맑은 고딕" panose="020B0503020000020004" pitchFamily="50" charset="-127"/>
              </a:rPr>
              <a:t>pEaCe</a:t>
            </a:r>
            <a:r>
              <a:rPr lang="en-US" altLang="ko-KR" dirty="0">
                <a:ea typeface="맑은 고딕" panose="020B0503020000020004" pitchFamily="50" charset="-127"/>
              </a:rPr>
              <a:t>’ &gt; ‘Peace’ : 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 if ‘</a:t>
            </a:r>
            <a:r>
              <a:rPr lang="ko-KR" altLang="en-US" dirty="0">
                <a:ea typeface="맑은 고딕" panose="020B0503020000020004" pitchFamily="50" charset="-127"/>
              </a:rPr>
              <a:t>김경애</a:t>
            </a:r>
            <a:r>
              <a:rPr lang="en-US" altLang="ko-KR" dirty="0">
                <a:ea typeface="맑은 고딕" panose="020B0503020000020004" pitchFamily="50" charset="-127"/>
              </a:rPr>
              <a:t>’ &gt; ‘</a:t>
            </a:r>
            <a:r>
              <a:rPr lang="ko-KR" altLang="en-US" dirty="0">
                <a:ea typeface="맑은 고딕" panose="020B0503020000020004" pitchFamily="50" charset="-127"/>
              </a:rPr>
              <a:t>김경준</a:t>
            </a:r>
            <a:r>
              <a:rPr lang="en-US" altLang="ko-KR" dirty="0">
                <a:ea typeface="맑은 고딕" panose="020B0503020000020004" pitchFamily="50" charset="-127"/>
              </a:rPr>
              <a:t>‘: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if ‘</a:t>
            </a:r>
            <a:r>
              <a:rPr lang="ko-KR" altLang="en-US" dirty="0" err="1">
                <a:ea typeface="맑은 고딕" panose="020B0503020000020004" pitchFamily="50" charset="-127"/>
              </a:rPr>
              <a:t>강보배만세</a:t>
            </a:r>
            <a:r>
              <a:rPr lang="en-US" altLang="ko-KR" dirty="0">
                <a:ea typeface="맑은 고딕" panose="020B0503020000020004" pitchFamily="50" charset="-127"/>
              </a:rPr>
              <a:t>’ &gt; ‘</a:t>
            </a:r>
            <a:r>
              <a:rPr lang="ko-KR" altLang="en-US" dirty="0" err="1">
                <a:ea typeface="맑은 고딕" panose="020B0503020000020004" pitchFamily="50" charset="-127"/>
              </a:rPr>
              <a:t>강보배아자</a:t>
            </a:r>
            <a:r>
              <a:rPr lang="en-US" altLang="ko-KR" dirty="0">
                <a:ea typeface="맑은 고딕" panose="020B0503020000020004" pitchFamily="50" charset="-127"/>
              </a:rPr>
              <a:t>‘ :    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8309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관계 연산자 사용하는</a:t>
            </a:r>
            <a:r>
              <a:rPr lang="en-US" altLang="ko-KR"/>
              <a:t> </a:t>
            </a:r>
            <a:r>
              <a:rPr lang="ko-KR" altLang="en-US"/>
              <a:t>경우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조건문이나 반복문을 활용 할 때</a:t>
            </a:r>
            <a:r>
              <a:rPr lang="en-US" altLang="ko-KR"/>
              <a:t>, </a:t>
            </a:r>
            <a:r>
              <a:rPr lang="ko-KR" altLang="en-US"/>
              <a:t>주로 사용한다</a:t>
            </a:r>
            <a:endParaRPr lang="en-US" altLang="ko-KR"/>
          </a:p>
          <a:p>
            <a:pPr lvl="1"/>
            <a:r>
              <a:rPr lang="en-US" altLang="ko-KR"/>
              <a:t>BMI </a:t>
            </a:r>
            <a:r>
              <a:rPr lang="ko-KR" altLang="en-US"/>
              <a:t>값이 </a:t>
            </a:r>
            <a:r>
              <a:rPr lang="en-US" altLang="ko-KR"/>
              <a:t>25</a:t>
            </a:r>
            <a:r>
              <a:rPr lang="ko-KR" altLang="en-US"/>
              <a:t>보다 큰 경우</a:t>
            </a:r>
            <a:endParaRPr lang="en-US" altLang="ko-KR"/>
          </a:p>
          <a:p>
            <a:pPr lvl="1"/>
            <a:r>
              <a:rPr lang="ko-KR" altLang="en-US"/>
              <a:t>키가 </a:t>
            </a:r>
            <a:r>
              <a:rPr lang="en-US" altLang="ko-KR"/>
              <a:t>150</a:t>
            </a:r>
            <a:r>
              <a:rPr lang="ko-KR" altLang="en-US"/>
              <a:t>보다 작거나 같은 경우</a:t>
            </a:r>
            <a:endParaRPr lang="en-US" altLang="ko-KR"/>
          </a:p>
          <a:p>
            <a:pPr lvl="1"/>
            <a:r>
              <a:rPr lang="ko-KR" altLang="en-US"/>
              <a:t>한번도 실행되지 않은 경우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ko-KR" altLang="en-US"/>
              <a:t>변수에 저장된 값이 </a:t>
            </a:r>
            <a:r>
              <a:rPr lang="en-US" altLang="ko-KR"/>
              <a:t>100</a:t>
            </a:r>
            <a:r>
              <a:rPr lang="ko-KR" altLang="en-US"/>
              <a:t>보다 작을 때 까지</a:t>
            </a:r>
            <a:endParaRPr lang="en-US" altLang="ko-KR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0744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 연산자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  <a:r>
              <a:rPr lang="en-US" altLang="ko-KR" dirty="0"/>
              <a:t>,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 txBox="1">
            <a:spLocks noChangeArrowheads="1"/>
          </p:cNvSpPr>
          <p:nvPr/>
        </p:nvSpPr>
        <p:spPr bwMode="auto">
          <a:xfrm>
            <a:off x="889598" y="1853248"/>
            <a:ext cx="7490728" cy="391472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vert="horz" wrap="none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weight = 75</a:t>
            </a:r>
            <a:r>
              <a:rPr lang="ko-KR" altLang="en-US" sz="1800" dirty="0">
                <a:ea typeface="+mj-ea"/>
              </a:rPr>
              <a:t> </a:t>
            </a:r>
            <a:endParaRPr lang="en-US" altLang="ko-KR" sz="180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height= 1.83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 err="1">
                <a:ea typeface="+mj-ea"/>
              </a:rPr>
              <a:t>bmi</a:t>
            </a:r>
            <a:r>
              <a:rPr lang="en-US" altLang="ko-KR" sz="1800" dirty="0">
                <a:ea typeface="+mj-ea"/>
              </a:rPr>
              <a:t> = weight / (height * height)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print("</a:t>
            </a:r>
            <a:r>
              <a:rPr lang="ko-KR" altLang="en-US" sz="1800" dirty="0">
                <a:ea typeface="+mj-ea"/>
              </a:rPr>
              <a:t>나의 체중은 </a:t>
            </a:r>
            <a:r>
              <a:rPr lang="en-US" altLang="ko-KR" sz="1800" dirty="0">
                <a:ea typeface="+mj-ea"/>
              </a:rPr>
              <a:t>＂, weight</a:t>
            </a:r>
            <a:r>
              <a:rPr lang="ko-KR" altLang="en-US" sz="1800" dirty="0">
                <a:ea typeface="+mj-ea"/>
              </a:rPr>
              <a:t> </a:t>
            </a:r>
            <a:r>
              <a:rPr lang="en-US" altLang="ko-KR" sz="1800" dirty="0">
                <a:ea typeface="+mj-ea"/>
              </a:rPr>
              <a:t>, “kg, </a:t>
            </a:r>
            <a:r>
              <a:rPr lang="ko-KR" altLang="en-US" sz="1800" dirty="0">
                <a:ea typeface="+mj-ea"/>
              </a:rPr>
              <a:t>키는  </a:t>
            </a:r>
            <a:r>
              <a:rPr lang="en-US" altLang="ko-KR" sz="1800" dirty="0">
                <a:ea typeface="+mj-ea"/>
              </a:rPr>
              <a:t>", height</a:t>
            </a:r>
            <a:r>
              <a:rPr lang="ko-KR" altLang="en-US" sz="1800" dirty="0">
                <a:ea typeface="+mj-ea"/>
              </a:rPr>
              <a:t> </a:t>
            </a:r>
            <a:r>
              <a:rPr lang="en-US" altLang="ko-KR" sz="1800" dirty="0">
                <a:ea typeface="+mj-ea"/>
              </a:rPr>
              <a:t>, “m </a:t>
            </a:r>
            <a:r>
              <a:rPr lang="ko-KR" altLang="en-US" sz="1800" dirty="0">
                <a:ea typeface="+mj-ea"/>
              </a:rPr>
              <a:t>입니다</a:t>
            </a:r>
            <a:r>
              <a:rPr lang="en-US" altLang="ko-KR" sz="1800" dirty="0">
                <a:ea typeface="+mj-ea"/>
              </a:rPr>
              <a:t>.")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print(“</a:t>
            </a:r>
            <a:r>
              <a:rPr lang="ko-KR" altLang="en-US" sz="1800" dirty="0">
                <a:ea typeface="+mj-ea"/>
              </a:rPr>
              <a:t>계산한 </a:t>
            </a:r>
            <a:r>
              <a:rPr lang="en-US" altLang="ko-KR" sz="1800" dirty="0">
                <a:ea typeface="+mj-ea"/>
              </a:rPr>
              <a:t>BMI </a:t>
            </a:r>
            <a:r>
              <a:rPr lang="ko-KR" altLang="en-US" sz="1800" dirty="0">
                <a:ea typeface="+mj-ea"/>
              </a:rPr>
              <a:t>지수는  </a:t>
            </a:r>
            <a:r>
              <a:rPr lang="en-US" altLang="ko-KR" sz="1800" dirty="0">
                <a:ea typeface="+mj-ea"/>
              </a:rPr>
              <a:t>“, </a:t>
            </a:r>
            <a:r>
              <a:rPr lang="en-US" altLang="ko-KR" sz="1800" dirty="0" err="1">
                <a:ea typeface="+mj-ea"/>
              </a:rPr>
              <a:t>bmi</a:t>
            </a:r>
            <a:r>
              <a:rPr lang="en-US" altLang="ko-KR" sz="1800" dirty="0">
                <a:ea typeface="+mj-ea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if  </a:t>
            </a:r>
            <a:r>
              <a:rPr lang="en-US" altLang="ko-KR" sz="1800" b="1" dirty="0" err="1">
                <a:solidFill>
                  <a:srgbClr val="FF0000"/>
                </a:solidFill>
                <a:ea typeface="+mj-ea"/>
              </a:rPr>
              <a:t>bmi</a:t>
            </a:r>
            <a:r>
              <a:rPr lang="en-US" altLang="ko-KR" sz="1800" b="1" dirty="0">
                <a:solidFill>
                  <a:srgbClr val="FF0000"/>
                </a:solidFill>
                <a:ea typeface="+mj-ea"/>
              </a:rPr>
              <a:t> &gt; 25 </a:t>
            </a:r>
            <a:r>
              <a:rPr lang="en-US" altLang="ko-KR" sz="1800" dirty="0">
                <a:ea typeface="+mj-ea"/>
              </a:rPr>
              <a:t> 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ea typeface="+mj-ea"/>
              </a:rPr>
              <a:t>    print(“</a:t>
            </a:r>
            <a:r>
              <a:rPr lang="ko-KR" altLang="en-US" sz="1800" dirty="0">
                <a:ea typeface="+mj-ea"/>
              </a:rPr>
              <a:t>과체중 입니다</a:t>
            </a:r>
            <a:r>
              <a:rPr lang="en-US" altLang="ko-KR" sz="1800" dirty="0">
                <a:ea typeface="+mj-ea"/>
              </a:rPr>
              <a:t>.”)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800" dirty="0"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577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설명을 </a:t>
            </a:r>
            <a:r>
              <a:rPr lang="ko-KR" altLang="en-US" dirty="0" err="1"/>
              <a:t>파이썬</a:t>
            </a:r>
            <a:r>
              <a:rPr lang="ko-KR" altLang="en-US" dirty="0"/>
              <a:t> 코드로 쓰시오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보다 크거나 같다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와 같다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가 </a:t>
            </a:r>
            <a:r>
              <a:rPr lang="en-US" altLang="ko-KR" dirty="0"/>
              <a:t>b</a:t>
            </a:r>
            <a:r>
              <a:rPr lang="ko-KR" altLang="en-US" dirty="0"/>
              <a:t>와 같지 않다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1800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 </a:t>
            </a:r>
            <a:r>
              <a:rPr lang="ko-KR" altLang="en-US" dirty="0"/>
              <a:t>답안 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321241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95</a:t>
            </a:fld>
            <a:endParaRPr lang="ko-KR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27700" y="1857599"/>
            <a:ext cx="7216183" cy="36535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dirty="0"/>
              <a:t>&gt;&gt;&gt;  a &gt;= b</a:t>
            </a:r>
          </a:p>
          <a:p>
            <a:endParaRPr lang="en-US" altLang="ko-KR" dirty="0"/>
          </a:p>
          <a:p>
            <a:r>
              <a:rPr lang="en-US" altLang="ko-KR" dirty="0"/>
              <a:t>&gt;&gt;&gt;  a == b</a:t>
            </a:r>
          </a:p>
          <a:p>
            <a:endParaRPr lang="en-US" altLang="ko-KR" dirty="0"/>
          </a:p>
          <a:p>
            <a:r>
              <a:rPr lang="en-US" altLang="ko-KR" dirty="0"/>
              <a:t>&gt;&gt;&gt;  a != b</a:t>
            </a:r>
          </a:p>
        </p:txBody>
      </p:sp>
    </p:spTree>
    <p:extLst>
      <p:ext uri="{BB962C8B-B14F-4D97-AF65-F5344CB8AC3E}">
        <p14:creationId xmlns:p14="http://schemas.microsoft.com/office/powerpoint/2010/main" val="17542845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내용 개체 틀 3"/>
          <p:cNvGraphicFramePr>
            <a:graphicFrameLocks/>
          </p:cNvGraphicFramePr>
          <p:nvPr/>
        </p:nvGraphicFramePr>
        <p:xfrm>
          <a:off x="628650" y="1845474"/>
          <a:ext cx="8153401" cy="439420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72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5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0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연산자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예제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&lt;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작다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dirty="0"/>
                        <a:t>5 &lt; 3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&lt;=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작거나 같다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 &lt;= 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&gt;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크다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 &gt; 15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&gt;=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크거나 같다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r>
                        <a:rPr lang="en-US" altLang="ko-KR" baseline="0" dirty="0"/>
                        <a:t> &gt;= 12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==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같은가</a:t>
                      </a:r>
                      <a:r>
                        <a:rPr lang="en-US" altLang="ko-KR" dirty="0"/>
                        <a:t>?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 ==</a:t>
                      </a:r>
                      <a:r>
                        <a:rPr lang="en-US" altLang="ko-KR" baseline="0" dirty="0"/>
                        <a:t>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False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77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!=</a:t>
                      </a:r>
                      <a:endParaRPr lang="ko-KR" altLang="en-US" sz="24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같지 않은가</a:t>
                      </a:r>
                      <a:r>
                        <a:rPr lang="en-US" altLang="ko-KR" dirty="0"/>
                        <a:t>?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en-US" altLang="ko-KR" baseline="0" dirty="0"/>
                        <a:t> !=</a:t>
                      </a:r>
                      <a:r>
                        <a:rPr lang="en-US" altLang="ko-KR" dirty="0"/>
                        <a:t> 2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True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1412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관계연산자의 결과는 어떻게 나타나는지 설명하시오</a:t>
            </a:r>
            <a:endParaRPr lang="en-US" altLang="ko-KR" dirty="0"/>
          </a:p>
          <a:p>
            <a:r>
              <a:rPr lang="ko-KR" altLang="en-US" dirty="0" err="1"/>
              <a:t>관계연산자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가지를 제시하고 설명하시오</a:t>
            </a:r>
            <a:endParaRPr lang="en-US" altLang="ko-KR" dirty="0"/>
          </a:p>
          <a:p>
            <a:r>
              <a:rPr lang="ko-KR" altLang="en-US" dirty="0"/>
              <a:t>같은지 확인하는 연산자는 무엇인가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5184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238695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논리 연산자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98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9CF5B2B7-1C0D-2CEF-98BD-F284A0257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89877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논리연산자의 기능 이해하기</a:t>
            </a:r>
            <a:endParaRPr lang="en-US" altLang="ko-KR" dirty="0"/>
          </a:p>
          <a:p>
            <a:r>
              <a:rPr lang="ko-KR" altLang="en-US" dirty="0" err="1"/>
              <a:t>논리연산자</a:t>
            </a:r>
            <a:r>
              <a:rPr lang="ko-KR" altLang="en-US" dirty="0"/>
              <a:t> 활용하기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314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5121</TotalTime>
  <Words>4637</Words>
  <Application>Microsoft Office PowerPoint</Application>
  <PresentationFormat>화면 슬라이드 쇼(4:3)</PresentationFormat>
  <Paragraphs>1164</Paragraphs>
  <Slides>123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123</vt:i4>
      </vt:variant>
    </vt:vector>
  </HeadingPairs>
  <TitlesOfParts>
    <vt:vector size="130" baseType="lpstr">
      <vt:lpstr>맑은 고딕</vt:lpstr>
      <vt:lpstr>함초롬바탕</vt:lpstr>
      <vt:lpstr>Arial</vt:lpstr>
      <vt:lpstr>Century Gothic</vt:lpstr>
      <vt:lpstr>Wingdings</vt:lpstr>
      <vt:lpstr>Wingdings 3</vt:lpstr>
      <vt:lpstr>이온</vt:lpstr>
      <vt:lpstr>변수의 개념 2주차_01_01</vt:lpstr>
      <vt:lpstr>학습목표</vt:lpstr>
      <vt:lpstr>변수(Variables)란 무엇인가?</vt:lpstr>
      <vt:lpstr>언제 변수를 활용하는가?</vt:lpstr>
      <vt:lpstr>변수명(Variable Name)</vt:lpstr>
      <vt:lpstr>키워드 (Reserved Word)</vt:lpstr>
      <vt:lpstr>변수 사용 예제 1</vt:lpstr>
      <vt:lpstr>변수 사용 예제 2</vt:lpstr>
      <vt:lpstr>변수 사용 예제 3</vt:lpstr>
      <vt:lpstr>변수 사용 예제 4</vt:lpstr>
      <vt:lpstr>변수 사용 예제 5</vt:lpstr>
      <vt:lpstr>강의 요약</vt:lpstr>
      <vt:lpstr>목표 달성 질문</vt:lpstr>
      <vt:lpstr>감사합니다</vt:lpstr>
      <vt:lpstr>변수 : 정수, 실수, 문자열 2주차_01_02</vt:lpstr>
      <vt:lpstr>학습목표</vt:lpstr>
      <vt:lpstr>변수의 데이터 형(DataType)</vt:lpstr>
      <vt:lpstr>정수형 변수, int</vt:lpstr>
      <vt:lpstr>정수형 변수 사용 예제 1</vt:lpstr>
      <vt:lpstr>정수형 변수 사용 예제 2</vt:lpstr>
      <vt:lpstr>실수형 변수, float</vt:lpstr>
      <vt:lpstr>실수형 변수 사용 예제 1</vt:lpstr>
      <vt:lpstr>실수형 변수 사용 예제 2</vt:lpstr>
      <vt:lpstr>문자열 변수형, string</vt:lpstr>
      <vt:lpstr>문자열 변수형 특징, string</vt:lpstr>
      <vt:lpstr>문자열 변수 사용 예제 1 </vt:lpstr>
      <vt:lpstr>문자열 변수 사용 예제 2 </vt:lpstr>
      <vt:lpstr>문자열 변수 사용 예제 3 </vt:lpstr>
      <vt:lpstr>강의 요약</vt:lpstr>
      <vt:lpstr>목표 달성 질문</vt:lpstr>
      <vt:lpstr>변수 : 불리언, 리스트 2주차_01_03</vt:lpstr>
      <vt:lpstr>학습목표</vt:lpstr>
      <vt:lpstr>불리언 변수형, bool</vt:lpstr>
      <vt:lpstr>Bool 변수 사용 예제 1</vt:lpstr>
      <vt:lpstr>Bool 변수 사용 예제 2</vt:lpstr>
      <vt:lpstr>리스트 변수형, list</vt:lpstr>
      <vt:lpstr>리스트 변수형, index </vt:lpstr>
      <vt:lpstr>리스트 사용 예제 1</vt:lpstr>
      <vt:lpstr>리스트 사용 예제 2</vt:lpstr>
      <vt:lpstr>리스트 사용 예제 3</vt:lpstr>
      <vt:lpstr>연습문제 1</vt:lpstr>
      <vt:lpstr>연습문제 1, 코드</vt:lpstr>
      <vt:lpstr>연습문제 1, 코드 for 사용</vt:lpstr>
      <vt:lpstr>강의 요약</vt:lpstr>
      <vt:lpstr>목표 달성 질문</vt:lpstr>
      <vt:lpstr>주석 달기 2주차_01_04</vt:lpstr>
      <vt:lpstr>학습목표</vt:lpstr>
      <vt:lpstr>표현(Expression) 및 명령문(Statement)</vt:lpstr>
      <vt:lpstr>주석 (Comments) (1/2)</vt:lpstr>
      <vt:lpstr>주석 (Comments) (2/2)</vt:lpstr>
      <vt:lpstr>주석 예제 1</vt:lpstr>
      <vt:lpstr>주석 예제 2</vt:lpstr>
      <vt:lpstr>주석 예제 3</vt:lpstr>
      <vt:lpstr>주석 예제 4</vt:lpstr>
      <vt:lpstr>연습문제 1</vt:lpstr>
      <vt:lpstr>연습문제 1, 예시</vt:lpstr>
      <vt:lpstr>강의 요약</vt:lpstr>
      <vt:lpstr>목표 달성 질문</vt:lpstr>
      <vt:lpstr>데이터형 변환 2주차_01_05</vt:lpstr>
      <vt:lpstr>학습목표</vt:lpstr>
      <vt:lpstr>데이터 형 변환 필요한 경우</vt:lpstr>
      <vt:lpstr>데이터 형 변환 예제 1</vt:lpstr>
      <vt:lpstr>데이터 형 변환 예제 1, 실수 처리</vt:lpstr>
      <vt:lpstr>연습문제 1</vt:lpstr>
      <vt:lpstr>연습문제 1 코드</vt:lpstr>
      <vt:lpstr>연습문제 2</vt:lpstr>
      <vt:lpstr>연습문제 2 코드</vt:lpstr>
      <vt:lpstr>연습문제 3</vt:lpstr>
      <vt:lpstr>연습문제 3 코드</vt:lpstr>
      <vt:lpstr>목표 달성 질문</vt:lpstr>
      <vt:lpstr>산술연산자 2주차_02_01</vt:lpstr>
      <vt:lpstr>학습목표</vt:lpstr>
      <vt:lpstr>연산자(Operators)</vt:lpstr>
      <vt:lpstr>산술 연산자</vt:lpstr>
      <vt:lpstr>산술 연산자 예제 1</vt:lpstr>
      <vt:lpstr>산술 연산자 예제 2</vt:lpstr>
      <vt:lpstr>산술 연산자 예제 3</vt:lpstr>
      <vt:lpstr>산술 연산자 예제</vt:lpstr>
      <vt:lpstr>산술 연산자 예제, 코드</vt:lpstr>
      <vt:lpstr>연습문제 1</vt:lpstr>
      <vt:lpstr>연습문제 1 답안 </vt:lpstr>
      <vt:lpstr>강의 요약</vt:lpstr>
      <vt:lpstr>목표 달성 질문</vt:lpstr>
      <vt:lpstr>관계 연산자 2주차_02_02</vt:lpstr>
      <vt:lpstr>학습목표</vt:lpstr>
      <vt:lpstr>관계 연산자</vt:lpstr>
      <vt:lpstr>관계 연산자 예제 1</vt:lpstr>
      <vt:lpstr>관계 연산자 예제 2</vt:lpstr>
      <vt:lpstr>관계 연산자 예제 3</vt:lpstr>
      <vt:lpstr>문자의 크기 비교 1</vt:lpstr>
      <vt:lpstr>문자의 크기 비교 2</vt:lpstr>
      <vt:lpstr>관계 연산자 사용하는 경우</vt:lpstr>
      <vt:lpstr>관계 연산자 예제, 코드</vt:lpstr>
      <vt:lpstr>연습문제 1</vt:lpstr>
      <vt:lpstr>연습문제 1 답안 </vt:lpstr>
      <vt:lpstr>강의 요약</vt:lpstr>
      <vt:lpstr>목표 달성 질문</vt:lpstr>
      <vt:lpstr>논리 연산자 2주차_02_03</vt:lpstr>
      <vt:lpstr>학습목표</vt:lpstr>
      <vt:lpstr>논리 연산자</vt:lpstr>
      <vt:lpstr>논리 연산자 예제 1</vt:lpstr>
      <vt:lpstr>논리 연산자 예제 2</vt:lpstr>
      <vt:lpstr>논리 연산자 사용하는 경우</vt:lpstr>
      <vt:lpstr>논리 연산자 예제 3</vt:lpstr>
      <vt:lpstr>논리 연산자 예제 4</vt:lpstr>
      <vt:lpstr>3가지 연산자 예제</vt:lpstr>
      <vt:lpstr>연습문제 1</vt:lpstr>
      <vt:lpstr>연습문제 1 답안 </vt:lpstr>
      <vt:lpstr>강의 요약</vt:lpstr>
      <vt:lpstr>목표 달성 질문</vt:lpstr>
      <vt:lpstr>연산자 우선순위 2주차_02_04</vt:lpstr>
      <vt:lpstr>학습목표</vt:lpstr>
      <vt:lpstr>연산자 우선 순위 1(Precedence)</vt:lpstr>
      <vt:lpstr>연산자 우선 순위 2</vt:lpstr>
      <vt:lpstr>연산자 우선 순위 기준</vt:lpstr>
      <vt:lpstr>연산자 우선 순위 예제 1</vt:lpstr>
      <vt:lpstr>연산자 우선 순위 예제 2</vt:lpstr>
      <vt:lpstr>연산자 우선 순위 예제 3</vt:lpstr>
      <vt:lpstr>연산자 우선 순위 예제 4</vt:lpstr>
      <vt:lpstr>연습문제 1</vt:lpstr>
      <vt:lpstr>연습문제 1 답안 </vt:lpstr>
      <vt:lpstr>강의 요약</vt:lpstr>
      <vt:lpstr>목표 달성 질문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깅경미 한동대</dc:creator>
  <cp:lastModifiedBy>Sang Hoon Lee</cp:lastModifiedBy>
  <cp:revision>390</cp:revision>
  <dcterms:created xsi:type="dcterms:W3CDTF">2015-11-07T02:06:58Z</dcterms:created>
  <dcterms:modified xsi:type="dcterms:W3CDTF">2024-08-31T11:33:11Z</dcterms:modified>
</cp:coreProperties>
</file>