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83" r:id="rId14"/>
    <p:sldId id="286" r:id="rId15"/>
    <p:sldId id="277" r:id="rId16"/>
    <p:sldId id="287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1293" autoAdjust="0"/>
  </p:normalViewPr>
  <p:slideViewPr>
    <p:cSldViewPr snapToGrid="0">
      <p:cViewPr varScale="1">
        <p:scale>
          <a:sx n="96" d="100"/>
          <a:sy n="96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42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2023-01-02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25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3347E-0300-4202-974F-A96C21BC5101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D75E-5893-43B0-9CF1-EFCA063694C5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E91-74BD-4F94-A9FD-6461001BAF85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5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F4FC-BE75-4FD8-8FD1-15C7DE74B8E8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3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3DDF-7336-49C4-B6DC-2E237E489994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2E9A7-73F3-4175-86FF-56763B0242FE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5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10459-2EA4-449C-B56C-40C162B45028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945D-AFEA-4CD2-9508-91F34C0A9BCB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2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F824-6A0C-449F-A9B3-22BC24E5303E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8559F-984A-4074-A6F1-006B4FAFC621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8FE31-2677-47FB-9183-93BA982457CC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305F-A51D-467E-AD76-17F2FE741B7B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40BED-3D05-4D09-BF4D-D6077D4678C7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6FFE-E310-4FA1-9ED4-25D45BA279FD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4398-0B3A-4ADF-AC05-0DA2E0FFC8DE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FE15C-F559-4A60-AAC6-9C2B9E802B95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D889C-B905-4C79-A31A-D0FEA29C3B3D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13BFE0-5C4F-42E4-A6B3-8B278D9C35AC}" type="datetime1">
              <a:rPr lang="ko-KR" altLang="en-US" smtClean="0"/>
              <a:t>2023-01-02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633231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 </a:t>
            </a:r>
            <a:r>
              <a:rPr lang="en-US" altLang="ko-KR" sz="4400" b="1" dirty="0">
                <a:solidFill>
                  <a:schemeClr val="bg1"/>
                </a:solidFill>
              </a:rPr>
              <a:t>:</a:t>
            </a:r>
            <a:r>
              <a:rPr lang="ko-KR" altLang="en-US" sz="4400" b="1" dirty="0">
                <a:solidFill>
                  <a:schemeClr val="bg1"/>
                </a:solidFill>
              </a:rPr>
              <a:t> 정수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실수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문자열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109335" y="485751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변수형</a:t>
            </a:r>
            <a:r>
              <a:rPr lang="en-US" altLang="ko-KR" dirty="0"/>
              <a:t>,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ko-KR" altLang="en-US" dirty="0"/>
              <a:t>형</a:t>
            </a:r>
            <a:endParaRPr lang="en-US" altLang="ko-KR" dirty="0"/>
          </a:p>
          <a:p>
            <a:pPr lvl="1"/>
            <a:r>
              <a:rPr lang="ko-KR" altLang="en-US" dirty="0"/>
              <a:t>따옴표 안의 문자열의 나열</a:t>
            </a:r>
            <a:endParaRPr lang="en-US" altLang="ko-KR" dirty="0"/>
          </a:p>
          <a:p>
            <a:pPr lvl="2"/>
            <a:r>
              <a:rPr lang="ko-KR" altLang="en-US" dirty="0"/>
              <a:t>이중 따옴표</a:t>
            </a:r>
            <a:r>
              <a:rPr lang="en-US" altLang="ko-KR" dirty="0"/>
              <a:t>: “Hello World!”</a:t>
            </a:r>
          </a:p>
          <a:p>
            <a:pPr lvl="2"/>
            <a:r>
              <a:rPr lang="ko-KR" altLang="en-US" dirty="0"/>
              <a:t>따옴표</a:t>
            </a:r>
            <a:r>
              <a:rPr lang="en-US" altLang="ko-KR" dirty="0"/>
              <a:t>: ‘Hello World!’</a:t>
            </a:r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: + 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정수와 </a:t>
            </a:r>
            <a:r>
              <a:rPr lang="en-US" altLang="ko-KR" dirty="0" smtClean="0"/>
              <a:t>*</a:t>
            </a:r>
            <a:endParaRPr lang="en-US" altLang="ko-KR" dirty="0"/>
          </a:p>
          <a:p>
            <a:pPr lvl="2"/>
            <a:r>
              <a:rPr lang="en-US" altLang="ko-KR" dirty="0" smtClean="0"/>
              <a:t>“</a:t>
            </a:r>
            <a:r>
              <a:rPr lang="en-US" altLang="ko-KR" dirty="0"/>
              <a:t>ab” + “cd”</a:t>
            </a:r>
            <a:r>
              <a:rPr lang="ko-KR" altLang="en-US" dirty="0"/>
              <a:t>의 결과는 </a:t>
            </a:r>
            <a:r>
              <a:rPr lang="en-US" altLang="ko-KR" dirty="0"/>
              <a:t>“</a:t>
            </a:r>
            <a:r>
              <a:rPr lang="en-US" altLang="ko-KR" dirty="0" err="1"/>
              <a:t>abcd</a:t>
            </a:r>
            <a:r>
              <a:rPr lang="en-US" altLang="ko-KR" dirty="0" smtClean="0"/>
              <a:t>”</a:t>
            </a:r>
          </a:p>
          <a:p>
            <a:pPr lvl="2"/>
            <a:r>
              <a:rPr lang="en-US" altLang="ko-KR" dirty="0" smtClean="0"/>
              <a:t>‘a’ * 3 </a:t>
            </a:r>
            <a:r>
              <a:rPr lang="ko-KR" altLang="en-US" dirty="0" smtClean="0"/>
              <a:t>의 결과는 </a:t>
            </a:r>
            <a:r>
              <a:rPr lang="en-US" altLang="ko-KR" dirty="0" smtClean="0"/>
              <a:t>‘</a:t>
            </a:r>
            <a:r>
              <a:rPr lang="en-US" altLang="ko-KR" dirty="0" err="1" smtClean="0"/>
              <a:t>aaa</a:t>
            </a:r>
            <a:r>
              <a:rPr lang="en-US" altLang="ko-KR" dirty="0" smtClean="0"/>
              <a:t>’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변수형</a:t>
            </a:r>
            <a:r>
              <a:rPr lang="ko-KR" altLang="en-US" dirty="0"/>
              <a:t> 특징</a:t>
            </a:r>
            <a:r>
              <a:rPr lang="en-US" altLang="ko-KR" dirty="0"/>
              <a:t>,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인덱스화됨</a:t>
            </a:r>
            <a:r>
              <a:rPr lang="en-US" altLang="ko-KR" dirty="0"/>
              <a:t>(Indexed)</a:t>
            </a:r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s[0]</a:t>
            </a:r>
            <a:r>
              <a:rPr lang="ko-KR" altLang="en-US" dirty="0"/>
              <a:t>은 </a:t>
            </a:r>
            <a:r>
              <a:rPr lang="en-US" altLang="ko-KR" dirty="0"/>
              <a:t>‘a’, s[2]</a:t>
            </a:r>
            <a:r>
              <a:rPr lang="ko-KR" altLang="en-US" dirty="0"/>
              <a:t>은</a:t>
            </a:r>
            <a:r>
              <a:rPr lang="en-US" altLang="ko-KR" dirty="0"/>
              <a:t> ‘c’</a:t>
            </a:r>
          </a:p>
          <a:p>
            <a:pPr lvl="1"/>
            <a:r>
              <a:rPr lang="en-US" altLang="ko-KR" dirty="0"/>
              <a:t> s1 = s[0] + s[3] </a:t>
            </a:r>
          </a:p>
          <a:p>
            <a:pPr lvl="2"/>
            <a:r>
              <a:rPr lang="en-US" altLang="ko-KR" dirty="0"/>
              <a:t>s</a:t>
            </a:r>
            <a:r>
              <a:rPr lang="en-US" altLang="ko-KR" dirty="0" smtClean="0"/>
              <a:t>1</a:t>
            </a:r>
            <a:r>
              <a:rPr lang="ko-KR" altLang="en-US" dirty="0"/>
              <a:t>에는 </a:t>
            </a:r>
            <a:r>
              <a:rPr lang="en-US" altLang="ko-KR" dirty="0"/>
              <a:t>‘ad’ </a:t>
            </a:r>
            <a:r>
              <a:rPr lang="ko-KR" altLang="en-US" dirty="0"/>
              <a:t>가 기억된다</a:t>
            </a:r>
            <a:endParaRPr lang="en-US" altLang="ko-KR" dirty="0"/>
          </a:p>
          <a:p>
            <a:pPr lvl="1"/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문자열 추출 가능</a:t>
            </a:r>
            <a:endParaRPr lang="en-US" altLang="ko-KR" dirty="0"/>
          </a:p>
          <a:p>
            <a:pPr lvl="2"/>
            <a:r>
              <a:rPr lang="en-US" altLang="ko-KR" dirty="0"/>
              <a:t>s[1:]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en-US" altLang="ko-KR" dirty="0" err="1">
                <a:sym typeface="Wingdings" panose="05000000000000000000" pitchFamily="2" charset="2"/>
              </a:rPr>
              <a:t>bcd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s[:2]  ‘ab’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s[:3]  ‘</a:t>
            </a:r>
            <a:r>
              <a:rPr lang="en-US" altLang="ko-KR" dirty="0" err="1">
                <a:sym typeface="Wingdings" panose="05000000000000000000" pitchFamily="2" charset="2"/>
              </a:rPr>
              <a:t>abc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s[1:3]  ‘</a:t>
            </a:r>
            <a:r>
              <a:rPr lang="en-US" altLang="ko-KR" dirty="0" err="1">
                <a:sym typeface="Wingdings" panose="05000000000000000000" pitchFamily="2" charset="2"/>
              </a:rPr>
              <a:t>bc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6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변수 사용 예제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38092" y="1690689"/>
            <a:ext cx="5201838" cy="29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s1 = ’hello’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‘hello’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s2 = ‘world’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‘world’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print(s1+s2)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helloworld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8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변수 사용 예제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72704" y="1706120"/>
            <a:ext cx="492115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s1 = ‘The Brave’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‘The Brave’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s2 = ‘The Beauty’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s3 = s1 + ‘gets’ + s2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print(s3)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‘The 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BravegetsThe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 Beauty’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print(s3[4 : 9])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‘Brave’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346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변수 사용 예제 </a:t>
            </a:r>
            <a:r>
              <a:rPr lang="en-US" altLang="ko-KR" dirty="0"/>
              <a:t>3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25566" y="1906635"/>
            <a:ext cx="52018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s1 = “</a:t>
            </a:r>
            <a:r>
              <a:rPr lang="en-US" altLang="ko-KR" sz="1600" dirty="0" err="1">
                <a:ea typeface="맑은 고딕" panose="020B0503020000020004" pitchFamily="50" charset="-127"/>
              </a:rPr>
              <a:t>handong</a:t>
            </a:r>
            <a:r>
              <a:rPr lang="en-US" altLang="ko-KR" sz="1600" dirty="0"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s2 = “Uni”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s3 = “</a:t>
            </a:r>
            <a:r>
              <a:rPr lang="en-US" altLang="ko-KR" sz="1600" dirty="0" err="1">
                <a:ea typeface="맑은 고딕" panose="020B0503020000020004" pitchFamily="50" charset="-127"/>
              </a:rPr>
              <a:t>versity</a:t>
            </a:r>
            <a:r>
              <a:rPr lang="en-US" altLang="ko-KR" sz="1600" dirty="0"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print(s1+s2+s3+’4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’, ’you’)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600" dirty="0" smtClean="0">
                <a:solidFill>
                  <a:srgbClr val="FF6600"/>
                </a:solidFill>
                <a:ea typeface="맑은 고딕" panose="020B0503020000020004" pitchFamily="50" charset="-127"/>
              </a:rPr>
              <a:t>handongUniversity4 you’</a:t>
            </a:r>
            <a:endParaRPr lang="en-US" altLang="ko-KR" sz="1600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0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729684"/>
              </p:ext>
            </p:extLst>
          </p:nvPr>
        </p:nvGraphicFramePr>
        <p:xfrm>
          <a:off x="628650" y="1825625"/>
          <a:ext cx="8153400" cy="3884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 성격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  <a:r>
                        <a:rPr lang="ko-KR" altLang="en-US" sz="1600" baseline="0" dirty="0"/>
                        <a:t> 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양의정수</a:t>
                      </a:r>
                      <a:r>
                        <a:rPr lang="en-US" altLang="ko-KR" sz="1600" dirty="0"/>
                        <a:t>, 0, </a:t>
                      </a:r>
                      <a:r>
                        <a:rPr lang="ko-KR" altLang="en-US" sz="1600" dirty="0" err="1"/>
                        <a:t>음의정수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실수형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float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실수로 나타나는 수</a:t>
                      </a:r>
                      <a:r>
                        <a:rPr lang="en-US" altLang="ko-KR" sz="1600" dirty="0"/>
                        <a:t>, -5.1234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문자열형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텍스트로 표시하는 글자모음</a:t>
                      </a:r>
                      <a:r>
                        <a:rPr lang="en-US" altLang="ko-KR" sz="1600" dirty="0"/>
                        <a:t>, “</a:t>
                      </a:r>
                      <a:r>
                        <a:rPr lang="ko-KR" altLang="en-US" sz="1600" dirty="0" err="1"/>
                        <a:t>한동대</a:t>
                      </a:r>
                      <a:r>
                        <a:rPr lang="en-US" altLang="ko-KR" sz="1600" dirty="0"/>
                        <a:t>”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부울형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True, False</a:t>
                      </a:r>
                      <a:r>
                        <a:rPr lang="ko-KR" altLang="en-US" sz="1600" dirty="0"/>
                        <a:t>로만 표현 가능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리스트형</a:t>
                      </a:r>
                      <a:r>
                        <a:rPr lang="ko-KR" altLang="en-US" sz="1600" dirty="0"/>
                        <a:t>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list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개의 데이터 들을 모은 것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[ 1,2,3,4,5</a:t>
                      </a:r>
                      <a:r>
                        <a:rPr lang="en-US" altLang="ko-KR" sz="1600" baseline="0" dirty="0"/>
                        <a:t>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[‘apple’, ‘banana’, ‘citrus’, ‘lime’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</a:t>
                      </a:r>
                      <a:r>
                        <a:rPr lang="en-US" altLang="ko-KR" sz="1600" baseline="0" dirty="0" err="1"/>
                        <a:t>kim</a:t>
                      </a:r>
                      <a:r>
                        <a:rPr lang="en-US" altLang="ko-KR" sz="1600" baseline="0" dirty="0"/>
                        <a:t>’, 1, 10, ‘park’, 5.123]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5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사용하는 </a:t>
            </a:r>
            <a:r>
              <a:rPr lang="ko-KR" altLang="en-US" dirty="0" err="1"/>
              <a:t>데이터형</a:t>
            </a:r>
            <a:r>
              <a:rPr lang="ko-KR" altLang="en-US" dirty="0"/>
              <a:t>  </a:t>
            </a:r>
            <a:r>
              <a:rPr lang="en-US" altLang="ko-KR" dirty="0"/>
              <a:t>5</a:t>
            </a:r>
            <a:r>
              <a:rPr lang="ko-KR" altLang="en-US" dirty="0"/>
              <a:t>가지를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r>
              <a:rPr lang="ko-KR" altLang="en-US" dirty="0"/>
              <a:t>문자열 형에서 사용 가능한 산술 연산자는 무엇인가</a:t>
            </a:r>
            <a:r>
              <a:rPr lang="en-US" altLang="ko-KR" dirty="0"/>
              <a:t>?</a:t>
            </a:r>
          </a:p>
          <a:p>
            <a:r>
              <a:rPr lang="ko-KR" altLang="en-US"/>
              <a:t>정수 </a:t>
            </a:r>
            <a:r>
              <a:rPr lang="ko-KR" altLang="en-US" dirty="0"/>
              <a:t>형에서 사용 가능한 산술 연산자는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2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_01_02</a:t>
            </a:r>
            <a:r>
              <a:rPr lang="ko-KR" altLang="en-US" dirty="0"/>
              <a:t> 변수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데이터 형 알기</a:t>
            </a:r>
            <a:endParaRPr lang="en-US" altLang="ko-KR" dirty="0"/>
          </a:p>
          <a:p>
            <a:r>
              <a:rPr lang="ko-KR" altLang="en-US" dirty="0"/>
              <a:t>정수형 변수 이해하기</a:t>
            </a:r>
            <a:endParaRPr lang="en-US" altLang="ko-KR" dirty="0"/>
          </a:p>
          <a:p>
            <a:r>
              <a:rPr lang="ko-KR" altLang="en-US" dirty="0" err="1"/>
              <a:t>실수형</a:t>
            </a:r>
            <a:r>
              <a:rPr lang="ko-KR" altLang="en-US" dirty="0"/>
              <a:t> 변수 이해하기</a:t>
            </a:r>
            <a:endParaRPr lang="en-US" altLang="ko-KR" dirty="0"/>
          </a:p>
          <a:p>
            <a:r>
              <a:rPr lang="ko-KR" altLang="en-US" dirty="0"/>
              <a:t>문자열 변수 이해하기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1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데이터 형</a:t>
            </a:r>
            <a:r>
              <a:rPr lang="en-US" altLang="ko-KR"/>
              <a:t>(DataType)</a:t>
            </a:r>
            <a:endParaRPr lang="ko-KR" altLang="en-US" dirty="0"/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715902"/>
              </p:ext>
            </p:extLst>
          </p:nvPr>
        </p:nvGraphicFramePr>
        <p:xfrm>
          <a:off x="628650" y="1825625"/>
          <a:ext cx="8153400" cy="39446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 성격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  <a:r>
                        <a:rPr lang="ko-KR" altLang="en-US" sz="1600" baseline="0" dirty="0"/>
                        <a:t> 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양의정수</a:t>
                      </a:r>
                      <a:r>
                        <a:rPr lang="en-US" altLang="ko-KR" sz="1600" dirty="0"/>
                        <a:t>, 0, </a:t>
                      </a:r>
                      <a:r>
                        <a:rPr lang="ko-KR" altLang="en-US" sz="1600" dirty="0" err="1"/>
                        <a:t>음의정수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실수형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float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실수로 나타나는 수</a:t>
                      </a:r>
                      <a:r>
                        <a:rPr lang="en-US" altLang="ko-KR" sz="1600" dirty="0"/>
                        <a:t>, -5.1234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문자열형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텍스트로 표시하는 글자모음</a:t>
                      </a:r>
                      <a:r>
                        <a:rPr lang="en-US" altLang="ko-KR" sz="1600" dirty="0"/>
                        <a:t>, “</a:t>
                      </a:r>
                      <a:r>
                        <a:rPr lang="ko-KR" altLang="en-US" sz="1600" dirty="0" err="1"/>
                        <a:t>한동대</a:t>
                      </a:r>
                      <a:r>
                        <a:rPr lang="en-US" altLang="ko-KR" sz="1600" dirty="0"/>
                        <a:t>”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부울형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True, False</a:t>
                      </a:r>
                      <a:r>
                        <a:rPr lang="ko-KR" altLang="en-US" sz="1600" dirty="0"/>
                        <a:t>로만 표현 가능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리스트형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list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개의 데이터 들을 모은 것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[ 1,2,3,4,5</a:t>
                      </a:r>
                      <a:r>
                        <a:rPr lang="en-US" altLang="ko-KR" sz="1600" baseline="0" dirty="0"/>
                        <a:t>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[‘apple’, ‘banana’, ‘citrus’, ‘lime’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</a:t>
                      </a:r>
                      <a:r>
                        <a:rPr lang="en-US" altLang="ko-KR" sz="1600" baseline="0" dirty="0" err="1"/>
                        <a:t>kim</a:t>
                      </a:r>
                      <a:r>
                        <a:rPr lang="en-US" altLang="ko-KR" sz="1600" baseline="0" dirty="0"/>
                        <a:t>’, 1, 10, ‘park’, 5.123]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6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en-US" altLang="ko-KR"/>
              <a:t>–3, –2, –1, 0, 1, 2, 3, 4, 5, …</a:t>
            </a:r>
          </a:p>
          <a:p>
            <a:pPr lvl="1"/>
            <a:r>
              <a:rPr lang="ko-KR" altLang="en-US"/>
              <a:t>정수 리터럴</a:t>
            </a:r>
            <a:r>
              <a:rPr lang="en-US" altLang="ko-KR"/>
              <a:t>(literal)</a:t>
            </a:r>
            <a:r>
              <a:rPr lang="ko-KR" altLang="en-US"/>
              <a:t>은 다음과 같음</a:t>
            </a:r>
            <a:r>
              <a:rPr lang="en-US" altLang="ko-KR"/>
              <a:t>: 1, 45, 43028030 </a:t>
            </a:r>
          </a:p>
          <a:p>
            <a:pPr lvl="1"/>
            <a:r>
              <a:rPr lang="ko-KR" altLang="en-US"/>
              <a:t>쉼표</a:t>
            </a:r>
            <a:r>
              <a:rPr lang="en-US" altLang="ko-KR"/>
              <a:t>(</a:t>
            </a:r>
            <a:r>
              <a:rPr lang="ko-KR" altLang="en-US"/>
              <a:t>자릿수 표현</a:t>
            </a:r>
            <a:r>
              <a:rPr lang="en-US" altLang="ko-KR"/>
              <a:t>)</a:t>
            </a:r>
            <a:r>
              <a:rPr lang="ko-KR" altLang="en-US"/>
              <a:t>나 마침표</a:t>
            </a:r>
            <a:r>
              <a:rPr lang="en-US" altLang="ko-KR"/>
              <a:t>(</a:t>
            </a:r>
            <a:r>
              <a:rPr lang="ko-KR" altLang="en-US"/>
              <a:t>소수점</a:t>
            </a:r>
            <a:r>
              <a:rPr lang="en-US" altLang="ko-KR"/>
              <a:t> </a:t>
            </a:r>
            <a:r>
              <a:rPr lang="ko-KR" altLang="en-US"/>
              <a:t>표현</a:t>
            </a:r>
            <a:r>
              <a:rPr lang="en-US" altLang="ko-KR"/>
              <a:t>)</a:t>
            </a:r>
            <a:r>
              <a:rPr lang="ko-KR" altLang="en-US"/>
              <a:t>가 없음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+, –, *, /, //,**, </a:t>
            </a:r>
            <a:r>
              <a:rPr lang="ko-KR" altLang="en-US"/>
              <a:t>단항 연산자</a:t>
            </a:r>
            <a:r>
              <a:rPr lang="en-US" altLang="ko-KR"/>
              <a:t> –</a:t>
            </a:r>
          </a:p>
          <a:p>
            <a:r>
              <a:rPr lang="ko-KR" altLang="en-US"/>
              <a:t>원칙</a:t>
            </a:r>
            <a:endParaRPr lang="en-US" altLang="ko-KR"/>
          </a:p>
          <a:p>
            <a:pPr lvl="1"/>
            <a:r>
              <a:rPr lang="en-US" altLang="ko-KR"/>
              <a:t>int </a:t>
            </a:r>
            <a:r>
              <a:rPr lang="ko-KR" altLang="en-US"/>
              <a:t>값에 대한 연산식</a:t>
            </a:r>
            <a:r>
              <a:rPr lang="en-US" altLang="ko-KR"/>
              <a:t> </a:t>
            </a:r>
            <a:r>
              <a:rPr lang="ko-KR" altLang="en-US"/>
              <a:t>결과는 </a:t>
            </a:r>
            <a:r>
              <a:rPr lang="en-US" altLang="ko-KR"/>
              <a:t>int</a:t>
            </a:r>
            <a:r>
              <a:rPr lang="ko-KR" altLang="en-US"/>
              <a:t>이다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6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4558" y="1701920"/>
            <a:ext cx="3236863" cy="38946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39308" y="1743042"/>
            <a:ext cx="397135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price + 25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10)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16939" y="1866633"/>
            <a:ext cx="6714350" cy="374394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8308" y="1975489"/>
            <a:ext cx="72603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input(“</a:t>
            </a:r>
            <a:r>
              <a:rPr lang="ko-KR" altLang="en-US" sz="1600" dirty="0">
                <a:ea typeface="맑은 고딕" panose="020B0503020000020004" pitchFamily="50" charset="-127"/>
              </a:rPr>
              <a:t>가격을 입력하세요 </a:t>
            </a:r>
            <a:r>
              <a:rPr lang="en-US" altLang="ko-KR" sz="1600" dirty="0">
                <a:ea typeface="맑은 고딕" panose="020B0503020000020004" pitchFamily="50" charset="-127"/>
              </a:rPr>
              <a:t>: “) 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    # </a:t>
            </a:r>
            <a:r>
              <a:rPr lang="en-US" altLang="ko-KR" sz="1600" dirty="0">
                <a:ea typeface="맑은 고딕" panose="020B0503020000020004" pitchFamily="50" charset="-127"/>
              </a:rPr>
              <a:t>input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value = 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‘125125125125’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0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변수</a:t>
            </a:r>
            <a:r>
              <a:rPr lang="en-US" altLang="ko-KR" dirty="0"/>
              <a:t>, float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ko-KR" altLang="en-US"/>
              <a:t>실수 </a:t>
            </a:r>
            <a:r>
              <a:rPr lang="en-US" altLang="ko-KR"/>
              <a:t>(</a:t>
            </a:r>
            <a:r>
              <a:rPr lang="ko-KR" altLang="en-US"/>
              <a:t>근사치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파이썬에서는 </a:t>
            </a:r>
            <a:r>
              <a:rPr lang="en-US" altLang="ko-KR"/>
              <a:t>“.”</a:t>
            </a:r>
            <a:r>
              <a:rPr lang="ko-KR" altLang="en-US"/>
              <a:t>을 포함한 숫자를 실수형으로 취급</a:t>
            </a:r>
            <a:endParaRPr lang="en-US" altLang="ko-KR"/>
          </a:p>
          <a:p>
            <a:pPr lvl="1"/>
            <a:r>
              <a:rPr lang="ko-KR" altLang="en-US"/>
              <a:t>소수점 사용하지 않은 숫자는 정수형으로 취급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+, –, *, /, **, </a:t>
            </a:r>
            <a:r>
              <a:rPr lang="ko-KR" altLang="en-US"/>
              <a:t>단항연산자</a:t>
            </a:r>
            <a:r>
              <a:rPr lang="en-US" altLang="ko-KR"/>
              <a:t> –</a:t>
            </a:r>
          </a:p>
          <a:p>
            <a:pPr lvl="1"/>
            <a:r>
              <a:rPr lang="ko-KR" altLang="en-US"/>
              <a:t>실수형</a:t>
            </a:r>
            <a:r>
              <a:rPr lang="en-US" altLang="ko-KR"/>
              <a:t>(float)</a:t>
            </a:r>
            <a:r>
              <a:rPr lang="ko-KR" altLang="en-US"/>
              <a:t>와 정수형</a:t>
            </a:r>
            <a:r>
              <a:rPr lang="en-US" altLang="ko-KR"/>
              <a:t>(int)</a:t>
            </a:r>
            <a:r>
              <a:rPr lang="ko-KR" altLang="en-US"/>
              <a:t>은 서로</a:t>
            </a:r>
            <a:r>
              <a:rPr lang="en-US" altLang="ko-KR"/>
              <a:t> </a:t>
            </a:r>
            <a:r>
              <a:rPr lang="ko-KR" altLang="en-US"/>
              <a:t>다른 의미를 가질 수 있음</a:t>
            </a:r>
            <a:endParaRPr lang="en-US" altLang="ko-KR"/>
          </a:p>
          <a:p>
            <a:pPr lvl="1"/>
            <a:r>
              <a:rPr lang="en-US" altLang="ko-KR"/>
              <a:t>1.0/2.0 </a:t>
            </a:r>
            <a:r>
              <a:rPr lang="ko-KR" altLang="en-US"/>
              <a:t>의 결과는 </a:t>
            </a:r>
            <a:r>
              <a:rPr lang="en-US" altLang="ko-KR"/>
              <a:t>0.5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4558" y="1701919"/>
            <a:ext cx="4535086" cy="411185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00082" y="1756021"/>
            <a:ext cx="367784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122.0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price + 20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10)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505.0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50.5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7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83" y="1705943"/>
            <a:ext cx="7222350" cy="36675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69134" y="1762322"/>
            <a:ext cx="72040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input(“</a:t>
            </a:r>
            <a:r>
              <a:rPr lang="ko-KR" altLang="en-US" sz="1600" dirty="0">
                <a:ea typeface="맑은 고딕" panose="020B0503020000020004" pitchFamily="50" charset="-127"/>
              </a:rPr>
              <a:t>가격을 입력하세요 </a:t>
            </a:r>
            <a:r>
              <a:rPr lang="en-US" altLang="ko-KR" sz="1600" dirty="0">
                <a:ea typeface="맑은 고딕" panose="020B0503020000020004" pitchFamily="50" charset="-127"/>
              </a:rPr>
              <a:t>: “) 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      # </a:t>
            </a:r>
            <a:r>
              <a:rPr lang="en-US" altLang="ko-KR" sz="1600" dirty="0">
                <a:ea typeface="맑은 고딕" panose="020B0503020000020004" pitchFamily="50" charset="-127"/>
              </a:rPr>
              <a:t>input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value = 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‘30.530.530.530.5’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float(price)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122.0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90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4751</TotalTime>
  <Words>771</Words>
  <Application>Microsoft Office PowerPoint</Application>
  <PresentationFormat>화면 슬라이드 쇼(4:3)</PresentationFormat>
  <Paragraphs>182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변수 : 정수, 실수, 문자열 2주차_01_02</vt:lpstr>
      <vt:lpstr>학습목표</vt:lpstr>
      <vt:lpstr>변수의 데이터 형(DataType)</vt:lpstr>
      <vt:lpstr>정수형 변수, int</vt:lpstr>
      <vt:lpstr>정수형 변수 사용 예제 1</vt:lpstr>
      <vt:lpstr>정수형 변수 사용 예제 2</vt:lpstr>
      <vt:lpstr>실수형 변수, float</vt:lpstr>
      <vt:lpstr>실수형 변수 사용 예제 1</vt:lpstr>
      <vt:lpstr>실수형 변수 사용 예제 2</vt:lpstr>
      <vt:lpstr>문자열 변수형, string</vt:lpstr>
      <vt:lpstr>문자열 변수형 특징, string</vt:lpstr>
      <vt:lpstr>문자열 변수 사용 예제 1 </vt:lpstr>
      <vt:lpstr>문자열 변수 사용 예제 2 </vt:lpstr>
      <vt:lpstr>문자열 변수 사용 예제 3 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400</cp:revision>
  <dcterms:created xsi:type="dcterms:W3CDTF">2015-11-07T02:06:58Z</dcterms:created>
  <dcterms:modified xsi:type="dcterms:W3CDTF">2023-01-02T02:49:25Z</dcterms:modified>
</cp:coreProperties>
</file>