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256" r:id="rId2"/>
    <p:sldId id="257" r:id="rId3"/>
    <p:sldId id="275" r:id="rId4"/>
    <p:sldId id="289" r:id="rId5"/>
    <p:sldId id="290" r:id="rId6"/>
    <p:sldId id="276" r:id="rId7"/>
    <p:sldId id="293" r:id="rId8"/>
    <p:sldId id="284" r:id="rId9"/>
    <p:sldId id="287" r:id="rId10"/>
    <p:sldId id="291" r:id="rId11"/>
    <p:sldId id="294" r:id="rId12"/>
    <p:sldId id="295" r:id="rId13"/>
    <p:sldId id="296" r:id="rId14"/>
    <p:sldId id="277" r:id="rId15"/>
    <p:sldId id="292" r:id="rId16"/>
    <p:sldId id="28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2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137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425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F642-C065-497F-8476-446027112431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9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C4A19-F2E1-4345-9F56-B28C304F184E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67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3B238-B717-4385-AE58-4CEA5149506F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5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0010-EA6B-46A0-819D-C1AB89D956AD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8031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736D-DC61-432F-91DC-8BB875BC3E4D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76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CF8B-E31F-4BB8-AC4E-F94E4CEBCF75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52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FC51-2063-477A-9281-883F0A751105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5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9490-5274-489F-8115-A638F8D96987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21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DA1B-CAEB-4C00-B8E7-3B49636C4F7E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71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A337-8D50-4AF3-A1A0-E88D22D24580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0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0A43E-6C2C-440E-A239-49633018BDB0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9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670C-B637-48B6-A960-D03C3F0785EB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1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85357-3F17-4193-AF1A-AD8F63E42430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18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28CF5-0700-4AB1-BF3F-06D5A9E5B5BC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5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EA850-56EB-46C1-BC47-2D63EA4320A3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9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CFF65-1A77-4313-9297-71AF09F3BE1B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8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6675-0E26-47D6-801E-5914A823C8C1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FD4CE0F-552A-437E-9639-D49EC65175B0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3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00624" y="2689665"/>
            <a:ext cx="60462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변수 </a:t>
            </a:r>
            <a:r>
              <a:rPr lang="en-US" altLang="ko-KR" sz="4400" b="1" dirty="0">
                <a:solidFill>
                  <a:schemeClr val="bg1"/>
                </a:solidFill>
              </a:rPr>
              <a:t>: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ko-KR" altLang="en-US" sz="4400" b="1" dirty="0" err="1">
                <a:solidFill>
                  <a:schemeClr val="bg1"/>
                </a:solidFill>
              </a:rPr>
              <a:t>불리언</a:t>
            </a:r>
            <a:r>
              <a:rPr lang="en-US" altLang="ko-KR" sz="4400" b="1" dirty="0">
                <a:solidFill>
                  <a:schemeClr val="bg1"/>
                </a:solidFill>
              </a:rPr>
              <a:t>,</a:t>
            </a:r>
            <a:r>
              <a:rPr lang="ko-KR" altLang="en-US" sz="4400" b="1" dirty="0">
                <a:solidFill>
                  <a:schemeClr val="bg1"/>
                </a:solidFill>
              </a:rPr>
              <a:t> 리스트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83640" y="494528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4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08AA9097-05D9-4BF0-8D32-36583946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08" y="1652320"/>
            <a:ext cx="6418569" cy="432983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사용 예제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37542"/>
            <a:ext cx="7084756" cy="3735931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" altLang="ko-Kore-KR" dirty="0" smtClean="0">
                <a:latin typeface="+mn-lt"/>
              </a:rPr>
              <a:t>&gt;&gt;&gt; </a:t>
            </a:r>
            <a:r>
              <a:rPr lang="en" altLang="ko-Kore-KR" dirty="0">
                <a:latin typeface="+mn-lt"/>
              </a:rPr>
              <a:t>animal = [‘dog’, ‘bird’, ‘rabbit’, ‘sheep’]</a:t>
            </a:r>
          </a:p>
          <a:p>
            <a:pPr marL="914400" lvl="2" indent="0">
              <a:buNone/>
            </a:pPr>
            <a:r>
              <a:rPr lang="en" altLang="ko-Kore-KR" dirty="0">
                <a:latin typeface="+mn-lt"/>
              </a:rPr>
              <a:t>&gt;&gt;&gt; </a:t>
            </a:r>
            <a:r>
              <a:rPr lang="en-US" altLang="ko-Kore-KR" dirty="0">
                <a:latin typeface="+mn-lt"/>
              </a:rPr>
              <a:t>print(animal[</a:t>
            </a:r>
            <a:r>
              <a:rPr lang="en" altLang="ko-Kore-KR" dirty="0">
                <a:latin typeface="+mn-lt"/>
              </a:rPr>
              <a:t>0])</a:t>
            </a:r>
          </a:p>
          <a:p>
            <a:pPr marL="914400" lvl="2" indent="0">
              <a:buNone/>
            </a:pPr>
            <a:r>
              <a:rPr lang="en-US" altLang="ko-Kore-KR" dirty="0">
                <a:solidFill>
                  <a:srgbClr val="FF6600"/>
                </a:solidFill>
                <a:latin typeface="+mn-lt"/>
              </a:rPr>
              <a:t>dog</a:t>
            </a:r>
            <a:endParaRPr lang="en" altLang="ko-Kore-KR" dirty="0">
              <a:solidFill>
                <a:srgbClr val="FF6600"/>
              </a:solidFill>
              <a:latin typeface="+mn-lt"/>
            </a:endParaRPr>
          </a:p>
          <a:p>
            <a:pPr marL="914400" lvl="2" indent="0">
              <a:buNone/>
            </a:pPr>
            <a:r>
              <a:rPr lang="en" altLang="ko-Kore-KR" dirty="0">
                <a:latin typeface="+mn-lt"/>
              </a:rPr>
              <a:t>&gt;&gt;&gt; </a:t>
            </a:r>
            <a:r>
              <a:rPr lang="en-US" altLang="ko-Kore-KR" dirty="0">
                <a:latin typeface="+mn-lt"/>
              </a:rPr>
              <a:t>print(animal[</a:t>
            </a:r>
            <a:r>
              <a:rPr lang="en" altLang="ko-Kore-KR" dirty="0">
                <a:latin typeface="+mn-lt"/>
              </a:rPr>
              <a:t>1])</a:t>
            </a:r>
          </a:p>
          <a:p>
            <a:pPr marL="914400" lvl="2" indent="0">
              <a:buNone/>
            </a:pPr>
            <a:r>
              <a:rPr lang="en" altLang="ko-Kore-KR" dirty="0">
                <a:solidFill>
                  <a:srgbClr val="FF6600"/>
                </a:solidFill>
                <a:latin typeface="+mn-lt"/>
              </a:rPr>
              <a:t>bird</a:t>
            </a:r>
          </a:p>
          <a:p>
            <a:pPr marL="914400" lvl="2" indent="0">
              <a:buNone/>
            </a:pPr>
            <a:r>
              <a:rPr lang="en" altLang="ko-Kore-KR" dirty="0">
                <a:latin typeface="+mn-lt"/>
              </a:rPr>
              <a:t>&gt;&gt;&gt; </a:t>
            </a:r>
            <a:r>
              <a:rPr lang="en-US" altLang="ko-Kore-KR" dirty="0">
                <a:latin typeface="+mn-lt"/>
              </a:rPr>
              <a:t>print(animal[</a:t>
            </a:r>
            <a:r>
              <a:rPr lang="en" altLang="ko-Kore-KR" dirty="0">
                <a:latin typeface="+mn-lt"/>
              </a:rPr>
              <a:t>2])</a:t>
            </a:r>
          </a:p>
          <a:p>
            <a:pPr marL="914400" lvl="2" indent="0">
              <a:buNone/>
            </a:pPr>
            <a:r>
              <a:rPr lang="en" altLang="ko-Kore-KR" dirty="0">
                <a:solidFill>
                  <a:srgbClr val="FF6600"/>
                </a:solidFill>
                <a:latin typeface="+mn-lt"/>
              </a:rPr>
              <a:t>rabbit</a:t>
            </a:r>
          </a:p>
          <a:p>
            <a:pPr marL="914400" lvl="2" indent="0">
              <a:buNone/>
            </a:pPr>
            <a:r>
              <a:rPr lang="en" altLang="ko-Kore-KR" dirty="0">
                <a:latin typeface="+mn-lt"/>
              </a:rPr>
              <a:t>&gt;&gt;&gt; </a:t>
            </a:r>
            <a:r>
              <a:rPr lang="en-US" altLang="ko-Kore-KR" dirty="0">
                <a:latin typeface="+mn-lt"/>
              </a:rPr>
              <a:t>print(animal[</a:t>
            </a:r>
            <a:r>
              <a:rPr lang="en" altLang="ko-Kore-KR" dirty="0">
                <a:latin typeface="+mn-lt"/>
              </a:rPr>
              <a:t>3])</a:t>
            </a:r>
          </a:p>
          <a:p>
            <a:pPr marL="914400" lvl="2" indent="0">
              <a:buNone/>
            </a:pPr>
            <a:r>
              <a:rPr lang="en" altLang="ko-Kore-KR" dirty="0">
                <a:solidFill>
                  <a:srgbClr val="FF6600"/>
                </a:solidFill>
                <a:latin typeface="+mn-lt"/>
              </a:rPr>
              <a:t>sheep</a:t>
            </a:r>
          </a:p>
          <a:p>
            <a:pPr marL="914400" lvl="2" indent="0">
              <a:buNone/>
            </a:pPr>
            <a:endParaRPr lang="en" altLang="ko-Kore-KR" dirty="0">
              <a:solidFill>
                <a:srgbClr val="FF6600"/>
              </a:solidFill>
              <a:latin typeface="+mn-lt"/>
            </a:endParaRPr>
          </a:p>
          <a:p>
            <a:pPr marL="914400" lvl="2" indent="0">
              <a:buNone/>
            </a:pPr>
            <a:endParaRPr lang="en" altLang="ko-KR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6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 </a:t>
            </a:r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en" altLang="ko-Kore-KR" dirty="0" smtClean="0"/>
              <a:t>animal </a:t>
            </a:r>
            <a:r>
              <a:rPr lang="en" altLang="ko-Kore-KR" dirty="0"/>
              <a:t>= [‘dog’, ‘bird’, ‘rabbit’, ‘sheep</a:t>
            </a:r>
            <a:r>
              <a:rPr lang="en" altLang="ko-Kore-KR" dirty="0" smtClean="0"/>
              <a:t>’]</a:t>
            </a:r>
            <a:r>
              <a:rPr lang="ko-KR" altLang="en-US" dirty="0" smtClean="0"/>
              <a:t>의 아이템을  제일 뒤에 있는 것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한 줄에 하나씩 </a:t>
            </a:r>
            <a:r>
              <a:rPr lang="ko-KR" altLang="en-US" dirty="0" err="1" smtClean="0"/>
              <a:t>출력하시오</a:t>
            </a:r>
            <a:endParaRPr lang="en" altLang="ko-Kore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5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08AA9097-05D9-4BF0-8D32-36583946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02" y="1656710"/>
            <a:ext cx="5708343" cy="353262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52320"/>
            <a:ext cx="7084756" cy="3735931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endParaRPr lang="en-US" altLang="ko-KR" dirty="0">
              <a:solidFill>
                <a:srgbClr val="FF6600"/>
              </a:solidFill>
            </a:endParaRPr>
          </a:p>
          <a:p>
            <a:pPr marL="914400" lvl="2" indent="0">
              <a:buNone/>
            </a:pPr>
            <a:r>
              <a:rPr lang="en" altLang="ko-Kore-KR" sz="1800" dirty="0" smtClean="0"/>
              <a:t>animal </a:t>
            </a:r>
            <a:r>
              <a:rPr lang="en" altLang="ko-Kore-KR" sz="1800" dirty="0"/>
              <a:t>= [‘dog’, ‘bird’, ‘rabbit’, ‘sheep’]</a:t>
            </a:r>
          </a:p>
          <a:p>
            <a:pPr marL="914400" lvl="2" indent="0">
              <a:buNone/>
            </a:pPr>
            <a:r>
              <a:rPr lang="en-US" altLang="ko-Kore-KR" sz="1800" dirty="0" smtClean="0"/>
              <a:t>print(animal[3</a:t>
            </a:r>
            <a:r>
              <a:rPr lang="en" altLang="ko-Kore-KR" sz="1800" dirty="0" smtClean="0"/>
              <a:t>])</a:t>
            </a:r>
            <a:endParaRPr lang="en" altLang="ko-Kore-KR" sz="1800" dirty="0"/>
          </a:p>
          <a:p>
            <a:pPr marL="914400" lvl="2" indent="0">
              <a:buNone/>
            </a:pPr>
            <a:r>
              <a:rPr lang="en-US" altLang="ko-Kore-KR" sz="1800" dirty="0" smtClean="0"/>
              <a:t>print(animal[</a:t>
            </a:r>
            <a:r>
              <a:rPr lang="en" altLang="ko-Kore-KR" sz="1800" dirty="0"/>
              <a:t>2</a:t>
            </a:r>
            <a:r>
              <a:rPr lang="en" altLang="ko-Kore-KR" sz="1800" dirty="0" smtClean="0"/>
              <a:t>])</a:t>
            </a:r>
            <a:endParaRPr lang="en" altLang="ko-Kore-KR" sz="1800" dirty="0"/>
          </a:p>
          <a:p>
            <a:pPr marL="914400" lvl="2" indent="0">
              <a:buNone/>
            </a:pPr>
            <a:r>
              <a:rPr lang="en-US" altLang="ko-Kore-KR" sz="1800" dirty="0" smtClean="0"/>
              <a:t>print(animal[</a:t>
            </a:r>
            <a:r>
              <a:rPr lang="en" altLang="ko-Kore-KR" sz="1800" dirty="0"/>
              <a:t>1</a:t>
            </a:r>
            <a:r>
              <a:rPr lang="en" altLang="ko-Kore-KR" sz="1800" dirty="0" smtClean="0"/>
              <a:t>])</a:t>
            </a:r>
            <a:endParaRPr lang="en" altLang="ko-Kore-KR" sz="1800" dirty="0"/>
          </a:p>
          <a:p>
            <a:pPr marL="914400" lvl="2" indent="0">
              <a:buNone/>
            </a:pPr>
            <a:r>
              <a:rPr lang="en-US" altLang="ko-Kore-KR" sz="1800" dirty="0" smtClean="0"/>
              <a:t>print(animal[</a:t>
            </a:r>
            <a:r>
              <a:rPr lang="en" altLang="ko-Kore-KR" sz="1800" dirty="0"/>
              <a:t>0</a:t>
            </a:r>
            <a:r>
              <a:rPr lang="en" altLang="ko-Kore-KR" sz="1800" dirty="0" smtClean="0"/>
              <a:t>])</a:t>
            </a:r>
            <a:endParaRPr lang="en" altLang="ko-Kore-KR" sz="1800" dirty="0"/>
          </a:p>
          <a:p>
            <a:pPr marL="914400" lvl="2" indent="0">
              <a:buNone/>
            </a:pPr>
            <a:endParaRPr lang="en" altLang="ko-Kore-KR" dirty="0">
              <a:solidFill>
                <a:srgbClr val="FF6600"/>
              </a:solidFill>
            </a:endParaRPr>
          </a:p>
          <a:p>
            <a:pPr marL="914400" lvl="2" indent="0">
              <a:buNone/>
            </a:pPr>
            <a:endParaRPr lang="en" altLang="ko-KR" dirty="0">
              <a:solidFill>
                <a:srgbClr val="FF66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7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08AA9097-05D9-4BF0-8D32-36583946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02" y="1656710"/>
            <a:ext cx="5708343" cy="353262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52320"/>
            <a:ext cx="7084756" cy="3735931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endParaRPr lang="en-US" altLang="ko-KR" dirty="0">
              <a:solidFill>
                <a:srgbClr val="FF6600"/>
              </a:solidFill>
            </a:endParaRPr>
          </a:p>
          <a:p>
            <a:pPr marL="914400" lvl="2" indent="0">
              <a:buNone/>
            </a:pPr>
            <a:r>
              <a:rPr lang="en" altLang="ko-Kore-KR" sz="1800" dirty="0" smtClean="0"/>
              <a:t>animal </a:t>
            </a:r>
            <a:r>
              <a:rPr lang="en" altLang="ko-Kore-KR" sz="1800" dirty="0"/>
              <a:t>= [‘dog’, ‘bird’, ‘rabbit’, ‘sheep’]</a:t>
            </a:r>
          </a:p>
          <a:p>
            <a:pPr marL="914400" lvl="2" indent="0">
              <a:buNone/>
            </a:pPr>
            <a:r>
              <a:rPr lang="en-US" altLang="ko-Kore-KR" sz="1800" dirty="0">
                <a:solidFill>
                  <a:srgbClr val="FF6600"/>
                </a:solidFill>
              </a:rPr>
              <a:t>f</a:t>
            </a:r>
            <a:r>
              <a:rPr lang="en-US" altLang="ko-Kore-KR" sz="1800" dirty="0" smtClean="0">
                <a:solidFill>
                  <a:srgbClr val="FF6600"/>
                </a:solidFill>
              </a:rPr>
              <a:t>or </a:t>
            </a:r>
            <a:r>
              <a:rPr lang="en-US" altLang="ko-Kore-KR" sz="1800" dirty="0" err="1">
                <a:solidFill>
                  <a:srgbClr val="FF6600"/>
                </a:solidFill>
              </a:rPr>
              <a:t>i</a:t>
            </a:r>
            <a:r>
              <a:rPr lang="en-US" altLang="ko-Kore-KR" sz="1800" dirty="0" smtClean="0">
                <a:solidFill>
                  <a:srgbClr val="FF6600"/>
                </a:solidFill>
              </a:rPr>
              <a:t> in range( </a:t>
            </a:r>
            <a:r>
              <a:rPr lang="en-US" altLang="ko-Kore-KR" sz="1800" dirty="0" err="1" smtClean="0">
                <a:solidFill>
                  <a:srgbClr val="FF6600"/>
                </a:solidFill>
              </a:rPr>
              <a:t>len</a:t>
            </a:r>
            <a:r>
              <a:rPr lang="en-US" altLang="ko-Kore-KR" sz="1800" dirty="0" smtClean="0">
                <a:solidFill>
                  <a:srgbClr val="FF6600"/>
                </a:solidFill>
              </a:rPr>
              <a:t>(animal) ) :</a:t>
            </a:r>
          </a:p>
          <a:p>
            <a:pPr marL="914400" lvl="2" indent="0">
              <a:buNone/>
            </a:pPr>
            <a:r>
              <a:rPr lang="en-US" altLang="ko-Kore-KR" sz="1800" dirty="0">
                <a:solidFill>
                  <a:srgbClr val="FF6600"/>
                </a:solidFill>
              </a:rPr>
              <a:t> </a:t>
            </a:r>
            <a:r>
              <a:rPr lang="en-US" altLang="ko-Kore-KR" sz="1800" dirty="0" smtClean="0">
                <a:solidFill>
                  <a:srgbClr val="FF6600"/>
                </a:solidFill>
              </a:rPr>
              <a:t>  print( animal[ </a:t>
            </a:r>
            <a:r>
              <a:rPr lang="en-US" altLang="ko-Kore-KR" sz="1800" dirty="0" err="1" smtClean="0">
                <a:solidFill>
                  <a:srgbClr val="FF6600"/>
                </a:solidFill>
              </a:rPr>
              <a:t>len</a:t>
            </a:r>
            <a:r>
              <a:rPr lang="en-US" altLang="ko-Kore-KR" sz="1800" dirty="0" smtClean="0">
                <a:solidFill>
                  <a:srgbClr val="FF6600"/>
                </a:solidFill>
              </a:rPr>
              <a:t>(animal) - </a:t>
            </a:r>
            <a:r>
              <a:rPr lang="en-US" altLang="ko-Kore-KR" sz="1800" dirty="0" err="1" smtClean="0">
                <a:solidFill>
                  <a:srgbClr val="FF6600"/>
                </a:solidFill>
              </a:rPr>
              <a:t>i</a:t>
            </a:r>
            <a:r>
              <a:rPr lang="en-US" altLang="ko-Kore-KR" sz="1800" dirty="0" smtClean="0">
                <a:solidFill>
                  <a:srgbClr val="FF6600"/>
                </a:solidFill>
              </a:rPr>
              <a:t> - 1] )  </a:t>
            </a:r>
          </a:p>
          <a:p>
            <a:pPr marL="914400" lvl="2" indent="0">
              <a:buNone/>
            </a:pPr>
            <a:endParaRPr lang="en-US" altLang="ko-Kore-KR" dirty="0">
              <a:solidFill>
                <a:srgbClr val="FF6600"/>
              </a:solidFill>
            </a:endParaRPr>
          </a:p>
          <a:p>
            <a:pPr marL="914400" lvl="2" indent="0">
              <a:buNone/>
            </a:pPr>
            <a:endParaRPr lang="en" altLang="ko-KR" dirty="0">
              <a:solidFill>
                <a:srgbClr val="FF66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변수의 </a:t>
            </a:r>
            <a:r>
              <a:rPr lang="ko-KR" altLang="en-US" dirty="0" err="1"/>
              <a:t>데이터형</a:t>
            </a:r>
            <a:endParaRPr lang="en-US" altLang="ko-KR" dirty="0"/>
          </a:p>
          <a:p>
            <a:pPr lvl="1"/>
            <a:r>
              <a:rPr lang="ko-KR" altLang="en-US" dirty="0" err="1"/>
              <a:t>불리안형</a:t>
            </a:r>
            <a:endParaRPr lang="en-US" altLang="ko-KR" dirty="0"/>
          </a:p>
          <a:p>
            <a:pPr lvl="1"/>
            <a:r>
              <a:rPr lang="ko-KR" altLang="en-US" dirty="0" err="1"/>
              <a:t>리스트형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2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Boolean datatype</a:t>
            </a:r>
            <a:r>
              <a:rPr lang="ko-KR" altLang="en-US" dirty="0"/>
              <a:t>에 지정 가능한 </a:t>
            </a:r>
            <a:r>
              <a:rPr lang="en-US" altLang="ko-KR" dirty="0"/>
              <a:t>2</a:t>
            </a:r>
            <a:r>
              <a:rPr lang="ko-KR" altLang="en-US" dirty="0"/>
              <a:t>가지 값을 쓰시오</a:t>
            </a:r>
            <a:endParaRPr lang="en-US" altLang="ko-KR" dirty="0"/>
          </a:p>
          <a:p>
            <a:r>
              <a:rPr lang="ko-KR" altLang="en-US" dirty="0"/>
              <a:t>리스트 형에서 각 아이템을 불러올 때 </a:t>
            </a:r>
            <a:r>
              <a:rPr lang="en-US" altLang="ko-KR" dirty="0"/>
              <a:t>index</a:t>
            </a:r>
            <a:r>
              <a:rPr lang="ko-KR" altLang="en-US" dirty="0"/>
              <a:t>를 쓴다</a:t>
            </a:r>
            <a:r>
              <a:rPr lang="en-US" altLang="ko-KR" dirty="0"/>
              <a:t>. </a:t>
            </a:r>
            <a:r>
              <a:rPr lang="ko-KR" altLang="en-US" dirty="0"/>
              <a:t>첫번째 아이템의 </a:t>
            </a:r>
            <a:r>
              <a:rPr lang="en-US" altLang="ko-KR" dirty="0"/>
              <a:t>index</a:t>
            </a:r>
            <a:r>
              <a:rPr lang="ko-KR" altLang="en-US" dirty="0"/>
              <a:t>값은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889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_01_03</a:t>
            </a:r>
            <a:r>
              <a:rPr lang="ko-KR" altLang="en-US" dirty="0"/>
              <a:t> 변수 </a:t>
            </a:r>
            <a:r>
              <a:rPr lang="en-US" altLang="ko-KR" dirty="0"/>
              <a:t>: </a:t>
            </a:r>
            <a:r>
              <a:rPr lang="ko-KR" altLang="en-US" dirty="0" err="1"/>
              <a:t>불리언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불리언형</a:t>
            </a:r>
            <a:r>
              <a:rPr lang="ko-KR" altLang="en-US" dirty="0"/>
              <a:t> 변수 이해하기</a:t>
            </a:r>
            <a:endParaRPr lang="en-US" altLang="ko-KR" dirty="0"/>
          </a:p>
          <a:p>
            <a:r>
              <a:rPr lang="ko-KR" altLang="en-US" dirty="0" err="1"/>
              <a:t>리스트형</a:t>
            </a:r>
            <a:r>
              <a:rPr lang="ko-KR" altLang="en-US" dirty="0"/>
              <a:t> 변수 이해하기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1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불리언</a:t>
            </a:r>
            <a:r>
              <a:rPr lang="ko-KR" altLang="en-US" dirty="0"/>
              <a:t> </a:t>
            </a:r>
            <a:r>
              <a:rPr lang="ko-KR" altLang="en-US" dirty="0" err="1"/>
              <a:t>변수형</a:t>
            </a:r>
            <a:r>
              <a:rPr lang="en-US" altLang="ko-KR" dirty="0"/>
              <a:t>, bool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boolean </a:t>
            </a:r>
            <a:r>
              <a:rPr lang="ko-KR" altLang="en-US"/>
              <a:t>또는</a:t>
            </a:r>
            <a:r>
              <a:rPr lang="en-US" altLang="ko-KR"/>
              <a:t> bool </a:t>
            </a:r>
            <a:r>
              <a:rPr lang="ko-KR" altLang="en-US"/>
              <a:t>형</a:t>
            </a:r>
            <a:endParaRPr lang="en-US" altLang="ko-KR"/>
          </a:p>
          <a:p>
            <a:pPr lvl="1"/>
            <a:r>
              <a:rPr lang="en-US" altLang="ko-KR"/>
              <a:t>True </a:t>
            </a:r>
            <a:r>
              <a:rPr lang="ko-KR" altLang="en-US"/>
              <a:t>와</a:t>
            </a:r>
            <a:r>
              <a:rPr lang="en-US" altLang="ko-KR"/>
              <a:t> False</a:t>
            </a:r>
            <a:r>
              <a:rPr lang="ko-KR" altLang="en-US"/>
              <a:t>로 결과가 나타난다</a:t>
            </a:r>
            <a:endParaRPr lang="en-US" altLang="ko-KR"/>
          </a:p>
          <a:p>
            <a:r>
              <a:rPr lang="ko-KR" altLang="en-US"/>
              <a:t>연산자</a:t>
            </a:r>
            <a:endParaRPr lang="en-US" altLang="ko-KR"/>
          </a:p>
          <a:p>
            <a:pPr lvl="1"/>
            <a:r>
              <a:rPr lang="en-US" altLang="ko-KR"/>
              <a:t>not, and, or</a:t>
            </a:r>
          </a:p>
          <a:p>
            <a:r>
              <a:rPr lang="ko-KR" altLang="en-US"/>
              <a:t>정수형</a:t>
            </a:r>
            <a:r>
              <a:rPr lang="en-US" altLang="ko-KR"/>
              <a:t> </a:t>
            </a:r>
            <a:r>
              <a:rPr lang="ko-KR" altLang="en-US"/>
              <a:t>또는 실수형</a:t>
            </a:r>
            <a:r>
              <a:rPr lang="en-US" altLang="ko-KR"/>
              <a:t> </a:t>
            </a:r>
            <a:r>
              <a:rPr lang="ko-KR" altLang="en-US"/>
              <a:t>값들 비교할 때 사용</a:t>
            </a:r>
            <a:endParaRPr lang="en-US" altLang="ko-KR"/>
          </a:p>
          <a:p>
            <a:pPr lvl="1"/>
            <a:r>
              <a:rPr lang="en-US" altLang="ko-KR"/>
              <a:t>i &lt; j, i &lt;= j, i &gt;= j, i &gt; j</a:t>
            </a:r>
          </a:p>
          <a:p>
            <a:pPr lvl="1"/>
            <a:r>
              <a:rPr lang="en-US" altLang="ko-KR"/>
              <a:t>i == j, i != j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7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 </a:t>
            </a:r>
            <a:r>
              <a:rPr lang="ko-KR" altLang="en-US" dirty="0"/>
              <a:t>변수 사용 예제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5833CC5C-C061-DD46-BB0E-21E0D38B2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08" y="1652320"/>
            <a:ext cx="5926181" cy="409053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DB056FF-F196-B24E-A9E6-F5DABF2EA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66" y="2016366"/>
            <a:ext cx="52018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print(3 &gt; 5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print(3+1 &lt; 6-1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print(10 != 10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False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3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 </a:t>
            </a:r>
            <a:r>
              <a:rPr lang="ko-KR" altLang="en-US" dirty="0"/>
              <a:t>변수 사용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5ACBF3EE-708E-164A-B5E5-958033AB3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08" y="1652320"/>
            <a:ext cx="5926181" cy="409053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420D2A-65A3-8248-81AA-1613FDFB7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66" y="2016366"/>
            <a:ext cx="520183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a=9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b=3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c=6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print(a &gt; b </a:t>
            </a:r>
            <a:r>
              <a:rPr lang="en-US" altLang="ko-KR" sz="1600" dirty="0">
                <a:ea typeface="맑은 고딕" panose="020B0503020000020004" pitchFamily="50" charset="-127"/>
              </a:rPr>
              <a:t>and 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b &gt; c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&gt;&gt;&gt; print(a 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&gt; b </a:t>
            </a:r>
            <a:r>
              <a:rPr lang="en-US" altLang="ko-KR" sz="1600" dirty="0">
                <a:ea typeface="맑은 고딕" panose="020B0503020000020004" pitchFamily="50" charset="-127"/>
              </a:rPr>
              <a:t>or 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b &gt; c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True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7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변수형</a:t>
            </a:r>
            <a:r>
              <a:rPr lang="en-US" altLang="ko-KR" dirty="0"/>
              <a:t>,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개의 데이터들을 모은 것</a:t>
            </a:r>
            <a:endParaRPr lang="en-US" altLang="ko-KR" dirty="0"/>
          </a:p>
          <a:p>
            <a:pPr lvl="1"/>
            <a:r>
              <a:rPr lang="ko-KR" altLang="en-US" dirty="0"/>
              <a:t>집합적인</a:t>
            </a:r>
            <a:r>
              <a:rPr lang="en-US" altLang="ko-KR" dirty="0"/>
              <a:t> 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r>
              <a:rPr lang="en-US" altLang="ko-KR" dirty="0"/>
              <a:t>Index</a:t>
            </a:r>
            <a:r>
              <a:rPr lang="ko-KR" altLang="en-US" dirty="0"/>
              <a:t>로 각 요소의 </a:t>
            </a:r>
            <a:r>
              <a:rPr lang="ko-KR" altLang="en-US" dirty="0" err="1"/>
              <a:t>변수명을</a:t>
            </a:r>
            <a:r>
              <a:rPr lang="ko-KR" altLang="en-US" dirty="0"/>
              <a:t> 지칭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fruits</a:t>
            </a:r>
            <a:r>
              <a:rPr lang="ko-KR" altLang="en-US" dirty="0"/>
              <a:t> </a:t>
            </a:r>
            <a:r>
              <a:rPr lang="en-US" altLang="ko-KR" dirty="0"/>
              <a:t>= [ ‘apple’, ‘banana’, ‘blueberry’, ‘lime’]</a:t>
            </a:r>
          </a:p>
          <a:p>
            <a:r>
              <a:rPr lang="en-US" altLang="ko-KR" dirty="0"/>
              <a:t>number</a:t>
            </a:r>
            <a:r>
              <a:rPr lang="ko-KR" altLang="en-US" dirty="0"/>
              <a:t> </a:t>
            </a:r>
            <a:r>
              <a:rPr lang="en-US" altLang="ko-KR" dirty="0"/>
              <a:t>= [ 1, 3, 5, 7, 11 </a:t>
            </a:r>
            <a:r>
              <a:rPr lang="en-US" altLang="ko-KR" dirty="0" smtClean="0"/>
              <a:t>]</a:t>
            </a:r>
          </a:p>
          <a:p>
            <a:r>
              <a:rPr lang="en-US" altLang="ko-KR" dirty="0"/>
              <a:t>d</a:t>
            </a:r>
            <a:r>
              <a:rPr lang="en-US" altLang="ko-KR" dirty="0" smtClean="0"/>
              <a:t>ata</a:t>
            </a:r>
            <a:r>
              <a:rPr lang="ko-KR" altLang="en-US" dirty="0" smtClean="0"/>
              <a:t> </a:t>
            </a:r>
            <a:r>
              <a:rPr lang="en-US" altLang="ko-KR" dirty="0" smtClean="0"/>
              <a:t>= [ 1, ‘</a:t>
            </a:r>
            <a:r>
              <a:rPr lang="en-US" altLang="ko-KR" dirty="0" err="1" smtClean="0"/>
              <a:t>kmk</a:t>
            </a:r>
            <a:r>
              <a:rPr lang="en-US" altLang="ko-KR" dirty="0" smtClean="0"/>
              <a:t>’, 2, ‘</a:t>
            </a:r>
            <a:r>
              <a:rPr lang="en-US" altLang="ko-KR" dirty="0" err="1" smtClean="0"/>
              <a:t>ychoi</a:t>
            </a:r>
            <a:r>
              <a:rPr lang="en-US" altLang="ko-KR" dirty="0" smtClean="0"/>
              <a:t>’, 3, ‘</a:t>
            </a:r>
            <a:r>
              <a:rPr lang="en-US" altLang="ko-KR" dirty="0" err="1" smtClean="0"/>
              <a:t>dwjung</a:t>
            </a:r>
            <a:r>
              <a:rPr lang="en-US" altLang="ko-KR" dirty="0" smtClean="0"/>
              <a:t>’ ]</a:t>
            </a:r>
            <a:endParaRPr lang="en-US" altLang="ko-KR" dirty="0"/>
          </a:p>
          <a:p>
            <a:pPr lvl="1"/>
            <a:endParaRPr lang="en-US" altLang="ko-KR" dirty="0">
              <a:highlight>
                <a:srgbClr val="00FF00"/>
              </a:highlight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2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변수형</a:t>
            </a:r>
            <a:r>
              <a:rPr lang="en-US" altLang="ko-KR" dirty="0"/>
              <a:t>, index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fruits</a:t>
            </a:r>
            <a:r>
              <a:rPr lang="ko-KR" altLang="en-US" dirty="0"/>
              <a:t> </a:t>
            </a:r>
            <a:r>
              <a:rPr lang="en-US" altLang="ko-KR" dirty="0"/>
              <a:t>= [ ‘apple’, ‘banana’, ‘blueberry’, ‘lime’]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number</a:t>
            </a:r>
            <a:r>
              <a:rPr lang="ko-KR" altLang="en-US" dirty="0"/>
              <a:t> </a:t>
            </a:r>
            <a:r>
              <a:rPr lang="en-US" altLang="ko-KR" dirty="0"/>
              <a:t>= [ 1,  3,  5,  7,  11 ]</a:t>
            </a:r>
          </a:p>
          <a:p>
            <a:pPr lvl="1"/>
            <a:endParaRPr lang="en-US" altLang="ko-KR" dirty="0">
              <a:highlight>
                <a:srgbClr val="00FF00"/>
              </a:highligh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8424" y="2464119"/>
            <a:ext cx="3129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9494" y="2464119"/>
            <a:ext cx="3129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5432" y="2460983"/>
            <a:ext cx="3129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7393" y="2460983"/>
            <a:ext cx="3129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56261" y="4257506"/>
            <a:ext cx="3129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44556" y="4257506"/>
            <a:ext cx="3129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2851" y="4257506"/>
            <a:ext cx="3129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40999" y="4257506"/>
            <a:ext cx="3129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49147" y="4257506"/>
            <a:ext cx="3129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08AA9097-05D9-4BF0-8D32-36583946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08" y="1652320"/>
            <a:ext cx="6454027" cy="402580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사용 예제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8505" y="1732668"/>
            <a:ext cx="7084756" cy="339530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altLang="ko-KR" dirty="0">
              <a:latin typeface="+mn-lt"/>
            </a:endParaRPr>
          </a:p>
          <a:p>
            <a:pPr marL="914400" lvl="2" indent="0">
              <a:buNone/>
            </a:pPr>
            <a:r>
              <a:rPr lang="en-US" altLang="ko-KR" dirty="0">
                <a:latin typeface="+mn-lt"/>
              </a:rPr>
              <a:t>&gt;&gt;&gt; fruits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= [ ‘apple’, ‘banana’, ‘blueberry’, ‘lime’]</a:t>
            </a:r>
          </a:p>
          <a:p>
            <a:pPr marL="914400" lvl="2" indent="0">
              <a:buNone/>
            </a:pPr>
            <a:r>
              <a:rPr lang="en-US" altLang="ko-KR" dirty="0">
                <a:latin typeface="+mn-lt"/>
              </a:rPr>
              <a:t>&gt;&gt;&gt; print(fruits[2])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FF6600"/>
                </a:solidFill>
                <a:latin typeface="+mn-lt"/>
              </a:rPr>
              <a:t>‘blueberry’</a:t>
            </a:r>
          </a:p>
          <a:p>
            <a:pPr marL="914400" lvl="2" indent="0">
              <a:buNone/>
            </a:pPr>
            <a:endParaRPr lang="en-US" altLang="ko-KR" dirty="0">
              <a:latin typeface="+mn-lt"/>
            </a:endParaRPr>
          </a:p>
          <a:p>
            <a:pPr marL="914400" lvl="2" indent="0">
              <a:buNone/>
            </a:pPr>
            <a:r>
              <a:rPr lang="en-US" altLang="ko-KR" dirty="0">
                <a:latin typeface="+mn-lt"/>
              </a:rPr>
              <a:t>&gt;&gt;&gt; numbers = [ 1</a:t>
            </a:r>
            <a:r>
              <a:rPr lang="en-US" altLang="ko-KR" dirty="0" smtClean="0">
                <a:latin typeface="+mn-lt"/>
              </a:rPr>
              <a:t>, 2, 4, 7, 11, 16, 22, 29 </a:t>
            </a:r>
            <a:r>
              <a:rPr lang="en-US" altLang="ko-KR" dirty="0">
                <a:latin typeface="+mn-lt"/>
              </a:rPr>
              <a:t>]</a:t>
            </a:r>
          </a:p>
          <a:p>
            <a:pPr marL="914400" lvl="2" indent="0">
              <a:buNone/>
            </a:pPr>
            <a:r>
              <a:rPr lang="en-US" altLang="ko-KR" dirty="0">
                <a:latin typeface="+mn-lt"/>
              </a:rPr>
              <a:t>&gt;&gt;&gt; print(numbers)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FF6600"/>
                </a:solidFill>
                <a:latin typeface="+mn-lt"/>
              </a:rPr>
              <a:t>[ 1, 2, 4, 7, 11, 16, 22, 29 ]</a:t>
            </a:r>
          </a:p>
          <a:p>
            <a:pPr lvl="1"/>
            <a:endParaRPr lang="en-US" altLang="ko-KR" dirty="0">
              <a:latin typeface="+mn-lt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2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08AA9097-05D9-4BF0-8D32-36583946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09" y="1652320"/>
            <a:ext cx="6311564" cy="432983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사용 예제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675" y="1853248"/>
            <a:ext cx="7084756" cy="3854216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" altLang="ko-Kore-KR" dirty="0" smtClean="0">
                <a:latin typeface="Century Gothic" panose="020B0502020202020204" pitchFamily="34" charset="0"/>
              </a:rPr>
              <a:t>&gt;&gt;&gt; </a:t>
            </a:r>
            <a:r>
              <a:rPr lang="en" altLang="ko-Kore-KR" dirty="0">
                <a:latin typeface="Century Gothic" panose="020B0502020202020204" pitchFamily="34" charset="0"/>
              </a:rPr>
              <a:t>a = list(range(10)) </a:t>
            </a:r>
          </a:p>
          <a:p>
            <a:pPr marL="914400" lvl="2" indent="0">
              <a:buNone/>
            </a:pPr>
            <a:r>
              <a:rPr lang="en" altLang="ko-Kore-KR" dirty="0">
                <a:latin typeface="Century Gothic" panose="020B0502020202020204" pitchFamily="34" charset="0"/>
              </a:rPr>
              <a:t>&gt;&gt;&gt; </a:t>
            </a:r>
            <a:r>
              <a:rPr lang="en-US" altLang="ko-Kore-KR" dirty="0">
                <a:latin typeface="Century Gothic" panose="020B0502020202020204" pitchFamily="34" charset="0"/>
              </a:rPr>
              <a:t>print(</a:t>
            </a:r>
            <a:r>
              <a:rPr lang="en" altLang="ko-Kore-KR" dirty="0">
                <a:latin typeface="Century Gothic" panose="020B0502020202020204" pitchFamily="34" charset="0"/>
              </a:rPr>
              <a:t>a)</a:t>
            </a:r>
          </a:p>
          <a:p>
            <a:pPr marL="914400" lvl="2" indent="0">
              <a:buNone/>
            </a:pPr>
            <a:r>
              <a:rPr lang="en" altLang="ko-Kore-KR" dirty="0">
                <a:solidFill>
                  <a:srgbClr val="FF6600"/>
                </a:solidFill>
                <a:latin typeface="Century Gothic" panose="020B0502020202020204" pitchFamily="34" charset="0"/>
              </a:rPr>
              <a:t>[0, 1, 2, 3, 4, 5, 6, 7, 8, 9]</a:t>
            </a:r>
          </a:p>
          <a:p>
            <a:pPr marL="914400" lvl="2" indent="0">
              <a:buNone/>
            </a:pPr>
            <a:endParaRPr lang="en" altLang="ko-Kore-KR" dirty="0">
              <a:solidFill>
                <a:srgbClr val="FF6600"/>
              </a:solidFill>
              <a:latin typeface="Century Gothic" panose="020B0502020202020204" pitchFamily="34" charset="0"/>
            </a:endParaRPr>
          </a:p>
          <a:p>
            <a:pPr marL="914400" lvl="2" indent="0">
              <a:buNone/>
            </a:pPr>
            <a:r>
              <a:rPr lang="en" altLang="ko-Kore-KR" dirty="0">
                <a:latin typeface="Century Gothic" panose="020B0502020202020204" pitchFamily="34" charset="0"/>
              </a:rPr>
              <a:t>&gt;&gt;&gt; print(a[2])</a:t>
            </a:r>
          </a:p>
          <a:p>
            <a:pPr marL="914400" lvl="2" indent="0">
              <a:buNone/>
            </a:pPr>
            <a:r>
              <a:rPr lang="en" altLang="ko-Kore-KR" dirty="0">
                <a:solidFill>
                  <a:srgbClr val="FF6600"/>
                </a:solidFill>
                <a:latin typeface="Century Gothic" panose="020B0502020202020204" pitchFamily="34" charset="0"/>
              </a:rPr>
              <a:t>2</a:t>
            </a:r>
          </a:p>
          <a:p>
            <a:pPr marL="914400" lvl="2" indent="0">
              <a:buNone/>
            </a:pPr>
            <a:r>
              <a:rPr lang="en" altLang="ko-Kore-KR" dirty="0">
                <a:latin typeface="Century Gothic" panose="020B0502020202020204" pitchFamily="34" charset="0"/>
              </a:rPr>
              <a:t>&gt;&gt;&gt; print(a[5])</a:t>
            </a:r>
          </a:p>
          <a:p>
            <a:pPr marL="914400" lvl="2" indent="0">
              <a:buNone/>
            </a:pPr>
            <a:r>
              <a:rPr lang="en" altLang="ko-Kore-KR" dirty="0">
                <a:solidFill>
                  <a:srgbClr val="FF6600"/>
                </a:solidFill>
                <a:latin typeface="Century Gothic" panose="020B0502020202020204" pitchFamily="34" charset="0"/>
              </a:rPr>
              <a:t>5</a:t>
            </a:r>
          </a:p>
          <a:p>
            <a:pPr marL="914400" lvl="2" indent="0">
              <a:buNone/>
            </a:pPr>
            <a:r>
              <a:rPr lang="en" altLang="ko-Kore-KR" dirty="0">
                <a:latin typeface="Century Gothic" panose="020B0502020202020204" pitchFamily="34" charset="0"/>
              </a:rPr>
              <a:t>&gt;&gt;&gt; print(a[0]+a[3])</a:t>
            </a:r>
          </a:p>
          <a:p>
            <a:pPr marL="914400" lvl="2" indent="0">
              <a:buNone/>
            </a:pPr>
            <a:r>
              <a:rPr lang="en" altLang="ko-Kore-KR" dirty="0">
                <a:solidFill>
                  <a:srgbClr val="FF6600"/>
                </a:solidFill>
                <a:latin typeface="Century Gothic" panose="020B0502020202020204" pitchFamily="34" charset="0"/>
              </a:rPr>
              <a:t>3</a:t>
            </a:r>
          </a:p>
          <a:p>
            <a:pPr marL="914400" lvl="2" indent="0">
              <a:buNone/>
            </a:pPr>
            <a:endParaRPr lang="en" altLang="ko-KR" dirty="0">
              <a:solidFill>
                <a:srgbClr val="FF66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23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4763</TotalTime>
  <Words>542</Words>
  <Application>Microsoft Office PowerPoint</Application>
  <PresentationFormat>화면 슬라이드 쇼(4:3)</PresentationFormat>
  <Paragraphs>127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함초롬바탕</vt:lpstr>
      <vt:lpstr>Arial</vt:lpstr>
      <vt:lpstr>Century Gothic</vt:lpstr>
      <vt:lpstr>Wingdings 3</vt:lpstr>
      <vt:lpstr>이온</vt:lpstr>
      <vt:lpstr>변수 : 불리언, 리스트 2주차_01_03</vt:lpstr>
      <vt:lpstr>학습목표</vt:lpstr>
      <vt:lpstr>불리언 변수형, bool</vt:lpstr>
      <vt:lpstr>Bool 변수 사용 예제 1</vt:lpstr>
      <vt:lpstr>Bool 변수 사용 예제 2</vt:lpstr>
      <vt:lpstr>리스트 변수형, list</vt:lpstr>
      <vt:lpstr>리스트 변수형, index </vt:lpstr>
      <vt:lpstr>리스트 사용 예제 1</vt:lpstr>
      <vt:lpstr>리스트 사용 예제 2</vt:lpstr>
      <vt:lpstr>리스트 사용 예제 3</vt:lpstr>
      <vt:lpstr>연습문제 1</vt:lpstr>
      <vt:lpstr>연습문제 1, 코드</vt:lpstr>
      <vt:lpstr>연습문제 1, 코드 for 사용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394</cp:revision>
  <dcterms:created xsi:type="dcterms:W3CDTF">2015-11-07T02:06:58Z</dcterms:created>
  <dcterms:modified xsi:type="dcterms:W3CDTF">2023-01-23T02:10:15Z</dcterms:modified>
</cp:coreProperties>
</file>