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9933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4" autoAdjust="0"/>
    <p:restoredTop sz="91293" autoAdjust="0"/>
  </p:normalViewPr>
  <p:slideViewPr>
    <p:cSldViewPr snapToGrid="0">
      <p:cViewPr varScale="1">
        <p:scale>
          <a:sx n="98" d="100"/>
          <a:sy n="98" d="100"/>
        </p:scale>
        <p:origin x="5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2023-01-03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55543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55605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3C3D2-8192-4001-B724-90FAA153C6AD}" type="datetime1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67158-7670-4CB3-980C-7CB34ED93AE4}" type="datetime1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15842-5A6A-4DFF-9740-6DFBA88BE797}" type="datetime1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BBE4F-4EB3-465B-A338-6359B45282A3}" type="datetime1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5841-D69A-453A-AC49-B18BB55A4D55}" type="datetime1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0128-703C-4A6E-8526-F92B1747B992}" type="datetime1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6EB4-E95C-49B7-9610-4B8F80F26864}" type="datetime1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30B4-0FB2-45E2-99AD-69A6343F2651}" type="datetime1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1FF4-E449-4BC3-BF69-AA420A850DE7}" type="datetime1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7E7E-FE6C-4055-81AF-2FC0254B828F}" type="datetime1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C5E0-C500-44A0-AEF7-A9593062303C}" type="datetime1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3AE7-6419-47B7-A0B6-0FB1DFAC8962}" type="datetime1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19A2-26C0-45C6-800B-86867C0DCD6F}" type="datetime1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6EA5-E807-4C37-BC2E-3B7BFC7067F5}" type="datetime1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62DD-B22A-4176-9C2B-1A4CDFB0292C}" type="datetime1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6C8BE-E4F8-47C6-8555-92E508B69B91}" type="datetime1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905C-2FD9-49FE-8A39-C4F8EF4CD215}" type="datetime1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1892F88-7BB6-47F5-B25D-71AAD2728A22}" type="datetime1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hyperlink" Target="https://ko.wikipedia.org/w/index.php?title=ASCII&amp;action=edit&amp;section=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6" y="2689665"/>
            <a:ext cx="5238695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b="1" dirty="0" smtClean="0">
                <a:solidFill>
                  <a:schemeClr val="bg1"/>
                </a:solidFill>
              </a:rPr>
              <a:t>관계 연산자</a:t>
            </a:r>
            <a:r>
              <a:rPr lang="en-US" altLang="ko-KR" sz="4400" b="1" dirty="0">
                <a:solidFill>
                  <a:schemeClr val="bg1"/>
                </a:solidFill>
              </a:rPr>
              <a:t/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b="1" dirty="0">
                <a:solidFill>
                  <a:schemeClr val="bg1"/>
                </a:solidFill>
              </a:rPr>
              <a:t>2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_02_02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13930" y="5137897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331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 연산자</a:t>
            </a:r>
            <a:r>
              <a:rPr lang="en-US" altLang="ko-KR" dirty="0"/>
              <a:t> </a:t>
            </a:r>
            <a:r>
              <a:rPr lang="ko-KR" altLang="en-US" dirty="0"/>
              <a:t>예제</a:t>
            </a:r>
            <a:r>
              <a:rPr lang="en-US" altLang="ko-KR" dirty="0"/>
              <a:t>, </a:t>
            </a:r>
            <a:r>
              <a:rPr lang="ko-KR" altLang="en-US" dirty="0"/>
              <a:t>코드</a:t>
            </a:r>
          </a:p>
        </p:txBody>
      </p:sp>
      <p:sp>
        <p:nvSpPr>
          <p:cNvPr id="4" name="AutoShape 6"/>
          <p:cNvSpPr txBox="1">
            <a:spLocks noChangeArrowheads="1"/>
          </p:cNvSpPr>
          <p:nvPr/>
        </p:nvSpPr>
        <p:spPr bwMode="auto">
          <a:xfrm>
            <a:off x="889598" y="1853248"/>
            <a:ext cx="7490728" cy="3914729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vert="horz" wrap="none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>
              <a:ea typeface="+mj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>
                <a:ea typeface="+mj-ea"/>
              </a:rPr>
              <a:t>weight </a:t>
            </a:r>
            <a:r>
              <a:rPr lang="en-US" altLang="ko-KR" sz="1800" dirty="0">
                <a:ea typeface="+mj-ea"/>
              </a:rPr>
              <a:t>= 75</a:t>
            </a:r>
            <a:r>
              <a:rPr lang="ko-KR" altLang="en-US" sz="1800" dirty="0">
                <a:ea typeface="+mj-ea"/>
              </a:rPr>
              <a:t> </a:t>
            </a:r>
            <a:endParaRPr lang="en-US" altLang="ko-KR" sz="1800" dirty="0">
              <a:ea typeface="+mj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ea typeface="+mj-ea"/>
              </a:rPr>
              <a:t>height= 1.83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err="1">
                <a:ea typeface="+mj-ea"/>
              </a:rPr>
              <a:t>bmi</a:t>
            </a:r>
            <a:r>
              <a:rPr lang="en-US" altLang="ko-KR" sz="1800" dirty="0">
                <a:ea typeface="+mj-ea"/>
              </a:rPr>
              <a:t> = weight / (height * height)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>
              <a:ea typeface="+mj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ea typeface="+mj-ea"/>
              </a:rPr>
              <a:t>print("</a:t>
            </a:r>
            <a:r>
              <a:rPr lang="ko-KR" altLang="en-US" sz="1800" dirty="0">
                <a:ea typeface="+mj-ea"/>
              </a:rPr>
              <a:t>나의 체중은 </a:t>
            </a:r>
            <a:r>
              <a:rPr lang="en-US" altLang="ko-KR" sz="1800" dirty="0">
                <a:ea typeface="+mj-ea"/>
              </a:rPr>
              <a:t>＂, weight</a:t>
            </a:r>
            <a:r>
              <a:rPr lang="ko-KR" altLang="en-US" sz="1800" dirty="0">
                <a:ea typeface="+mj-ea"/>
              </a:rPr>
              <a:t> </a:t>
            </a:r>
            <a:r>
              <a:rPr lang="en-US" altLang="ko-KR" sz="1800" dirty="0">
                <a:ea typeface="+mj-ea"/>
              </a:rPr>
              <a:t>, “kg, </a:t>
            </a:r>
            <a:r>
              <a:rPr lang="ko-KR" altLang="en-US" sz="1800" dirty="0">
                <a:ea typeface="+mj-ea"/>
              </a:rPr>
              <a:t>키는  </a:t>
            </a:r>
            <a:r>
              <a:rPr lang="en-US" altLang="ko-KR" sz="1800" dirty="0">
                <a:ea typeface="+mj-ea"/>
              </a:rPr>
              <a:t>", height</a:t>
            </a:r>
            <a:r>
              <a:rPr lang="ko-KR" altLang="en-US" sz="1800" dirty="0">
                <a:ea typeface="+mj-ea"/>
              </a:rPr>
              <a:t> </a:t>
            </a:r>
            <a:r>
              <a:rPr lang="en-US" altLang="ko-KR" sz="1800" dirty="0">
                <a:ea typeface="+mj-ea"/>
              </a:rPr>
              <a:t>, “m </a:t>
            </a:r>
            <a:r>
              <a:rPr lang="ko-KR" altLang="en-US" sz="1800" dirty="0">
                <a:ea typeface="+mj-ea"/>
              </a:rPr>
              <a:t>입니다</a:t>
            </a:r>
            <a:r>
              <a:rPr lang="en-US" altLang="ko-KR" sz="1800" dirty="0">
                <a:ea typeface="+mj-ea"/>
              </a:rPr>
              <a:t>.")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ea typeface="+mj-ea"/>
              </a:rPr>
              <a:t>print(“</a:t>
            </a:r>
            <a:r>
              <a:rPr lang="ko-KR" altLang="en-US" sz="1800" dirty="0">
                <a:ea typeface="+mj-ea"/>
              </a:rPr>
              <a:t>계산한 </a:t>
            </a:r>
            <a:r>
              <a:rPr lang="en-US" altLang="ko-KR" sz="1800" dirty="0">
                <a:ea typeface="+mj-ea"/>
              </a:rPr>
              <a:t>BMI </a:t>
            </a:r>
            <a:r>
              <a:rPr lang="ko-KR" altLang="en-US" sz="1800" dirty="0">
                <a:ea typeface="+mj-ea"/>
              </a:rPr>
              <a:t>지수는  </a:t>
            </a:r>
            <a:r>
              <a:rPr lang="en-US" altLang="ko-KR" sz="1800" dirty="0">
                <a:ea typeface="+mj-ea"/>
              </a:rPr>
              <a:t>“, </a:t>
            </a:r>
            <a:r>
              <a:rPr lang="en-US" altLang="ko-KR" sz="1800" dirty="0" err="1">
                <a:ea typeface="+mj-ea"/>
              </a:rPr>
              <a:t>bmi</a:t>
            </a:r>
            <a:r>
              <a:rPr lang="en-US" altLang="ko-KR" sz="1800" dirty="0">
                <a:ea typeface="+mj-ea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>
              <a:ea typeface="+mj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>
                <a:ea typeface="+mj-ea"/>
              </a:rPr>
              <a:t>if  </a:t>
            </a:r>
            <a:r>
              <a:rPr lang="en-US" altLang="ko-KR" sz="1800" b="1" dirty="0" err="1">
                <a:solidFill>
                  <a:srgbClr val="FF0000"/>
                </a:solidFill>
                <a:ea typeface="+mj-ea"/>
              </a:rPr>
              <a:t>bmi</a:t>
            </a:r>
            <a:r>
              <a:rPr lang="en-US" altLang="ko-KR" sz="1800" b="1" dirty="0">
                <a:solidFill>
                  <a:srgbClr val="FF0000"/>
                </a:solidFill>
                <a:ea typeface="+mj-ea"/>
              </a:rPr>
              <a:t> &gt; 25 </a:t>
            </a:r>
            <a:r>
              <a:rPr lang="en-US" altLang="ko-KR" sz="1800" dirty="0">
                <a:ea typeface="+mj-ea"/>
              </a:rPr>
              <a:t> </a:t>
            </a:r>
            <a:r>
              <a:rPr lang="en-US" altLang="ko-KR" sz="1800" dirty="0" smtClean="0">
                <a:ea typeface="+mj-ea"/>
              </a:rPr>
              <a:t>:</a:t>
            </a:r>
            <a:endParaRPr lang="en-US" altLang="ko-KR" sz="1800" dirty="0">
              <a:ea typeface="+mj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ea typeface="+mj-ea"/>
              </a:rPr>
              <a:t>    print(“</a:t>
            </a:r>
            <a:r>
              <a:rPr lang="ko-KR" altLang="en-US" sz="1800" dirty="0">
                <a:ea typeface="+mj-ea"/>
              </a:rPr>
              <a:t>과체중 입니다</a:t>
            </a:r>
            <a:r>
              <a:rPr lang="en-US" altLang="ko-KR" sz="1800" dirty="0">
                <a:ea typeface="+mj-ea"/>
              </a:rPr>
              <a:t>.”)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>
              <a:ea typeface="+mj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057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설명을 </a:t>
            </a:r>
            <a:r>
              <a:rPr lang="ko-KR" altLang="en-US" dirty="0" err="1"/>
              <a:t>파이썬</a:t>
            </a:r>
            <a:r>
              <a:rPr lang="ko-KR" altLang="en-US" dirty="0"/>
              <a:t> 코드로 쓰시오</a:t>
            </a:r>
            <a:endParaRPr lang="en-US" altLang="ko-KR" dirty="0"/>
          </a:p>
          <a:p>
            <a:pPr lvl="1"/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b</a:t>
            </a:r>
            <a:r>
              <a:rPr lang="ko-KR" altLang="en-US" dirty="0"/>
              <a:t>보다 크거나 같다</a:t>
            </a:r>
            <a:endParaRPr lang="en-US" altLang="ko-KR" dirty="0"/>
          </a:p>
          <a:p>
            <a:pPr lvl="1"/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b</a:t>
            </a:r>
            <a:r>
              <a:rPr lang="ko-KR" altLang="en-US" dirty="0"/>
              <a:t>와 같다</a:t>
            </a:r>
            <a:endParaRPr lang="en-US" altLang="ko-KR" dirty="0"/>
          </a:p>
          <a:p>
            <a:pPr lvl="1"/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b</a:t>
            </a:r>
            <a:r>
              <a:rPr lang="ko-KR" altLang="en-US" dirty="0"/>
              <a:t>와 같지 않다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180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  <a:r>
              <a:rPr lang="en-US" altLang="ko-KR" dirty="0"/>
              <a:t> 1 </a:t>
            </a:r>
            <a:r>
              <a:rPr lang="ko-KR" altLang="en-US" dirty="0"/>
              <a:t>답안 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27700" y="2052925"/>
            <a:ext cx="6711654" cy="321241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27700" y="1857599"/>
            <a:ext cx="7216183" cy="3653597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dirty="0"/>
              <a:t>&gt;&gt;&gt;  a &gt;= </a:t>
            </a:r>
            <a:r>
              <a:rPr lang="en-US" altLang="ko-KR" dirty="0" smtClean="0"/>
              <a:t>b</a:t>
            </a:r>
          </a:p>
          <a:p>
            <a:endParaRPr lang="en-US" altLang="ko-KR" dirty="0"/>
          </a:p>
          <a:p>
            <a:r>
              <a:rPr lang="en-US" altLang="ko-KR" dirty="0"/>
              <a:t>&gt;&gt;&gt;  a == </a:t>
            </a:r>
            <a:r>
              <a:rPr lang="en-US" altLang="ko-KR" dirty="0" smtClean="0"/>
              <a:t>b</a:t>
            </a:r>
          </a:p>
          <a:p>
            <a:endParaRPr lang="en-US" altLang="ko-KR" dirty="0"/>
          </a:p>
          <a:p>
            <a:r>
              <a:rPr lang="en-US" altLang="ko-KR" dirty="0"/>
              <a:t>&gt;&gt;&gt;  a != b</a:t>
            </a:r>
          </a:p>
        </p:txBody>
      </p:sp>
    </p:spTree>
    <p:extLst>
      <p:ext uri="{BB962C8B-B14F-4D97-AF65-F5344CB8AC3E}">
        <p14:creationId xmlns:p14="http://schemas.microsoft.com/office/powerpoint/2010/main" val="1754284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9252049"/>
              </p:ext>
            </p:extLst>
          </p:nvPr>
        </p:nvGraphicFramePr>
        <p:xfrm>
          <a:off x="628650" y="1845474"/>
          <a:ext cx="8153401" cy="439420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72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4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51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0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77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연산자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의미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예제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7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&lt;</a:t>
                      </a:r>
                      <a:endParaRPr lang="ko-KR" altLang="en-US" sz="2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작다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5 </a:t>
                      </a:r>
                      <a:r>
                        <a:rPr lang="en-US" altLang="ko-KR" baseline="0" dirty="0"/>
                        <a:t>&lt; 3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False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7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&lt;=</a:t>
                      </a:r>
                      <a:endParaRPr lang="ko-KR" altLang="en-US" sz="2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작거나 같다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 </a:t>
                      </a:r>
                      <a:r>
                        <a:rPr lang="en-US" altLang="ko-KR" dirty="0"/>
                        <a:t>&lt;= 5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True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7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&gt;</a:t>
                      </a:r>
                      <a:endParaRPr lang="ko-KR" altLang="en-US" sz="2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크다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 </a:t>
                      </a:r>
                      <a:r>
                        <a:rPr lang="en-US" altLang="ko-KR" dirty="0"/>
                        <a:t>&gt; 15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False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7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&gt;=</a:t>
                      </a:r>
                      <a:endParaRPr lang="ko-KR" altLang="en-US" sz="2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크거나 같다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15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/>
                        <a:t>&gt;= 12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True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7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==</a:t>
                      </a:r>
                      <a:endParaRPr lang="ko-KR" altLang="en-US" sz="2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같은가</a:t>
                      </a:r>
                      <a:r>
                        <a:rPr lang="en-US" altLang="ko-KR" dirty="0"/>
                        <a:t>?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 </a:t>
                      </a:r>
                      <a:r>
                        <a:rPr lang="en-US" altLang="ko-KR" dirty="0"/>
                        <a:t>==</a:t>
                      </a:r>
                      <a:r>
                        <a:rPr lang="en-US" altLang="ko-KR" baseline="0" dirty="0"/>
                        <a:t> 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False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7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!=</a:t>
                      </a:r>
                      <a:endParaRPr lang="ko-KR" altLang="en-US" sz="2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같지 않은가</a:t>
                      </a:r>
                      <a:r>
                        <a:rPr lang="en-US" altLang="ko-KR" dirty="0"/>
                        <a:t>?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/>
                        <a:t>!=</a:t>
                      </a:r>
                      <a:r>
                        <a:rPr lang="en-US" altLang="ko-KR" dirty="0"/>
                        <a:t> 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True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141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달성 질문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관계연산자의 결과는 어떻게 나타나는지 설명하시오</a:t>
            </a:r>
            <a:endParaRPr lang="en-US" altLang="ko-KR" dirty="0"/>
          </a:p>
          <a:p>
            <a:r>
              <a:rPr lang="ko-KR" altLang="en-US" dirty="0" err="1"/>
              <a:t>관계연산자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가지를 제시하고 설명하시오</a:t>
            </a:r>
            <a:endParaRPr lang="en-US" altLang="ko-KR" dirty="0"/>
          </a:p>
          <a:p>
            <a:r>
              <a:rPr lang="ko-KR" altLang="en-US" dirty="0"/>
              <a:t>같은지 확인하는 연산자는 무엇인가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518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주차</a:t>
            </a:r>
            <a:r>
              <a:rPr lang="en-US" altLang="ko-KR" dirty="0"/>
              <a:t>_02_02</a:t>
            </a:r>
            <a:r>
              <a:rPr lang="ko-KR" altLang="en-US" dirty="0"/>
              <a:t> </a:t>
            </a:r>
            <a:r>
              <a:rPr lang="ko-KR" altLang="en-US" dirty="0" err="1"/>
              <a:t>관계연산자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529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관계연산자의 기능 이해하기</a:t>
            </a:r>
            <a:endParaRPr lang="en-US" altLang="ko-KR" dirty="0"/>
          </a:p>
          <a:p>
            <a:r>
              <a:rPr lang="ko-KR" altLang="en-US" dirty="0" err="1"/>
              <a:t>관계연산자</a:t>
            </a:r>
            <a:r>
              <a:rPr lang="ko-KR" altLang="en-US" dirty="0"/>
              <a:t> 활용하기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175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관계 연산자</a:t>
            </a:r>
            <a:endParaRPr lang="ko-KR" altLang="en-US" dirty="0"/>
          </a:p>
        </p:txBody>
      </p:sp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1058381"/>
              </p:ext>
            </p:extLst>
          </p:nvPr>
        </p:nvGraphicFramePr>
        <p:xfrm>
          <a:off x="628650" y="1845474"/>
          <a:ext cx="8153401" cy="439420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72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4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41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310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77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연산자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의미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예제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7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&lt;</a:t>
                      </a:r>
                      <a:endParaRPr lang="ko-KR" altLang="en-US" sz="2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작다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5 </a:t>
                      </a:r>
                      <a:r>
                        <a:rPr lang="en-US" altLang="ko-KR" baseline="0" dirty="0"/>
                        <a:t>&lt; 3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False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7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&lt;=</a:t>
                      </a:r>
                      <a:endParaRPr lang="ko-KR" altLang="en-US" sz="2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작거나 같다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 </a:t>
                      </a:r>
                      <a:r>
                        <a:rPr lang="en-US" altLang="ko-KR" dirty="0"/>
                        <a:t>&lt;= 5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True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7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&gt;</a:t>
                      </a:r>
                      <a:endParaRPr lang="ko-KR" altLang="en-US" sz="2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크다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 </a:t>
                      </a:r>
                      <a:r>
                        <a:rPr lang="en-US" altLang="ko-KR" dirty="0"/>
                        <a:t>&gt; 15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False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7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&gt;=</a:t>
                      </a:r>
                      <a:endParaRPr lang="ko-KR" altLang="en-US" sz="2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크거나 같다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15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/>
                        <a:t>&gt;= 12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True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7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==</a:t>
                      </a:r>
                      <a:endParaRPr lang="ko-KR" altLang="en-US" sz="2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같은가</a:t>
                      </a:r>
                      <a:r>
                        <a:rPr lang="en-US" altLang="ko-KR" dirty="0"/>
                        <a:t>?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 </a:t>
                      </a:r>
                      <a:r>
                        <a:rPr lang="en-US" altLang="ko-KR" dirty="0"/>
                        <a:t>==</a:t>
                      </a:r>
                      <a:r>
                        <a:rPr lang="en-US" altLang="ko-KR" baseline="0" dirty="0"/>
                        <a:t> 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False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7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!=</a:t>
                      </a:r>
                      <a:endParaRPr lang="ko-KR" altLang="en-US" sz="2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같지 않은가</a:t>
                      </a:r>
                      <a:r>
                        <a:rPr lang="en-US" altLang="ko-KR" dirty="0"/>
                        <a:t>?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/>
                        <a:t>!=</a:t>
                      </a:r>
                      <a:r>
                        <a:rPr lang="en-US" altLang="ko-KR" dirty="0"/>
                        <a:t> 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True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81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 연산자</a:t>
            </a:r>
            <a:r>
              <a:rPr lang="en-US" altLang="ko-KR" dirty="0"/>
              <a:t> </a:t>
            </a:r>
            <a:r>
              <a:rPr lang="ko-KR" altLang="en-US" dirty="0"/>
              <a:t>예제</a:t>
            </a:r>
            <a:r>
              <a:rPr lang="en-US" altLang="ko-KR" dirty="0"/>
              <a:t> 1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864654" y="1860423"/>
            <a:ext cx="7216183" cy="3653597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dirty="0"/>
              <a:t>&gt;&gt;&gt; a=5</a:t>
            </a:r>
          </a:p>
          <a:p>
            <a:r>
              <a:rPr lang="en-US" altLang="ko-KR" dirty="0"/>
              <a:t>&gt;&gt;&gt; b=7</a:t>
            </a:r>
          </a:p>
          <a:p>
            <a:endParaRPr lang="en-US" altLang="ko-KR" dirty="0"/>
          </a:p>
          <a:p>
            <a:r>
              <a:rPr lang="en-US" altLang="ko-KR" dirty="0"/>
              <a:t>&gt;&gt;&gt; print (a!=b)</a:t>
            </a:r>
          </a:p>
          <a:p>
            <a:r>
              <a:rPr lang="en-US" altLang="ko-KR" dirty="0" smtClean="0">
                <a:solidFill>
                  <a:srgbClr val="FF9933"/>
                </a:solidFill>
              </a:rPr>
              <a:t>True</a:t>
            </a:r>
          </a:p>
          <a:p>
            <a:endParaRPr lang="en-US" altLang="ko-KR" dirty="0">
              <a:solidFill>
                <a:srgbClr val="FF9933"/>
              </a:solidFill>
            </a:endParaRPr>
          </a:p>
          <a:p>
            <a:r>
              <a:rPr lang="en-US" altLang="ko-KR"/>
              <a:t>&gt;&gt;&gt; </a:t>
            </a:r>
            <a:r>
              <a:rPr lang="en-US" altLang="ko-KR" smtClean="0"/>
              <a:t>print(a&lt;b</a:t>
            </a:r>
            <a:r>
              <a:rPr lang="en-US" altLang="ko-KR" dirty="0"/>
              <a:t>)</a:t>
            </a:r>
          </a:p>
          <a:p>
            <a:r>
              <a:rPr lang="en-US" altLang="ko-KR" dirty="0">
                <a:solidFill>
                  <a:srgbClr val="FF9933"/>
                </a:solidFill>
              </a:rPr>
              <a:t>True</a:t>
            </a:r>
            <a:endParaRPr lang="ko-KR" altLang="en-US" dirty="0">
              <a:solidFill>
                <a:srgbClr val="FF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240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 연산자</a:t>
            </a:r>
            <a:r>
              <a:rPr lang="en-US" altLang="ko-KR" dirty="0"/>
              <a:t> </a:t>
            </a:r>
            <a:r>
              <a:rPr lang="ko-KR" altLang="en-US" dirty="0"/>
              <a:t>예제</a:t>
            </a:r>
            <a:r>
              <a:rPr lang="en-US" altLang="ko-KR" dirty="0"/>
              <a:t> 2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945934" y="1924368"/>
            <a:ext cx="7216183" cy="3653597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dirty="0"/>
              <a:t>&gt;&gt;&gt; a=10</a:t>
            </a:r>
          </a:p>
          <a:p>
            <a:r>
              <a:rPr lang="en-US" altLang="ko-KR" dirty="0"/>
              <a:t>&gt;&gt;&gt; b=10</a:t>
            </a:r>
          </a:p>
          <a:p>
            <a:endParaRPr lang="en-US" altLang="ko-KR" dirty="0"/>
          </a:p>
          <a:p>
            <a:r>
              <a:rPr lang="en-US" altLang="ko-KR" dirty="0"/>
              <a:t>&gt;&gt;&gt; print(a&gt;=b)</a:t>
            </a:r>
          </a:p>
          <a:p>
            <a:r>
              <a:rPr lang="en-US" altLang="ko-KR" dirty="0">
                <a:solidFill>
                  <a:srgbClr val="FF9933"/>
                </a:solidFill>
              </a:rPr>
              <a:t>True</a:t>
            </a:r>
          </a:p>
          <a:p>
            <a:r>
              <a:rPr lang="en-US" altLang="ko-KR" dirty="0"/>
              <a:t>&gt;&gt;&gt; print(a&lt;=b)</a:t>
            </a:r>
          </a:p>
          <a:p>
            <a:r>
              <a:rPr lang="en-US" altLang="ko-KR" dirty="0">
                <a:solidFill>
                  <a:srgbClr val="FF9933"/>
                </a:solidFill>
              </a:rPr>
              <a:t>True</a:t>
            </a:r>
          </a:p>
          <a:p>
            <a:r>
              <a:rPr lang="en-US" altLang="ko-KR" dirty="0"/>
              <a:t>&gt;&gt;&gt; print(a!=b)</a:t>
            </a:r>
          </a:p>
          <a:p>
            <a:r>
              <a:rPr lang="en-US" altLang="ko-KR" dirty="0">
                <a:solidFill>
                  <a:srgbClr val="FF9933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657348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 연산자</a:t>
            </a:r>
            <a:r>
              <a:rPr lang="en-US" altLang="ko-KR" dirty="0"/>
              <a:t> </a:t>
            </a:r>
            <a:r>
              <a:rPr lang="ko-KR" altLang="en-US" dirty="0"/>
              <a:t>예제</a:t>
            </a:r>
            <a:r>
              <a:rPr lang="en-US" altLang="ko-KR" dirty="0"/>
              <a:t> 3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1027870" y="2128349"/>
            <a:ext cx="7216183" cy="3653597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dirty="0"/>
              <a:t>&gt;&gt;&gt; </a:t>
            </a:r>
            <a:r>
              <a:rPr lang="en-US" altLang="ko-KR" dirty="0" smtClean="0"/>
              <a:t>word1 = ’global</a:t>
            </a:r>
            <a:r>
              <a:rPr lang="en-US" altLang="ko-KR" dirty="0"/>
              <a:t>’</a:t>
            </a:r>
          </a:p>
          <a:p>
            <a:r>
              <a:rPr lang="en-US" altLang="ko-KR" dirty="0"/>
              <a:t>&gt;&gt;&gt; </a:t>
            </a:r>
            <a:r>
              <a:rPr lang="en-US" altLang="ko-KR" dirty="0" smtClean="0"/>
              <a:t>word2 = ‘</a:t>
            </a:r>
            <a:r>
              <a:rPr lang="en-US" altLang="ko-KR" dirty="0"/>
              <a:t>great’</a:t>
            </a:r>
          </a:p>
          <a:p>
            <a:endParaRPr lang="en-US" altLang="ko-KR" dirty="0"/>
          </a:p>
          <a:p>
            <a:r>
              <a:rPr lang="en-US" altLang="ko-KR" dirty="0"/>
              <a:t>&gt;&gt;&gt; print(word1==word2)</a:t>
            </a:r>
          </a:p>
          <a:p>
            <a:r>
              <a:rPr lang="en-US" altLang="ko-KR" dirty="0">
                <a:solidFill>
                  <a:srgbClr val="FF9933"/>
                </a:solidFill>
              </a:rPr>
              <a:t>False</a:t>
            </a:r>
          </a:p>
          <a:p>
            <a:r>
              <a:rPr lang="en-US" altLang="ko-KR" dirty="0"/>
              <a:t>&gt;&gt;&gt; print(word1&lt;word2)</a:t>
            </a:r>
          </a:p>
          <a:p>
            <a:r>
              <a:rPr lang="en-US" altLang="ko-KR" dirty="0">
                <a:solidFill>
                  <a:srgbClr val="FF9933"/>
                </a:solidFill>
              </a:rPr>
              <a:t>True</a:t>
            </a:r>
          </a:p>
          <a:p>
            <a:r>
              <a:rPr lang="en-US" altLang="ko-KR" dirty="0"/>
              <a:t>&gt;&gt;&gt; print(word1!=word2)</a:t>
            </a:r>
          </a:p>
          <a:p>
            <a:r>
              <a:rPr lang="en-US" altLang="ko-KR" dirty="0">
                <a:solidFill>
                  <a:srgbClr val="FF9933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701684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문자의 크기 비교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https://ko.wikipedia.org/w/index.php?title=ASCII&amp;action=edit&amp;section=3</a:t>
            </a:r>
            <a:endParaRPr lang="en-US" altLang="ko-KR" dirty="0"/>
          </a:p>
          <a:p>
            <a:r>
              <a:rPr lang="ko-KR" altLang="en-US" dirty="0"/>
              <a:t>코드 번호 순으로 크기가 정해진다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002" y="3153014"/>
            <a:ext cx="1684798" cy="2973285"/>
          </a:xfrm>
          <a:prstGeom prst="rect">
            <a:avLst/>
          </a:prstGeom>
        </p:spPr>
      </p:pic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394" y="3275119"/>
            <a:ext cx="1772965" cy="2851180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824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문자의 크기 비교 </a:t>
            </a:r>
            <a:r>
              <a:rPr lang="en-US" altLang="ko-KR"/>
              <a:t>2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특수문자</a:t>
            </a:r>
            <a:r>
              <a:rPr lang="en-US" altLang="ko-KR" dirty="0"/>
              <a:t>-</a:t>
            </a:r>
            <a:r>
              <a:rPr lang="ko-KR" altLang="en-US" dirty="0"/>
              <a:t>숫자</a:t>
            </a:r>
            <a:r>
              <a:rPr lang="en-US" altLang="ko-KR" dirty="0"/>
              <a:t>-</a:t>
            </a:r>
            <a:r>
              <a:rPr lang="ko-KR" altLang="en-US" dirty="0"/>
              <a:t>대문자</a:t>
            </a:r>
            <a:r>
              <a:rPr lang="en-US" altLang="ko-KR" dirty="0"/>
              <a:t>-</a:t>
            </a:r>
            <a:r>
              <a:rPr lang="ko-KR" altLang="en-US" dirty="0"/>
              <a:t>소문자</a:t>
            </a:r>
            <a:endParaRPr lang="en-US" altLang="ko-KR" dirty="0"/>
          </a:p>
          <a:p>
            <a:r>
              <a:rPr lang="ko-KR" altLang="en-US" dirty="0"/>
              <a:t>순으로 코드 값이 커진다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3006708" y="3058338"/>
            <a:ext cx="5199616" cy="3067040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3340098" y="3058338"/>
            <a:ext cx="502485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altLang="ko-KR" dirty="0">
              <a:ea typeface="맑은 고딕" panose="020B0503020000020004" pitchFamily="50" charset="-127"/>
            </a:endParaRPr>
          </a:p>
          <a:p>
            <a:r>
              <a:rPr lang="en-US" altLang="ko-KR" dirty="0">
                <a:ea typeface="맑은 고딕" panose="020B0503020000020004" pitchFamily="50" charset="-127"/>
              </a:rPr>
              <a:t> if ‘</a:t>
            </a:r>
            <a:r>
              <a:rPr lang="en-US" altLang="ko-KR" dirty="0" err="1">
                <a:ea typeface="맑은 고딕" panose="020B0503020000020004" pitchFamily="50" charset="-127"/>
              </a:rPr>
              <a:t>abc</a:t>
            </a:r>
            <a:r>
              <a:rPr lang="en-US" altLang="ko-KR" dirty="0">
                <a:ea typeface="맑은 고딕" panose="020B0503020000020004" pitchFamily="50" charset="-127"/>
              </a:rPr>
              <a:t>’ &lt; ‘ABC’:</a:t>
            </a:r>
          </a:p>
          <a:p>
            <a:endParaRPr lang="en-US" altLang="ko-KR" dirty="0">
              <a:ea typeface="맑은 고딕" panose="020B0503020000020004" pitchFamily="50" charset="-127"/>
            </a:endParaRPr>
          </a:p>
          <a:p>
            <a:r>
              <a:rPr lang="en-US" altLang="ko-KR" dirty="0">
                <a:ea typeface="맑은 고딕" panose="020B0503020000020004" pitchFamily="50" charset="-127"/>
              </a:rPr>
              <a:t> if ‘handing’ &gt; ‘</a:t>
            </a:r>
            <a:r>
              <a:rPr lang="en-US" altLang="ko-KR" dirty="0" err="1">
                <a:ea typeface="맑은 고딕" panose="020B0503020000020004" pitchFamily="50" charset="-127"/>
              </a:rPr>
              <a:t>hankuk</a:t>
            </a:r>
            <a:r>
              <a:rPr lang="en-US" altLang="ko-KR" dirty="0">
                <a:ea typeface="맑은 고딕" panose="020B0503020000020004" pitchFamily="50" charset="-127"/>
              </a:rPr>
              <a:t>’:</a:t>
            </a:r>
          </a:p>
          <a:p>
            <a:endParaRPr lang="en-US" altLang="ko-KR" dirty="0">
              <a:ea typeface="맑은 고딕" panose="020B0503020000020004" pitchFamily="50" charset="-127"/>
            </a:endParaRPr>
          </a:p>
          <a:p>
            <a:r>
              <a:rPr lang="en-US" altLang="ko-KR" dirty="0">
                <a:ea typeface="맑은 고딕" panose="020B0503020000020004" pitchFamily="50" charset="-127"/>
              </a:rPr>
              <a:t> if ‘</a:t>
            </a:r>
            <a:r>
              <a:rPr lang="en-US" altLang="ko-KR" dirty="0" err="1">
                <a:ea typeface="맑은 고딕" panose="020B0503020000020004" pitchFamily="50" charset="-127"/>
              </a:rPr>
              <a:t>pEaCe</a:t>
            </a:r>
            <a:r>
              <a:rPr lang="en-US" altLang="ko-KR" dirty="0">
                <a:ea typeface="맑은 고딕" panose="020B0503020000020004" pitchFamily="50" charset="-127"/>
              </a:rPr>
              <a:t>’ &gt; ‘Peace’ : </a:t>
            </a:r>
          </a:p>
          <a:p>
            <a:endParaRPr lang="en-US" altLang="ko-KR" dirty="0">
              <a:ea typeface="맑은 고딕" panose="020B0503020000020004" pitchFamily="50" charset="-127"/>
            </a:endParaRPr>
          </a:p>
          <a:p>
            <a:r>
              <a:rPr lang="en-US" altLang="ko-KR" dirty="0">
                <a:ea typeface="맑은 고딕" panose="020B0503020000020004" pitchFamily="50" charset="-127"/>
              </a:rPr>
              <a:t> if ‘</a:t>
            </a:r>
            <a:r>
              <a:rPr lang="ko-KR" altLang="en-US" dirty="0">
                <a:ea typeface="맑은 고딕" panose="020B0503020000020004" pitchFamily="50" charset="-127"/>
              </a:rPr>
              <a:t>김경애</a:t>
            </a:r>
            <a:r>
              <a:rPr lang="en-US" altLang="ko-KR" dirty="0">
                <a:ea typeface="맑은 고딕" panose="020B0503020000020004" pitchFamily="50" charset="-127"/>
              </a:rPr>
              <a:t>’ &gt; ‘</a:t>
            </a:r>
            <a:r>
              <a:rPr lang="ko-KR" altLang="en-US" dirty="0">
                <a:ea typeface="맑은 고딕" panose="020B0503020000020004" pitchFamily="50" charset="-127"/>
              </a:rPr>
              <a:t>김경준</a:t>
            </a:r>
            <a:r>
              <a:rPr lang="en-US" altLang="ko-KR" dirty="0">
                <a:ea typeface="맑은 고딕" panose="020B0503020000020004" pitchFamily="50" charset="-127"/>
              </a:rPr>
              <a:t>‘:</a:t>
            </a:r>
          </a:p>
          <a:p>
            <a:r>
              <a:rPr lang="en-US" altLang="ko-KR" dirty="0">
                <a:ea typeface="맑은 고딕" panose="020B0503020000020004" pitchFamily="50" charset="-127"/>
              </a:rPr>
              <a:t> </a:t>
            </a:r>
          </a:p>
          <a:p>
            <a:r>
              <a:rPr lang="en-US" altLang="ko-KR" dirty="0">
                <a:ea typeface="맑은 고딕" panose="020B0503020000020004" pitchFamily="50" charset="-127"/>
              </a:rPr>
              <a:t> if ‘</a:t>
            </a:r>
            <a:r>
              <a:rPr lang="ko-KR" altLang="en-US" dirty="0" err="1">
                <a:ea typeface="맑은 고딕" panose="020B0503020000020004" pitchFamily="50" charset="-127"/>
              </a:rPr>
              <a:t>강보배만세</a:t>
            </a:r>
            <a:r>
              <a:rPr lang="en-US" altLang="ko-KR" dirty="0">
                <a:ea typeface="맑은 고딕" panose="020B0503020000020004" pitchFamily="50" charset="-127"/>
              </a:rPr>
              <a:t>’ &gt; ‘</a:t>
            </a:r>
            <a:r>
              <a:rPr lang="ko-KR" altLang="en-US" dirty="0" err="1">
                <a:ea typeface="맑은 고딕" panose="020B0503020000020004" pitchFamily="50" charset="-127"/>
              </a:rPr>
              <a:t>강보배아자</a:t>
            </a:r>
            <a:r>
              <a:rPr lang="en-US" altLang="ko-KR" dirty="0">
                <a:ea typeface="맑은 고딕" panose="020B0503020000020004" pitchFamily="50" charset="-127"/>
              </a:rPr>
              <a:t>‘ :    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830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관계 연산자 사용하는</a:t>
            </a:r>
            <a:r>
              <a:rPr lang="en-US" altLang="ko-KR"/>
              <a:t> </a:t>
            </a:r>
            <a:r>
              <a:rPr lang="ko-KR" altLang="en-US"/>
              <a:t>경우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조건문이나 반복문을 활용 할 때</a:t>
            </a:r>
            <a:r>
              <a:rPr lang="en-US" altLang="ko-KR"/>
              <a:t>, </a:t>
            </a:r>
            <a:r>
              <a:rPr lang="ko-KR" altLang="en-US"/>
              <a:t>주로 사용한다</a:t>
            </a:r>
            <a:endParaRPr lang="en-US" altLang="ko-KR"/>
          </a:p>
          <a:p>
            <a:pPr lvl="1"/>
            <a:r>
              <a:rPr lang="en-US" altLang="ko-KR"/>
              <a:t>BMI </a:t>
            </a:r>
            <a:r>
              <a:rPr lang="ko-KR" altLang="en-US"/>
              <a:t>값이 </a:t>
            </a:r>
            <a:r>
              <a:rPr lang="en-US" altLang="ko-KR"/>
              <a:t>25</a:t>
            </a:r>
            <a:r>
              <a:rPr lang="ko-KR" altLang="en-US"/>
              <a:t>보다 큰 경우</a:t>
            </a:r>
            <a:endParaRPr lang="en-US" altLang="ko-KR"/>
          </a:p>
          <a:p>
            <a:pPr lvl="1"/>
            <a:r>
              <a:rPr lang="ko-KR" altLang="en-US"/>
              <a:t>키가 </a:t>
            </a:r>
            <a:r>
              <a:rPr lang="en-US" altLang="ko-KR"/>
              <a:t>150</a:t>
            </a:r>
            <a:r>
              <a:rPr lang="ko-KR" altLang="en-US"/>
              <a:t>보다 작거나 같은 경우</a:t>
            </a:r>
            <a:endParaRPr lang="en-US" altLang="ko-KR"/>
          </a:p>
          <a:p>
            <a:pPr lvl="1"/>
            <a:r>
              <a:rPr lang="ko-KR" altLang="en-US"/>
              <a:t>한번도 실행되지 않은 경우</a:t>
            </a:r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변수에 저장된 값이 </a:t>
            </a:r>
            <a:r>
              <a:rPr lang="en-US" altLang="ko-KR"/>
              <a:t>100</a:t>
            </a:r>
            <a:r>
              <a:rPr lang="ko-KR" altLang="en-US"/>
              <a:t>보다 작을 때 까지</a:t>
            </a:r>
            <a:endParaRPr lang="en-US" altLang="ko-KR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074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6293</TotalTime>
  <Words>440</Words>
  <Application>Microsoft Office PowerPoint</Application>
  <PresentationFormat>화면 슬라이드 쇼(4:3)</PresentationFormat>
  <Paragraphs>165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함초롬바탕</vt:lpstr>
      <vt:lpstr>Arial</vt:lpstr>
      <vt:lpstr>Century Gothic</vt:lpstr>
      <vt:lpstr>Wingdings 3</vt:lpstr>
      <vt:lpstr>이온</vt:lpstr>
      <vt:lpstr>관계 연산자 2주차_02_02</vt:lpstr>
      <vt:lpstr>학습목표</vt:lpstr>
      <vt:lpstr>관계 연산자</vt:lpstr>
      <vt:lpstr>관계 연산자 예제 1</vt:lpstr>
      <vt:lpstr>관계 연산자 예제 2</vt:lpstr>
      <vt:lpstr>관계 연산자 예제 3</vt:lpstr>
      <vt:lpstr>문자의 크기 비교 1</vt:lpstr>
      <vt:lpstr>문자의 크기 비교 2</vt:lpstr>
      <vt:lpstr>관계 연산자 사용하는 경우</vt:lpstr>
      <vt:lpstr>관계 연산자 예제, 코드</vt:lpstr>
      <vt:lpstr>연습문제 1</vt:lpstr>
      <vt:lpstr>연습문제 1 답안 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user</cp:lastModifiedBy>
  <cp:revision>387</cp:revision>
  <dcterms:created xsi:type="dcterms:W3CDTF">2015-11-07T02:06:58Z</dcterms:created>
  <dcterms:modified xsi:type="dcterms:W3CDTF">2023-01-03T02:05:15Z</dcterms:modified>
</cp:coreProperties>
</file>