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5" d="100"/>
          <a:sy n="95" d="100"/>
        </p:scale>
        <p:origin x="57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2022-12-20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4890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319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50D-2357-4A23-8762-EC8341191AB9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DFE9-3923-4C06-A8CC-3070546D77FE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FBF5-35CF-42D5-8994-DDFF5773A51C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B96C-5D89-46B2-8128-34F8866BF5B2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FA98-3D45-40E4-9A9E-B9C3E80FB3AB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E6A8-71C6-4EC8-A48A-425809D58AC3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8066-B3F7-468F-82F1-8F1356FF9983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99DA-18D7-47BE-8950-52029B1DED0A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BDA9-AF80-4288-88BF-51EA4B485FA2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0E49-DF8E-4235-B489-283BAAE80E0A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D797-AAF6-4350-8B3D-CA0C40AF7D58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71FD-3635-4507-B51B-DB1F9C902184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43A6C-6B51-4863-9B73-E9A96B3671CA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37B9C-47BD-42B2-8774-A5E5D2634167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A1CC-4A99-458C-8DDF-64363A3D0647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7876-4B64-48DB-966D-D58AFF4DC0AD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957F-3208-4570-BC7E-D8CA7426A2C4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AD10BF-9B0D-48DC-9B03-3069F5C7663C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238695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smtClean="0">
                <a:solidFill>
                  <a:schemeClr val="bg1"/>
                </a:solidFill>
              </a:rPr>
              <a:t>논리 연산자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20408" y="4950741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98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다음 코드를 설명하고 결과를 쓰시오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>
                <a:latin typeface="+mn-lt"/>
              </a:rPr>
              <a:t>print( (3**3) &gt; 6 )</a:t>
            </a:r>
          </a:p>
          <a:p>
            <a:pPr lvl="1"/>
            <a:r>
              <a:rPr lang="en-US" altLang="ko-KR" dirty="0">
                <a:latin typeface="+mn-lt"/>
              </a:rPr>
              <a:t>print( ((2*3)==6) or (5%2==0) )</a:t>
            </a:r>
          </a:p>
          <a:p>
            <a:pPr lvl="1"/>
            <a:r>
              <a:rPr lang="en-US" altLang="ko-KR" dirty="0">
                <a:latin typeface="+mn-lt"/>
              </a:rPr>
              <a:t>print( True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and False )</a:t>
            </a:r>
          </a:p>
          <a:p>
            <a:pPr lvl="1"/>
            <a:r>
              <a:rPr lang="en-US" altLang="ko-KR" dirty="0">
                <a:latin typeface="+mn-lt"/>
              </a:rPr>
              <a:t>print( True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or False )</a:t>
            </a:r>
          </a:p>
          <a:p>
            <a:pPr lvl="1"/>
            <a:endParaRPr lang="en-US" altLang="ko-KR" dirty="0">
              <a:latin typeface="맑은 고딕" panose="020B0503020000020004" pitchFamily="50" charset="-127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9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 </a:t>
            </a:r>
            <a:r>
              <a:rPr lang="ko-KR" altLang="en-US" dirty="0"/>
              <a:t>답안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5EA4EB1B-ECFF-1945-9E95-7A0EE7B06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00" y="2032375"/>
            <a:ext cx="4756614" cy="323367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vert="horz" wrap="none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ea typeface="+mj-ea"/>
              </a:rPr>
              <a:t>True</a:t>
            </a:r>
          </a:p>
          <a:p>
            <a:pPr marL="0" indent="0">
              <a:buNone/>
            </a:pPr>
            <a:r>
              <a:rPr lang="en-US" altLang="ko-KR" sz="1800" dirty="0">
                <a:ea typeface="+mj-ea"/>
              </a:rPr>
              <a:t>True</a:t>
            </a:r>
          </a:p>
          <a:p>
            <a:pPr marL="0" indent="0">
              <a:buNone/>
            </a:pPr>
            <a:r>
              <a:rPr lang="en-US" altLang="ko-KR" sz="1800" dirty="0">
                <a:ea typeface="+mj-ea"/>
              </a:rPr>
              <a:t>False</a:t>
            </a:r>
          </a:p>
          <a:p>
            <a:pPr marL="0" indent="0">
              <a:buNone/>
            </a:pPr>
            <a:r>
              <a:rPr lang="en-US" altLang="ko-KR" sz="1800" dirty="0">
                <a:ea typeface="+mj-ea"/>
              </a:rPr>
              <a:t>True</a:t>
            </a:r>
            <a:endParaRPr lang="en-US" altLang="ko-KR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72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120168"/>
              </p:ext>
            </p:extLst>
          </p:nvPr>
        </p:nvGraphicFramePr>
        <p:xfrm>
          <a:off x="612647" y="1766450"/>
          <a:ext cx="8153401" cy="40245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06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1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2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연산자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의미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예제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결과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 n</a:t>
                      </a:r>
                      <a:r>
                        <a:rPr lang="en-US" altLang="ko-KR" sz="1600" dirty="0"/>
                        <a:t>ot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부정</a:t>
                      </a:r>
                      <a:r>
                        <a:rPr lang="en-US" altLang="ko-KR" sz="1600" baseline="0" dirty="0"/>
                        <a:t> 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 smtClean="0"/>
                        <a:t>not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en-US" altLang="ko-KR" sz="1600" baseline="0" dirty="0"/>
                        <a:t>(5 &gt; 3)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False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 and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~</a:t>
                      </a:r>
                      <a:r>
                        <a:rPr lang="ko-KR" altLang="en-US" sz="1600" dirty="0"/>
                        <a:t>이고 </a:t>
                      </a:r>
                      <a:r>
                        <a:rPr lang="en-US" altLang="ko-KR" sz="1600" dirty="0"/>
                        <a:t>~</a:t>
                      </a:r>
                      <a:r>
                        <a:rPr lang="ko-KR" altLang="en-US" sz="1600" dirty="0"/>
                        <a:t>이면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모든 조건이 참일 경우만 결과가 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/>
                        <a:t>(4%2</a:t>
                      </a:r>
                      <a:r>
                        <a:rPr lang="en-US" altLang="ko-KR" sz="1600" baseline="0" dirty="0"/>
                        <a:t> == 0) and ( 2 &gt; 1 )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True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5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  or</a:t>
                      </a:r>
                      <a:r>
                        <a:rPr lang="en-US" altLang="ko-KR" sz="1600" baseline="0" dirty="0"/>
                        <a:t> 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~</a:t>
                      </a:r>
                      <a:r>
                        <a:rPr lang="ko-KR" altLang="en-US" sz="1600" dirty="0"/>
                        <a:t>이거나 </a:t>
                      </a:r>
                      <a:r>
                        <a:rPr lang="en-US" altLang="ko-KR" sz="1600" dirty="0"/>
                        <a:t>~</a:t>
                      </a:r>
                      <a:r>
                        <a:rPr lang="ko-KR" altLang="en-US" sz="1600" dirty="0"/>
                        <a:t>이면</a:t>
                      </a:r>
                      <a:endParaRPr lang="en-US" altLang="ko-KR" sz="16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모든 조건이 거짓일 경우만 결과가 거짓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/>
                        <a:t>(3%2</a:t>
                      </a:r>
                      <a:r>
                        <a:rPr lang="en-US" altLang="ko-KR" sz="1600" baseline="0" dirty="0"/>
                        <a:t> ==0) or ( 2 &gt; 1 )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True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2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논리연산자의 결과는 어떻게 나타나는지 설명하시오</a:t>
            </a:r>
            <a:endParaRPr lang="en-US" altLang="ko-KR" dirty="0"/>
          </a:p>
          <a:p>
            <a:r>
              <a:rPr lang="ko-KR" altLang="en-US" dirty="0" err="1"/>
              <a:t>논리연산자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가지를 제시하고 설명하시오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4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_02_03</a:t>
            </a:r>
            <a:r>
              <a:rPr lang="ko-KR" altLang="en-US" dirty="0"/>
              <a:t> </a:t>
            </a:r>
            <a:r>
              <a:rPr lang="ko-KR" altLang="en-US" dirty="0" err="1"/>
              <a:t>논리연산자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6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논리연산자의 기능 이해하기</a:t>
            </a:r>
            <a:endParaRPr lang="en-US" altLang="ko-KR" dirty="0"/>
          </a:p>
          <a:p>
            <a:r>
              <a:rPr lang="ko-KR" altLang="en-US" dirty="0" err="1"/>
              <a:t>논리연산자</a:t>
            </a:r>
            <a:r>
              <a:rPr lang="ko-KR" altLang="en-US" dirty="0"/>
              <a:t> 활용하기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3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논리 연산자</a:t>
            </a:r>
            <a:endParaRPr lang="ko-KR" altLang="en-US" dirty="0"/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543676"/>
              </p:ext>
            </p:extLst>
          </p:nvPr>
        </p:nvGraphicFramePr>
        <p:xfrm>
          <a:off x="612647" y="1766450"/>
          <a:ext cx="8153401" cy="40245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06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1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2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예제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aseline="0" dirty="0"/>
                        <a:t> n</a:t>
                      </a:r>
                      <a:r>
                        <a:rPr lang="en-US" altLang="ko-KR" sz="2400" dirty="0"/>
                        <a:t>ot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부정</a:t>
                      </a:r>
                      <a:r>
                        <a:rPr lang="en-US" altLang="ko-KR" baseline="0" dirty="0"/>
                        <a:t> 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not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/>
                        <a:t>(5 &gt; 3)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 and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이고 </a:t>
                      </a:r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이면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모든 조건이 참일 경우만 결과가 참</a:t>
                      </a:r>
                      <a:r>
                        <a:rPr lang="en-US" altLang="ko-KR" dirty="0"/>
                        <a:t>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dirty="0"/>
                        <a:t>(4%2</a:t>
                      </a:r>
                      <a:r>
                        <a:rPr lang="en-US" altLang="ko-KR" baseline="0" dirty="0"/>
                        <a:t> == 0) and ( 2 &gt; 1 )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5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  or</a:t>
                      </a:r>
                      <a:r>
                        <a:rPr lang="en-US" altLang="ko-KR" sz="2400" baseline="0" dirty="0"/>
                        <a:t> 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이거나 </a:t>
                      </a:r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이면</a:t>
                      </a:r>
                      <a:endParaRPr lang="en-US" altLang="ko-KR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모든 조건이 거짓일 경우만 결과가 거짓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en-US" altLang="ko-KR" dirty="0"/>
                        <a:t>(3%2</a:t>
                      </a:r>
                      <a:r>
                        <a:rPr lang="en-US" altLang="ko-KR" baseline="0" dirty="0"/>
                        <a:t> ==0) or ( 2 &gt; 1 )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9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948309" y="1974087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base"/>
            <a:r>
              <a:rPr lang="en-US" altLang="ko-KR" dirty="0"/>
              <a:t>&gt;&gt;&gt;</a:t>
            </a:r>
            <a:r>
              <a:rPr lang="ko-KR" altLang="en-US" dirty="0"/>
              <a:t> </a:t>
            </a:r>
            <a:r>
              <a:rPr lang="en" altLang="ko-Kore-KR" dirty="0"/>
              <a:t>x = True</a:t>
            </a:r>
          </a:p>
          <a:p>
            <a:pPr fontAlgn="base"/>
            <a:r>
              <a:rPr lang="en-US" altLang="ko-KR" dirty="0"/>
              <a:t>&gt;&gt;&gt;</a:t>
            </a:r>
            <a:r>
              <a:rPr lang="ko-KR" altLang="en-US" dirty="0"/>
              <a:t> </a:t>
            </a:r>
            <a:r>
              <a:rPr lang="en" altLang="ko-Kore-KR" dirty="0"/>
              <a:t>y = False</a:t>
            </a:r>
          </a:p>
          <a:p>
            <a:pPr fontAlgn="base"/>
            <a:r>
              <a:rPr lang="en" altLang="ko-Kore-KR" dirty="0"/>
              <a:t> </a:t>
            </a:r>
          </a:p>
          <a:p>
            <a:pPr fontAlgn="base"/>
            <a:r>
              <a:rPr lang="en-US" altLang="ko-KR" dirty="0"/>
              <a:t>&gt;&gt;&gt; </a:t>
            </a:r>
            <a:r>
              <a:rPr lang="en" altLang="ko-Kore-KR" dirty="0"/>
              <a:t>print(x and y)</a:t>
            </a:r>
          </a:p>
          <a:p>
            <a:pPr fontAlgn="base"/>
            <a:r>
              <a:rPr lang="en" altLang="ko-Kore-KR" dirty="0">
                <a:solidFill>
                  <a:schemeClr val="accent2"/>
                </a:solidFill>
              </a:rPr>
              <a:t>False</a:t>
            </a:r>
          </a:p>
          <a:p>
            <a:pPr fontAlgn="base"/>
            <a:endParaRPr lang="en" altLang="ko-Kore-KR" dirty="0"/>
          </a:p>
          <a:p>
            <a:pPr fontAlgn="base"/>
            <a:r>
              <a:rPr lang="en-US" altLang="ko-KR" dirty="0"/>
              <a:t>&gt;&gt;&gt; </a:t>
            </a:r>
            <a:r>
              <a:rPr lang="en" altLang="ko-Kore-KR" dirty="0"/>
              <a:t>print(x or y)</a:t>
            </a:r>
          </a:p>
          <a:p>
            <a:pPr fontAlgn="base"/>
            <a:r>
              <a:rPr lang="en" altLang="ko-Kore-KR" dirty="0">
                <a:solidFill>
                  <a:schemeClr val="accent2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39289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64654" y="2065527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</a:t>
            </a:r>
            <a:r>
              <a:rPr lang="en-US" altLang="ko-KR" dirty="0" err="1"/>
              <a:t>num</a:t>
            </a:r>
            <a:r>
              <a:rPr lang="en-US" altLang="ko-KR" dirty="0"/>
              <a:t> = 6</a:t>
            </a:r>
          </a:p>
          <a:p>
            <a:endParaRPr lang="en-US" altLang="ko-KR" dirty="0"/>
          </a:p>
          <a:p>
            <a:r>
              <a:rPr lang="en-US" altLang="ko-KR" dirty="0"/>
              <a:t>&gt;&gt;&gt; print(num%2==0</a:t>
            </a:r>
            <a:r>
              <a:rPr lang="ko-KR" altLang="en-US" dirty="0"/>
              <a:t> </a:t>
            </a:r>
            <a:r>
              <a:rPr lang="en-US" altLang="ko-KR" dirty="0"/>
              <a:t>and num%3==0)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True</a:t>
            </a:r>
          </a:p>
          <a:p>
            <a:endParaRPr lang="en-US" altLang="ko-KR" dirty="0"/>
          </a:p>
          <a:p>
            <a:r>
              <a:rPr lang="en-US" altLang="ko-KR" dirty="0"/>
              <a:t>&gt;&gt;&gt; print(num%3==0 or num%4==0)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True</a:t>
            </a:r>
          </a:p>
          <a:p>
            <a:endParaRPr lang="en-US" altLang="ko-KR" dirty="0"/>
          </a:p>
          <a:p>
            <a:r>
              <a:rPr lang="en-US" altLang="ko-KR" dirty="0"/>
              <a:t>&gt;&gt;&gt; print(num%4==0)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False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88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 사용하는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관계연산자를 여러 개 묶어서 논리적인 구조를 만들 때 사용한다</a:t>
            </a:r>
            <a:endParaRPr lang="en-US" altLang="ko-KR"/>
          </a:p>
          <a:p>
            <a:pPr lvl="1"/>
            <a:r>
              <a:rPr lang="ko-KR" altLang="en-US"/>
              <a:t>키가 </a:t>
            </a:r>
            <a:r>
              <a:rPr lang="en-US" altLang="ko-KR"/>
              <a:t>150</a:t>
            </a:r>
            <a:r>
              <a:rPr lang="ko-KR" altLang="en-US"/>
              <a:t>보다 작거나</a:t>
            </a:r>
            <a:r>
              <a:rPr lang="en-US" altLang="ko-KR"/>
              <a:t>, </a:t>
            </a:r>
            <a:r>
              <a:rPr lang="ko-KR" altLang="en-US"/>
              <a:t>체중이 </a:t>
            </a:r>
            <a:r>
              <a:rPr lang="en-US" altLang="ko-KR"/>
              <a:t>45kg</a:t>
            </a:r>
            <a:r>
              <a:rPr lang="ko-KR" altLang="en-US"/>
              <a:t>보다 작은 경우</a:t>
            </a:r>
            <a:endParaRPr lang="en-US" altLang="ko-KR"/>
          </a:p>
          <a:p>
            <a:pPr lvl="1"/>
            <a:r>
              <a:rPr lang="ko-KR" altLang="en-US"/>
              <a:t>키가 </a:t>
            </a:r>
            <a:r>
              <a:rPr lang="en-US" altLang="ko-KR"/>
              <a:t>150</a:t>
            </a:r>
            <a:r>
              <a:rPr lang="ko-KR" altLang="en-US"/>
              <a:t>과 </a:t>
            </a:r>
            <a:r>
              <a:rPr lang="en-US" altLang="ko-KR"/>
              <a:t>180 </a:t>
            </a:r>
            <a:r>
              <a:rPr lang="ko-KR" altLang="en-US"/>
              <a:t>사이에 있는 경우</a:t>
            </a:r>
            <a:endParaRPr lang="en-US" altLang="ko-KR"/>
          </a:p>
          <a:p>
            <a:pPr lvl="1"/>
            <a:r>
              <a:rPr lang="ko-KR" altLang="en-US"/>
              <a:t>비밀번호가 맞지 않고</a:t>
            </a:r>
            <a:r>
              <a:rPr lang="en-US" altLang="ko-KR"/>
              <a:t>, </a:t>
            </a:r>
            <a:r>
              <a:rPr lang="ko-KR" altLang="en-US"/>
              <a:t>비밀번호 입력한 횟수가 </a:t>
            </a:r>
            <a:r>
              <a:rPr lang="en-US" altLang="ko-KR"/>
              <a:t>3</a:t>
            </a:r>
            <a:r>
              <a:rPr lang="ko-KR" altLang="en-US"/>
              <a:t>번 이상인 경우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42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AutoShape 6"/>
          <p:cNvSpPr txBox="1">
            <a:spLocks noChangeArrowheads="1"/>
          </p:cNvSpPr>
          <p:nvPr/>
        </p:nvSpPr>
        <p:spPr bwMode="auto">
          <a:xfrm>
            <a:off x="918282" y="1690689"/>
            <a:ext cx="6982969" cy="440082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vert="horz" wrap="none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weight = 75</a:t>
            </a:r>
            <a:r>
              <a:rPr lang="ko-KR" altLang="en-US" sz="1800" dirty="0">
                <a:ea typeface="+mj-ea"/>
              </a:rPr>
              <a:t> </a:t>
            </a:r>
            <a:endParaRPr lang="en-US" altLang="ko-KR" sz="180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height= 1.83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>
                <a:ea typeface="+mj-ea"/>
              </a:rPr>
              <a:t>bmi</a:t>
            </a:r>
            <a:r>
              <a:rPr lang="en-US" altLang="ko-KR" sz="1800" dirty="0">
                <a:ea typeface="+mj-ea"/>
              </a:rPr>
              <a:t> = weight / (height * height)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print("</a:t>
            </a:r>
            <a:r>
              <a:rPr lang="ko-KR" altLang="en-US" sz="1800" dirty="0">
                <a:ea typeface="+mj-ea"/>
              </a:rPr>
              <a:t>나의 체중은 </a:t>
            </a:r>
            <a:r>
              <a:rPr lang="en-US" altLang="ko-KR" sz="1800" dirty="0">
                <a:ea typeface="+mj-ea"/>
              </a:rPr>
              <a:t>＂, weight</a:t>
            </a:r>
            <a:r>
              <a:rPr lang="ko-KR" altLang="en-US" sz="1800" dirty="0">
                <a:ea typeface="+mj-ea"/>
              </a:rPr>
              <a:t> </a:t>
            </a:r>
            <a:r>
              <a:rPr lang="en-US" altLang="ko-KR" sz="1800" dirty="0">
                <a:ea typeface="+mj-ea"/>
              </a:rPr>
              <a:t>, “kg, </a:t>
            </a:r>
            <a:r>
              <a:rPr lang="ko-KR" altLang="en-US" sz="1800" dirty="0">
                <a:ea typeface="+mj-ea"/>
              </a:rPr>
              <a:t>키는  </a:t>
            </a:r>
            <a:r>
              <a:rPr lang="en-US" altLang="ko-KR" sz="1800" dirty="0">
                <a:ea typeface="+mj-ea"/>
              </a:rPr>
              <a:t>", height</a:t>
            </a:r>
            <a:r>
              <a:rPr lang="ko-KR" altLang="en-US" sz="1800" dirty="0">
                <a:ea typeface="+mj-ea"/>
              </a:rPr>
              <a:t> </a:t>
            </a:r>
            <a:r>
              <a:rPr lang="en-US" altLang="ko-KR" sz="1800" dirty="0">
                <a:ea typeface="+mj-ea"/>
              </a:rPr>
              <a:t>, “m </a:t>
            </a:r>
            <a:r>
              <a:rPr lang="ko-KR" altLang="en-US" sz="1800" dirty="0">
                <a:ea typeface="+mj-ea"/>
              </a:rPr>
              <a:t>입니다</a:t>
            </a:r>
            <a:r>
              <a:rPr lang="en-US" altLang="ko-KR" sz="1800" dirty="0">
                <a:ea typeface="+mj-ea"/>
              </a:rPr>
              <a:t>.")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print(“</a:t>
            </a:r>
            <a:r>
              <a:rPr lang="ko-KR" altLang="en-US" sz="1800" dirty="0">
                <a:ea typeface="+mj-ea"/>
              </a:rPr>
              <a:t>계산한 </a:t>
            </a:r>
            <a:r>
              <a:rPr lang="en-US" altLang="ko-KR" sz="1800" dirty="0">
                <a:ea typeface="+mj-ea"/>
              </a:rPr>
              <a:t>BMI </a:t>
            </a:r>
            <a:r>
              <a:rPr lang="ko-KR" altLang="en-US" sz="1800" dirty="0">
                <a:ea typeface="+mj-ea"/>
              </a:rPr>
              <a:t>지수는  </a:t>
            </a:r>
            <a:r>
              <a:rPr lang="en-US" altLang="ko-KR" sz="1800" dirty="0">
                <a:ea typeface="+mj-ea"/>
              </a:rPr>
              <a:t>“, </a:t>
            </a:r>
            <a:r>
              <a:rPr lang="en-US" altLang="ko-KR" sz="1800" dirty="0" err="1">
                <a:ea typeface="+mj-ea"/>
              </a:rPr>
              <a:t>bmi</a:t>
            </a:r>
            <a:r>
              <a:rPr lang="en-US" altLang="ko-KR" sz="1800" dirty="0">
                <a:ea typeface="+mj-ea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ea typeface="+mj-ea"/>
              </a:rPr>
              <a:t>if </a:t>
            </a:r>
            <a:r>
              <a:rPr lang="en-US" altLang="ko-KR" sz="1800" b="1" dirty="0">
                <a:solidFill>
                  <a:srgbClr val="FF0000"/>
                </a:solidFill>
                <a:ea typeface="+mj-ea"/>
              </a:rPr>
              <a:t>not ( </a:t>
            </a:r>
            <a:r>
              <a:rPr lang="en-US" altLang="ko-KR" sz="1800" b="1" dirty="0" err="1">
                <a:solidFill>
                  <a:srgbClr val="FF0000"/>
                </a:solidFill>
                <a:ea typeface="+mj-ea"/>
              </a:rPr>
              <a:t>bmi</a:t>
            </a:r>
            <a:r>
              <a:rPr lang="en-US" altLang="ko-KR" sz="1800" b="1" dirty="0">
                <a:solidFill>
                  <a:srgbClr val="FF0000"/>
                </a:solidFill>
                <a:ea typeface="+mj-ea"/>
              </a:rPr>
              <a:t> &lt; 25 ) </a:t>
            </a:r>
            <a:r>
              <a:rPr lang="en-US" altLang="ko-KR" sz="1800" dirty="0" smtClean="0">
                <a:ea typeface="+mj-ea"/>
              </a:rPr>
              <a:t> </a:t>
            </a:r>
            <a:r>
              <a:rPr lang="en-US" altLang="ko-KR" sz="1800" dirty="0">
                <a:ea typeface="+mj-ea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    print(“</a:t>
            </a:r>
            <a:r>
              <a:rPr lang="ko-KR" altLang="en-US" sz="1800" dirty="0">
                <a:ea typeface="+mj-ea"/>
              </a:rPr>
              <a:t>과체중 입니다</a:t>
            </a:r>
            <a:r>
              <a:rPr lang="en-US" altLang="ko-KR" sz="1800" dirty="0">
                <a:ea typeface="+mj-ea"/>
              </a:rPr>
              <a:t>.”)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64654" y="1826896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" altLang="ko-Kore-KR" dirty="0"/>
              <a:t>&gt;&gt;&gt; </a:t>
            </a:r>
            <a:r>
              <a:rPr lang="en-US" altLang="ko-KR" dirty="0"/>
              <a:t>(1&gt;0)</a:t>
            </a:r>
            <a:r>
              <a:rPr lang="ko-KR" altLang="en-US" dirty="0"/>
              <a:t> </a:t>
            </a:r>
            <a:r>
              <a:rPr lang="en-US" altLang="ko-KR" dirty="0"/>
              <a:t>and (5&gt;2)</a:t>
            </a:r>
            <a:endParaRPr lang="en" altLang="ko-Kore-KR" dirty="0">
              <a:solidFill>
                <a:srgbClr val="FF0000"/>
              </a:solidFill>
            </a:endParaRPr>
          </a:p>
          <a:p>
            <a:r>
              <a:rPr lang="en" altLang="ko-Kore-KR" dirty="0">
                <a:solidFill>
                  <a:srgbClr val="FF9933"/>
                </a:solidFill>
              </a:rPr>
              <a:t>True</a:t>
            </a:r>
            <a:r>
              <a:rPr lang="en" altLang="ko-Kore-KR" dirty="0"/>
              <a:t> </a:t>
            </a:r>
            <a:endParaRPr lang="en" altLang="ko-Kore-KR" dirty="0" smtClean="0"/>
          </a:p>
          <a:p>
            <a:endParaRPr lang="en" altLang="ko-Kore-KR" dirty="0"/>
          </a:p>
          <a:p>
            <a:r>
              <a:rPr lang="en" altLang="ko-Kore-KR" dirty="0"/>
              <a:t>&gt;&gt;&gt; (3==3) and (5&lt;=3)</a:t>
            </a:r>
          </a:p>
          <a:p>
            <a:r>
              <a:rPr lang="en" altLang="ko-Kore-KR" dirty="0">
                <a:solidFill>
                  <a:srgbClr val="FF9933"/>
                </a:solidFill>
              </a:rPr>
              <a:t>False</a:t>
            </a:r>
            <a:r>
              <a:rPr lang="en" altLang="ko-Kore-KR" dirty="0"/>
              <a:t> </a:t>
            </a:r>
            <a:endParaRPr lang="en" altLang="ko-Kore-KR" dirty="0" smtClean="0"/>
          </a:p>
          <a:p>
            <a:endParaRPr lang="en" altLang="ko-Kore-KR" dirty="0"/>
          </a:p>
          <a:p>
            <a:r>
              <a:rPr lang="en" altLang="ko-Kore-KR" dirty="0"/>
              <a:t>&gt;&gt;&gt; (6&gt;=8) and (8!=3)</a:t>
            </a:r>
          </a:p>
          <a:p>
            <a:r>
              <a:rPr lang="en" altLang="ko-Kore-KR" dirty="0" smtClean="0">
                <a:solidFill>
                  <a:srgbClr val="FF9933"/>
                </a:solidFill>
              </a:rPr>
              <a:t>False</a:t>
            </a:r>
          </a:p>
          <a:p>
            <a:endParaRPr lang="en" altLang="ko-Kore-KR" dirty="0">
              <a:solidFill>
                <a:srgbClr val="FF9933"/>
              </a:solidFill>
            </a:endParaRPr>
          </a:p>
          <a:p>
            <a:r>
              <a:rPr lang="en" altLang="ko-Kore-KR" dirty="0"/>
              <a:t> &gt;&gt;&gt; (7==3) and (1&gt; 5)</a:t>
            </a:r>
          </a:p>
          <a:p>
            <a:r>
              <a:rPr lang="en" altLang="ko-Kore-KR" dirty="0">
                <a:solidFill>
                  <a:srgbClr val="FF9933"/>
                </a:solidFill>
              </a:rPr>
              <a:t>False</a:t>
            </a:r>
            <a:r>
              <a:rPr lang="en" altLang="ko-Kore-KR" dirty="0"/>
              <a:t>  </a:t>
            </a:r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10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535" y="341332"/>
            <a:ext cx="7055380" cy="140053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 연산자 예제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64654" y="1976326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&gt;&gt;&gt; print((1+1)!=2)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6600"/>
                </a:solidFill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&gt;&gt;&gt; </a:t>
            </a:r>
            <a:r>
              <a:rPr lang="en-US" altLang="ko-KR" dirty="0"/>
              <a:t>print( (2**3)&gt;6)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6600"/>
                </a:solidFill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&gt;&gt;&gt; </a:t>
            </a:r>
            <a:r>
              <a:rPr lang="en-US" altLang="ko-KR" dirty="0"/>
              <a:t>print( ((2*3)!=6) and (5%5==0))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6600"/>
                </a:solidFill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&gt;&gt;&gt; </a:t>
            </a:r>
            <a:r>
              <a:rPr lang="en-US" altLang="ko-KR" dirty="0"/>
              <a:t>print( ((2*3)!=6) or (5%5==0))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66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424313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6109</TotalTime>
  <Words>514</Words>
  <Application>Microsoft Office PowerPoint</Application>
  <PresentationFormat>화면 슬라이드 쇼(4:3)</PresentationFormat>
  <Paragraphs>138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함초롬바탕</vt:lpstr>
      <vt:lpstr>Arial</vt:lpstr>
      <vt:lpstr>Century Gothic</vt:lpstr>
      <vt:lpstr>Wingdings 3</vt:lpstr>
      <vt:lpstr>이온</vt:lpstr>
      <vt:lpstr>논리 연산자 2주차_02_03</vt:lpstr>
      <vt:lpstr>학습목표</vt:lpstr>
      <vt:lpstr>논리 연산자</vt:lpstr>
      <vt:lpstr>논리 연산자 예제 1</vt:lpstr>
      <vt:lpstr>논리 연산자 예제 2</vt:lpstr>
      <vt:lpstr>논리 연산자 사용하는 경우</vt:lpstr>
      <vt:lpstr>논리 연산자 예제 3</vt:lpstr>
      <vt:lpstr>논리 연산자 예제 4</vt:lpstr>
      <vt:lpstr>3가지 연산자 예제</vt:lpstr>
      <vt:lpstr>연습문제 1</vt:lpstr>
      <vt:lpstr>연습문제 1 답안 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388</cp:revision>
  <dcterms:created xsi:type="dcterms:W3CDTF">2015-11-07T02:06:58Z</dcterms:created>
  <dcterms:modified xsi:type="dcterms:W3CDTF">2022-12-20T02:12:09Z</dcterms:modified>
</cp:coreProperties>
</file>