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2543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002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F585-5A51-43F6-8EFC-77DA59FBC056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2A9C-F1D8-4831-8AD5-9A38A7F4EA23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B8D6-F991-47A0-9140-D2DC0B41E088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ED9E-8F22-47EE-8907-76C20422CF41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A8A1-46F3-44F5-8ABD-AD6A469DE06A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A1B1-62D2-4210-BC34-10CB19CA3C8D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E9E4-9F02-4967-9357-4F869B267472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FE23-9267-40BD-AF1D-F5B53995669F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D39E-EFF6-4F4C-859D-88C27C415A65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CE9A-CF91-43C8-9D6F-5CE6BF006FBF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9FAB-AD52-47D0-B8D6-D025DCBCFF77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EAE-12D4-46A1-965A-9D8FC6295EC8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E08B-FD89-4EAC-AE18-B9325EB1D570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34B0-E422-43F8-BB49-7027969F797B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DBA1-6AB3-42C3-A30D-2680B8B776BD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E5FC-B6E1-4B08-8242-D6F56D27149D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5138-814D-42BC-A95B-9F53FCFAAE7C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6C3CE8-1917-434B-96E0-18D50394348D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5238695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연산자 우선순위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22085" y="4964946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14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수식의 실행 순서를 괄호로 표시하기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5EA4EB1B-ECFF-1945-9E95-7A0EE7B06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559" y="2741594"/>
            <a:ext cx="5277917" cy="295582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vert="horz" wrap="none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1. 5 </a:t>
            </a:r>
            <a:r>
              <a:rPr lang="en-US" altLang="ko-KR" sz="1800" dirty="0"/>
              <a:t>+ 10 * 15 / 5  - 10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2. 3 </a:t>
            </a:r>
            <a:r>
              <a:rPr lang="en-US" altLang="ko-KR" sz="1800" dirty="0"/>
              <a:t>!=5 or 5 &gt; 7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3. 4 </a:t>
            </a:r>
            <a:r>
              <a:rPr lang="en-US" altLang="ko-KR" sz="1800" dirty="0"/>
              <a:t>+ 2 * 4 &lt;= 6 and 4 // 2 &gt; 2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252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1 </a:t>
            </a:r>
            <a:r>
              <a:rPr lang="ko-KR" altLang="en-US" dirty="0"/>
              <a:t>답안 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5EA4EB1B-ECFF-1945-9E95-7A0EE7B06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506" y="2052925"/>
            <a:ext cx="5169978" cy="323367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vert="horz" wrap="none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1. 5 </a:t>
            </a:r>
            <a:r>
              <a:rPr lang="en-US" altLang="ko-KR" sz="1800" dirty="0"/>
              <a:t>+ ( 10 * 15 / 5 )  - 10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2. ( </a:t>
            </a:r>
            <a:r>
              <a:rPr lang="en-US" altLang="ko-KR" sz="1800" dirty="0"/>
              <a:t>3 != 5 ) or ( 5 &gt; 7 )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3. ( </a:t>
            </a:r>
            <a:r>
              <a:rPr lang="en-US" altLang="ko-KR" sz="1800" dirty="0"/>
              <a:t>( 4 + ( 2 * 4 ) &lt;= 6 ) and ( (4 // 2) &gt; 2 )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4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연산자 </a:t>
            </a:r>
            <a:r>
              <a:rPr lang="ko-KR" altLang="en-US" dirty="0"/>
              <a:t>우선순위</a:t>
            </a:r>
            <a:endParaRPr lang="en-US" altLang="ko-KR" dirty="0"/>
          </a:p>
          <a:p>
            <a:pPr lvl="1"/>
            <a:r>
              <a:rPr lang="ko-KR" altLang="en-US" dirty="0" err="1"/>
              <a:t>산술연산자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 err="1"/>
              <a:t>관계연산자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 err="1"/>
              <a:t>논리연산자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015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가지 연산자가 같이 사용되면 어떤 우선순위로 연산하는지 설명하시오</a:t>
            </a:r>
            <a:endParaRPr lang="en-US" altLang="ko-KR" dirty="0"/>
          </a:p>
          <a:p>
            <a:r>
              <a:rPr lang="ko-KR" altLang="en-US" dirty="0"/>
              <a:t>괄호를 활용하면 우선순위를 조정할 수 있는가</a:t>
            </a:r>
            <a:r>
              <a:rPr lang="en-US" altLang="ko-KR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233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  <a:r>
              <a:rPr lang="en-US" altLang="ko-KR" dirty="0"/>
              <a:t>_02_04</a:t>
            </a:r>
            <a:r>
              <a:rPr lang="ko-KR" altLang="en-US" dirty="0"/>
              <a:t> 연산자 우선순위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연산자들 우선순위 알아보기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08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연산자 우선 순위 </a:t>
            </a:r>
            <a:r>
              <a:rPr lang="en-US" altLang="ko-KR" sz="3600" dirty="0"/>
              <a:t>1(Precedence)</a:t>
            </a:r>
            <a:endParaRPr lang="ko-KR" altLang="en-US" sz="36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문장 하나에 여러 종류의 연산자가 표현될 때</a:t>
            </a:r>
            <a:endParaRPr lang="en-US" altLang="ko-KR" dirty="0"/>
          </a:p>
          <a:p>
            <a:pPr lvl="1"/>
            <a:r>
              <a:rPr lang="ko-KR" altLang="en-US" dirty="0"/>
              <a:t>어떤 연산자를 먼저 처리할 지 정하는 기준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순위 그룹</a:t>
            </a:r>
            <a:r>
              <a:rPr lang="en-US" altLang="ko-KR" dirty="0"/>
              <a:t>: </a:t>
            </a:r>
            <a:r>
              <a:rPr lang="ko-KR" altLang="en-US" dirty="0" err="1"/>
              <a:t>산술연산자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순위 그룹</a:t>
            </a:r>
            <a:r>
              <a:rPr lang="en-US" altLang="ko-KR" dirty="0"/>
              <a:t>: </a:t>
            </a:r>
            <a:r>
              <a:rPr lang="ko-KR" altLang="en-US" dirty="0"/>
              <a:t>관계연산자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순위 그룹</a:t>
            </a:r>
            <a:r>
              <a:rPr lang="en-US" altLang="ko-KR" dirty="0"/>
              <a:t>: </a:t>
            </a:r>
            <a:r>
              <a:rPr lang="ko-KR" altLang="en-US" dirty="0" err="1"/>
              <a:t>논리연산자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프로그래머가 원하는 연산 순서를 사용하고 싶다면 괄호를 사용해야 한다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29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연산자 우선 순위 </a:t>
            </a:r>
            <a:r>
              <a:rPr lang="en-US" altLang="ko-KR" sz="4400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산술연산자</a:t>
            </a:r>
            <a:endParaRPr lang="en-US" altLang="ko-KR" dirty="0"/>
          </a:p>
          <a:p>
            <a:pPr lvl="1"/>
            <a:r>
              <a:rPr lang="ko-KR" altLang="en-US" dirty="0"/>
              <a:t>**</a:t>
            </a:r>
            <a:endParaRPr lang="en-US" altLang="ko-KR" dirty="0"/>
          </a:p>
          <a:p>
            <a:pPr lvl="1"/>
            <a:r>
              <a:rPr lang="ko-KR" altLang="en-US" dirty="0"/>
              <a:t>*</a:t>
            </a:r>
            <a:r>
              <a:rPr lang="en-US" altLang="ko-KR" dirty="0"/>
              <a:t>, /, //, %</a:t>
            </a:r>
            <a:endParaRPr lang="ko-KR" altLang="en-US" dirty="0">
              <a:solidFill>
                <a:srgbClr val="C00000"/>
              </a:solidFill>
              <a:latin typeface="맑은 고딕" panose="020B0503020000020004" pitchFamily="50" charset="-127"/>
            </a:endParaRPr>
          </a:p>
          <a:p>
            <a:pPr lvl="1"/>
            <a:r>
              <a:rPr lang="en-US" altLang="ko-KR" dirty="0"/>
              <a:t>+, -</a:t>
            </a:r>
          </a:p>
          <a:p>
            <a:r>
              <a:rPr lang="ko-KR" altLang="en-US" dirty="0" err="1"/>
              <a:t>관계연산자</a:t>
            </a:r>
            <a:endParaRPr lang="en-US" altLang="ko-KR" dirty="0"/>
          </a:p>
          <a:p>
            <a:pPr lvl="1"/>
            <a:r>
              <a:rPr lang="en-US" altLang="ko-KR" dirty="0"/>
              <a:t>in, not in, is, is not, &lt;, &lt;=, &gt;, &gt;=, !=, ==</a:t>
            </a:r>
            <a:endParaRPr lang="ko-KR" altLang="en-US" dirty="0">
              <a:solidFill>
                <a:srgbClr val="C00000"/>
              </a:solidFill>
              <a:latin typeface="맑은 고딕" panose="020B0503020000020004" pitchFamily="50" charset="-127"/>
            </a:endParaRPr>
          </a:p>
          <a:p>
            <a:r>
              <a:rPr lang="ko-KR" altLang="en-US" dirty="0" err="1"/>
              <a:t>논리연산자</a:t>
            </a:r>
            <a:endParaRPr lang="en-US" altLang="ko-KR" dirty="0"/>
          </a:p>
          <a:p>
            <a:pPr lvl="1"/>
            <a:r>
              <a:rPr lang="en-US" altLang="ko-KR" dirty="0"/>
              <a:t>not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and</a:t>
            </a:r>
          </a:p>
          <a:p>
            <a:pPr lvl="1"/>
            <a:r>
              <a:rPr lang="en-US" altLang="ko-KR" dirty="0"/>
              <a:t>or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01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연산자 우선 순위 기준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3954992"/>
              </p:ext>
            </p:extLst>
          </p:nvPr>
        </p:nvGraphicFramePr>
        <p:xfrm>
          <a:off x="1235547" y="1590353"/>
          <a:ext cx="6304543" cy="46024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822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1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826">
                <a:tc>
                  <a:txBody>
                    <a:bodyPr/>
                    <a:lstStyle/>
                    <a:p>
                      <a:r>
                        <a:rPr kumimoji="0" lang="ko-KR" altLang="en-US" sz="1400" u="none" strike="noStrike" kern="1200" baseline="0" dirty="0"/>
                        <a:t>연산자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400" u="none" strike="noStrike" kern="1200" baseline="0" dirty="0"/>
                        <a:t>설명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82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u="none" strike="noStrike" kern="1200" baseline="0" dirty="0"/>
                        <a:t>lambda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u="none" strike="noStrike" kern="1200" baseline="0" dirty="0"/>
                        <a:t>람다 </a:t>
                      </a:r>
                      <a:r>
                        <a:rPr kumimoji="0" lang="ko-KR" altLang="en-US" sz="1400" u="none" strike="noStrike" kern="1200" baseline="0" dirty="0" err="1"/>
                        <a:t>표현식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2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u="none" strike="noStrike" kern="1200" baseline="0" dirty="0"/>
                        <a:t>if – else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or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and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not x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704">
                <a:tc>
                  <a:txBody>
                    <a:bodyPr/>
                    <a:lstStyle/>
                    <a:p>
                      <a:r>
                        <a:rPr kumimoji="0" lang="en-US" altLang="ko-KR" sz="1400" u="none" strike="noStrike" kern="1200" baseline="0" dirty="0"/>
                        <a:t>in, not in, is, is not, &lt;, &lt;=, &gt;, &gt;=, !=, ==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82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u="none" strike="noStrike" kern="1200" baseline="0" dirty="0"/>
                        <a:t>&lt;&lt;, &gt;&gt;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400" u="none" strike="noStrike" kern="1200" baseline="0" dirty="0" err="1"/>
                        <a:t>자리수</a:t>
                      </a:r>
                      <a:r>
                        <a:rPr kumimoji="0" lang="ko-KR" altLang="en-US" sz="1400" u="none" strike="noStrike" kern="1200" baseline="0" dirty="0"/>
                        <a:t> 이동</a:t>
                      </a:r>
                      <a:r>
                        <a:rPr kumimoji="0" lang="en-US" altLang="ko-KR" sz="1400" u="none" strike="noStrike" kern="1200" baseline="0" dirty="0"/>
                        <a:t>(shift)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82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u="none" strike="noStrike" kern="1200" baseline="0" dirty="0"/>
                        <a:t>+, -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826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400" u="none" strike="noStrike" kern="1200" baseline="0" dirty="0"/>
                        <a:t>*</a:t>
                      </a:r>
                      <a:r>
                        <a:rPr kumimoji="0" lang="en-US" altLang="ko-KR" sz="1400" u="none" strike="noStrike" kern="1200" baseline="0" dirty="0"/>
                        <a:t>, /, //, %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82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u="none" strike="noStrike" kern="1200" baseline="0" dirty="0"/>
                        <a:t>+x, -x, ~x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826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400" u="none" strike="noStrike" kern="1200" baseline="0" dirty="0"/>
                        <a:t>**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ko-KR" altLang="en-US" sz="1400" u="none" strike="noStrike" kern="1200" baseline="0" dirty="0"/>
                        <a:t>제곱</a:t>
                      </a:r>
                      <a:endParaRPr kumimoji="0" lang="ko-KR" altLang="en-US" sz="1400" b="0" i="0" u="none" strike="noStrike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71582">
                <a:tc>
                  <a:txBody>
                    <a:bodyPr/>
                    <a:lstStyle/>
                    <a:p>
                      <a:r>
                        <a:rPr kumimoji="0" lang="en-US" altLang="ko-KR" sz="1400" u="none" strike="noStrike" kern="1200" baseline="0" dirty="0"/>
                        <a:t>(expressions...),</a:t>
                      </a:r>
                    </a:p>
                    <a:p>
                      <a:r>
                        <a:rPr kumimoji="0" lang="en-US" altLang="ko-KR" sz="1400" u="none" strike="noStrike" kern="1200" baseline="0" dirty="0"/>
                        <a:t>[expressions...], </a:t>
                      </a:r>
                    </a:p>
                    <a:p>
                      <a:r>
                        <a:rPr kumimoji="0" lang="en-US" altLang="ko-KR" sz="1400" u="none" strike="noStrike" kern="1200" baseline="0" dirty="0"/>
                        <a:t>{key: value...}, {expressions...}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튜플</a:t>
                      </a:r>
                      <a:r>
                        <a:rPr lang="en-US" altLang="ko-KR" sz="1400" dirty="0"/>
                        <a:t>(tuple)</a:t>
                      </a:r>
                      <a:r>
                        <a:rPr lang="ko-KR" altLang="en-US" sz="1400" dirty="0"/>
                        <a:t> 바인딩 또는 출력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리스트</a:t>
                      </a:r>
                      <a:r>
                        <a:rPr lang="en-US" altLang="ko-KR" sz="1400" dirty="0"/>
                        <a:t>(list) </a:t>
                      </a:r>
                      <a:r>
                        <a:rPr lang="ko-KR" altLang="en-US" sz="1400" dirty="0"/>
                        <a:t>출력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사전 출력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집합 출력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52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우선 순위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90689"/>
            <a:ext cx="8515350" cy="4351338"/>
          </a:xfrm>
        </p:spPr>
        <p:txBody>
          <a:bodyPr>
            <a:normAutofit/>
          </a:bodyPr>
          <a:lstStyle/>
          <a:p>
            <a:r>
              <a:rPr lang="ko-KR" altLang="en-US" sz="1800" b="0" dirty="0">
                <a:latin typeface="+mj-ea"/>
                <a:ea typeface="+mj-ea"/>
              </a:rPr>
              <a:t>다음 수식의 결과를 화면에 출력해 보자</a:t>
            </a:r>
            <a:endParaRPr lang="en-US" altLang="ko-KR" sz="1800" b="0" dirty="0">
              <a:latin typeface="+mj-ea"/>
              <a:ea typeface="+mj-ea"/>
            </a:endParaRPr>
          </a:p>
          <a:p>
            <a:endParaRPr lang="en-US" altLang="ko-KR" sz="1800" b="0" dirty="0">
              <a:latin typeface="+mj-ea"/>
              <a:ea typeface="+mj-ea"/>
            </a:endParaRPr>
          </a:p>
          <a:p>
            <a:endParaRPr lang="ko-KR" altLang="en-US" sz="1800" b="0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103809" y="2388430"/>
            <a:ext cx="7216183" cy="36535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dirty="0"/>
              <a:t>&gt;&gt;&gt; 5 + 10 * 15 / 5  - 10 </a:t>
            </a:r>
          </a:p>
          <a:p>
            <a:r>
              <a:rPr lang="en-US" altLang="ko-KR" dirty="0">
                <a:solidFill>
                  <a:srgbClr val="FF9933"/>
                </a:solidFill>
                <a:sym typeface="Wingdings" panose="05000000000000000000" pitchFamily="2" charset="2"/>
              </a:rPr>
              <a:t>&gt;&gt;&gt; </a:t>
            </a:r>
            <a:r>
              <a:rPr lang="en-US" altLang="ko-KR" dirty="0" smtClean="0">
                <a:solidFill>
                  <a:srgbClr val="FF9933"/>
                </a:solidFill>
                <a:sym typeface="Wingdings" panose="05000000000000000000" pitchFamily="2" charset="2"/>
              </a:rPr>
              <a:t>25</a:t>
            </a:r>
          </a:p>
          <a:p>
            <a:endParaRPr lang="en-US" altLang="ko-KR" dirty="0">
              <a:solidFill>
                <a:srgbClr val="FF9933"/>
              </a:solidFill>
              <a:sym typeface="Wingdings" panose="05000000000000000000" pitchFamily="2" charset="2"/>
            </a:endParaRPr>
          </a:p>
          <a:p>
            <a:r>
              <a:rPr lang="en-US" altLang="ko-KR" dirty="0"/>
              <a:t>&gt;&gt;&gt; (5 + 10) * 15 / 5  - 10 </a:t>
            </a:r>
          </a:p>
          <a:p>
            <a:r>
              <a:rPr lang="en-US" altLang="ko-KR" dirty="0">
                <a:solidFill>
                  <a:srgbClr val="FF9933"/>
                </a:solidFill>
                <a:sym typeface="Wingdings" panose="05000000000000000000" pitchFamily="2" charset="2"/>
              </a:rPr>
              <a:t>&gt;&gt;&gt; </a:t>
            </a:r>
            <a:r>
              <a:rPr lang="en-US" altLang="ko-KR" dirty="0" smtClean="0">
                <a:solidFill>
                  <a:srgbClr val="FF9933"/>
                </a:solidFill>
                <a:sym typeface="Wingdings" panose="05000000000000000000" pitchFamily="2" charset="2"/>
              </a:rPr>
              <a:t>35</a:t>
            </a:r>
          </a:p>
          <a:p>
            <a:endParaRPr lang="en-US" altLang="ko-KR" dirty="0">
              <a:solidFill>
                <a:srgbClr val="FF9933"/>
              </a:solidFill>
              <a:sym typeface="Wingdings" panose="05000000000000000000" pitchFamily="2" charset="2"/>
            </a:endParaRPr>
          </a:p>
          <a:p>
            <a:r>
              <a:rPr lang="en-US" altLang="ko-KR" dirty="0"/>
              <a:t>&gt;&gt;&gt; (5 + 10 * 15) / 5  - 10 </a:t>
            </a:r>
          </a:p>
          <a:p>
            <a:r>
              <a:rPr lang="en-US" altLang="ko-KR" dirty="0">
                <a:solidFill>
                  <a:srgbClr val="FF9933"/>
                </a:solidFill>
                <a:sym typeface="Wingdings" panose="05000000000000000000" pitchFamily="2" charset="2"/>
              </a:rPr>
              <a:t>&gt;&gt;&gt; 21</a:t>
            </a:r>
          </a:p>
        </p:txBody>
      </p:sp>
    </p:spTree>
    <p:extLst>
      <p:ext uri="{BB962C8B-B14F-4D97-AF65-F5344CB8AC3E}">
        <p14:creationId xmlns:p14="http://schemas.microsoft.com/office/powerpoint/2010/main" val="3835656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우선 순위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90689"/>
            <a:ext cx="8515350" cy="4351338"/>
          </a:xfrm>
        </p:spPr>
        <p:txBody>
          <a:bodyPr>
            <a:normAutofit/>
          </a:bodyPr>
          <a:lstStyle/>
          <a:p>
            <a:r>
              <a:rPr lang="ko-KR" altLang="en-US" sz="1800" b="0" dirty="0">
                <a:latin typeface="+mj-ea"/>
                <a:ea typeface="+mj-ea"/>
              </a:rPr>
              <a:t>다음 수식의 결과를 화면에 출력해 보자</a:t>
            </a:r>
            <a:endParaRPr lang="en-US" altLang="ko-KR" sz="1800" b="0" dirty="0">
              <a:latin typeface="+mj-ea"/>
              <a:ea typeface="+mj-ea"/>
            </a:endParaRPr>
          </a:p>
          <a:p>
            <a:endParaRPr lang="en-US" altLang="ko-KR" sz="1800" b="0" dirty="0">
              <a:latin typeface="+mj-ea"/>
              <a:ea typeface="+mj-ea"/>
            </a:endParaRPr>
          </a:p>
          <a:p>
            <a:endParaRPr lang="ko-KR" altLang="en-US" sz="1800" b="0" dirty="0">
              <a:latin typeface="+mj-ea"/>
              <a:ea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C88FA72-9E2F-214B-BE88-785A6EE73540}"/>
              </a:ext>
            </a:extLst>
          </p:cNvPr>
          <p:cNvSpPr txBox="1">
            <a:spLocks/>
          </p:cNvSpPr>
          <p:nvPr/>
        </p:nvSpPr>
        <p:spPr>
          <a:xfrm>
            <a:off x="1600058" y="2506662"/>
            <a:ext cx="63963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b="0" dirty="0">
              <a:ea typeface="+mj-ea"/>
            </a:endParaRPr>
          </a:p>
          <a:p>
            <a:endParaRPr lang="en-US" altLang="ko-KR" sz="1800" b="0" dirty="0">
              <a:ea typeface="+mj-ea"/>
              <a:sym typeface="Wingdings" panose="05000000000000000000" pitchFamily="2" charset="2"/>
            </a:endParaRPr>
          </a:p>
          <a:p>
            <a:endParaRPr lang="ko-KR" altLang="en-US" sz="1800" b="0" dirty="0"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75747" y="2388430"/>
            <a:ext cx="7216183" cy="36535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dirty="0"/>
              <a:t>&gt;&gt;&gt; print (3!=5 or 5&gt;7)</a:t>
            </a:r>
          </a:p>
          <a:p>
            <a:r>
              <a:rPr lang="en-US" altLang="ko-KR" dirty="0">
                <a:solidFill>
                  <a:srgbClr val="FF9933"/>
                </a:solidFill>
                <a:sym typeface="Wingdings" panose="05000000000000000000" pitchFamily="2" charset="2"/>
              </a:rPr>
              <a:t>&gt;&gt;&gt; True</a:t>
            </a:r>
          </a:p>
          <a:p>
            <a:endParaRPr lang="en-US" altLang="ko-KR" dirty="0">
              <a:solidFill>
                <a:srgbClr val="FF9933"/>
              </a:solidFill>
              <a:sym typeface="Wingdings" panose="05000000000000000000" pitchFamily="2" charset="2"/>
            </a:endParaRPr>
          </a:p>
          <a:p>
            <a:r>
              <a:rPr lang="en-US" altLang="ko-KR" dirty="0"/>
              <a:t>&gt;&gt;&gt; print(2**4+5%5) </a:t>
            </a:r>
          </a:p>
          <a:p>
            <a:r>
              <a:rPr lang="en-US" altLang="ko-KR" dirty="0">
                <a:solidFill>
                  <a:srgbClr val="FF9933"/>
                </a:solidFill>
                <a:sym typeface="Wingdings" panose="05000000000000000000" pitchFamily="2" charset="2"/>
              </a:rPr>
              <a:t>&gt;&gt;&gt; 16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8938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우선 순위 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90689"/>
            <a:ext cx="8515350" cy="4351338"/>
          </a:xfrm>
        </p:spPr>
        <p:txBody>
          <a:bodyPr>
            <a:normAutofit/>
          </a:bodyPr>
          <a:lstStyle/>
          <a:p>
            <a:r>
              <a:rPr lang="ko-KR" altLang="en-US" sz="1800" b="0" dirty="0">
                <a:latin typeface="+mj-ea"/>
                <a:ea typeface="+mj-ea"/>
              </a:rPr>
              <a:t>다음 수식의 결과를 화면에 출력해 보자</a:t>
            </a:r>
            <a:endParaRPr lang="en-US" altLang="ko-KR" sz="1800" b="0" dirty="0">
              <a:latin typeface="+mj-ea"/>
              <a:ea typeface="+mj-ea"/>
            </a:endParaRPr>
          </a:p>
          <a:p>
            <a:endParaRPr lang="en-US" altLang="ko-KR" sz="1800" b="0" dirty="0">
              <a:latin typeface="+mj-ea"/>
              <a:ea typeface="+mj-ea"/>
            </a:endParaRPr>
          </a:p>
          <a:p>
            <a:endParaRPr lang="ko-KR" altLang="en-US" sz="1800" b="0" dirty="0">
              <a:latin typeface="+mj-ea"/>
              <a:ea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C88FA72-9E2F-214B-BE88-785A6EE73540}"/>
              </a:ext>
            </a:extLst>
          </p:cNvPr>
          <p:cNvSpPr txBox="1">
            <a:spLocks/>
          </p:cNvSpPr>
          <p:nvPr/>
        </p:nvSpPr>
        <p:spPr>
          <a:xfrm>
            <a:off x="1206998" y="2245405"/>
            <a:ext cx="63963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b="0" dirty="0"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b="0" dirty="0">
              <a:ea typeface="+mj-ea"/>
              <a:sym typeface="Wingdings" panose="05000000000000000000" pitchFamily="2" charset="2"/>
            </a:endParaRPr>
          </a:p>
          <a:p>
            <a:endParaRPr lang="en-US" altLang="ko-KR" sz="1800" b="0" dirty="0">
              <a:ea typeface="+mj-ea"/>
              <a:sym typeface="Wingdings" panose="05000000000000000000" pitchFamily="2" charset="2"/>
            </a:endParaRPr>
          </a:p>
          <a:p>
            <a:endParaRPr lang="ko-KR" altLang="en-US" sz="1800" b="0" dirty="0"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206998" y="2355437"/>
            <a:ext cx="7216183" cy="36535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dirty="0"/>
              <a:t>&gt;&gt;&gt; print (3*2/2+5&lt;=7)</a:t>
            </a:r>
          </a:p>
          <a:p>
            <a:r>
              <a:rPr lang="en-US" altLang="ko-KR" dirty="0">
                <a:solidFill>
                  <a:srgbClr val="FF9933"/>
                </a:solidFill>
                <a:sym typeface="Wingdings" panose="05000000000000000000" pitchFamily="2" charset="2"/>
              </a:rPr>
              <a:t>&gt;&gt;&gt; False</a:t>
            </a:r>
          </a:p>
          <a:p>
            <a:endParaRPr lang="en-US" altLang="ko-KR" dirty="0">
              <a:solidFill>
                <a:srgbClr val="FF9933"/>
              </a:solidFill>
              <a:sym typeface="Wingdings" panose="05000000000000000000" pitchFamily="2" charset="2"/>
            </a:endParaRPr>
          </a:p>
          <a:p>
            <a:r>
              <a:rPr lang="en-US" altLang="ko-KR" dirty="0"/>
              <a:t>&gt;&gt;&gt; print (6!=5+1)</a:t>
            </a:r>
          </a:p>
          <a:p>
            <a:r>
              <a:rPr lang="en-US" altLang="ko-KR" dirty="0">
                <a:solidFill>
                  <a:srgbClr val="FF9933"/>
                </a:solidFill>
                <a:sym typeface="Wingdings" panose="05000000000000000000" pitchFamily="2" charset="2"/>
              </a:rPr>
              <a:t>&gt;&gt;&gt; False</a:t>
            </a:r>
          </a:p>
          <a:p>
            <a:endParaRPr lang="en-US" altLang="ko-KR" dirty="0">
              <a:solidFill>
                <a:srgbClr val="FF9933"/>
              </a:solidFill>
              <a:sym typeface="Wingdings" panose="05000000000000000000" pitchFamily="2" charset="2"/>
            </a:endParaRPr>
          </a:p>
          <a:p>
            <a:r>
              <a:rPr lang="en-US" altLang="ko-KR" dirty="0"/>
              <a:t>&gt;&gt;&gt; print(3</a:t>
            </a:r>
            <a:r>
              <a:rPr lang="ko-KR" altLang="en-US" dirty="0"/>
              <a:t>**</a:t>
            </a:r>
            <a:r>
              <a:rPr lang="en-US" altLang="ko-KR" dirty="0"/>
              <a:t>2/3==1 and 5**2==25)</a:t>
            </a:r>
          </a:p>
          <a:p>
            <a:r>
              <a:rPr lang="en-US" altLang="ko-KR">
                <a:solidFill>
                  <a:srgbClr val="FF9933"/>
                </a:solidFill>
                <a:sym typeface="Wingdings" panose="05000000000000000000" pitchFamily="2" charset="2"/>
              </a:rPr>
              <a:t>&gt;&gt;&gt; </a:t>
            </a:r>
            <a:r>
              <a:rPr lang="en-US" altLang="ko-KR" smtClean="0">
                <a:solidFill>
                  <a:srgbClr val="FF9933"/>
                </a:solidFill>
                <a:sym typeface="Wingdings" panose="05000000000000000000" pitchFamily="2" charset="2"/>
              </a:rPr>
              <a:t>False</a:t>
            </a:r>
            <a:endParaRPr lang="en-US" altLang="ko-KR" dirty="0">
              <a:solidFill>
                <a:srgbClr val="FF9933"/>
              </a:solidFill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5995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우선 순위 예제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90689"/>
            <a:ext cx="8515350" cy="4351338"/>
          </a:xfrm>
        </p:spPr>
        <p:txBody>
          <a:bodyPr>
            <a:normAutofit/>
          </a:bodyPr>
          <a:lstStyle/>
          <a:p>
            <a:r>
              <a:rPr lang="ko-KR" altLang="en-US" sz="1800" b="0" dirty="0">
                <a:latin typeface="+mj-ea"/>
                <a:ea typeface="+mj-ea"/>
              </a:rPr>
              <a:t>다음 수식의 결과를 화면에 출력해 보자</a:t>
            </a:r>
            <a:endParaRPr lang="en-US" altLang="ko-KR" sz="1800" b="0" dirty="0">
              <a:latin typeface="+mj-ea"/>
              <a:ea typeface="+mj-ea"/>
            </a:endParaRPr>
          </a:p>
          <a:p>
            <a:endParaRPr lang="en-US" altLang="ko-KR" sz="1800" b="0" dirty="0">
              <a:latin typeface="+mj-ea"/>
              <a:ea typeface="+mj-ea"/>
            </a:endParaRPr>
          </a:p>
          <a:p>
            <a:endParaRPr lang="ko-KR" altLang="en-US" sz="1800" b="0" dirty="0">
              <a:latin typeface="+mj-ea"/>
              <a:ea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C88FA72-9E2F-214B-BE88-785A6EE73540}"/>
              </a:ext>
            </a:extLst>
          </p:cNvPr>
          <p:cNvSpPr txBox="1">
            <a:spLocks/>
          </p:cNvSpPr>
          <p:nvPr/>
        </p:nvSpPr>
        <p:spPr>
          <a:xfrm>
            <a:off x="1465369" y="1994196"/>
            <a:ext cx="63963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b="0" dirty="0"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b="0" dirty="0">
              <a:ea typeface="+mj-ea"/>
              <a:sym typeface="Wingdings" panose="05000000000000000000" pitchFamily="2" charset="2"/>
            </a:endParaRPr>
          </a:p>
          <a:p>
            <a:endParaRPr lang="en-US" altLang="ko-KR" sz="1800" b="0" dirty="0">
              <a:ea typeface="+mj-ea"/>
              <a:sym typeface="Wingdings" panose="05000000000000000000" pitchFamily="2" charset="2"/>
            </a:endParaRPr>
          </a:p>
          <a:p>
            <a:endParaRPr lang="ko-KR" altLang="en-US" sz="1800" b="0" dirty="0"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055459" y="2343066"/>
            <a:ext cx="7216183" cy="36535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dirty="0"/>
              <a:t>&gt;&gt;&gt; print (6&gt;1**8)</a:t>
            </a:r>
          </a:p>
          <a:p>
            <a:r>
              <a:rPr lang="en-US" altLang="ko-KR" dirty="0">
                <a:solidFill>
                  <a:srgbClr val="FF9933"/>
                </a:solidFill>
                <a:sym typeface="Wingdings" panose="05000000000000000000" pitchFamily="2" charset="2"/>
              </a:rPr>
              <a:t>&gt;&gt;&gt; True</a:t>
            </a:r>
          </a:p>
          <a:p>
            <a:endParaRPr lang="en-US" altLang="ko-KR" dirty="0">
              <a:solidFill>
                <a:srgbClr val="FF9933"/>
              </a:solidFill>
              <a:sym typeface="Wingdings" panose="05000000000000000000" pitchFamily="2" charset="2"/>
            </a:endParaRPr>
          </a:p>
          <a:p>
            <a:r>
              <a:rPr lang="en-US" altLang="ko-KR" dirty="0"/>
              <a:t>&gt;&gt;&gt; print(4+2*4&lt;=6 and 4//2&gt;2) </a:t>
            </a:r>
          </a:p>
          <a:p>
            <a:r>
              <a:rPr lang="en-US" altLang="ko-KR" dirty="0">
                <a:solidFill>
                  <a:srgbClr val="FF9933"/>
                </a:solidFill>
                <a:sym typeface="Wingdings" panose="05000000000000000000" pitchFamily="2" charset="2"/>
              </a:rPr>
              <a:t>&gt;&gt;&gt; False</a:t>
            </a:r>
          </a:p>
          <a:p>
            <a:endParaRPr lang="en-US" altLang="ko-KR" dirty="0">
              <a:solidFill>
                <a:srgbClr val="FF9933"/>
              </a:solidFill>
              <a:sym typeface="Wingdings" panose="05000000000000000000" pitchFamily="2" charset="2"/>
            </a:endParaRPr>
          </a:p>
          <a:p>
            <a:r>
              <a:rPr lang="en-US" altLang="ko-KR" dirty="0"/>
              <a:t>&gt;&gt;&gt; print(2**3&gt;=5 or 4//2&gt;2 and 4**2//8&gt;1) </a:t>
            </a:r>
          </a:p>
          <a:p>
            <a:r>
              <a:rPr lang="en-US" altLang="ko-KR" dirty="0">
                <a:solidFill>
                  <a:srgbClr val="FF9933"/>
                </a:solidFill>
                <a:sym typeface="Wingdings" panose="05000000000000000000" pitchFamily="2" charset="2"/>
              </a:rPr>
              <a:t>&gt;&gt;&gt; True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30013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6111</TotalTime>
  <Words>501</Words>
  <Application>Microsoft Office PowerPoint</Application>
  <PresentationFormat>화면 슬라이드 쇼(4:3)</PresentationFormat>
  <Paragraphs>132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함초롬바탕</vt:lpstr>
      <vt:lpstr>Arial</vt:lpstr>
      <vt:lpstr>Century Gothic</vt:lpstr>
      <vt:lpstr>Wingdings</vt:lpstr>
      <vt:lpstr>Wingdings 3</vt:lpstr>
      <vt:lpstr>이온</vt:lpstr>
      <vt:lpstr>연산자 우선순위 2주차_02_04</vt:lpstr>
      <vt:lpstr>학습목표</vt:lpstr>
      <vt:lpstr>연산자 우선 순위 1(Precedence)</vt:lpstr>
      <vt:lpstr>연산자 우선 순위 2</vt:lpstr>
      <vt:lpstr>연산자 우선 순위 기준</vt:lpstr>
      <vt:lpstr>연산자 우선 순위 예제 1</vt:lpstr>
      <vt:lpstr>연산자 우선 순위 예제 2</vt:lpstr>
      <vt:lpstr>연산자 우선 순위 예제 3</vt:lpstr>
      <vt:lpstr>연산자 우선 순위 예제 4</vt:lpstr>
      <vt:lpstr>연습문제 1</vt:lpstr>
      <vt:lpstr>연습문제 1 답안 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387</cp:revision>
  <dcterms:created xsi:type="dcterms:W3CDTF">2015-11-07T02:06:58Z</dcterms:created>
  <dcterms:modified xsi:type="dcterms:W3CDTF">2023-01-23T09:36:30Z</dcterms:modified>
</cp:coreProperties>
</file>