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4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56" r:id="rId20"/>
    <p:sldId id="257" r:id="rId21"/>
    <p:sldId id="261" r:id="rId22"/>
    <p:sldId id="262" r:id="rId23"/>
    <p:sldId id="263" r:id="rId24"/>
    <p:sldId id="278" r:id="rId25"/>
    <p:sldId id="264" r:id="rId26"/>
    <p:sldId id="265" r:id="rId27"/>
    <p:sldId id="302" r:id="rId28"/>
    <p:sldId id="303" r:id="rId29"/>
    <p:sldId id="266" r:id="rId30"/>
    <p:sldId id="267" r:id="rId31"/>
    <p:sldId id="268" r:id="rId32"/>
    <p:sldId id="269" r:id="rId33"/>
    <p:sldId id="270" r:id="rId34"/>
    <p:sldId id="271" r:id="rId35"/>
    <p:sldId id="281" r:id="rId36"/>
    <p:sldId id="282" r:id="rId37"/>
    <p:sldId id="273" r:id="rId38"/>
    <p:sldId id="304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58" r:id="rId54"/>
    <p:sldId id="359" r:id="rId55"/>
    <p:sldId id="360" r:id="rId56"/>
    <p:sldId id="361" r:id="rId57"/>
    <p:sldId id="362" r:id="rId58"/>
    <p:sldId id="363" r:id="rId59"/>
    <p:sldId id="364" r:id="rId60"/>
    <p:sldId id="365" r:id="rId61"/>
    <p:sldId id="366" r:id="rId62"/>
    <p:sldId id="367" r:id="rId63"/>
    <p:sldId id="368" r:id="rId64"/>
    <p:sldId id="386" r:id="rId65"/>
    <p:sldId id="387" r:id="rId66"/>
    <p:sldId id="369" r:id="rId67"/>
    <p:sldId id="370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0" r:id="rId81"/>
    <p:sldId id="401" r:id="rId82"/>
    <p:sldId id="402" r:id="rId83"/>
    <p:sldId id="403" r:id="rId84"/>
    <p:sldId id="404" r:id="rId85"/>
    <p:sldId id="405" r:id="rId86"/>
    <p:sldId id="406" r:id="rId87"/>
    <p:sldId id="407" r:id="rId88"/>
    <p:sldId id="408" r:id="rId89"/>
    <p:sldId id="409" r:id="rId90"/>
    <p:sldId id="410" r:id="rId91"/>
    <p:sldId id="411" r:id="rId92"/>
    <p:sldId id="412" r:id="rId93"/>
    <p:sldId id="413" r:id="rId94"/>
    <p:sldId id="414" r:id="rId95"/>
    <p:sldId id="415" r:id="rId96"/>
    <p:sldId id="416" r:id="rId97"/>
    <p:sldId id="417" r:id="rId98"/>
    <p:sldId id="418" r:id="rId99"/>
    <p:sldId id="519" r:id="rId100"/>
    <p:sldId id="520" r:id="rId101"/>
    <p:sldId id="526" r:id="rId102"/>
    <p:sldId id="536" r:id="rId103"/>
    <p:sldId id="537" r:id="rId104"/>
    <p:sldId id="538" r:id="rId105"/>
    <p:sldId id="544" r:id="rId106"/>
    <p:sldId id="545" r:id="rId107"/>
    <p:sldId id="539" r:id="rId108"/>
    <p:sldId id="540" r:id="rId109"/>
    <p:sldId id="541" r:id="rId110"/>
    <p:sldId id="542" r:id="rId111"/>
    <p:sldId id="543" r:id="rId112"/>
    <p:sldId id="533" r:id="rId113"/>
    <p:sldId id="534" r:id="rId114"/>
    <p:sldId id="546" r:id="rId115"/>
    <p:sldId id="547" r:id="rId116"/>
    <p:sldId id="548" r:id="rId117"/>
    <p:sldId id="549" r:id="rId118"/>
    <p:sldId id="550" r:id="rId119"/>
    <p:sldId id="551" r:id="rId120"/>
    <p:sldId id="552" r:id="rId121"/>
    <p:sldId id="553" r:id="rId122"/>
    <p:sldId id="554" r:id="rId123"/>
    <p:sldId id="555" r:id="rId124"/>
    <p:sldId id="556" r:id="rId125"/>
    <p:sldId id="557" r:id="rId126"/>
    <p:sldId id="558" r:id="rId127"/>
    <p:sldId id="419" r:id="rId128"/>
    <p:sldId id="421" r:id="rId129"/>
    <p:sldId id="422" r:id="rId130"/>
    <p:sldId id="423" r:id="rId131"/>
    <p:sldId id="424" r:id="rId132"/>
    <p:sldId id="425" r:id="rId133"/>
    <p:sldId id="426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  <p:sldId id="435" r:id="rId1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4" autoAdjust="0"/>
    <p:restoredTop sz="91293" autoAdjust="0"/>
  </p:normalViewPr>
  <p:slideViewPr>
    <p:cSldViewPr snapToGrid="0">
      <p:cViewPr varScale="1">
        <p:scale>
          <a:sx n="146" d="100"/>
          <a:sy n="146" d="100"/>
        </p:scale>
        <p:origin x="21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947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38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6504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3389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1681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4095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96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5483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980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6884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8749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0356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92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8923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89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78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1F28A-0158-4C7D-883D-32C894ABA3C5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B9813-FBAD-481C-8C93-26E30BCA0154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478AA-F483-41F8-A577-52A4318802E6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4FC6-35FB-4B1E-BDCE-09E0BFF73580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69579-8AEB-4E47-B288-A1FACBF5CD64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8189-462E-4461-87CC-3695EDD1F6F1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E157A-F7AC-4007-B41D-421E8D5ACC60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D3FC2-E31A-45DD-A7DF-E309A7BC2F95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41D0-C2E3-4FAC-A673-A92BF9EEFE0F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B0F35-F107-43CD-B1AB-A22AA0A7709B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EB07-C175-453A-962B-56C08FCA52C7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F7E6D-C220-4370-808E-B2A020B501BF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FFFE8-BB18-43F3-97A2-EF5A66C7D1F0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710C1-1961-422F-97C8-DD024A4EA487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84BE-1EAB-4EBC-A415-1163AF4F2780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D15A-B55D-4FF8-923B-9325D12FF17F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3F339-66E8-41D3-A59E-EB8A3F05F2B5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1830AF5-C79B-4955-A92D-7C09641C04C5}" type="datetime1">
              <a:rPr lang="ko-KR" altLang="en-US" smtClean="0"/>
              <a:t>2024-09-07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74760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출력문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print()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299FDFC0-C2EA-A4F4-4F27-2535039B2E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749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출력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수식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r>
              <a:rPr lang="ko-KR" altLang="en-US" dirty="0"/>
              <a:t>변수사용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9A9BE484-2BD8-2547-A39D-ABBB16FE7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049" y="3223772"/>
            <a:ext cx="6459332" cy="290172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C87ACC1-658F-1D45-AB77-803F2944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1341" y="3223771"/>
            <a:ext cx="5839898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print(5+10*5)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55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ko-KR" altLang="en-US" sz="1600" dirty="0">
                <a:ea typeface="맑은 고딕" panose="020B0503020000020004" pitchFamily="50" charset="-127"/>
              </a:rPr>
              <a:t>나는 왜 행복한지 잘 모르겠다</a:t>
            </a:r>
            <a:r>
              <a:rPr lang="en-US" altLang="ko-KR" sz="1600" dirty="0">
                <a:ea typeface="맑은 고딕" panose="020B0503020000020004" pitchFamily="50" charset="-127"/>
              </a:rPr>
              <a:t>,,”,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넌 어때</a:t>
            </a:r>
            <a:r>
              <a:rPr lang="en-US" altLang="ko-KR" sz="1600" dirty="0">
                <a:ea typeface="맑은 고딕" panose="020B0503020000020004" pitchFamily="50" charset="-127"/>
              </a:rPr>
              <a:t>?”)</a:t>
            </a:r>
          </a:p>
          <a:p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나는 왜 행복한지 잘 모르겠다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,,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넌 어때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print(“##”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3,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“$$$”*2,”^^^^”)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###### $$$$$$ ^^^^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50320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문을</a:t>
            </a:r>
            <a:r>
              <a:rPr lang="en-US" altLang="ko-KR" dirty="0"/>
              <a:t> if</a:t>
            </a:r>
            <a:r>
              <a:rPr lang="ko-KR" altLang="en-US" dirty="0"/>
              <a:t>문 바꾸기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1, 3.10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n = 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match 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1599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, if </a:t>
            </a:r>
            <a:r>
              <a:rPr lang="ko-KR" altLang="en-US" dirty="0"/>
              <a:t>바꾸기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   n = 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match 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102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53841" y="3307904"/>
            <a:ext cx="3386249" cy="27512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   n = 3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if n%2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n%2 ==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2548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‘c’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'a' :</a:t>
            </a:r>
          </a:p>
          <a:p>
            <a:r>
              <a:rPr lang="en-US" altLang="ko-KR" sz="1600" dirty="0"/>
              <a:t>            print(97)</a:t>
            </a:r>
          </a:p>
          <a:p>
            <a:r>
              <a:rPr lang="en-US" altLang="ko-KR" sz="1600" dirty="0"/>
              <a:t>        case 'b' :</a:t>
            </a:r>
          </a:p>
          <a:p>
            <a:r>
              <a:rPr lang="en-US" altLang="ko-KR" sz="1600" dirty="0"/>
              <a:t>            print(98)</a:t>
            </a:r>
          </a:p>
          <a:p>
            <a:r>
              <a:rPr lang="en-US" altLang="ko-KR" sz="1600" dirty="0"/>
              <a:t>        case ‘c' :</a:t>
            </a:r>
          </a:p>
          <a:p>
            <a:r>
              <a:rPr lang="en-US" altLang="ko-KR" sz="1600" dirty="0"/>
              <a:t>            print(99)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case _ 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print(</a:t>
            </a:r>
            <a:r>
              <a:rPr lang="en-US" altLang="ko-KR" sz="1600" dirty="0" err="1">
                <a:solidFill>
                  <a:srgbClr val="C00000"/>
                </a:solidFill>
              </a:rPr>
              <a:t>ch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ko-KR" altLang="en-US" sz="1600" dirty="0">
              <a:solidFill>
                <a:srgbClr val="C00000"/>
              </a:solidFill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333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, if </a:t>
            </a:r>
            <a:r>
              <a:rPr lang="ko-KR" altLang="en-US" dirty="0"/>
              <a:t>바꾸기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32530" y="163820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‘c’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'a' :</a:t>
            </a:r>
          </a:p>
          <a:p>
            <a:r>
              <a:rPr lang="en-US" altLang="ko-KR" sz="1600" dirty="0"/>
              <a:t>            print(97)</a:t>
            </a:r>
          </a:p>
          <a:p>
            <a:r>
              <a:rPr lang="en-US" altLang="ko-KR" sz="1600" dirty="0"/>
              <a:t>        case 'b' :</a:t>
            </a:r>
          </a:p>
          <a:p>
            <a:r>
              <a:rPr lang="en-US" altLang="ko-KR" sz="1600" dirty="0"/>
              <a:t>            print(98)</a:t>
            </a:r>
          </a:p>
          <a:p>
            <a:r>
              <a:rPr lang="en-US" altLang="ko-KR" sz="1600" dirty="0"/>
              <a:t>        case ‘c' :</a:t>
            </a:r>
          </a:p>
          <a:p>
            <a:r>
              <a:rPr lang="en-US" altLang="ko-KR" sz="1600" dirty="0"/>
              <a:t>            print(99)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case _ 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print(</a:t>
            </a:r>
            <a:r>
              <a:rPr lang="en-US" altLang="ko-KR" sz="1600" dirty="0" err="1">
                <a:solidFill>
                  <a:srgbClr val="C00000"/>
                </a:solidFill>
              </a:rPr>
              <a:t>ch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ko-KR" altLang="en-US" sz="1600" dirty="0">
              <a:solidFill>
                <a:srgbClr val="C00000"/>
              </a:solidFill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104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21301" y="2560407"/>
            <a:ext cx="3945130" cy="37298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 in ['a', 'b', ‘c‘, ‘b’, ‘d’, ‘c’ ]: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‘a’:</a:t>
            </a:r>
            <a:br>
              <a:rPr lang="en-US" altLang="ko-KR" sz="1600" dirty="0"/>
            </a:br>
            <a:r>
              <a:rPr lang="en-US" altLang="ko-KR" sz="1600" dirty="0"/>
              <a:t>         print( 97 )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‘b’: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print( 98 )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‘c’: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print( 99 )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21470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‘x’, ‘y’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'a‘ | ‘d’ :</a:t>
            </a:r>
          </a:p>
          <a:p>
            <a:r>
              <a:rPr lang="en-US" altLang="ko-KR" sz="1600" dirty="0"/>
              <a:t>            print(1)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'b'  | ‘e’:</a:t>
            </a:r>
          </a:p>
          <a:p>
            <a:r>
              <a:rPr lang="en-US" altLang="ko-KR" sz="1600" dirty="0"/>
              <a:t>            print(2)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‘c‘ | ‘f’ :</a:t>
            </a:r>
          </a:p>
          <a:p>
            <a:r>
              <a:rPr lang="en-US" altLang="ko-KR" sz="1600" dirty="0"/>
              <a:t>            print(3)</a:t>
            </a:r>
          </a:p>
          <a:p>
            <a:r>
              <a:rPr lang="en-US" altLang="ko-KR" sz="1600" dirty="0"/>
              <a:t>        case _ 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953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, if </a:t>
            </a:r>
            <a:r>
              <a:rPr lang="ko-KR" altLang="en-US" dirty="0"/>
              <a:t>바꾸기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32530" y="163820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‘x’, ‘y’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'a‘ | ‘d’ :</a:t>
            </a:r>
          </a:p>
          <a:p>
            <a:r>
              <a:rPr lang="en-US" altLang="ko-KR" sz="1600" dirty="0"/>
              <a:t>            print(1)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'b'  | ‘e’:</a:t>
            </a:r>
          </a:p>
          <a:p>
            <a:r>
              <a:rPr lang="en-US" altLang="ko-KR" sz="1600" dirty="0"/>
              <a:t>            print(2)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‘c‘ | ‘f’ :</a:t>
            </a:r>
          </a:p>
          <a:p>
            <a:r>
              <a:rPr lang="en-US" altLang="ko-KR" sz="1600" dirty="0"/>
              <a:t>            print(3)</a:t>
            </a:r>
          </a:p>
          <a:p>
            <a:r>
              <a:rPr lang="en-US" altLang="ko-KR" sz="1600" dirty="0"/>
              <a:t>        case _ 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106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21301" y="2560407"/>
            <a:ext cx="3945130" cy="37298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 in ['a', 'b', ‘c‘, ‘b’, ‘d’, ‘x’, ‘y ]: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‘a’ 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‘d’:</a:t>
            </a:r>
            <a:br>
              <a:rPr lang="en-US" altLang="ko-KR" sz="1600" dirty="0"/>
            </a:br>
            <a:r>
              <a:rPr lang="en-US" altLang="ko-KR" sz="1600" dirty="0"/>
              <a:t>         print( 1 )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‘b’ 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‘e’: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print( 2 )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‘c’ 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==‘f’: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print( 2 )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4510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match~case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854352" cy="40793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number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= "))</a:t>
            </a:r>
          </a:p>
          <a:p>
            <a:r>
              <a:rPr lang="en-US" altLang="ko-KR" sz="1600" dirty="0"/>
              <a:t>mod_3 = number % 3</a:t>
            </a:r>
          </a:p>
          <a:p>
            <a:r>
              <a:rPr lang="en-US" altLang="ko-KR" sz="1600" dirty="0"/>
              <a:t>mod_5 = number % 5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match (mod_3, mod_5):</a:t>
            </a:r>
          </a:p>
          <a:p>
            <a:r>
              <a:rPr lang="en-US" altLang="ko-KR" sz="1600" dirty="0"/>
              <a:t>    case (0, 0):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(0, _):</a:t>
            </a:r>
          </a:p>
          <a:p>
            <a:r>
              <a:rPr lang="en-US" altLang="ko-KR" sz="1600" dirty="0"/>
              <a:t>        print(“3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(_, 0):</a:t>
            </a:r>
          </a:p>
          <a:p>
            <a:r>
              <a:rPr lang="en-US" altLang="ko-KR" sz="1600" dirty="0"/>
              <a:t>        print(“5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_: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 아님</a:t>
            </a:r>
            <a:r>
              <a:rPr lang="en-US" altLang="ko-KR" sz="1600" dirty="0"/>
              <a:t>“, number)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157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4</a:t>
            </a:r>
            <a:r>
              <a:rPr lang="ko-KR" altLang="en-US" dirty="0"/>
              <a:t>번 코드를 </a:t>
            </a:r>
            <a:r>
              <a:rPr lang="en-US" altLang="ko-KR" dirty="0"/>
              <a:t>if</a:t>
            </a:r>
            <a:r>
              <a:rPr lang="ko-KR" altLang="en-US" dirty="0"/>
              <a:t>문으로 </a:t>
            </a:r>
            <a:r>
              <a:rPr lang="ko-KR" altLang="en-US" dirty="0" err="1"/>
              <a:t>바꾸시오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6224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109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241" y="1577912"/>
            <a:ext cx="4854352" cy="40793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/>
          </a:p>
          <a:p>
            <a:r>
              <a:rPr lang="en-US" altLang="ko-KR" sz="1600" dirty="0"/>
              <a:t>number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= "))</a:t>
            </a:r>
          </a:p>
          <a:p>
            <a:r>
              <a:rPr lang="en-US" altLang="ko-KR" sz="1600" dirty="0"/>
              <a:t>mod_3 = number % 3</a:t>
            </a:r>
          </a:p>
          <a:p>
            <a:r>
              <a:rPr lang="en-US" altLang="ko-KR" sz="1600" dirty="0"/>
              <a:t>mod_5 = number % 5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 mod_3 == 0 and mod_5 == 0: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/>
              <a:t>elif</a:t>
            </a:r>
            <a:r>
              <a:rPr lang="en-US" altLang="ko-KR" sz="1600" dirty="0"/>
              <a:t> mod_3 == 0:</a:t>
            </a:r>
          </a:p>
          <a:p>
            <a:r>
              <a:rPr lang="en-US" altLang="ko-KR" sz="1600" dirty="0"/>
              <a:t>        print(“3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/>
              <a:t>elif</a:t>
            </a:r>
            <a:r>
              <a:rPr lang="en-US" altLang="ko-KR" sz="1600" dirty="0"/>
              <a:t> mod_5 == 0:</a:t>
            </a:r>
          </a:p>
          <a:p>
            <a:r>
              <a:rPr lang="en-US" altLang="ko-KR" sz="1600" dirty="0"/>
              <a:t>        print(“5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 아님</a:t>
            </a:r>
            <a:r>
              <a:rPr lang="en-US" altLang="ko-KR" sz="1600" dirty="0"/>
              <a:t>“, number)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9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다양한 출력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A8461D18-E911-4840-86CD-2B53C7699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84" y="1853248"/>
            <a:ext cx="7362205" cy="37118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D455942-52C5-C940-A794-6C5C8D3BF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722" y="1953141"/>
            <a:ext cx="700492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&gt;&gt;&gt; num=11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print(num, num+2, num*3)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11 13 33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num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&gt;&gt;&gt;print(“num= “,num)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num=11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ko-KR" altLang="en-US" sz="1600" dirty="0">
                <a:ea typeface="맑은 고딕" panose="020B0503020000020004" pitchFamily="50" charset="-127"/>
              </a:rPr>
              <a:t>내 나이는 </a:t>
            </a:r>
            <a:r>
              <a:rPr lang="en-US" altLang="ko-KR" sz="1600" dirty="0">
                <a:ea typeface="맑은 고딕" panose="020B0503020000020004" pitchFamily="50" charset="-127"/>
              </a:rPr>
              <a:t>“,num</a:t>
            </a:r>
            <a:r>
              <a:rPr lang="ko-KR" altLang="en-US" sz="1600" dirty="0">
                <a:ea typeface="맑은 고딕" panose="020B0503020000020004" pitchFamily="50" charset="-127"/>
              </a:rPr>
              <a:t>*</a:t>
            </a:r>
            <a:r>
              <a:rPr lang="en-US" altLang="ko-KR" sz="1600" dirty="0">
                <a:ea typeface="맑은 고딕" panose="020B0503020000020004" pitchFamily="50" charset="-127"/>
              </a:rPr>
              <a:t>2,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그런데 정신연령은 </a:t>
            </a:r>
            <a:r>
              <a:rPr lang="en-US" altLang="ko-KR" sz="1600" dirty="0">
                <a:ea typeface="맑은 고딕" panose="020B0503020000020004" pitchFamily="50" charset="-127"/>
              </a:rPr>
              <a:t>“,num,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“</a:t>
            </a:r>
            <a:r>
              <a:rPr lang="ko-KR" altLang="en-US" sz="1600" dirty="0">
                <a:ea typeface="맑은 고딕" panose="020B0503020000020004" pitchFamily="50" charset="-127"/>
              </a:rPr>
              <a:t>인 것 같아</a:t>
            </a:r>
            <a:r>
              <a:rPr lang="en-US" altLang="ko-KR" sz="1600" dirty="0">
                <a:ea typeface="맑은 고딕" panose="020B0503020000020004" pitchFamily="50" charset="-127"/>
              </a:rPr>
              <a:t>!!”)</a:t>
            </a:r>
          </a:p>
          <a:p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내 나이는 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22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그런데 정신연령은 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11</a:t>
            </a:r>
            <a:r>
              <a:rPr lang="ko-KR" altLang="en-US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인 것 같아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3290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12</a:t>
            </a:r>
            <a:r>
              <a:rPr lang="ko-KR" altLang="en-US" dirty="0"/>
              <a:t>까지 양의 정수를 입력 받는다</a:t>
            </a:r>
            <a:endParaRPr lang="en-US" altLang="ko-KR" dirty="0"/>
          </a:p>
          <a:p>
            <a:r>
              <a:rPr lang="ko-KR" altLang="en-US" dirty="0"/>
              <a:t>각 숫자에 해당하는 영문 월을 출력한다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12</a:t>
            </a:r>
            <a:r>
              <a:rPr lang="ko-KR" altLang="en-US" dirty="0"/>
              <a:t>까지의 정수가 아닌 값이 입력되면 </a:t>
            </a:r>
            <a:r>
              <a:rPr lang="en-US" altLang="ko-KR" dirty="0"/>
              <a:t>‘</a:t>
            </a:r>
            <a:r>
              <a:rPr lang="ko-KR" altLang="en-US" dirty="0" err="1"/>
              <a:t>입력오류</a:t>
            </a:r>
            <a:r>
              <a:rPr lang="en-US" altLang="ko-KR" dirty="0"/>
              <a:t>＇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110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468797" y="3533879"/>
          <a:ext cx="5429460" cy="279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98">
                  <a:extLst>
                    <a:ext uri="{9D8B030D-6E8A-4147-A177-3AD203B41FA5}">
                      <a16:colId xmlns:a16="http://schemas.microsoft.com/office/drawing/2014/main" val="2792514918"/>
                    </a:ext>
                  </a:extLst>
                </a:gridCol>
                <a:gridCol w="1728316">
                  <a:extLst>
                    <a:ext uri="{9D8B030D-6E8A-4147-A177-3AD203B41FA5}">
                      <a16:colId xmlns:a16="http://schemas.microsoft.com/office/drawing/2014/main" val="2653218310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4258857472"/>
                    </a:ext>
                  </a:extLst>
                </a:gridCol>
                <a:gridCol w="1979526">
                  <a:extLst>
                    <a:ext uri="{9D8B030D-6E8A-4147-A177-3AD203B41FA5}">
                      <a16:colId xmlns:a16="http://schemas.microsoft.com/office/drawing/2014/main" val="1846255342"/>
                    </a:ext>
                  </a:extLst>
                </a:gridCol>
              </a:tblGrid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영문 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영문 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59106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January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24507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February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August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6438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September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92097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April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October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92491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May</a:t>
                      </a:r>
                      <a:r>
                        <a:rPr lang="en-US" altLang="ko-KR" baseline="0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90676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4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1372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111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240" y="1577911"/>
            <a:ext cx="4502661" cy="468221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mon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(1~12) = 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 </a:t>
            </a:r>
            <a:r>
              <a:rPr lang="en-US" altLang="ko-KR" sz="1600" dirty="0"/>
              <a:t>mon:</a:t>
            </a:r>
          </a:p>
          <a:p>
            <a:r>
              <a:rPr lang="en-US" altLang="ko-KR" sz="1600" dirty="0"/>
              <a:t>    case 1:</a:t>
            </a:r>
          </a:p>
          <a:p>
            <a:r>
              <a:rPr lang="en-US" altLang="ko-KR" sz="1600" dirty="0"/>
              <a:t>       print(‘January’)</a:t>
            </a:r>
          </a:p>
          <a:p>
            <a:r>
              <a:rPr lang="en-US" altLang="ko-KR" sz="1600" dirty="0"/>
              <a:t>   case 2:</a:t>
            </a:r>
          </a:p>
          <a:p>
            <a:r>
              <a:rPr lang="en-US" altLang="ko-KR" sz="1600" dirty="0"/>
              <a:t>       print(‘February’)</a:t>
            </a:r>
          </a:p>
          <a:p>
            <a:r>
              <a:rPr lang="en-US" altLang="ko-KR" sz="1600" dirty="0"/>
              <a:t>   case 3:</a:t>
            </a:r>
          </a:p>
          <a:p>
            <a:r>
              <a:rPr lang="en-US" altLang="ko-KR" sz="1600" dirty="0"/>
              <a:t>       print(‘March’)</a:t>
            </a:r>
          </a:p>
          <a:p>
            <a:r>
              <a:rPr lang="en-US" altLang="ko-KR" sz="1600" dirty="0"/>
              <a:t>   case 4:</a:t>
            </a:r>
          </a:p>
          <a:p>
            <a:r>
              <a:rPr lang="en-US" altLang="ko-KR" sz="1600" dirty="0"/>
              <a:t>       print(‘April’)</a:t>
            </a:r>
          </a:p>
          <a:p>
            <a:r>
              <a:rPr lang="en-US" altLang="ko-KR" sz="1600" dirty="0"/>
              <a:t>   case 5:</a:t>
            </a:r>
          </a:p>
          <a:p>
            <a:r>
              <a:rPr lang="en-US" altLang="ko-KR" sz="1600" dirty="0"/>
              <a:t>       print(‘May’)</a:t>
            </a:r>
          </a:p>
          <a:p>
            <a:r>
              <a:rPr lang="en-US" altLang="ko-KR" sz="1600" dirty="0"/>
              <a:t>   case 6:</a:t>
            </a:r>
          </a:p>
          <a:p>
            <a:r>
              <a:rPr lang="en-US" altLang="ko-KR" sz="1600" dirty="0"/>
              <a:t>       print(‘June’)</a:t>
            </a:r>
          </a:p>
          <a:p>
            <a:r>
              <a:rPr lang="en-US" altLang="ko-KR" sz="1600" dirty="0"/>
              <a:t>   case 7:</a:t>
            </a:r>
          </a:p>
          <a:p>
            <a:r>
              <a:rPr lang="en-US" altLang="ko-KR" sz="1600" dirty="0"/>
              <a:t>       print(‘July’)            #continue…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47324" y="3197371"/>
            <a:ext cx="3319107" cy="353502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   case 8:</a:t>
            </a:r>
          </a:p>
          <a:p>
            <a:r>
              <a:rPr lang="en-US" altLang="ko-KR" sz="1600" dirty="0"/>
              <a:t>       print(‘August’)</a:t>
            </a:r>
          </a:p>
          <a:p>
            <a:r>
              <a:rPr lang="en-US" altLang="ko-KR" sz="1600" dirty="0"/>
              <a:t>   case 9:</a:t>
            </a:r>
          </a:p>
          <a:p>
            <a:r>
              <a:rPr lang="en-US" altLang="ko-KR" sz="1600" dirty="0"/>
              <a:t>       print(‘September’)</a:t>
            </a:r>
          </a:p>
          <a:p>
            <a:r>
              <a:rPr lang="en-US" altLang="ko-KR" sz="1600" dirty="0"/>
              <a:t>   case 10:</a:t>
            </a:r>
          </a:p>
          <a:p>
            <a:r>
              <a:rPr lang="en-US" altLang="ko-KR" sz="1600" dirty="0"/>
              <a:t>       print(‘October’)</a:t>
            </a:r>
          </a:p>
          <a:p>
            <a:r>
              <a:rPr lang="en-US" altLang="ko-KR" sz="1600" dirty="0"/>
              <a:t>   case 11:</a:t>
            </a:r>
          </a:p>
          <a:p>
            <a:r>
              <a:rPr lang="en-US" altLang="ko-KR" sz="1600" dirty="0"/>
              <a:t>       print(‘November’)</a:t>
            </a:r>
          </a:p>
          <a:p>
            <a:r>
              <a:rPr lang="en-US" altLang="ko-KR" sz="1600" dirty="0"/>
              <a:t>   case 12:</a:t>
            </a:r>
          </a:p>
          <a:p>
            <a:r>
              <a:rPr lang="en-US" altLang="ko-KR" sz="1600" dirty="0"/>
              <a:t>       print(‘December’)</a:t>
            </a:r>
          </a:p>
          <a:p>
            <a:r>
              <a:rPr lang="en-US" altLang="ko-KR" sz="1600" dirty="0"/>
              <a:t>   case _:</a:t>
            </a:r>
          </a:p>
          <a:p>
            <a:r>
              <a:rPr lang="en-US" altLang="ko-KR" sz="1600" dirty="0"/>
              <a:t>       print(‘input Error’)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908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문을</a:t>
            </a:r>
            <a:r>
              <a:rPr lang="en-US" altLang="ko-KR" dirty="0"/>
              <a:t> if</a:t>
            </a:r>
            <a:r>
              <a:rPr lang="ko-KR" altLang="en-US" dirty="0"/>
              <a:t>문 바꾸기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문은</a:t>
            </a:r>
            <a:r>
              <a:rPr lang="en-US" altLang="ko-KR" dirty="0"/>
              <a:t> </a:t>
            </a:r>
            <a:r>
              <a:rPr lang="ko-KR" altLang="en-US" dirty="0"/>
              <a:t>언제 적용하는 것이 바람직한가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아래 코드의 결과를 써 보시오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113</a:t>
            </a:fld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8472D9E-0163-114D-9A4B-6596BFE0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707" y="3101624"/>
            <a:ext cx="3634740" cy="2987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for n in range(1, 5):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match 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4400" b="1" dirty="0">
                <a:solidFill>
                  <a:schemeClr val="bg1"/>
                </a:solidFill>
              </a:rPr>
              <a:t> 연습</a:t>
            </a:r>
            <a:r>
              <a:rPr lang="en-US" altLang="ko-KR" sz="4400" b="1" dirty="0">
                <a:solidFill>
                  <a:schemeClr val="bg1"/>
                </a:solidFill>
              </a:rPr>
              <a:t>1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114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500D0AE3-37D8-6252-2996-798E1CF3E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2284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연습문제를 통해 </a:t>
            </a:r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8105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</a:t>
            </a:r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86380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코드와 결과</a:t>
            </a: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13" y="3363119"/>
            <a:ext cx="3213100" cy="1574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6241539" cy="37993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594710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평균으로 합격여부 확인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2019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과목의 점수를 입력 받는다</a:t>
            </a:r>
            <a:endParaRPr lang="en-US" altLang="ko-KR" dirty="0"/>
          </a:p>
          <a:p>
            <a:pPr lvl="1"/>
            <a:r>
              <a:rPr lang="ko-KR" altLang="en-US" dirty="0"/>
              <a:t>입력 받은 점수의 평균이 </a:t>
            </a:r>
            <a:r>
              <a:rPr lang="en-US" altLang="ko-KR" dirty="0"/>
              <a:t>60</a:t>
            </a:r>
            <a:r>
              <a:rPr lang="ko-KR" altLang="en-US" dirty="0"/>
              <a:t>점 미만이면 시험에 불합격이고</a:t>
            </a:r>
            <a:r>
              <a:rPr lang="en-US" altLang="ko-KR" dirty="0"/>
              <a:t>, </a:t>
            </a:r>
            <a:r>
              <a:rPr lang="ko-KR" altLang="en-US" dirty="0"/>
              <a:t>아닌 경우엔 합격이라고 알려 준다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이전 연습하기 </a:t>
            </a:r>
            <a:r>
              <a:rPr lang="en-US" altLang="ko-KR" dirty="0"/>
              <a:t>1</a:t>
            </a:r>
            <a:r>
              <a:rPr lang="ko-KR" altLang="en-US" dirty="0"/>
              <a:t>에 조건을 하나 더 추가하여</a:t>
            </a:r>
            <a:r>
              <a:rPr lang="en-US" altLang="ko-KR" dirty="0"/>
              <a:t>,</a:t>
            </a:r>
            <a:r>
              <a:rPr lang="ko-KR" altLang="en-US" dirty="0"/>
              <a:t> 합격 여부를 결정한다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 과목 중에 한 과목이라도 </a:t>
            </a:r>
            <a:r>
              <a:rPr lang="en-US" altLang="ko-KR" dirty="0"/>
              <a:t>50</a:t>
            </a:r>
            <a:r>
              <a:rPr lang="ko-KR" altLang="en-US" dirty="0"/>
              <a:t>점 미만이 있는 경우에는 평균이 </a:t>
            </a:r>
            <a:r>
              <a:rPr lang="en-US" altLang="ko-KR" dirty="0"/>
              <a:t>60</a:t>
            </a:r>
            <a:r>
              <a:rPr lang="ko-KR" altLang="en-US" dirty="0"/>
              <a:t>점이 넘는 경우라도 </a:t>
            </a:r>
            <a:r>
              <a:rPr lang="en-US" altLang="ko-KR" dirty="0"/>
              <a:t>“</a:t>
            </a:r>
            <a:r>
              <a:rPr lang="ko-KR" altLang="en-US" dirty="0"/>
              <a:t>과락</a:t>
            </a:r>
            <a:r>
              <a:rPr lang="en-US" altLang="ko-KR" dirty="0"/>
              <a:t>＂</a:t>
            </a:r>
            <a:r>
              <a:rPr lang="ko-KR" altLang="en-US" dirty="0"/>
              <a:t>이 되어 불합격이라고 알린다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43577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연습하기 </a:t>
            </a:r>
            <a:r>
              <a:rPr lang="en-US" altLang="ko-KR" sz="4000" dirty="0"/>
              <a:t>2, </a:t>
            </a:r>
            <a:r>
              <a:rPr lang="ko-KR" altLang="en-US" sz="4000" dirty="0"/>
              <a:t>풀이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316567" cy="4813714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 문제에서 미리 합격 조건을 정리하고 코딩</a:t>
            </a:r>
            <a:endParaRPr lang="en-US" altLang="ko-KR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이상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avg</a:t>
            </a:r>
            <a:r>
              <a:rPr lang="en-US" altLang="ko-KR" sz="2000" dirty="0">
                <a:solidFill>
                  <a:srgbClr val="FF0000"/>
                </a:solidFill>
              </a:rPr>
              <a:t> &gt;= 60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), </a:t>
            </a:r>
            <a:r>
              <a:rPr lang="en-US" altLang="ko-KR" sz="2000" dirty="0"/>
              <a:t>50</a:t>
            </a:r>
            <a:r>
              <a:rPr lang="ko-KR" altLang="en-US" sz="2000" dirty="0"/>
              <a:t>점 미만인 과목이 하나도 없어야 한다</a:t>
            </a:r>
            <a:r>
              <a:rPr lang="en-US" altLang="ko-KR" sz="2000" dirty="0"/>
              <a:t>(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&gt;= 50 and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&gt;= 50 and math &gt;=50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위의 조건이 아니면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r>
              <a:rPr lang="ko-KR" altLang="en-US" sz="2000" dirty="0">
                <a:sym typeface="Wingdings" panose="05000000000000000000" pitchFamily="2" charset="2"/>
              </a:rPr>
              <a:t>불합격이지만 평균이 </a:t>
            </a:r>
            <a:r>
              <a:rPr lang="en-US" altLang="ko-KR" sz="2000" dirty="0">
                <a:sym typeface="Wingdings" panose="05000000000000000000" pitchFamily="2" charset="2"/>
              </a:rPr>
              <a:t>60</a:t>
            </a:r>
            <a:r>
              <a:rPr lang="ko-KR" altLang="en-US" sz="2000" dirty="0">
                <a:sym typeface="Wingdings" panose="05000000000000000000" pitchFamily="2" charset="2"/>
              </a:rPr>
              <a:t>점 이상이면 과락으로 불합격</a:t>
            </a:r>
            <a:endParaRPr lang="en-US" altLang="ko-KR" sz="2000" dirty="0">
              <a:sym typeface="Wingdings" panose="05000000000000000000" pitchFamily="2" charset="2"/>
            </a:endParaRPr>
          </a:p>
          <a:p>
            <a:pPr lvl="1"/>
            <a:endParaRPr lang="en-US" altLang="ko-KR" sz="2000" dirty="0"/>
          </a:p>
          <a:p>
            <a:r>
              <a:rPr lang="ko-KR" altLang="en-US" dirty="0"/>
              <a:t>합격조건 확인 방법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sz="2000" dirty="0"/>
              <a:t>평균이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미만인 경우엔 과락 확인이 필요 없다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점 미만이면 불합격</a:t>
            </a:r>
            <a:r>
              <a:rPr lang="en-US" altLang="ko-KR" sz="2000" dirty="0"/>
              <a:t>, 60</a:t>
            </a:r>
            <a:r>
              <a:rPr lang="ko-KR" altLang="en-US" sz="2000" dirty="0"/>
              <a:t>점 이상일 때만 </a:t>
            </a:r>
            <a:r>
              <a:rPr lang="ko-KR" altLang="en-US" sz="2000" dirty="0" err="1"/>
              <a:t>과락여부</a:t>
            </a:r>
            <a:r>
              <a:rPr lang="ko-KR" altLang="en-US" sz="2000" dirty="0"/>
              <a:t> 확인한다</a:t>
            </a:r>
            <a:endParaRPr lang="en-US" altLang="ko-KR" sz="2000" dirty="0"/>
          </a:p>
          <a:p>
            <a:pPr lvl="1"/>
            <a:r>
              <a:rPr lang="ko-KR" altLang="en-US" sz="2000" dirty="0"/>
              <a:t>평균 </a:t>
            </a:r>
            <a:r>
              <a:rPr lang="en-US" altLang="ko-KR" sz="2000" dirty="0"/>
              <a:t>60</a:t>
            </a:r>
            <a:r>
              <a:rPr lang="ko-KR" altLang="en-US" sz="2000" dirty="0"/>
              <a:t>이상이라도</a:t>
            </a:r>
            <a:r>
              <a:rPr lang="en-US" altLang="ko-KR" sz="2000" dirty="0"/>
              <a:t>, </a:t>
            </a:r>
            <a:r>
              <a:rPr lang="ko-KR" altLang="en-US" sz="2000" dirty="0"/>
              <a:t>한과목이라도 과락이 있으면 불합격 </a:t>
            </a:r>
            <a:r>
              <a:rPr lang="en-US" altLang="ko-KR" sz="2000" dirty="0"/>
              <a:t>( </a:t>
            </a:r>
            <a:r>
              <a:rPr lang="en-US" altLang="ko-KR" sz="2000" dirty="0" err="1">
                <a:solidFill>
                  <a:srgbClr val="FF0000"/>
                </a:solidFill>
              </a:rPr>
              <a:t>kor</a:t>
            </a:r>
            <a:r>
              <a:rPr lang="en-US" altLang="ko-KR" sz="2000" dirty="0">
                <a:solidFill>
                  <a:srgbClr val="FF0000"/>
                </a:solidFill>
              </a:rPr>
              <a:t> &lt; 50 or </a:t>
            </a:r>
            <a:r>
              <a:rPr lang="en-US" altLang="ko-KR" sz="2000" dirty="0" err="1">
                <a:solidFill>
                  <a:srgbClr val="FF0000"/>
                </a:solidFill>
              </a:rPr>
              <a:t>eng</a:t>
            </a:r>
            <a:r>
              <a:rPr lang="en-US" altLang="ko-KR" sz="2000" dirty="0">
                <a:solidFill>
                  <a:srgbClr val="FF0000"/>
                </a:solidFill>
              </a:rPr>
              <a:t> &lt; 50 or math &lt; 50 </a:t>
            </a:r>
            <a:r>
              <a:rPr lang="en-US" altLang="ko-KR" sz="2000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372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sz="3200" dirty="0"/>
              <a:t>확장문자</a:t>
            </a:r>
            <a:r>
              <a:rPr kumimoji="1" lang="en-US" altLang="ko-KR" sz="3200" dirty="0"/>
              <a:t>(escape sequence)</a:t>
            </a:r>
            <a:r>
              <a:rPr kumimoji="1" lang="ko-KR" altLang="en-US" sz="3200" dirty="0"/>
              <a:t> 출력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C820E941-1E1F-5A42-854A-6378D45E02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088240"/>
              </p:ext>
            </p:extLst>
          </p:nvPr>
        </p:nvGraphicFramePr>
        <p:xfrm>
          <a:off x="1184472" y="1717627"/>
          <a:ext cx="6581959" cy="399391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462879">
                  <a:extLst>
                    <a:ext uri="{9D8B030D-6E8A-4147-A177-3AD203B41FA5}">
                      <a16:colId xmlns:a16="http://schemas.microsoft.com/office/drawing/2014/main" val="4081158432"/>
                    </a:ext>
                  </a:extLst>
                </a:gridCol>
                <a:gridCol w="4119080">
                  <a:extLst>
                    <a:ext uri="{9D8B030D-6E8A-4147-A177-3AD203B41FA5}">
                      <a16:colId xmlns:a16="http://schemas.microsoft.com/office/drawing/2014/main" val="135896789"/>
                    </a:ext>
                  </a:extLst>
                </a:gridCol>
              </a:tblGrid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이스케이프 문자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설명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59220798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＼n</a:t>
                      </a:r>
                      <a:endParaRPr lang="en-US" altLang="ko-KR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줄 바꿈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09717028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＼t</a:t>
                      </a:r>
                      <a:endParaRPr lang="en-US" altLang="ko-KR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탭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41762469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＼b</a:t>
                      </a:r>
                      <a:endParaRPr lang="en-US" altLang="ko-KR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백스페이스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836809959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r>
                        <a:rPr lang="en-US" altLang="ko-KR" sz="1500" u="none" strike="noStrike">
                          <a:effectLst/>
                        </a:rPr>
                        <a:t>000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u="none" strike="noStrike" dirty="0">
                          <a:effectLst/>
                        </a:rPr>
                        <a:t>Null</a:t>
                      </a:r>
                      <a:r>
                        <a:rPr lang="en-US" altLang="ko-KR" sz="1500" u="none" strike="noStrike" baseline="0" dirty="0">
                          <a:effectLst/>
                        </a:rPr>
                        <a:t> </a:t>
                      </a:r>
                      <a:r>
                        <a:rPr lang="ko-KR" altLang="en-US" sz="1500" u="none" strike="noStrike" dirty="0">
                          <a:effectLst/>
                        </a:rPr>
                        <a:t>문자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80287515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＼＼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998584636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＼</a:t>
                      </a:r>
                      <a:r>
                        <a:rPr lang="en-US" altLang="ko-KR" sz="1500" u="none" strike="noStrike">
                          <a:effectLst/>
                        </a:rPr>
                        <a:t>'</a:t>
                      </a:r>
                      <a:endParaRPr lang="ko-KR" altLang="en-US" sz="1500" b="0" i="0" u="none" strike="noStrike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작은따옴표</a:t>
                      </a:r>
                      <a:endParaRPr lang="ko-KR" altLang="en-US" sz="1500" b="0" i="0" u="none" strike="noStrike" dirty="0"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43441705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＼</a:t>
                      </a:r>
                      <a:r>
                        <a:rPr lang="en-US" altLang="ko-KR" sz="1500" u="none" strike="noStrike" dirty="0">
                          <a:effectLst/>
                        </a:rPr>
                        <a:t>"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큰따옴표</a:t>
                      </a:r>
                      <a:endParaRPr lang="ko-KR" alt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222464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＼r</a:t>
                      </a:r>
                      <a:endParaRPr lang="en-US" altLang="ko-KR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>
                          <a:effectLst/>
                        </a:rPr>
                        <a:t>줄 바꿈</a:t>
                      </a:r>
                      <a:r>
                        <a:rPr lang="en-US" altLang="ko-KR" sz="1500" u="none" strike="noStrike">
                          <a:effectLst/>
                        </a:rPr>
                        <a:t>, </a:t>
                      </a:r>
                      <a:r>
                        <a:rPr lang="ko-KR" altLang="en-US" sz="1500" u="none" strike="noStrike">
                          <a:effectLst/>
                        </a:rPr>
                        <a:t>커서를 앞으로 이동</a:t>
                      </a:r>
                      <a:endParaRPr lang="ko-KR" altLang="en-US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662809083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 dirty="0">
                          <a:effectLst/>
                        </a:rPr>
                        <a:t>＼f</a:t>
                      </a:r>
                      <a:endParaRPr lang="en-US" altLang="ko-KR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줄 바꿈</a:t>
                      </a:r>
                      <a:r>
                        <a:rPr lang="en-US" altLang="ko-KR" sz="1500" u="none" strike="noStrike" dirty="0">
                          <a:effectLst/>
                        </a:rPr>
                        <a:t>, </a:t>
                      </a:r>
                      <a:r>
                        <a:rPr lang="ko-KR" altLang="en-US" sz="1500" u="none" strike="noStrike" dirty="0">
                          <a:effectLst/>
                        </a:rPr>
                        <a:t>커서를 다음 줄로 이동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1972703052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＼a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 err="1">
                          <a:effectLst/>
                        </a:rPr>
                        <a:t>벨소리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3322231388"/>
                  </a:ext>
                </a:extLst>
              </a:tr>
              <a:tr h="3328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none" strike="noStrike">
                          <a:effectLst/>
                        </a:rPr>
                        <a:t>＼v</a:t>
                      </a:r>
                      <a:endParaRPr lang="en-US" altLang="ko-KR" sz="1500" b="0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u="none" strike="noStrike" dirty="0">
                          <a:effectLst/>
                        </a:rPr>
                        <a:t>수직 탭</a:t>
                      </a:r>
                      <a:endParaRPr lang="ko-KR" alt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5642" marR="75642" marT="37821" marB="37821" anchor="ctr"/>
                </a:tc>
                <a:extLst>
                  <a:ext uri="{0D108BD9-81ED-4DB2-BD59-A6C34878D82A}">
                    <a16:rowId xmlns:a16="http://schemas.microsoft.com/office/drawing/2014/main" val="25264285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27147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113" y="3686969"/>
            <a:ext cx="4533900" cy="927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7" y="1587860"/>
            <a:ext cx="7995427" cy="444938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587860"/>
            <a:ext cx="748724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평균과 과락 확인하여 합격여부 결정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합격조건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확인방법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 and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50 and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50 and math &gt;= 50 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과락과목도 없기 때문에 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 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이지만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미만 과락이 있어서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175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8" y="1587860"/>
            <a:ext cx="7781678" cy="447141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08000" y="1587860"/>
            <a:ext cx="7487244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3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개과목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평균과 과락 확인하여 합격여부 결정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##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합격조건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확인방법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영어성적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math = 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수학성적 입력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;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(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+ math) / 3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&gt;= 60: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kor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50 or </a:t>
            </a:r>
            <a:r>
              <a:rPr lang="en-US" altLang="ko-KR" sz="1600" dirty="0" err="1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eng</a:t>
            </a:r>
            <a:r>
              <a:rPr lang="en-US" altLang="ko-KR" sz="16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50 or math &lt; 50: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이지만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미만 과락이 있어서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과락과목도 없기 때문에 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성적 평균은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", 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avg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이며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불합격입니다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  <a:endParaRPr kumimoji="0"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97544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/>
              <a:t>받은 정수가 </a:t>
            </a:r>
            <a:r>
              <a:rPr lang="ko-KR" altLang="en-US" dirty="0"/>
              <a:t>음수이면 처리불가라고 출력하고</a:t>
            </a:r>
            <a:r>
              <a:rPr lang="en-US" altLang="ko-KR" dirty="0"/>
              <a:t>, </a:t>
            </a:r>
            <a:r>
              <a:rPr lang="ko-KR" altLang="en-US" dirty="0"/>
              <a:t>양수이면서 홀수이면 처리 가능</a:t>
            </a:r>
            <a:r>
              <a:rPr lang="en-US" altLang="ko-KR" dirty="0"/>
              <a:t>, </a:t>
            </a:r>
            <a:r>
              <a:rPr lang="ko-KR" altLang="en-US" dirty="0"/>
              <a:t>짝수이면 처리 불가라고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4980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957118" y="1616269"/>
            <a:ext cx="5305896" cy="29116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57118" y="1691872"/>
            <a:ext cx="5305896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int(input( “</a:t>
            </a:r>
            <a:r>
              <a:rPr lang="ko-KR" altLang="en-US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정수를 입력하세요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“))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&lt; 0: </a:t>
            </a: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처리불가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”) </a:t>
            </a:r>
          </a:p>
          <a:p>
            <a:pPr lvl="0" indent="209550" eaLnBrk="0" latinLnBrk="0" hangingPunct="0"/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</a:t>
            </a:r>
            <a:r>
              <a:rPr lang="en-US" altLang="ko-KR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num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% 2 == 1 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처리가능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”) 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 </a:t>
            </a:r>
          </a:p>
          <a:p>
            <a:pPr indent="209550" ea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print(“</a:t>
            </a:r>
            <a:r>
              <a:rPr lang="ko-KR" altLang="en-US" sz="160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처리불가</a:t>
            </a:r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 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43267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주머니에 얼마가 있는지 입력을 받고</a:t>
            </a:r>
            <a:r>
              <a:rPr lang="en-US" altLang="ko-KR" b="0" dirty="0"/>
              <a:t>,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r>
              <a:rPr lang="ko-KR" altLang="en-US" b="0" dirty="0"/>
              <a:t>    입력 받는 가격으로 구매 가능한 메뉴를 출력한다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EB6E6BF-CA64-9B45-98D2-D933DAECA760}"/>
              </a:ext>
            </a:extLst>
          </p:cNvPr>
          <p:cNvGraphicFramePr>
            <a:graphicFrameLocks noGrp="1"/>
          </p:cNvGraphicFramePr>
          <p:nvPr/>
        </p:nvGraphicFramePr>
        <p:xfrm>
          <a:off x="1260953" y="2699707"/>
          <a:ext cx="6096000" cy="222504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890725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013589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가격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메뉴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0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 이상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치킨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7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~17000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떡볶이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115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7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~14000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국밥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2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~7000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한정식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1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r>
                        <a:rPr lang="en-US" altLang="ko-KR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000</a:t>
                      </a:r>
                      <a:r>
                        <a:rPr lang="ko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 미만</a:t>
                      </a:r>
                      <a:endParaRPr lang="ko-Kore-KR" altLang="en-US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짜장면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597739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17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45459" y="1627735"/>
            <a:ext cx="5719153" cy="38270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95893" y="1853248"/>
            <a:ext cx="5947105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pocket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(input(“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주머니에 얼마가 있나요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?”))</a:t>
            </a:r>
            <a:endParaRPr lang="en" altLang="ko-Kore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endParaRPr lang="en" altLang="ko-Kore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pocket &gt;= 17000: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치킨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 pocket &gt;= 14000: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떡볶이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 pocket &gt;= 7000: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국밥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lang="en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</a:t>
            </a:r>
            <a:r>
              <a:rPr lang="en" altLang="ko-Kore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pocket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&gt;=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5000</a:t>
            </a:r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한정식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:</a:t>
            </a:r>
          </a:p>
          <a:p>
            <a:pPr lvl="0" eaLnBrk="0" latinLnBrk="0" hangingPunct="0"/>
            <a:r>
              <a:rPr lang="en" altLang="ko-Kore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짜장면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948EEA-5632-9E44-AB21-8DD4F3785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222" y="3508429"/>
            <a:ext cx="3570779" cy="9335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21464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다양하게 활용하기</a:t>
            </a:r>
            <a:endParaRPr lang="en-US" altLang="ko-KR" dirty="0"/>
          </a:p>
          <a:p>
            <a:pPr lvl="1"/>
            <a:r>
              <a:rPr lang="ko-KR" altLang="en-US" dirty="0"/>
              <a:t>같은 조건절이라도 논리적인 구성에 따라 표현하는 방법이 다름</a:t>
            </a:r>
            <a:endParaRPr lang="en-US" altLang="ko-KR" dirty="0"/>
          </a:p>
          <a:p>
            <a:r>
              <a:rPr lang="ko-KR" altLang="en-US" dirty="0"/>
              <a:t>기본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ko-KR" altLang="en-US" dirty="0" err="1"/>
              <a:t>조건문</a:t>
            </a:r>
            <a:r>
              <a:rPr lang="ko-KR" altLang="en-US" dirty="0"/>
              <a:t> 사용해 보기</a:t>
            </a:r>
            <a:endParaRPr lang="en-US" altLang="ko-KR" dirty="0"/>
          </a:p>
          <a:p>
            <a:pPr lvl="1"/>
            <a:r>
              <a:rPr lang="en-US" altLang="ko-KR" dirty="0"/>
              <a:t>if, </a:t>
            </a:r>
            <a:r>
              <a:rPr lang="en-US" altLang="ko-KR" dirty="0" err="1"/>
              <a:t>elif</a:t>
            </a:r>
            <a:r>
              <a:rPr lang="en-US" altLang="ko-KR" dirty="0"/>
              <a:t>, else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76732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조건절에서</a:t>
            </a:r>
            <a:r>
              <a:rPr lang="ko-KR" altLang="en-US" dirty="0"/>
              <a:t> 논리연산자를 활용하여 여러 개의 조건을 사용하는 예를 </a:t>
            </a:r>
            <a:r>
              <a:rPr lang="ko-KR" altLang="en-US" dirty="0" err="1"/>
              <a:t>드시오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20834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389009" y="2686234"/>
            <a:ext cx="713983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3600" b="1" dirty="0" err="1">
                <a:solidFill>
                  <a:schemeClr val="bg1"/>
                </a:solidFill>
              </a:rPr>
              <a:t>조건문</a:t>
            </a:r>
            <a:r>
              <a:rPr lang="ko-KR" altLang="en-US" sz="3600" b="1" dirty="0">
                <a:solidFill>
                  <a:schemeClr val="bg1"/>
                </a:solidFill>
              </a:rPr>
              <a:t> 연습</a:t>
            </a:r>
            <a:r>
              <a:rPr lang="en-US" altLang="ko-KR" sz="3600" b="1" dirty="0">
                <a:solidFill>
                  <a:schemeClr val="bg1"/>
                </a:solidFill>
              </a:rPr>
              <a:t>2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r>
              <a:rPr lang="en-US" altLang="ko-KR" sz="3600" b="1" dirty="0">
                <a:solidFill>
                  <a:schemeClr val="bg1"/>
                </a:solidFill>
              </a:rPr>
              <a:t>:</a:t>
            </a:r>
            <a:r>
              <a:rPr lang="ko-KR" altLang="en-US" sz="3600" b="1" dirty="0">
                <a:solidFill>
                  <a:schemeClr val="bg1"/>
                </a:solidFill>
              </a:rPr>
              <a:t> </a:t>
            </a:r>
            <a:br>
              <a:rPr lang="en-US" altLang="ko-KR" sz="3600" b="1" dirty="0">
                <a:solidFill>
                  <a:schemeClr val="bg1"/>
                </a:solidFill>
              </a:rPr>
            </a:br>
            <a:r>
              <a:rPr lang="ko-KR" altLang="en-US" sz="3600" b="1" dirty="0">
                <a:solidFill>
                  <a:schemeClr val="bg1"/>
                </a:solidFill>
              </a:rPr>
              <a:t>논리연산자로 여러 개 조건 표현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128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31CD2C9E-A34B-EC9D-DBE1-BEE4938628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214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논리연산자를 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r>
              <a:rPr lang="ko-KR" altLang="en-US" dirty="0"/>
              <a:t>연습문제를 통해 복합적인 </a:t>
            </a:r>
            <a:r>
              <a:rPr lang="ko-KR" altLang="en-US" dirty="0" err="1"/>
              <a:t>조건문</a:t>
            </a:r>
            <a:r>
              <a:rPr lang="ko-KR" altLang="en-US" dirty="0"/>
              <a:t> 익히기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53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8659290" cy="1400530"/>
          </a:xfrm>
        </p:spPr>
        <p:txBody>
          <a:bodyPr/>
          <a:lstStyle/>
          <a:p>
            <a:r>
              <a:rPr kumimoji="1" lang="ko-Kore-KR" altLang="en-US" sz="3200" dirty="0"/>
              <a:t>확장문자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(escape sequence)</a:t>
            </a:r>
            <a:r>
              <a:rPr kumimoji="1" lang="ko-KR" altLang="en-US" sz="3200" dirty="0"/>
              <a:t> 예제 </a:t>
            </a:r>
            <a:r>
              <a:rPr kumimoji="1" lang="en-US" altLang="ko-KR" sz="3200" dirty="0"/>
              <a:t>1</a:t>
            </a:r>
            <a:endParaRPr kumimoji="1" lang="ko-Kore-KR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74" y="1937941"/>
            <a:ext cx="4988271" cy="436453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9971C-4036-7541-8DE1-23840B9B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877" y="2099650"/>
            <a:ext cx="4639429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print(”apple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&gt;&gt;&gt;print("apple \</a:t>
            </a:r>
            <a:r>
              <a:rPr lang="en" altLang="ko-Kore-KR" sz="1600" dirty="0" err="1"/>
              <a:t>nbanana</a:t>
            </a:r>
            <a:r>
              <a:rPr lang="en" altLang="ko-Kore-KR" sz="1600" dirty="0"/>
              <a:t>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print("apple \</a:t>
            </a:r>
            <a:r>
              <a:rPr lang="en" altLang="ko-Kore-KR" sz="1600" dirty="0" err="1"/>
              <a:t>tbanana</a:t>
            </a:r>
            <a:r>
              <a:rPr lang="en" altLang="ko-Kore-KR" sz="1600" dirty="0"/>
              <a:t>") </a:t>
            </a:r>
            <a:endParaRPr lang="en-US" altLang="ko-Kore-KR" sz="1600" i="1" dirty="0"/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	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print(”a\</a:t>
            </a:r>
            <a:r>
              <a:rPr lang="en" altLang="ko-Kore-KR" sz="1600" dirty="0" err="1"/>
              <a:t>bpple</a:t>
            </a:r>
            <a:r>
              <a:rPr lang="en" altLang="ko-Kore-KR" sz="1600" dirty="0"/>
              <a:t>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pple banana</a:t>
            </a:r>
          </a:p>
          <a:p>
            <a:r>
              <a:rPr lang="en" altLang="ko-Kore-KR" sz="1600" dirty="0"/>
              <a:t> </a:t>
            </a:r>
          </a:p>
          <a:p>
            <a:r>
              <a:rPr lang="en" altLang="ko-Kore-KR" sz="1600" dirty="0"/>
              <a:t>&gt;&gt;&gt; print("\\apple banana\\") </a:t>
            </a:r>
            <a:endParaRPr lang="en" altLang="ko-Kore-KR" sz="1600" i="1" dirty="0"/>
          </a:p>
          <a:p>
            <a:r>
              <a:rPr lang="en" altLang="ko-Kore-KR" sz="1600" dirty="0">
                <a:solidFill>
                  <a:schemeClr val="accent2"/>
                </a:solidFill>
              </a:rPr>
              <a:t> \ apple banana\</a:t>
            </a:r>
            <a:endParaRPr lang="en-US" altLang="ko-KR" sz="16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041848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두가지 이상 조건절 한번에 쓰기</a:t>
            </a:r>
            <a:endParaRPr lang="ko-KR" altLang="en-US" dirty="0"/>
          </a:p>
        </p:txBody>
      </p:sp>
      <p:sp>
        <p:nvSpPr>
          <p:cNvPr id="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0 &lt; x &lt; 10 </a:t>
            </a:r>
          </a:p>
          <a:p>
            <a:pPr lvl="1"/>
            <a:r>
              <a:rPr lang="en-US" altLang="ko-KR" dirty="0"/>
              <a:t>if x &gt; 0 and x &lt; 10 :</a:t>
            </a:r>
          </a:p>
          <a:p>
            <a:pPr lvl="1"/>
            <a:r>
              <a:rPr lang="en-US" altLang="ko-KR" dirty="0">
                <a:solidFill>
                  <a:srgbClr val="C00000"/>
                </a:solidFill>
              </a:rPr>
              <a:t>if 0 &lt; x &lt; 10</a:t>
            </a:r>
            <a:r>
              <a:rPr lang="en-US" altLang="ko-KR" dirty="0"/>
              <a:t>: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x &lt; 0 or y &lt; 0</a:t>
            </a:r>
          </a:p>
          <a:p>
            <a:pPr lvl="1"/>
            <a:r>
              <a:rPr lang="en-US" altLang="ko-KR" dirty="0"/>
              <a:t>if x &lt; 0 or y &lt; 0 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if a &lt; 50 and b &lt; 50 and c &lt; 50 :</a:t>
            </a:r>
          </a:p>
          <a:p>
            <a:endParaRPr lang="en-US" altLang="ko-KR" dirty="0"/>
          </a:p>
          <a:p>
            <a:r>
              <a:rPr lang="en-US" altLang="ko-KR" dirty="0"/>
              <a:t>if a &gt;= 50 or b &gt;= 50 or c &gt;= 50 :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5529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2</a:t>
            </a:r>
            <a:r>
              <a:rPr lang="ko-KR" altLang="en-US" sz="4000" dirty="0"/>
              <a:t>가지 이상 </a:t>
            </a:r>
            <a:r>
              <a:rPr lang="ko-KR" altLang="en-US" sz="4000" dirty="0" err="1"/>
              <a:t>조건절</a:t>
            </a:r>
            <a:r>
              <a:rPr lang="ko-KR" altLang="en-US" sz="4000" dirty="0"/>
              <a:t> 쓰기</a:t>
            </a:r>
            <a:r>
              <a:rPr lang="en-US" altLang="ko-KR" sz="4000" dirty="0"/>
              <a:t>, </a:t>
            </a:r>
            <a:r>
              <a:rPr lang="ko-KR" altLang="en-US" sz="4000" dirty="0"/>
              <a:t>예제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입력 받은 월이 </a:t>
            </a:r>
            <a:r>
              <a:rPr lang="en-US" altLang="ko-KR" dirty="0"/>
              <a:t>1</a:t>
            </a:r>
            <a:r>
              <a:rPr lang="ko-KR" altLang="en-US" dirty="0"/>
              <a:t>월과 </a:t>
            </a:r>
            <a:r>
              <a:rPr lang="en-US" altLang="ko-KR" dirty="0"/>
              <a:t>12</a:t>
            </a:r>
            <a:r>
              <a:rPr lang="ko-KR" altLang="en-US" dirty="0"/>
              <a:t>월 사이가 아닌 다른</a:t>
            </a:r>
            <a:r>
              <a:rPr lang="en-US" altLang="ko-KR" dirty="0"/>
              <a:t> </a:t>
            </a:r>
            <a:r>
              <a:rPr lang="ko-KR" altLang="en-US" dirty="0"/>
              <a:t>값이 입력된 경우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month &lt; ’1’ or month &gt; ’12’ :     ## </a:t>
            </a:r>
            <a:r>
              <a:rPr lang="ko-KR" altLang="en-US" dirty="0"/>
              <a:t>문자열인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endParaRPr lang="en-US" altLang="ko-KR" dirty="0"/>
          </a:p>
          <a:p>
            <a:pPr lvl="1"/>
            <a:r>
              <a:rPr lang="en-US" altLang="ko-KR" dirty="0"/>
              <a:t>if month &lt; 1 or month &gt; 12 :         ## </a:t>
            </a:r>
            <a:r>
              <a:rPr lang="ko-KR" altLang="en-US" dirty="0"/>
              <a:t>정수인 경우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수강생 중 여학생이면서</a:t>
            </a:r>
            <a:r>
              <a:rPr lang="en-US" altLang="ko-KR" dirty="0"/>
              <a:t>, </a:t>
            </a:r>
            <a:r>
              <a:rPr lang="ko-KR" altLang="en-US" dirty="0"/>
              <a:t>주소지가 경기도인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sex == ‘2’ and </a:t>
            </a:r>
            <a:r>
              <a:rPr lang="en-US" altLang="ko-KR" dirty="0" err="1"/>
              <a:t>addr</a:t>
            </a:r>
            <a:r>
              <a:rPr lang="en-US" altLang="ko-KR" dirty="0"/>
              <a:t> == ‘</a:t>
            </a:r>
            <a:r>
              <a:rPr lang="ko-KR" altLang="en-US" dirty="0"/>
              <a:t>경기</a:t>
            </a:r>
            <a:r>
              <a:rPr lang="en-US" altLang="ko-KR" dirty="0"/>
              <a:t>’ :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기말고사 성적이 평균보다 높고</a:t>
            </a:r>
            <a:r>
              <a:rPr lang="en-US" altLang="ko-KR" dirty="0"/>
              <a:t>, </a:t>
            </a:r>
            <a:r>
              <a:rPr lang="ko-KR" altLang="en-US" dirty="0" err="1"/>
              <a:t>전체성적이</a:t>
            </a:r>
            <a:r>
              <a:rPr lang="ko-KR" altLang="en-US" dirty="0"/>
              <a:t> </a:t>
            </a:r>
            <a:r>
              <a:rPr lang="en-US" altLang="ko-KR" dirty="0"/>
              <a:t>60</a:t>
            </a:r>
            <a:r>
              <a:rPr lang="ko-KR" altLang="en-US" dirty="0"/>
              <a:t>점 미만인 인원 확인하는 </a:t>
            </a:r>
            <a:r>
              <a:rPr lang="ko-KR" altLang="en-US" dirty="0" err="1"/>
              <a:t>조건절</a:t>
            </a:r>
            <a:endParaRPr lang="en-US" altLang="ko-KR" dirty="0"/>
          </a:p>
          <a:p>
            <a:pPr lvl="1"/>
            <a:r>
              <a:rPr lang="en-US" altLang="ko-KR" dirty="0"/>
              <a:t>if final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en-US" altLang="ko-KR" dirty="0" err="1"/>
              <a:t>avg</a:t>
            </a:r>
            <a:r>
              <a:rPr lang="en-US" altLang="ko-KR" dirty="0"/>
              <a:t> and total &lt; 60 :</a:t>
            </a:r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7160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955648"/>
            <a:ext cx="6711654" cy="419548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지수를</a:t>
            </a:r>
            <a:r>
              <a:rPr lang="en-US" altLang="ko-KR" dirty="0"/>
              <a:t> </a:t>
            </a:r>
            <a:r>
              <a:rPr lang="ko-KR" altLang="en-US" dirty="0"/>
              <a:t>기준으로 현재 건강상태를 알려준다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키와 몸무게는 입력 받아서 처리한다</a:t>
            </a:r>
            <a:endParaRPr lang="en-US" altLang="ko-KR" dirty="0"/>
          </a:p>
          <a:p>
            <a:pPr lvl="1"/>
            <a:r>
              <a:rPr lang="ko-KR" altLang="en-US" dirty="0"/>
              <a:t>키의 </a:t>
            </a:r>
            <a:r>
              <a:rPr lang="ko-KR" altLang="en-US" dirty="0" err="1"/>
              <a:t>변수명은</a:t>
            </a:r>
            <a:r>
              <a:rPr lang="en-US" altLang="ko-KR" dirty="0"/>
              <a:t> “height” </a:t>
            </a:r>
            <a:r>
              <a:rPr lang="ko-KR" altLang="en-US" dirty="0"/>
              <a:t>사용한다</a:t>
            </a:r>
            <a:endParaRPr lang="en-US" altLang="ko-KR" dirty="0"/>
          </a:p>
          <a:p>
            <a:pPr lvl="1"/>
            <a:r>
              <a:rPr lang="ko-KR" altLang="en-US" dirty="0"/>
              <a:t>몸무게의 </a:t>
            </a:r>
            <a:r>
              <a:rPr lang="ko-KR" altLang="en-US" dirty="0" err="1"/>
              <a:t>변수명은</a:t>
            </a:r>
            <a:r>
              <a:rPr lang="en-US" altLang="ko-KR" dirty="0"/>
              <a:t> “weight” </a:t>
            </a:r>
            <a:r>
              <a:rPr lang="ko-KR" altLang="en-US" dirty="0"/>
              <a:t>사용한다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28928" y="2347976"/>
          <a:ext cx="6096000" cy="259588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BMI</a:t>
                      </a:r>
                      <a:r>
                        <a:rPr lang="en-US" altLang="ko-KR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지수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&lt; 18.5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저체중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18.5 ~ 22.9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정상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 ~ 24.9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과체중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25 ~ 29.9</a:t>
                      </a:r>
                      <a:r>
                        <a:rPr lang="en-US" altLang="ko-KR" sz="1600" baseline="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비만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30 ~ 39.9 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비만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 latinLnBrk="1">
                        <a:buFont typeface="Wingdings" panose="05000000000000000000" pitchFamily="2" charset="2"/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&gt; 40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심각한비만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III</a:t>
                      </a:r>
                      <a:endParaRPr lang="ko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01692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000" dirty="0"/>
              <a:t>연습하기 </a:t>
            </a:r>
            <a:r>
              <a:rPr lang="en-US" altLang="ko-KR" sz="4000" dirty="0"/>
              <a:t>1, </a:t>
            </a:r>
            <a:r>
              <a:rPr lang="ko-KR" altLang="en-US" sz="4000" dirty="0"/>
              <a:t>미리 생각해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endParaRPr lang="en-US" altLang="ko-KR" dirty="0"/>
          </a:p>
          <a:p>
            <a:pPr lvl="1"/>
            <a:r>
              <a:rPr lang="ko-KR" altLang="en-US" dirty="0"/>
              <a:t>키와 몸무게를 입력 받는다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ko-KR" altLang="en-US" dirty="0" err="1"/>
              <a:t>지수값이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 그룹으로 나뉘어져 분류하는 내용이 다르다</a:t>
            </a:r>
            <a:endParaRPr lang="en-US" altLang="ko-KR" dirty="0"/>
          </a:p>
          <a:p>
            <a:pPr lvl="1"/>
            <a:r>
              <a:rPr lang="ko-KR" altLang="en-US" dirty="0" err="1"/>
              <a:t>조건문</a:t>
            </a:r>
            <a:r>
              <a:rPr lang="ko-KR" altLang="en-US" dirty="0"/>
              <a:t> 중에 </a:t>
            </a:r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ko-KR" altLang="en-US" dirty="0"/>
              <a:t>문 사용이 필요하다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75503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12805" y="1587860"/>
            <a:ext cx="7941418" cy="46369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39892" y="1772685"/>
            <a:ext cx="748724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height = float(input("</a:t>
            </a:r>
            <a:r>
              <a:rPr lang="ko-KR" altLang="en-US" sz="1400" dirty="0">
                <a:cs typeface="Consolas" panose="020B0609020204030204" pitchFamily="49" charset="0"/>
              </a:rPr>
              <a:t>키를 </a:t>
            </a:r>
            <a:r>
              <a:rPr lang="en-US" altLang="ko-KR" sz="1400" dirty="0">
                <a:cs typeface="Consolas" panose="020B0609020204030204" pitchFamily="49" charset="0"/>
              </a:rPr>
              <a:t>m </a:t>
            </a:r>
            <a:r>
              <a:rPr lang="ko-KR" altLang="en-US" sz="1400" dirty="0"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weight = float(input("</a:t>
            </a:r>
            <a:r>
              <a:rPr lang="ko-KR" altLang="en-US" sz="1400" dirty="0">
                <a:cs typeface="Consolas" panose="020B0609020204030204" pitchFamily="49" charset="0"/>
              </a:rPr>
              <a:t>몸무게를 </a:t>
            </a:r>
            <a:r>
              <a:rPr lang="en-US" altLang="ko-KR" sz="1400" dirty="0">
                <a:cs typeface="Consolas" panose="020B0609020204030204" pitchFamily="49" charset="0"/>
              </a:rPr>
              <a:t>kg </a:t>
            </a:r>
            <a:r>
              <a:rPr lang="ko-KR" altLang="en-US" sz="1400" dirty="0">
                <a:cs typeface="Consolas" panose="020B0609020204030204" pitchFamily="49" charset="0"/>
              </a:rPr>
              <a:t>단위로 입력해 주세요</a:t>
            </a:r>
            <a:r>
              <a:rPr lang="en-US" altLang="ko-KR" sz="1400" dirty="0">
                <a:cs typeface="Consolas" panose="020B0609020204030204" pitchFamily="49" charset="0"/>
              </a:rPr>
              <a:t>; "))</a:t>
            </a:r>
          </a:p>
          <a:p>
            <a:pPr lvl="0" eaLnBrk="0" latinLnBrk="0" hangingPunct="0"/>
            <a:endParaRPr lang="en-US" altLang="ko-KR" sz="1400" dirty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= weight / (height * height)</a:t>
            </a:r>
          </a:p>
          <a:p>
            <a:pPr lvl="0" eaLnBrk="0" latinLnBrk="0" hangingPunct="0"/>
            <a:endParaRPr lang="en-US" altLang="ko-KR" sz="1400" dirty="0">
              <a:cs typeface="Consolas" panose="020B0609020204030204" pitchFamily="49" charset="0"/>
            </a:endParaRP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if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18.5: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저체중</a:t>
            </a:r>
            <a:r>
              <a:rPr lang="ko-KR" altLang="en-US" sz="1400" dirty="0"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23: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정상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25: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과체중</a:t>
            </a:r>
            <a:r>
              <a:rPr lang="ko-KR" altLang="en-US" sz="1400" dirty="0">
                <a:cs typeface="Consolas" panose="020B0609020204030204" pitchFamily="49" charset="0"/>
              </a:rPr>
              <a:t> 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30: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cs typeface="Consolas" panose="020B0609020204030204" pitchFamily="49" charset="0"/>
              </a:rPr>
              <a:t>1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 err="1"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 &lt; 40: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>
                <a:cs typeface="Consolas" panose="020B0609020204030204" pitchFamily="49" charset="0"/>
              </a:rPr>
              <a:t>비만</a:t>
            </a:r>
            <a:r>
              <a:rPr lang="en-US" altLang="ko-KR" sz="1400" dirty="0">
                <a:cs typeface="Consolas" panose="020B0609020204030204" pitchFamily="49" charset="0"/>
              </a:rPr>
              <a:t>2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else:</a:t>
            </a:r>
          </a:p>
          <a:p>
            <a:pPr lvl="0" eaLnBrk="0" latinLnBrk="0" hangingPunct="0"/>
            <a:r>
              <a:rPr lang="en-US" altLang="ko-KR" sz="1400" dirty="0">
                <a:cs typeface="Consolas" panose="020B0609020204030204" pitchFamily="49" charset="0"/>
              </a:rPr>
              <a:t>    print("BMI </a:t>
            </a:r>
            <a:r>
              <a:rPr lang="ko-KR" altLang="en-US" sz="1400" dirty="0">
                <a:cs typeface="Consolas" panose="020B0609020204030204" pitchFamily="49" charset="0"/>
              </a:rPr>
              <a:t>지수는 </a:t>
            </a:r>
            <a:r>
              <a:rPr lang="en-US" altLang="ko-KR" sz="1400" dirty="0">
                <a:cs typeface="Consolas" panose="020B0609020204030204" pitchFamily="49" charset="0"/>
              </a:rPr>
              <a:t>", </a:t>
            </a:r>
            <a:r>
              <a:rPr lang="en-US" altLang="ko-KR" sz="1400" dirty="0" err="1">
                <a:cs typeface="Consolas" panose="020B0609020204030204" pitchFamily="49" charset="0"/>
              </a:rPr>
              <a:t>bmi</a:t>
            </a:r>
            <a:r>
              <a:rPr lang="en-US" altLang="ko-KR" sz="1400" dirty="0">
                <a:cs typeface="Consolas" panose="020B0609020204030204" pitchFamily="49" charset="0"/>
              </a:rPr>
              <a:t>, "</a:t>
            </a:r>
            <a:r>
              <a:rPr lang="ko-KR" altLang="en-US" sz="1400" dirty="0">
                <a:cs typeface="Consolas" panose="020B0609020204030204" pitchFamily="49" charset="0"/>
              </a:rPr>
              <a:t>이며</a:t>
            </a:r>
            <a:r>
              <a:rPr lang="en-US" altLang="ko-KR" sz="1400" dirty="0">
                <a:cs typeface="Consolas" panose="020B0609020204030204" pitchFamily="49" charset="0"/>
              </a:rPr>
              <a:t>, </a:t>
            </a:r>
            <a:r>
              <a:rPr lang="ko-KR" altLang="en-US" sz="1400" dirty="0" err="1">
                <a:cs typeface="Consolas" panose="020B0609020204030204" pitchFamily="49" charset="0"/>
              </a:rPr>
              <a:t>심각한비만</a:t>
            </a:r>
            <a:r>
              <a:rPr lang="en-US" altLang="ko-KR" sz="1400" dirty="0">
                <a:cs typeface="Consolas" panose="020B0609020204030204" pitchFamily="49" charset="0"/>
              </a:rPr>
              <a:t>3 </a:t>
            </a:r>
            <a:r>
              <a:rPr lang="ko-KR" altLang="en-US" sz="1400" dirty="0">
                <a:cs typeface="Consolas" panose="020B0609020204030204" pitchFamily="49" charset="0"/>
              </a:rPr>
              <a:t>상태입니다</a:t>
            </a:r>
            <a:r>
              <a:rPr lang="en-US" altLang="ko-KR" sz="1400" dirty="0"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0038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# </a:t>
            </a:r>
            <a:r>
              <a:rPr lang="ko-KR" altLang="en-US"/>
              <a:t>점수로 부터 학점 부여하기</a:t>
            </a:r>
            <a:endParaRPr lang="en-US" altLang="ko-KR"/>
          </a:p>
          <a:p>
            <a:r>
              <a:rPr lang="en-US" altLang="ko-KR"/>
              <a:t># </a:t>
            </a:r>
            <a:r>
              <a:rPr lang="ko-KR" altLang="en-US"/>
              <a:t>학점 기준</a:t>
            </a:r>
            <a:endParaRPr lang="en-US" altLang="ko-KR"/>
          </a:p>
          <a:p>
            <a:pPr lvl="1"/>
            <a:r>
              <a:rPr lang="en-US" altLang="ko-KR"/>
              <a:t># 80~100; A</a:t>
            </a:r>
          </a:p>
          <a:p>
            <a:pPr lvl="1"/>
            <a:r>
              <a:rPr lang="en-US" altLang="ko-KR"/>
              <a:t># 60~79  ; B</a:t>
            </a:r>
          </a:p>
          <a:p>
            <a:pPr lvl="1"/>
            <a:r>
              <a:rPr lang="en-US" altLang="ko-KR"/>
              <a:t># 50~59  ; C</a:t>
            </a:r>
          </a:p>
          <a:p>
            <a:pPr lvl="1"/>
            <a:r>
              <a:rPr lang="en-US" altLang="ko-KR"/>
              <a:t># 50 </a:t>
            </a:r>
            <a:r>
              <a:rPr lang="ko-KR" altLang="en-US"/>
              <a:t>이하</a:t>
            </a:r>
            <a:r>
              <a:rPr lang="en-US" altLang="ko-KR"/>
              <a:t> ; F</a:t>
            </a:r>
          </a:p>
          <a:p>
            <a:r>
              <a:rPr lang="ko-KR" altLang="en-US"/>
              <a:t>사용자로부터 점수 입력 받기</a:t>
            </a:r>
            <a:endParaRPr lang="en-US" altLang="ko-KR"/>
          </a:p>
          <a:p>
            <a:pPr lvl="1"/>
            <a:r>
              <a:rPr lang="ko-KR" altLang="en-US"/>
              <a:t>변수에 저장하여 사용한다</a:t>
            </a:r>
            <a:endParaRPr lang="en-US" altLang="ko-KR"/>
          </a:p>
          <a:p>
            <a:r>
              <a:rPr lang="ko-KR" altLang="en-US"/>
              <a:t>화면에 학점 출력하기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02366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코드와 결과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93486" y="1611176"/>
            <a:ext cx="6432608" cy="442970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628650" y="1850902"/>
            <a:ext cx="656981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##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학점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부여하기</a:t>
            </a:r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score = </a:t>
            </a:r>
            <a:r>
              <a:rPr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(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input("input your score: "))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score &gt;= 80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"A"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 60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"B"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 50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"C"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grade = "F"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print("your score is", score, "and then grade is", grade)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274" y="3168399"/>
            <a:ext cx="5382240" cy="147633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28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생년월일을 입력 받는다</a:t>
            </a:r>
            <a:endParaRPr lang="en-US" altLang="ko-KR" dirty="0"/>
          </a:p>
          <a:p>
            <a:pPr lvl="1"/>
            <a:r>
              <a:rPr lang="ko-KR" altLang="en-US" dirty="0"/>
              <a:t>오늘을 기준으로 만으로 나이를 계산하여 결과를 알려 준다</a:t>
            </a:r>
            <a:endParaRPr lang="en-US" altLang="ko-KR" dirty="0"/>
          </a:p>
          <a:p>
            <a:pPr lvl="1"/>
            <a:r>
              <a:rPr lang="ko-KR" altLang="en-US" dirty="0"/>
              <a:t>오늘보다 이후 날이 입력되면 </a:t>
            </a:r>
            <a:r>
              <a:rPr lang="en-US" altLang="ko-KR" dirty="0"/>
              <a:t>“</a:t>
            </a:r>
            <a:r>
              <a:rPr lang="ko-KR" altLang="en-US" dirty="0"/>
              <a:t>나이를 계산할 수 없습니다</a:t>
            </a:r>
            <a:r>
              <a:rPr lang="en-US" altLang="ko-KR" dirty="0"/>
              <a:t>＂</a:t>
            </a:r>
            <a:r>
              <a:rPr lang="ko-KR" altLang="en-US" dirty="0"/>
              <a:t>라고 알려준다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10231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4"/>
            <a:ext cx="5466519" cy="479341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914826" y="1926600"/>
            <a:ext cx="4887869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Birthdate = input(“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생년월일을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입력하세요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Year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= Birthdate[ 0 : 4 ]</a:t>
            </a:r>
          </a:p>
          <a:p>
            <a:pPr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Month = Birthdate[ 4 : 6 ]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Day = Birthdate[ 6 : ]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오늘이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20231001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로 가정</a:t>
            </a:r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Birthdate &gt; “20231001”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나이를 계산할 수 없습니다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age = 2023 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-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(Year)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if Month &gt; “10”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    age = age - 1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당신의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“, age, “ 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입니다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”)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40003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EC7D5-C6DA-4DF2-A74D-4E4796C7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D1AA7-1071-40BB-997D-4F001E94B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567544" cy="4195481"/>
          </a:xfrm>
        </p:spPr>
        <p:txBody>
          <a:bodyPr/>
          <a:lstStyle/>
          <a:p>
            <a:r>
              <a:rPr lang="ko-KR" altLang="en-US" dirty="0"/>
              <a:t>온도를</a:t>
            </a:r>
            <a:r>
              <a:rPr lang="en-US" altLang="ko-KR" dirty="0"/>
              <a:t> </a:t>
            </a:r>
            <a:r>
              <a:rPr lang="ko-KR" altLang="en-US" dirty="0"/>
              <a:t>입력 받는다</a:t>
            </a:r>
            <a:endParaRPr lang="en-US" altLang="ko-KR" dirty="0"/>
          </a:p>
          <a:p>
            <a:r>
              <a:rPr lang="ko-KR" altLang="en-US" dirty="0"/>
              <a:t>온도가 </a:t>
            </a:r>
            <a:r>
              <a:rPr lang="ko-KR" altLang="en-US" dirty="0" err="1"/>
              <a:t>섭씨면</a:t>
            </a:r>
            <a:r>
              <a:rPr lang="ko-KR" altLang="en-US" dirty="0"/>
              <a:t> </a:t>
            </a:r>
            <a:r>
              <a:rPr lang="en-US" altLang="ko-KR" dirty="0"/>
              <a:t>C, </a:t>
            </a:r>
            <a:r>
              <a:rPr lang="ko-KR" altLang="en-US" dirty="0" err="1"/>
              <a:t>화씨면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/>
              <a:t>를 입력 받는다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섭씨</a:t>
            </a:r>
            <a:r>
              <a:rPr lang="en-US" altLang="ko-KR" dirty="0"/>
              <a:t>(°C)</a:t>
            </a:r>
            <a:r>
              <a:rPr lang="ko-KR" altLang="en-US" dirty="0"/>
              <a:t> 온도를 입력하면 화씨</a:t>
            </a:r>
            <a:r>
              <a:rPr lang="en-US" altLang="ko-KR" dirty="0"/>
              <a:t>(°F)</a:t>
            </a:r>
            <a:r>
              <a:rPr lang="ko-KR" altLang="en-US" dirty="0"/>
              <a:t> 온도로</a:t>
            </a:r>
            <a:endParaRPr lang="en-US" altLang="ko-KR" dirty="0"/>
          </a:p>
          <a:p>
            <a:r>
              <a:rPr lang="ko-KR" altLang="en-US" dirty="0"/>
              <a:t>화씨</a:t>
            </a:r>
            <a:r>
              <a:rPr lang="en-US" altLang="ko-KR" dirty="0"/>
              <a:t> (°F)</a:t>
            </a:r>
            <a:r>
              <a:rPr lang="ko-KR" altLang="en-US" dirty="0"/>
              <a:t> 온도를</a:t>
            </a:r>
            <a:r>
              <a:rPr lang="en-US" altLang="ko-KR" dirty="0"/>
              <a:t> </a:t>
            </a:r>
            <a:r>
              <a:rPr lang="ko-KR" altLang="en-US" dirty="0"/>
              <a:t>입력하면 섭씨</a:t>
            </a:r>
            <a:r>
              <a:rPr lang="en-US" altLang="ko-KR" dirty="0"/>
              <a:t>(°C) </a:t>
            </a:r>
            <a:r>
              <a:rPr lang="ko-KR" altLang="en-US" dirty="0"/>
              <a:t>온도로 변환하여 출력한다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화씨 온도</a:t>
            </a:r>
            <a:r>
              <a:rPr lang="en-US" altLang="ko-KR" dirty="0"/>
              <a:t> (°F)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섭씨 온도</a:t>
            </a:r>
            <a:r>
              <a:rPr lang="en-US" altLang="ko-KR" dirty="0"/>
              <a:t>(°C) * 1.8) + 32 </a:t>
            </a:r>
          </a:p>
          <a:p>
            <a:r>
              <a:rPr lang="ko-KR" altLang="en-US" dirty="0"/>
              <a:t>섭씨 온도</a:t>
            </a:r>
            <a:r>
              <a:rPr lang="en-US" altLang="ko-KR" dirty="0"/>
              <a:t> (°C)</a:t>
            </a:r>
            <a:r>
              <a:rPr lang="ko-KR" altLang="en-US" dirty="0"/>
              <a:t> </a:t>
            </a:r>
            <a:r>
              <a:rPr lang="en-US" altLang="ko-KR" dirty="0"/>
              <a:t>= (</a:t>
            </a:r>
            <a:r>
              <a:rPr lang="ko-KR" altLang="en-US" dirty="0"/>
              <a:t>화씨 온도</a:t>
            </a:r>
            <a:r>
              <a:rPr lang="en-US" altLang="ko-KR" dirty="0"/>
              <a:t>(°F) - 32) / 1.8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77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9277128" cy="1400530"/>
          </a:xfrm>
        </p:spPr>
        <p:txBody>
          <a:bodyPr/>
          <a:lstStyle/>
          <a:p>
            <a:r>
              <a:rPr kumimoji="1" lang="ko-KR" altLang="en-US" sz="3200" dirty="0" err="1"/>
              <a:t>확장문자</a:t>
            </a:r>
            <a:r>
              <a:rPr kumimoji="1" lang="ko-KR" altLang="en-US" sz="3200" dirty="0"/>
              <a:t> </a:t>
            </a:r>
            <a:r>
              <a:rPr kumimoji="1" lang="en-US" altLang="ko-KR" sz="3200" dirty="0"/>
              <a:t>(</a:t>
            </a:r>
            <a:r>
              <a:rPr kumimoji="1" lang="en" altLang="ko-Kore-KR" sz="3200" dirty="0"/>
              <a:t>escape sequence) </a:t>
            </a:r>
            <a:r>
              <a:rPr kumimoji="1" lang="ko-KR" altLang="en-US" sz="3200" dirty="0"/>
              <a:t>예제 </a:t>
            </a:r>
            <a:r>
              <a:rPr kumimoji="1" lang="en-US" altLang="ko-KR" sz="3200" dirty="0"/>
              <a:t>2</a:t>
            </a:r>
            <a:endParaRPr kumimoji="1" lang="ko-Kore-KR" altLang="en-US" sz="3200" dirty="0">
              <a:highlight>
                <a:srgbClr val="FFFF00"/>
              </a:highlight>
            </a:endParaRP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888" y="1965453"/>
            <a:ext cx="4544546" cy="406716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D79971C-4036-7541-8DE1-23840B9B3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519" y="2370885"/>
            <a:ext cx="463942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print(”apple banana")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print("\"apple banana\"")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"apple banana"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print(‘apple banana’)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apple banana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&gt;&gt;&gt; print('\’apple banana \’’) </a:t>
            </a:r>
          </a:p>
          <a:p>
            <a:r>
              <a:rPr lang="en" altLang="ko-Kore-KR" sz="1600" dirty="0">
                <a:solidFill>
                  <a:schemeClr val="accent2"/>
                </a:solidFill>
              </a:rPr>
              <a:t>‘apple banana'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73219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4, </a:t>
            </a:r>
            <a:r>
              <a:rPr lang="ko-KR" altLang="en-US" dirty="0"/>
              <a:t>코드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98094" y="1656024"/>
            <a:ext cx="7567693" cy="42875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8094" y="1770957"/>
            <a:ext cx="7852420" cy="3738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temp = float(input("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온도를 입력하세요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: "))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type = input("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온도의 단위를 입력하세요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(C, F): ")</a:t>
            </a:r>
          </a:p>
          <a:p>
            <a:pPr lvl="0" indent="209550" eaLnBrk="0" latinLnBrk="0" hangingPunct="0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type == “C“ 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= (temp*1.8) + 32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print(type+" 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(temp)+"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는 화씨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입니다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type == “F“ 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= (temp-32)/1.8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print(type+" 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(temp)+"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는 섭씨 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"+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str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cs typeface="Consolas" panose="020B0609020204030204" pitchFamily="49" charset="0"/>
              </a:rPr>
              <a:t>newTemp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)+"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도 입니다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")</a:t>
            </a:r>
          </a:p>
          <a:p>
            <a:pPr lvl="0" indent="209550" eaLnBrk="0" latinLnBrk="0" hangingPunct="0">
              <a:lnSpc>
                <a:spcPct val="150000"/>
              </a:lnSpc>
            </a:pPr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85180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논리연산자를 </a:t>
            </a:r>
            <a:r>
              <a:rPr lang="ko-KR" altLang="en-US" dirty="0"/>
              <a:t>활용하여</a:t>
            </a:r>
            <a:r>
              <a:rPr lang="en-US" altLang="ko-KR" dirty="0"/>
              <a:t>, </a:t>
            </a:r>
            <a:r>
              <a:rPr lang="ko-KR" altLang="en-US" dirty="0" err="1"/>
              <a:t>조건절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이상 사용하기</a:t>
            </a:r>
            <a:endParaRPr lang="en-US" altLang="ko-KR" dirty="0"/>
          </a:p>
          <a:p>
            <a:pPr lvl="1"/>
            <a:r>
              <a:rPr lang="en-US" altLang="ko-KR" dirty="0"/>
              <a:t>and, or </a:t>
            </a:r>
            <a:r>
              <a:rPr lang="ko-KR" altLang="en-US" dirty="0"/>
              <a:t>연산자 활용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192693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</a:t>
            </a:r>
            <a:r>
              <a:rPr lang="en-US" altLang="ko-KR" dirty="0"/>
              <a:t>/</a:t>
            </a:r>
            <a:r>
              <a:rPr lang="ko-KR" altLang="en-US" dirty="0"/>
              <a:t>거짓 문제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ko-KR" altLang="en-US" dirty="0" err="1"/>
              <a:t>조건절에서</a:t>
            </a:r>
            <a:r>
              <a:rPr lang="ko-KR" altLang="en-US" dirty="0"/>
              <a:t> 여러 개 조건 표현이 가능하다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else </a:t>
            </a:r>
            <a:r>
              <a:rPr lang="ko-KR" altLang="en-US" dirty="0"/>
              <a:t>뒤에는 </a:t>
            </a:r>
            <a:r>
              <a:rPr lang="en-US" altLang="ko-KR" dirty="0"/>
              <a:t>: </a:t>
            </a:r>
            <a:r>
              <a:rPr lang="ko-KR" altLang="en-US" dirty="0"/>
              <a:t>사용하지 않아도 된다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en-US" altLang="ko-KR" dirty="0" err="1"/>
              <a:t>if~elif</a:t>
            </a:r>
            <a:r>
              <a:rPr lang="ko-KR" altLang="en-US" dirty="0"/>
              <a:t>에 표현되는 </a:t>
            </a:r>
            <a:r>
              <a:rPr lang="ko-KR" altLang="en-US" dirty="0" err="1"/>
              <a:t>조건절은</a:t>
            </a:r>
            <a:r>
              <a:rPr lang="ko-KR" altLang="en-US" dirty="0"/>
              <a:t> 구간 값이 겹칠 수 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(    ) </a:t>
            </a:r>
            <a:r>
              <a:rPr lang="ko-KR" altLang="en-US" dirty="0" err="1"/>
              <a:t>조건절에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/>
              <a:t>가지 이상의 연산자를 사용할 수 없다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66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출력 결과를 쓰시오</a:t>
            </a:r>
            <a:endParaRPr lang="en-US" altLang="ko-KR" dirty="0"/>
          </a:p>
          <a:p>
            <a:r>
              <a:rPr lang="en" altLang="ko-Kore-KR" sz="1600" dirty="0"/>
              <a:t>print(”a\\\pple banana")</a:t>
            </a:r>
          </a:p>
          <a:p>
            <a:r>
              <a:rPr lang="en" altLang="ko-Kore-KR" sz="1600" dirty="0"/>
              <a:t>print("\</a:t>
            </a:r>
            <a:r>
              <a:rPr lang="en-US" altLang="ko-KR" sz="1600" dirty="0"/>
              <a:t>”</a:t>
            </a:r>
            <a:r>
              <a:rPr lang="en" altLang="ko-Kore-KR" sz="1600" dirty="0"/>
              <a:t>apple banana\</a:t>
            </a:r>
            <a:r>
              <a:rPr lang="en-US" altLang="ko-KR" sz="1600" dirty="0"/>
              <a:t>”</a:t>
            </a:r>
            <a:r>
              <a:rPr lang="en" altLang="ko-Kore-KR" sz="1600" dirty="0"/>
              <a:t>") </a:t>
            </a:r>
          </a:p>
          <a:p>
            <a:r>
              <a:rPr lang="en" altLang="ko-Kore-KR" sz="1600" dirty="0"/>
              <a:t>print(”apple</a:t>
            </a:r>
            <a:r>
              <a:rPr lang="en-US" altLang="ko-KR" sz="1600" dirty="0"/>
              <a:t>\t</a:t>
            </a:r>
            <a:r>
              <a:rPr lang="en" altLang="ko-Kore-KR" sz="1600" dirty="0"/>
              <a:t> banana</a:t>
            </a:r>
            <a:r>
              <a:rPr lang="en-US" altLang="ko-KR" sz="1600" dirty="0"/>
              <a:t>\t lemon</a:t>
            </a:r>
            <a:r>
              <a:rPr lang="en" altLang="ko-Kore-KR" sz="1600" dirty="0"/>
              <a:t>")</a:t>
            </a:r>
          </a:p>
          <a:p>
            <a:endParaRPr lang="en" altLang="ko-Kore-KR" sz="1600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559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A136A1D-78F6-0147-BBEA-ADD0BE3EE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841" y="1704197"/>
            <a:ext cx="5259684" cy="39429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" altLang="ko-Kore-KR" dirty="0"/>
              <a:t>&gt;&gt;&gt; print(”a\</a:t>
            </a:r>
            <a:r>
              <a:rPr lang="en-US" altLang="ko-KR" dirty="0"/>
              <a:t>\\</a:t>
            </a:r>
            <a:r>
              <a:rPr lang="en" altLang="ko-Kore-KR" dirty="0"/>
              <a:t>pple banana")</a:t>
            </a:r>
          </a:p>
          <a:p>
            <a:r>
              <a:rPr lang="en-US" altLang="ko-Kore-KR" dirty="0">
                <a:solidFill>
                  <a:schemeClr val="tx2"/>
                </a:solidFill>
              </a:rPr>
              <a:t>a\\</a:t>
            </a:r>
            <a:r>
              <a:rPr lang="en-US" altLang="ko-Kore-KR" dirty="0" err="1">
                <a:solidFill>
                  <a:schemeClr val="tx2"/>
                </a:solidFill>
              </a:rPr>
              <a:t>pple</a:t>
            </a:r>
            <a:r>
              <a:rPr lang="en-US" altLang="ko-Kore-KR" dirty="0">
                <a:solidFill>
                  <a:schemeClr val="tx2"/>
                </a:solidFill>
              </a:rPr>
              <a:t> banana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  <a:p>
            <a:r>
              <a:rPr lang="en" altLang="ko-Kore-KR" dirty="0"/>
              <a:t>&gt;&gt;&gt; print("\</a:t>
            </a:r>
            <a:r>
              <a:rPr lang="en-US" altLang="ko-KR" dirty="0"/>
              <a:t>”</a:t>
            </a:r>
            <a:r>
              <a:rPr lang="en" altLang="ko-Kore-KR" dirty="0"/>
              <a:t>apple banana\</a:t>
            </a:r>
            <a:r>
              <a:rPr lang="en-US" altLang="ko-KR" dirty="0"/>
              <a:t>”</a:t>
            </a:r>
            <a:r>
              <a:rPr lang="en" altLang="ko-Kore-KR" dirty="0"/>
              <a:t>") 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"apple banana"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  <a:p>
            <a:r>
              <a:rPr lang="en" altLang="ko-Kore-KR" dirty="0"/>
              <a:t>&gt;&gt;&gt; print(”apple</a:t>
            </a:r>
            <a:r>
              <a:rPr lang="en-US" altLang="ko-KR" dirty="0"/>
              <a:t>\t</a:t>
            </a:r>
            <a:r>
              <a:rPr lang="en" altLang="ko-Kore-KR" dirty="0"/>
              <a:t> banana</a:t>
            </a:r>
            <a:r>
              <a:rPr lang="en-US" altLang="ko-KR" dirty="0"/>
              <a:t>\t lemon</a:t>
            </a:r>
            <a:r>
              <a:rPr lang="en" altLang="ko-Kore-KR" dirty="0"/>
              <a:t>")</a:t>
            </a:r>
          </a:p>
          <a:p>
            <a:r>
              <a:rPr lang="en-US" altLang="ko-KR" dirty="0">
                <a:solidFill>
                  <a:schemeClr val="tx2"/>
                </a:solidFill>
              </a:rPr>
              <a:t>apple   banana   lemon</a:t>
            </a:r>
            <a:endParaRPr lang="en" altLang="ko-Kore-KR" dirty="0">
              <a:solidFill>
                <a:schemeClr val="tx2"/>
              </a:solidFill>
            </a:endParaRPr>
          </a:p>
          <a:p>
            <a:endParaRPr lang="en" altLang="ko-Kore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01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</a:t>
            </a:r>
            <a:r>
              <a:rPr lang="en-US" altLang="ko-KR" dirty="0"/>
              <a:t>,</a:t>
            </a:r>
            <a:r>
              <a:rPr lang="ko-KR" altLang="en-US" dirty="0"/>
              <a:t> 숫자</a:t>
            </a:r>
            <a:r>
              <a:rPr lang="en-US" altLang="ko-KR" dirty="0"/>
              <a:t>,</a:t>
            </a:r>
            <a:r>
              <a:rPr lang="ko-KR" altLang="en-US" dirty="0"/>
              <a:t> 연산식을 써서 사용</a:t>
            </a:r>
            <a:endParaRPr lang="en-US" altLang="ko-KR" dirty="0"/>
          </a:p>
          <a:p>
            <a:r>
              <a:rPr lang="ko-KR" altLang="en-US" dirty="0"/>
              <a:t>확장 문자 사용하기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188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print</a:t>
            </a:r>
            <a:r>
              <a:rPr lang="ko-KR" altLang="en-US" dirty="0"/>
              <a:t> 문을 사용하여 </a:t>
            </a:r>
            <a:r>
              <a:rPr lang="en-US" altLang="ko-KR" dirty="0"/>
              <a:t>3</a:t>
            </a:r>
            <a:r>
              <a:rPr lang="ko-KR" altLang="en-US" dirty="0"/>
              <a:t>줄로 출력하려면 어떤 </a:t>
            </a:r>
            <a:r>
              <a:rPr lang="ko-KR" altLang="en-US" dirty="0" err="1"/>
              <a:t>확장문자를</a:t>
            </a:r>
            <a:r>
              <a:rPr lang="ko-KR" altLang="en-US" dirty="0"/>
              <a:t> </a:t>
            </a:r>
            <a:r>
              <a:rPr lang="ko-KR" altLang="en-US"/>
              <a:t>사용하여야 하는가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확장문자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가지를 기술하고</a:t>
            </a:r>
            <a:r>
              <a:rPr lang="en-US" altLang="ko-KR" dirty="0"/>
              <a:t>, </a:t>
            </a:r>
            <a:r>
              <a:rPr lang="ko-KR" altLang="en-US" dirty="0"/>
              <a:t>결과를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12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747600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입력문 </a:t>
            </a:r>
            <a:r>
              <a:rPr lang="en-US" altLang="ko-KR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input()</a:t>
            </a:r>
            <a:br>
              <a:rPr lang="en-US" altLang="ko-KR" sz="4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_01_02</a:t>
            </a:r>
            <a:endParaRPr lang="ko-KR" altLang="en-US" sz="2400" b="1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동 대 학 교</a:t>
            </a:r>
            <a:endParaRPr lang="en-US" altLang="ko-KR" sz="2000" dirty="0">
              <a:solidFill>
                <a:schemeClr val="bg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김경미 교수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6586838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677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출력문</a:t>
            </a:r>
            <a:r>
              <a:rPr lang="ko-KR" altLang="en-US" dirty="0"/>
              <a:t> </a:t>
            </a:r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다양한 출력 해보기</a:t>
            </a:r>
            <a:endParaRPr lang="en-US" altLang="ko-KR" dirty="0"/>
          </a:p>
          <a:p>
            <a:r>
              <a:rPr lang="ko-KR" altLang="en-US" dirty="0"/>
              <a:t>확장 문자 출력 알아보기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088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</a:t>
            </a:r>
            <a:r>
              <a:rPr lang="en-US" altLang="ko-KR" dirty="0"/>
              <a:t> input()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r>
              <a:rPr lang="ko-KR" altLang="en-US" dirty="0"/>
              <a:t>변수 활용하여 입력 받기</a:t>
            </a:r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51369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화면에서 입력 받기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Input()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ko-KR" altLang="en-US" dirty="0"/>
              <a:t>사용자에게</a:t>
            </a:r>
            <a:r>
              <a:rPr lang="en-US" altLang="ko-KR" dirty="0"/>
              <a:t> </a:t>
            </a:r>
            <a:r>
              <a:rPr lang="ko-KR" altLang="en-US" dirty="0"/>
              <a:t>입력 받을 때 쓰는 명령어</a:t>
            </a:r>
            <a:endParaRPr lang="en-US" altLang="ko-KR" dirty="0"/>
          </a:p>
          <a:p>
            <a:pPr lvl="1"/>
            <a:r>
              <a:rPr lang="ko-KR" altLang="en-US" dirty="0"/>
              <a:t>입력 받은 결과의 </a:t>
            </a:r>
            <a:r>
              <a:rPr lang="ko-KR" altLang="en-US" dirty="0" err="1"/>
              <a:t>데이터형은</a:t>
            </a:r>
            <a:r>
              <a:rPr lang="ko-KR" altLang="en-US" dirty="0"/>
              <a:t>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받은 값을 저장하는 변수를 지정해야 한다</a:t>
            </a:r>
            <a:endParaRPr lang="en-US" altLang="ko-KR" dirty="0"/>
          </a:p>
          <a:p>
            <a:pPr lvl="2"/>
            <a:r>
              <a:rPr lang="ko-KR" altLang="en-US" dirty="0"/>
              <a:t>아래 예제에서는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“height”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FE89372-A8F2-7B40-8AC5-E33DE7E4C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5788" y="4101477"/>
            <a:ext cx="5435375" cy="254441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00E971B-7BA0-BB4C-8879-89590B51F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2831" y="4630564"/>
            <a:ext cx="463942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height=input(“</a:t>
            </a:r>
            <a:r>
              <a:rPr lang="ko-Kore-KR" altLang="en-US" sz="1600" dirty="0"/>
              <a:t>당신의</a:t>
            </a:r>
            <a:r>
              <a:rPr lang="ko-KR" altLang="en-US" sz="1600" dirty="0"/>
              <a:t> 키는</a:t>
            </a:r>
            <a:r>
              <a:rPr lang="en-US" altLang="ko-KR" sz="1600" dirty="0"/>
              <a:t>?”)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키는</a:t>
            </a:r>
            <a:r>
              <a:rPr lang="en-US" altLang="ko-KR" sz="1600" dirty="0">
                <a:solidFill>
                  <a:schemeClr val="accent2"/>
                </a:solidFill>
              </a:rPr>
              <a:t>?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</a:rPr>
              <a:t>170</a:t>
            </a:r>
          </a:p>
          <a:p>
            <a:endParaRPr lang="en" altLang="ko-Kore-KR" sz="1600" dirty="0"/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print(</a:t>
            </a:r>
            <a:r>
              <a:rPr lang="en-US" altLang="ko-KR" sz="1600" dirty="0"/>
              <a:t>＂</a:t>
            </a:r>
            <a:r>
              <a:rPr lang="ko-KR" altLang="en-US" sz="1600" dirty="0"/>
              <a:t>당신의 키는 </a:t>
            </a:r>
            <a:r>
              <a:rPr lang="en-US" altLang="ko-KR" sz="1600" dirty="0"/>
              <a:t>”,</a:t>
            </a:r>
            <a:r>
              <a:rPr lang="ko-KR" altLang="en-US" sz="1600" dirty="0"/>
              <a:t> </a:t>
            </a:r>
            <a:r>
              <a:rPr lang="en-US" altLang="ko-KR" sz="1600" dirty="0"/>
              <a:t>height,</a:t>
            </a:r>
            <a:r>
              <a:rPr lang="ko-KR" altLang="en-US" sz="1600" dirty="0"/>
              <a:t> </a:t>
            </a:r>
            <a:r>
              <a:rPr lang="en-US" altLang="ko-KR" sz="1600" dirty="0"/>
              <a:t>“</a:t>
            </a:r>
            <a:r>
              <a:rPr lang="ko-KR" altLang="en-US" sz="1600" dirty="0"/>
              <a:t> 입니다</a:t>
            </a:r>
            <a:r>
              <a:rPr lang="en-US" altLang="ko-KR" sz="1600" dirty="0"/>
              <a:t>”)</a:t>
            </a:r>
          </a:p>
          <a:p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당신의 키는 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170</a:t>
            </a:r>
            <a:r>
              <a:rPr lang="ko-KR" altLang="en-US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입니다</a:t>
            </a:r>
            <a:r>
              <a:rPr lang="en-US" altLang="ko-KR" sz="16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7038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입출력문</a:t>
            </a:r>
            <a:r>
              <a:rPr lang="ko-KR" altLang="en-US" dirty="0"/>
              <a:t> 활용도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입출력문은</a:t>
            </a:r>
            <a:r>
              <a:rPr lang="ko-KR" altLang="en-US" dirty="0"/>
              <a:t> 항상 사용하게 된다</a:t>
            </a:r>
            <a:endParaRPr lang="en-US" altLang="ko-KR" dirty="0"/>
          </a:p>
          <a:p>
            <a:r>
              <a:rPr lang="ko-KR" altLang="en-US" dirty="0"/>
              <a:t>입력문이 있으면 </a:t>
            </a:r>
            <a:r>
              <a:rPr lang="ko-KR" altLang="en-US" dirty="0" err="1"/>
              <a:t>출력문도</a:t>
            </a:r>
            <a:r>
              <a:rPr lang="ko-KR" altLang="en-US" dirty="0"/>
              <a:t> 같이 쓰게 된다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출력문보다</a:t>
            </a:r>
            <a:r>
              <a:rPr lang="ko-KR" altLang="en-US" dirty="0"/>
              <a:t> 입력문은 복잡해 보이지만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입력한 값은 저장해야</a:t>
            </a:r>
            <a:r>
              <a:rPr lang="en-US" altLang="ko-KR" dirty="0"/>
              <a:t>, </a:t>
            </a:r>
            <a:r>
              <a:rPr lang="ko-KR" altLang="en-US" dirty="0"/>
              <a:t>프로그램 내에서 사용 가능</a:t>
            </a:r>
            <a:endParaRPr lang="en-US" altLang="ko-KR" dirty="0"/>
          </a:p>
          <a:p>
            <a:pPr lvl="1"/>
            <a:r>
              <a:rPr lang="ko-KR" altLang="en-US" dirty="0"/>
              <a:t>저장할 때는 변수가 필요하다</a:t>
            </a:r>
            <a:endParaRPr lang="en-US" altLang="ko-KR" dirty="0"/>
          </a:p>
          <a:p>
            <a:pPr lvl="1"/>
            <a:r>
              <a:rPr lang="ko-KR" altLang="en-US" dirty="0"/>
              <a:t>입력한 값의 성격에 맞는 </a:t>
            </a:r>
            <a:r>
              <a:rPr lang="ko-KR" altLang="en-US" dirty="0" err="1"/>
              <a:t>변수명을</a:t>
            </a:r>
            <a:r>
              <a:rPr lang="ko-KR" altLang="en-US" dirty="0"/>
              <a:t> 만들어서</a:t>
            </a:r>
            <a:r>
              <a:rPr lang="en-US" altLang="ko-KR" dirty="0"/>
              <a:t>, </a:t>
            </a:r>
            <a:r>
              <a:rPr lang="ko-KR" altLang="en-US" dirty="0"/>
              <a:t>입력한 값을 저장한다</a:t>
            </a:r>
            <a:endParaRPr lang="en-US" altLang="ko-KR" dirty="0"/>
          </a:p>
          <a:p>
            <a:pPr lvl="1"/>
            <a:r>
              <a:rPr lang="ko-KR" altLang="en-US" dirty="0"/>
              <a:t>이후 저장된 값을 변수를 통해서 접근 가능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9056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(1/3)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주차에 </a:t>
            </a:r>
            <a:r>
              <a:rPr lang="en-US" altLang="ko-KR" dirty="0"/>
              <a:t>BMI</a:t>
            </a:r>
            <a:r>
              <a:rPr lang="ko-KR" altLang="en-US" dirty="0"/>
              <a:t>계산하는 예제에서</a:t>
            </a:r>
            <a:endParaRPr lang="en-US" altLang="ko-KR" dirty="0"/>
          </a:p>
          <a:p>
            <a:pPr lvl="1"/>
            <a:r>
              <a:rPr lang="ko-KR" altLang="en-US" dirty="0"/>
              <a:t>키와 몸무게를 지정하여 사용</a:t>
            </a:r>
            <a:endParaRPr lang="en-US" altLang="ko-KR" dirty="0"/>
          </a:p>
          <a:p>
            <a:pPr lvl="1"/>
            <a:r>
              <a:rPr lang="ko-KR" altLang="en-US" dirty="0"/>
              <a:t>이번에는 입력 받아서</a:t>
            </a:r>
            <a:r>
              <a:rPr lang="en-US" altLang="ko-KR" dirty="0"/>
              <a:t>, </a:t>
            </a:r>
            <a:r>
              <a:rPr lang="ko-KR" altLang="en-US" dirty="0"/>
              <a:t>해 보니 에러가 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50EE8692-1004-E44E-A5DC-BC135FA7B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2" y="3428999"/>
            <a:ext cx="6743701" cy="321689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4EB6C26-A7EE-4E41-ABDF-0D9B64D7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669" y="3634243"/>
            <a:ext cx="6516769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weight=input(“</a:t>
            </a:r>
            <a:r>
              <a:rPr lang="ko-Kore-KR" altLang="en-US" sz="1600" dirty="0"/>
              <a:t>당신의</a:t>
            </a:r>
            <a:r>
              <a:rPr lang="ko-KR" altLang="en-US" sz="1600" dirty="0"/>
              <a:t> 몸무게를  </a:t>
            </a:r>
            <a:r>
              <a:rPr lang="en-US" altLang="ko-KR" sz="1600" dirty="0"/>
              <a:t>kg</a:t>
            </a:r>
            <a:r>
              <a:rPr lang="ko-KR" altLang="en-US" sz="1600" dirty="0"/>
              <a:t> 단위로 입력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”)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몸무게를 </a:t>
            </a:r>
            <a:r>
              <a:rPr lang="en-US" altLang="ko-KR" sz="1600" dirty="0">
                <a:solidFill>
                  <a:schemeClr val="accent2"/>
                </a:solidFill>
              </a:rPr>
              <a:t>kg</a:t>
            </a:r>
            <a:r>
              <a:rPr lang="ko-KR" altLang="en-US" sz="1600" dirty="0">
                <a:solidFill>
                  <a:schemeClr val="accent2"/>
                </a:solidFill>
              </a:rPr>
              <a:t> 단위로 입력 </a:t>
            </a:r>
            <a:r>
              <a:rPr lang="en-US" altLang="ko-KR" sz="1600" dirty="0">
                <a:solidFill>
                  <a:schemeClr val="accent2"/>
                </a:solidFill>
              </a:rPr>
              <a:t>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75</a:t>
            </a:r>
          </a:p>
          <a:p>
            <a:endParaRPr lang="en" altLang="ko-Kore-KR" sz="1600" dirty="0"/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height=input(</a:t>
            </a:r>
            <a:r>
              <a:rPr lang="en-US" altLang="ko-KR" sz="1600" dirty="0"/>
              <a:t>”</a:t>
            </a:r>
            <a:r>
              <a:rPr lang="ko-Kore-KR" altLang="en-US" sz="1600" dirty="0"/>
              <a:t> 당신의</a:t>
            </a:r>
            <a:r>
              <a:rPr lang="ko-KR" altLang="en-US" sz="1600" dirty="0"/>
              <a:t> 키를 </a:t>
            </a:r>
            <a:r>
              <a:rPr lang="en-US" altLang="ko-KR" sz="1600" dirty="0"/>
              <a:t>m</a:t>
            </a:r>
            <a:r>
              <a:rPr lang="ko-KR" altLang="en-US" sz="1600" dirty="0"/>
              <a:t> 단위로 입력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“)</a:t>
            </a:r>
          </a:p>
          <a:p>
            <a:r>
              <a:rPr lang="ko-KR" altLang="en-US" sz="1600" dirty="0">
                <a:solidFill>
                  <a:schemeClr val="accent2"/>
                </a:solidFill>
              </a:rPr>
              <a:t>당신의 키를 </a:t>
            </a:r>
            <a:r>
              <a:rPr lang="en-US" altLang="ko-KR" sz="1600" dirty="0">
                <a:solidFill>
                  <a:schemeClr val="accent2"/>
                </a:solidFill>
              </a:rPr>
              <a:t>m</a:t>
            </a:r>
            <a:r>
              <a:rPr lang="ko-KR" altLang="en-US" sz="1600" dirty="0">
                <a:solidFill>
                  <a:schemeClr val="accent2"/>
                </a:solidFill>
              </a:rPr>
              <a:t> 단위로 입력 </a:t>
            </a:r>
            <a:r>
              <a:rPr lang="en-US" altLang="ko-KR" sz="1600" dirty="0">
                <a:solidFill>
                  <a:schemeClr val="accent2"/>
                </a:solidFill>
              </a:rPr>
              <a:t>:</a:t>
            </a:r>
            <a:r>
              <a:rPr lang="ko-KR" altLang="en-US" sz="1600" dirty="0">
                <a:solidFill>
                  <a:schemeClr val="accent2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1.75</a:t>
            </a:r>
          </a:p>
          <a:p>
            <a:endParaRPr lang="en-US" altLang="ko-KR" sz="1600" dirty="0"/>
          </a:p>
          <a:p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weight/(height*height)</a:t>
            </a:r>
            <a:endParaRPr lang="en-US" altLang="ko-KR" sz="14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Traceback (most recent call last):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File "&lt;pyshell#5&gt;", line 1, in &lt;module&gt;</a:t>
            </a:r>
          </a:p>
          <a:p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weight/height*height</a:t>
            </a:r>
          </a:p>
          <a:p>
            <a:r>
              <a:rPr lang="en-US" altLang="ko-KR" sz="14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TypeError</a:t>
            </a:r>
            <a:r>
              <a:rPr lang="en-US" altLang="ko-KR" sz="14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unsupported operand type(s) for /: 'str' and 'str'</a:t>
            </a:r>
          </a:p>
        </p:txBody>
      </p:sp>
    </p:spTree>
    <p:extLst>
      <p:ext uri="{BB962C8B-B14F-4D97-AF65-F5344CB8AC3E}">
        <p14:creationId xmlns:p14="http://schemas.microsoft.com/office/powerpoint/2010/main" val="1092683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(2/3)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TypeError</a:t>
            </a:r>
            <a:r>
              <a:rPr lang="en-US" altLang="ko-KR" dirty="0"/>
              <a:t>: string(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을 숫자처럼 연산하려 하니 에러 발생</a:t>
            </a:r>
            <a:endParaRPr lang="en-US" altLang="ko-KR" dirty="0"/>
          </a:p>
          <a:p>
            <a:pPr lvl="1"/>
            <a:r>
              <a:rPr lang="ko-KR" altLang="en-US" dirty="0"/>
              <a:t>수식 연산에</a:t>
            </a:r>
            <a:r>
              <a:rPr lang="en-US" altLang="ko-KR" dirty="0"/>
              <a:t> </a:t>
            </a:r>
            <a:r>
              <a:rPr lang="ko-KR" altLang="en-US" dirty="0"/>
              <a:t>필요한 데이터형으로 변환 필요</a:t>
            </a:r>
            <a:r>
              <a:rPr lang="en-US" altLang="ko-KR" dirty="0"/>
              <a:t>!!</a:t>
            </a:r>
          </a:p>
          <a:p>
            <a:pPr lvl="1"/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6C18C3C7-B3BB-5649-9079-0BE42430A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1" y="3557588"/>
            <a:ext cx="4745119" cy="21859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59E894AC-BAA0-D043-85B6-8C66E883B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967" y="3819038"/>
            <a:ext cx="474511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" altLang="ko-Kore-KR" sz="1600" dirty="0"/>
              <a:t>&gt;&gt;&gt; weight=float(weight)</a:t>
            </a:r>
          </a:p>
          <a:p>
            <a:r>
              <a:rPr lang="en-US" altLang="ko-KR" sz="1600" dirty="0"/>
              <a:t>&gt;&gt;&gt;</a:t>
            </a:r>
            <a:r>
              <a:rPr lang="ko-KR" altLang="en-US" sz="1600" dirty="0"/>
              <a:t> </a:t>
            </a:r>
            <a:r>
              <a:rPr lang="en" altLang="ko-Kore-KR" sz="1600" dirty="0"/>
              <a:t>height=float(height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weight / (height*height)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24.50</a:t>
            </a:r>
          </a:p>
        </p:txBody>
      </p:sp>
    </p:spTree>
    <p:extLst>
      <p:ext uri="{BB962C8B-B14F-4D97-AF65-F5344CB8AC3E}">
        <p14:creationId xmlns:p14="http://schemas.microsoft.com/office/powerpoint/2010/main" val="299572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입력 받은 값을 숫자로 사용할 때</a:t>
            </a:r>
            <a:r>
              <a:rPr lang="en-US" altLang="ko-KR" sz="3200" dirty="0"/>
              <a:t>(3/3)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스크립트 방식으로 정리한 코드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1468" y="2363358"/>
            <a:ext cx="4744775" cy="2737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18847" y="2422917"/>
            <a:ext cx="4607396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ea typeface="맑은 고딕" panose="020B0503020000020004" pitchFamily="50" charset="-127"/>
              </a:rPr>
              <a:t>계산하기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weight=input(“</a:t>
            </a:r>
            <a:r>
              <a:rPr lang="ko-KR" altLang="en-US" sz="1400" dirty="0"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dirty="0">
                <a:ea typeface="맑은 고딕" panose="020B0503020000020004" pitchFamily="50" charset="-127"/>
              </a:rPr>
              <a:t>kg</a:t>
            </a:r>
            <a:r>
              <a:rPr lang="ko-KR" altLang="en-US" sz="1400" dirty="0">
                <a:ea typeface="맑은 고딕" panose="020B0503020000020004" pitchFamily="50" charset="-127"/>
              </a:rPr>
              <a:t>단위로 입력</a:t>
            </a:r>
            <a:r>
              <a:rPr lang="en-US" altLang="ko-KR" sz="1400" dirty="0">
                <a:ea typeface="맑은 고딕" panose="020B0503020000020004" pitchFamily="50" charset="-127"/>
              </a:rPr>
              <a:t>: “)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weight=float(weight)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height=input(“</a:t>
            </a:r>
            <a:r>
              <a:rPr lang="ko-KR" altLang="en-US" sz="1400" dirty="0"/>
              <a:t>당신의 키를 </a:t>
            </a:r>
            <a:r>
              <a:rPr lang="en-US" altLang="ko-KR" sz="1400" dirty="0"/>
              <a:t>m</a:t>
            </a:r>
            <a:r>
              <a:rPr lang="ko-KR" altLang="en-US" sz="1400" dirty="0"/>
              <a:t>단위로 입력</a:t>
            </a:r>
            <a:r>
              <a:rPr lang="en-US" altLang="ko-KR" sz="1400" dirty="0"/>
              <a:t>: “)</a:t>
            </a:r>
          </a:p>
          <a:p>
            <a:r>
              <a:rPr lang="en-US" altLang="ko-KR" sz="1400" dirty="0"/>
              <a:t>height=float(height)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bmi</a:t>
            </a:r>
            <a:r>
              <a:rPr lang="en-US" altLang="ko-KR" sz="1400" dirty="0"/>
              <a:t> = weight / (height * height)</a:t>
            </a:r>
          </a:p>
          <a:p>
            <a:r>
              <a:rPr lang="en-US" altLang="ko-KR" sz="1400" dirty="0"/>
              <a:t>print(“</a:t>
            </a:r>
            <a:r>
              <a:rPr lang="ko-KR" altLang="en-US" sz="1400" dirty="0"/>
              <a:t>당신의 </a:t>
            </a:r>
            <a:r>
              <a:rPr lang="en-US" altLang="ko-KR" sz="1400" dirty="0"/>
              <a:t>BMI </a:t>
            </a:r>
            <a:r>
              <a:rPr lang="ko-KR" altLang="en-US" sz="1400" dirty="0"/>
              <a:t>수치는 </a:t>
            </a:r>
            <a:r>
              <a:rPr lang="en-US" altLang="ko-KR" sz="1400" dirty="0"/>
              <a:t>“, </a:t>
            </a:r>
            <a:r>
              <a:rPr lang="en-US" altLang="ko-KR" sz="1400" dirty="0" err="1"/>
              <a:t>bmi</a:t>
            </a:r>
            <a:r>
              <a:rPr lang="en-US" altLang="ko-KR" sz="1400" dirty="0"/>
              <a:t>, “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.”) 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272012" y="4615186"/>
            <a:ext cx="4744775" cy="20995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336239" y="4674744"/>
            <a:ext cx="480776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## BMI </a:t>
            </a:r>
            <a:r>
              <a:rPr lang="ko-KR" altLang="en-US" sz="1400" dirty="0">
                <a:ea typeface="맑은 고딕" panose="020B0503020000020004" pitchFamily="50" charset="-127"/>
              </a:rPr>
              <a:t>계산하기</a:t>
            </a:r>
            <a:r>
              <a:rPr lang="en-US" altLang="ko-KR" sz="1400" dirty="0">
                <a:ea typeface="맑은 고딕" panose="020B0503020000020004" pitchFamily="50" charset="-127"/>
              </a:rPr>
              <a:t>(short ver.)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weight=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당신의 몸무게를 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kg</a:t>
            </a:r>
            <a:r>
              <a:rPr lang="ko-KR" altLang="en-US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  <a:ea typeface="맑은 고딕" panose="020B0503020000020004" pitchFamily="50" charset="-127"/>
              </a:rPr>
              <a:t>: “))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/>
              <a:t>height=</a:t>
            </a:r>
            <a:r>
              <a:rPr lang="en-US" altLang="ko-KR" sz="1400" b="1" dirty="0">
                <a:solidFill>
                  <a:srgbClr val="C00000"/>
                </a:solidFill>
              </a:rPr>
              <a:t>float(input(“</a:t>
            </a:r>
            <a:r>
              <a:rPr lang="ko-KR" altLang="en-US" sz="1400" b="1" dirty="0">
                <a:solidFill>
                  <a:srgbClr val="C00000"/>
                </a:solidFill>
              </a:rPr>
              <a:t>당신의 키를 </a:t>
            </a:r>
            <a:r>
              <a:rPr lang="en-US" altLang="ko-KR" sz="1400" b="1" dirty="0">
                <a:solidFill>
                  <a:srgbClr val="C00000"/>
                </a:solidFill>
              </a:rPr>
              <a:t>m</a:t>
            </a:r>
            <a:r>
              <a:rPr lang="ko-KR" altLang="en-US" sz="1400" b="1" dirty="0">
                <a:solidFill>
                  <a:srgbClr val="C00000"/>
                </a:solidFill>
              </a:rPr>
              <a:t>단위로 입력</a:t>
            </a:r>
            <a:r>
              <a:rPr lang="en-US" altLang="ko-KR" sz="1400" b="1" dirty="0">
                <a:solidFill>
                  <a:srgbClr val="C00000"/>
                </a:solidFill>
              </a:rPr>
              <a:t>: “))</a:t>
            </a:r>
          </a:p>
          <a:p>
            <a:endParaRPr lang="en-US" altLang="ko-KR" sz="1400" dirty="0"/>
          </a:p>
          <a:p>
            <a:r>
              <a:rPr lang="en-US" altLang="ko-KR" sz="1400" dirty="0" err="1"/>
              <a:t>bmi</a:t>
            </a:r>
            <a:r>
              <a:rPr lang="en-US" altLang="ko-KR" sz="1400" dirty="0"/>
              <a:t> = weight / </a:t>
            </a:r>
            <a:r>
              <a:rPr lang="en-US" altLang="ko-KR" sz="1400" dirty="0">
                <a:solidFill>
                  <a:srgbClr val="C00000"/>
                </a:solidFill>
              </a:rPr>
              <a:t>height ** 2 </a:t>
            </a:r>
          </a:p>
          <a:p>
            <a:r>
              <a:rPr lang="en-US" altLang="ko-KR" sz="1400" dirty="0"/>
              <a:t>print(“</a:t>
            </a:r>
            <a:r>
              <a:rPr lang="ko-KR" altLang="en-US" sz="1400" dirty="0"/>
              <a:t>당신의 </a:t>
            </a:r>
            <a:r>
              <a:rPr lang="en-US" altLang="ko-KR" sz="1400" dirty="0"/>
              <a:t>BMI </a:t>
            </a:r>
            <a:r>
              <a:rPr lang="ko-KR" altLang="en-US" sz="1400" dirty="0"/>
              <a:t>수치는 </a:t>
            </a:r>
            <a:r>
              <a:rPr lang="en-US" altLang="ko-KR" sz="1400" dirty="0"/>
              <a:t>“, </a:t>
            </a:r>
            <a:r>
              <a:rPr lang="en-US" altLang="ko-KR" sz="1400" dirty="0" err="1"/>
              <a:t>bmi</a:t>
            </a:r>
            <a:r>
              <a:rPr lang="en-US" altLang="ko-KR" sz="1400" dirty="0"/>
              <a:t>, “</a:t>
            </a:r>
            <a:r>
              <a:rPr lang="ko-KR" altLang="en-US" sz="1400" dirty="0"/>
              <a:t>입니다</a:t>
            </a:r>
            <a:r>
              <a:rPr lang="en-US" altLang="ko-KR" sz="1400" dirty="0"/>
              <a:t>.”) 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9962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497755" cy="1400530"/>
          </a:xfrm>
        </p:spPr>
        <p:txBody>
          <a:bodyPr>
            <a:normAutofit/>
          </a:bodyPr>
          <a:lstStyle/>
          <a:p>
            <a:r>
              <a:rPr lang="ko-KR" altLang="en-US" dirty="0"/>
              <a:t>화면으로부터 입력 받기 예제</a:t>
            </a:r>
            <a:r>
              <a:rPr lang="en-US" altLang="ko-KR" dirty="0"/>
              <a:t> 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7828" y="1661364"/>
            <a:ext cx="6506502" cy="462890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03274" y="1826489"/>
            <a:ext cx="4986079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name =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input('Enter your name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Enter your name ;  </a:t>
            </a:r>
            <a:r>
              <a:rPr lang="en-US" altLang="ko-KR" sz="1400" b="1" dirty="0">
                <a:solidFill>
                  <a:srgbClr val="00B050"/>
                </a:solidFill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Joseph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age =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input('Enter your age ; ')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Enter your age ; </a:t>
            </a:r>
            <a:r>
              <a:rPr lang="en-US" altLang="ko-KR" sz="1400" b="1" dirty="0">
                <a:solidFill>
                  <a:srgbClr val="00B050"/>
                </a:solidFill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print(age)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17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print('My name is ', name, ', and', age, 'years old.‘ 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My name is  Joseph , and 17 years old.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print('My name is </a:t>
            </a:r>
            <a:r>
              <a:rPr lang="en-US" altLang="ko-KR" sz="1400" dirty="0">
                <a:solidFill>
                  <a:srgbClr val="FF0000"/>
                </a:solidFill>
                <a:ea typeface="맑은 고딕" panose="020B0503020000020004" pitchFamily="50" charset="-127"/>
              </a:rPr>
              <a:t>\"</a:t>
            </a:r>
            <a:r>
              <a:rPr lang="en-US" altLang="ko-KR" sz="1400" dirty="0">
                <a:ea typeface="맑은 고딕" panose="020B0503020000020004" pitchFamily="50" charset="-127"/>
              </a:rPr>
              <a:t>', name, '</a:t>
            </a:r>
            <a:r>
              <a:rPr lang="en-US" altLang="ko-KR" sz="1400" dirty="0">
                <a:solidFill>
                  <a:srgbClr val="FF0000"/>
                </a:solidFill>
                <a:ea typeface="맑은 고딕" panose="020B0503020000020004" pitchFamily="50" charset="-127"/>
              </a:rPr>
              <a:t>\“</a:t>
            </a:r>
            <a:r>
              <a:rPr lang="en-US" altLang="ko-KR" sz="1400" dirty="0">
                <a:ea typeface="맑은 고딕" panose="020B0503020000020004" pitchFamily="50" charset="-127"/>
              </a:rPr>
              <a:t>.')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My name is “Joseph”. 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3813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화면으로부터 입력 받기 예제</a:t>
            </a:r>
            <a:r>
              <a:rPr lang="en-US" altLang="ko-KR" sz="3600" dirty="0"/>
              <a:t> 2</a:t>
            </a:r>
            <a:endParaRPr lang="ko-KR" altLang="en-US" sz="3600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62713" y="1853248"/>
            <a:ext cx="6030147" cy="35020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362757" y="1853248"/>
            <a:ext cx="498890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name = input('Enter your name ; ‘) 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Enter your name 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Emily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age = input('Enter your age ; ‘)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Enter your age 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20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print('My name is ', name)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My name is Emily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print('Age =', age)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Age = 20</a:t>
            </a:r>
          </a:p>
        </p:txBody>
      </p:sp>
    </p:spTree>
    <p:extLst>
      <p:ext uri="{BB962C8B-B14F-4D97-AF65-F5344CB8AC3E}">
        <p14:creationId xmlns:p14="http://schemas.microsoft.com/office/powerpoint/2010/main" val="3996547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화면으로부터 입력 받기 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171575" y="1944971"/>
            <a:ext cx="5386388" cy="31876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517949" y="2156734"/>
            <a:ext cx="498890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pizza = int (input(‘Pizza Price; ‘)) 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Pizza Price;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22000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chicken = int (input(‘Chicken Price; ‘))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Chicken Price; </a:t>
            </a:r>
            <a:r>
              <a:rPr lang="en-US" altLang="ko-KR" sz="1600" dirty="0">
                <a:solidFill>
                  <a:schemeClr val="accent6"/>
                </a:solidFill>
                <a:ea typeface="맑은 고딕" panose="020B0503020000020004" pitchFamily="50" charset="-127"/>
              </a:rPr>
              <a:t>17000</a:t>
            </a:r>
          </a:p>
          <a:p>
            <a:endParaRPr lang="en-US" altLang="ko-KR" sz="1600" dirty="0">
              <a:solidFill>
                <a:schemeClr val="accent6"/>
              </a:solidFill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print(’Total is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pizza+chicken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Total is 39000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1511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 성적을 입력 받는다</a:t>
            </a:r>
            <a:endParaRPr lang="en-US" altLang="ko-KR" dirty="0"/>
          </a:p>
          <a:p>
            <a:r>
              <a:rPr lang="ko-KR" altLang="en-US" dirty="0"/>
              <a:t>입력 받은 </a:t>
            </a:r>
            <a:r>
              <a:rPr lang="en-US" altLang="ko-KR" dirty="0"/>
              <a:t>3</a:t>
            </a:r>
            <a:r>
              <a:rPr lang="ko-KR" altLang="en-US" dirty="0"/>
              <a:t>개 과목의 평균을 계산하여 화면에 출력한다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7846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 </a:t>
            </a:r>
            <a:r>
              <a:rPr lang="ko-KR" altLang="en-US" dirty="0"/>
              <a:t>사용하기</a:t>
            </a:r>
            <a:endParaRPr lang="en-US" altLang="ko-KR" dirty="0"/>
          </a:p>
          <a:p>
            <a:pPr lvl="1"/>
            <a:r>
              <a:rPr lang="ko-KR" altLang="en-US" dirty="0"/>
              <a:t>출력할 때 쓰는 명령어</a:t>
            </a:r>
            <a:endParaRPr lang="en-US" altLang="ko-KR" dirty="0"/>
          </a:p>
          <a:p>
            <a:pPr lvl="1"/>
            <a:r>
              <a:rPr lang="ko-KR" altLang="en-US" dirty="0"/>
              <a:t>출력하고 싶은 문자나 숫자</a:t>
            </a:r>
            <a:r>
              <a:rPr lang="en-US" altLang="ko-KR" dirty="0"/>
              <a:t>, </a:t>
            </a:r>
            <a:r>
              <a:rPr lang="ko-KR" altLang="en-US" dirty="0" err="1"/>
              <a:t>연산식</a:t>
            </a:r>
            <a:r>
              <a:rPr lang="ko-KR" altLang="en-US" dirty="0"/>
              <a:t> 등을 쓴다</a:t>
            </a:r>
            <a:endParaRPr lang="en-US" altLang="ko-KR" dirty="0"/>
          </a:p>
          <a:p>
            <a:pPr lvl="1"/>
            <a:r>
              <a:rPr lang="ko-KR" altLang="en-US" dirty="0"/>
              <a:t>상호작용 방식에서는 </a:t>
            </a:r>
            <a:r>
              <a:rPr lang="en-US" altLang="ko-KR" dirty="0"/>
              <a:t>print()</a:t>
            </a:r>
            <a:r>
              <a:rPr lang="ko-KR" altLang="en-US" dirty="0"/>
              <a:t>명령어 사용하지 않고도 출력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55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6616212" cy="44043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007190" y="2035910"/>
            <a:ext cx="4607396" cy="366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평균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ko-KR" altLang="en-US" sz="1600" dirty="0">
                <a:ea typeface="맑은 고딕" panose="020B0503020000020004" pitchFamily="50" charset="-127"/>
              </a:rPr>
              <a:t>계산하기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=input(“</a:t>
            </a:r>
            <a:r>
              <a:rPr lang="ko-KR" altLang="en-US" sz="1600" dirty="0">
                <a:ea typeface="맑은 고딕" panose="020B0503020000020004" pitchFamily="50" charset="-127"/>
              </a:rPr>
              <a:t>당신의 국어 성적은</a:t>
            </a:r>
            <a:r>
              <a:rPr lang="en-US" altLang="ko-KR" sz="1600" dirty="0">
                <a:ea typeface="맑은 고딕" panose="020B0503020000020004" pitchFamily="50" charset="-127"/>
              </a:rPr>
              <a:t>? “)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=float(</a:t>
            </a:r>
            <a:r>
              <a:rPr lang="en-US" altLang="ko-KR" sz="1600" dirty="0" err="1">
                <a:ea typeface="맑은 고딕" panose="020B0503020000020004" pitchFamily="50" charset="-127"/>
              </a:rPr>
              <a:t>kor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/>
              <a:t>eng</a:t>
            </a:r>
            <a:r>
              <a:rPr lang="en-US" altLang="ko-KR" sz="1600" dirty="0"/>
              <a:t>=input(“</a:t>
            </a:r>
            <a:r>
              <a:rPr lang="ko-KR" altLang="en-US" sz="1600" dirty="0"/>
              <a:t>당신의 영어 성적은</a:t>
            </a:r>
            <a:r>
              <a:rPr lang="en-US" altLang="ko-KR" sz="1600" dirty="0"/>
              <a:t>? “)</a:t>
            </a:r>
          </a:p>
          <a:p>
            <a:r>
              <a:rPr lang="en-US" altLang="ko-KR" sz="1600" dirty="0" err="1"/>
              <a:t>eng</a:t>
            </a:r>
            <a:r>
              <a:rPr lang="en-US" altLang="ko-KR" sz="1600" dirty="0"/>
              <a:t>=float(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math=input(“</a:t>
            </a:r>
            <a:r>
              <a:rPr lang="ko-KR" altLang="en-US" sz="1600" dirty="0"/>
              <a:t>당신의 수학 성적은</a:t>
            </a:r>
            <a:r>
              <a:rPr lang="en-US" altLang="ko-KR" sz="1600" dirty="0"/>
              <a:t>? “)</a:t>
            </a:r>
          </a:p>
          <a:p>
            <a:r>
              <a:rPr lang="en-US" altLang="ko-KR" sz="1600" dirty="0"/>
              <a:t>math=float(math)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avg</a:t>
            </a:r>
            <a:r>
              <a:rPr lang="en-US" altLang="ko-KR" sz="1600" dirty="0"/>
              <a:t> = (</a:t>
            </a:r>
            <a:r>
              <a:rPr lang="en-US" altLang="ko-KR" sz="1600" dirty="0" err="1"/>
              <a:t>kor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eng</a:t>
            </a:r>
            <a:r>
              <a:rPr lang="en-US" altLang="ko-KR" sz="1600" dirty="0"/>
              <a:t> + math) / 3</a:t>
            </a:r>
          </a:p>
          <a:p>
            <a:r>
              <a:rPr lang="en-US" altLang="ko-KR" sz="1600" dirty="0"/>
              <a:t>print(“3</a:t>
            </a:r>
            <a:r>
              <a:rPr lang="ko-KR" altLang="en-US" sz="1600" dirty="0"/>
              <a:t>개 과목의 평균은 </a:t>
            </a:r>
            <a:r>
              <a:rPr lang="en-US" altLang="ko-KR" sz="1600" dirty="0"/>
              <a:t>“, </a:t>
            </a:r>
            <a:r>
              <a:rPr lang="en-US" altLang="ko-KR" sz="1600" dirty="0" err="1"/>
              <a:t>avg</a:t>
            </a:r>
            <a:r>
              <a:rPr lang="en-US" altLang="ko-KR" sz="1600" dirty="0"/>
              <a:t>, “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.”) 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5345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latin typeface="+mn-lt"/>
              </a:rPr>
              <a:t>이름을</a:t>
            </a:r>
            <a:r>
              <a:rPr lang="en-US" altLang="ko-KR" sz="1800" dirty="0">
                <a:latin typeface="+mn-lt"/>
              </a:rPr>
              <a:t> </a:t>
            </a:r>
            <a:r>
              <a:rPr lang="ko-KR" altLang="en-US" sz="1800" dirty="0">
                <a:latin typeface="+mn-lt"/>
              </a:rPr>
              <a:t>입력 받는다</a:t>
            </a:r>
            <a:endParaRPr lang="en-US" altLang="ko-KR" sz="1800" dirty="0">
              <a:latin typeface="+mn-lt"/>
            </a:endParaRPr>
          </a:p>
          <a:p>
            <a:r>
              <a:rPr lang="ko-KR" altLang="en-US" sz="1800" dirty="0">
                <a:latin typeface="+mn-lt"/>
              </a:rPr>
              <a:t>다음과 같이 출력한다</a:t>
            </a:r>
            <a:endParaRPr lang="en-US" altLang="ko-KR" sz="1800" dirty="0">
              <a:latin typeface="+mn-lt"/>
            </a:endParaRPr>
          </a:p>
          <a:p>
            <a:pPr lvl="1"/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김김김김김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경경경경경</a:t>
            </a:r>
            <a:endParaRPr lang="en-US" altLang="ko-KR" dirty="0">
              <a:latin typeface="+mn-lt"/>
            </a:endParaRPr>
          </a:p>
          <a:p>
            <a:pPr marL="457200" lvl="1" indent="0">
              <a:buNone/>
            </a:pPr>
            <a:r>
              <a:rPr lang="en-US" altLang="ko-KR" dirty="0">
                <a:latin typeface="+mn-lt"/>
              </a:rPr>
              <a:t>&gt;&gt;&gt; </a:t>
            </a:r>
            <a:r>
              <a:rPr lang="ko-KR" altLang="en-US" dirty="0" err="1">
                <a:latin typeface="+mn-lt"/>
              </a:rPr>
              <a:t>미미미미미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2192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2,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825625"/>
            <a:ext cx="5872634" cy="328898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56463" y="2035909"/>
            <a:ext cx="54640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이름 나누어서 반복 출력하기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name=input(“</a:t>
            </a:r>
            <a:r>
              <a:rPr lang="ko-KR" altLang="en-US" sz="1600" dirty="0">
                <a:ea typeface="맑은 고딕" panose="020B0503020000020004" pitchFamily="50" charset="-127"/>
              </a:rPr>
              <a:t>이름 </a:t>
            </a:r>
            <a:r>
              <a:rPr lang="en-US" altLang="ko-KR" sz="1600" dirty="0">
                <a:ea typeface="맑은 고딕" panose="020B0503020000020004" pitchFamily="50" charset="-127"/>
              </a:rPr>
              <a:t>3</a:t>
            </a:r>
            <a:r>
              <a:rPr lang="ko-KR" altLang="en-US" sz="1600" dirty="0">
                <a:ea typeface="맑은 고딕" panose="020B0503020000020004" pitchFamily="50" charset="-127"/>
              </a:rPr>
              <a:t>글자를 입력하세요</a:t>
            </a:r>
            <a:r>
              <a:rPr lang="en-US" altLang="ko-KR" sz="1600" dirty="0">
                <a:ea typeface="맑은 고딕" panose="020B0503020000020004" pitchFamily="50" charset="-127"/>
              </a:rPr>
              <a:t>; “)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 name[0] * 5 )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 name[1] * 5 )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 name[2] * 5 )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2813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,</a:t>
            </a:r>
            <a:r>
              <a:rPr lang="ko-KR" altLang="en-US" dirty="0">
                <a:latin typeface="+mn-lt"/>
              </a:rPr>
              <a:t> 소속기관</a:t>
            </a:r>
            <a:r>
              <a:rPr lang="en-US" altLang="ko-KR" dirty="0">
                <a:latin typeface="+mn-lt"/>
              </a:rPr>
              <a:t>, </a:t>
            </a:r>
            <a:r>
              <a:rPr lang="ko-KR" altLang="en-US" dirty="0" err="1">
                <a:latin typeface="+mn-lt"/>
              </a:rPr>
              <a:t>출생년도를</a:t>
            </a:r>
            <a:r>
              <a:rPr lang="ko-KR" altLang="en-US" dirty="0">
                <a:latin typeface="+mn-lt"/>
              </a:rPr>
              <a:t> 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이름과 소속기관은 그대로 출력하고</a:t>
            </a:r>
            <a:r>
              <a:rPr lang="en-US" altLang="ko-KR" dirty="0">
                <a:latin typeface="+mn-lt"/>
              </a:rPr>
              <a:t>, 2100</a:t>
            </a:r>
            <a:r>
              <a:rPr lang="ko-KR" altLang="en-US" dirty="0">
                <a:latin typeface="+mn-lt"/>
              </a:rPr>
              <a:t>년 기준으로 나이를 계산하여 출력한다</a:t>
            </a:r>
            <a:endParaRPr lang="en-US" altLang="ko-KR" dirty="0">
              <a:latin typeface="+mn-lt"/>
            </a:endParaRPr>
          </a:p>
          <a:p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2708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98716" y="1476387"/>
            <a:ext cx="6265189" cy="437327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957328" y="1774695"/>
            <a:ext cx="5464083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## </a:t>
            </a:r>
            <a:r>
              <a:rPr lang="ko-KR" altLang="en-US" sz="1600" dirty="0">
                <a:ea typeface="맑은 고딕" panose="020B0503020000020004" pitchFamily="50" charset="-127"/>
              </a:rPr>
              <a:t>이름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소속기관</a:t>
            </a:r>
            <a:r>
              <a:rPr lang="en-US" altLang="ko-KR" sz="1600" dirty="0"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ea typeface="맑은 고딕" panose="020B0503020000020004" pitchFamily="50" charset="-127"/>
              </a:rPr>
              <a:t>나이 출력하기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name=input("</a:t>
            </a:r>
            <a:r>
              <a:rPr lang="ko-KR" altLang="en-US" sz="1600" dirty="0"/>
              <a:t>당신의 이름을 입력하세요</a:t>
            </a:r>
            <a:r>
              <a:rPr lang="en-US" altLang="ko-KR" sz="1600" dirty="0"/>
              <a:t>;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belong=input("</a:t>
            </a:r>
            <a:r>
              <a:rPr lang="ko-KR" altLang="en-US" sz="1600" dirty="0"/>
              <a:t>당신의 소속기관을 입력하세요</a:t>
            </a:r>
            <a:r>
              <a:rPr lang="en-US" altLang="ko-KR" sz="1600" dirty="0"/>
              <a:t>; ")</a:t>
            </a:r>
          </a:p>
          <a:p>
            <a:endParaRPr lang="en-US" altLang="ko-KR" sz="1600" dirty="0"/>
          </a:p>
          <a:p>
            <a:r>
              <a:rPr lang="en-US" altLang="ko-KR" sz="1600" dirty="0" err="1">
                <a:solidFill>
                  <a:srgbClr val="C00000"/>
                </a:solidFill>
              </a:rPr>
              <a:t>birthyear</a:t>
            </a:r>
            <a:r>
              <a:rPr lang="en-US" altLang="ko-KR" sz="1600" dirty="0">
                <a:solidFill>
                  <a:srgbClr val="C00000"/>
                </a:solidFill>
              </a:rPr>
              <a:t>=</a:t>
            </a:r>
            <a:r>
              <a:rPr lang="en-US" altLang="ko-KR" sz="1600" dirty="0" err="1">
                <a:solidFill>
                  <a:srgbClr val="C00000"/>
                </a:solidFill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</a:rPr>
              <a:t>(input("</a:t>
            </a:r>
            <a:r>
              <a:rPr lang="ko-KR" altLang="en-US" sz="1600" dirty="0">
                <a:solidFill>
                  <a:srgbClr val="C00000"/>
                </a:solidFill>
              </a:rPr>
              <a:t>당신의 </a:t>
            </a:r>
            <a:r>
              <a:rPr lang="ko-KR" altLang="en-US" sz="1600" dirty="0" err="1">
                <a:solidFill>
                  <a:srgbClr val="C00000"/>
                </a:solidFill>
              </a:rPr>
              <a:t>출생년도를</a:t>
            </a:r>
            <a:r>
              <a:rPr lang="ko-KR" altLang="en-US" sz="1600" dirty="0">
                <a:solidFill>
                  <a:srgbClr val="C00000"/>
                </a:solidFill>
              </a:rPr>
              <a:t> 입력하세요</a:t>
            </a:r>
            <a:r>
              <a:rPr lang="en-US" altLang="ko-KR" sz="1600" dirty="0">
                <a:solidFill>
                  <a:srgbClr val="C00000"/>
                </a:solidFill>
              </a:rPr>
              <a:t>; "))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당신의 이름은 </a:t>
            </a:r>
            <a:r>
              <a:rPr lang="en-US" altLang="ko-KR" sz="1600" dirty="0"/>
              <a:t>", name)</a:t>
            </a:r>
          </a:p>
          <a:p>
            <a:r>
              <a:rPr lang="en-US" altLang="ko-KR" sz="1600" dirty="0"/>
              <a:t>print( belong, "</a:t>
            </a:r>
            <a:r>
              <a:rPr lang="ko-KR" altLang="en-US" sz="1600" dirty="0"/>
              <a:t>에 소속되어 있으시군요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당신의 나이는 </a:t>
            </a:r>
            <a:r>
              <a:rPr lang="en-US" altLang="ko-KR" sz="1600" dirty="0"/>
              <a:t>", </a:t>
            </a:r>
            <a:r>
              <a:rPr lang="en-US" altLang="ko-KR" sz="1600" dirty="0">
                <a:solidFill>
                  <a:srgbClr val="C00000"/>
                </a:solidFill>
              </a:rPr>
              <a:t>2100-birthyear</a:t>
            </a:r>
            <a:r>
              <a:rPr lang="en-US" altLang="ko-KR" sz="1600" dirty="0"/>
              <a:t>, "</a:t>
            </a:r>
            <a:r>
              <a:rPr lang="ko-KR" altLang="en-US" sz="1600" dirty="0"/>
              <a:t>세</a:t>
            </a:r>
            <a:r>
              <a:rPr lang="en-US" altLang="ko-KR" sz="1600" dirty="0"/>
              <a:t>, </a:t>
            </a:r>
            <a:r>
              <a:rPr lang="ko-KR" altLang="en-US" sz="1600" dirty="0"/>
              <a:t>맞죠</a:t>
            </a:r>
            <a:r>
              <a:rPr lang="en-US" altLang="ko-KR" sz="1600" dirty="0"/>
              <a:t>?")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625" y="5119991"/>
            <a:ext cx="3327400" cy="1079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4370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n-lt"/>
              </a:rPr>
              <a:t>상품의 가격을 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이 상품 구매를 위해 낼 금액을 입력 받는다</a:t>
            </a:r>
            <a:endParaRPr lang="en-US" altLang="ko-KR" dirty="0">
              <a:latin typeface="+mn-lt"/>
            </a:endParaRPr>
          </a:p>
          <a:p>
            <a:r>
              <a:rPr lang="ko-KR" altLang="en-US" dirty="0">
                <a:latin typeface="+mn-lt"/>
              </a:rPr>
              <a:t>거스름돈이 얼마인지 </a:t>
            </a:r>
            <a:r>
              <a:rPr lang="ko-KR" altLang="en-US">
                <a:latin typeface="+mn-lt"/>
              </a:rPr>
              <a:t>계산하여 출력 </a:t>
            </a:r>
            <a:r>
              <a:rPr lang="ko-KR" altLang="en-US" dirty="0">
                <a:latin typeface="+mn-lt"/>
              </a:rPr>
              <a:t>한다</a:t>
            </a:r>
            <a:endParaRPr lang="en-US" altLang="ko-K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5986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연습하기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567689" y="1545209"/>
            <a:ext cx="7145717" cy="243685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705068" y="1655009"/>
            <a:ext cx="7613022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cost=input("</a:t>
            </a:r>
            <a:r>
              <a:rPr lang="ko-KR" altLang="en-US" sz="1600" dirty="0"/>
              <a:t>상품의 가격을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belong=input("</a:t>
            </a:r>
            <a:r>
              <a:rPr lang="ko-KR" altLang="en-US" sz="1600" dirty="0"/>
              <a:t>구매를 위해 낼 돈의 금액을 입력하세요</a:t>
            </a:r>
            <a:r>
              <a:rPr lang="en-US" altLang="ko-KR" sz="1600" dirty="0"/>
              <a:t>: ")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rest=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(belong)-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(cost)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</a:t>
            </a:r>
            <a:r>
              <a:rPr lang="ko-KR" altLang="en-US" sz="1600" dirty="0"/>
              <a:t>상품은 </a:t>
            </a:r>
            <a:r>
              <a:rPr lang="en-US" altLang="ko-KR" sz="1600" dirty="0"/>
              <a:t>"+cost+"</a:t>
            </a:r>
            <a:r>
              <a:rPr lang="ko-KR" altLang="en-US" sz="1600" dirty="0"/>
              <a:t>원 이고</a:t>
            </a:r>
            <a:r>
              <a:rPr lang="en-US" altLang="ko-KR" sz="1600" dirty="0"/>
              <a:t>, </a:t>
            </a:r>
            <a:r>
              <a:rPr lang="ko-KR" altLang="en-US" sz="1600" dirty="0"/>
              <a:t>잔돈은 </a:t>
            </a:r>
            <a:r>
              <a:rPr lang="en-US" altLang="ko-KR" sz="1600" dirty="0"/>
              <a:t>"+ </a:t>
            </a:r>
            <a:r>
              <a:rPr lang="en-US" altLang="ko-KR" sz="1600" dirty="0" err="1"/>
              <a:t>str</a:t>
            </a:r>
            <a:r>
              <a:rPr lang="en-US" altLang="ko-KR" sz="1600" dirty="0"/>
              <a:t>(rest) +"</a:t>
            </a:r>
            <a:r>
              <a:rPr lang="ko-KR" altLang="en-US" sz="1600" dirty="0"/>
              <a:t>원 입니다</a:t>
            </a:r>
            <a:r>
              <a:rPr lang="en-US" altLang="ko-KR" sz="1600" dirty="0"/>
              <a:t>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D713AC8-C4C2-4A10-A5A7-A6A9A46A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17" y="4267635"/>
            <a:ext cx="5678270" cy="136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31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입력문</a:t>
            </a:r>
            <a:r>
              <a:rPr lang="en-US" altLang="ko-KR" dirty="0"/>
              <a:t> input()</a:t>
            </a:r>
            <a:r>
              <a:rPr lang="ko-KR" altLang="en-US" dirty="0"/>
              <a:t>과 변수 활용하기</a:t>
            </a:r>
            <a:endParaRPr lang="en-US" altLang="ko-KR" dirty="0"/>
          </a:p>
          <a:p>
            <a:pPr lvl="1"/>
            <a:r>
              <a:rPr lang="ko-KR" altLang="en-US" dirty="0"/>
              <a:t>사용자에게 입력 받을 때 사용</a:t>
            </a:r>
            <a:endParaRPr lang="en-US" altLang="ko-KR" dirty="0"/>
          </a:p>
          <a:p>
            <a:pPr lvl="1"/>
            <a:r>
              <a:rPr lang="ko-KR" altLang="en-US" dirty="0"/>
              <a:t>입력받은 결과는 문자열</a:t>
            </a:r>
            <a:r>
              <a:rPr lang="en-US" altLang="ko-KR" dirty="0"/>
              <a:t>(string)</a:t>
            </a:r>
          </a:p>
          <a:p>
            <a:pPr lvl="1"/>
            <a:r>
              <a:rPr lang="ko-KR" altLang="en-US" dirty="0"/>
              <a:t>입력받은 값을 저장하는 변수 지정 필요</a:t>
            </a:r>
            <a:endParaRPr lang="en-US" altLang="ko-KR" dirty="0"/>
          </a:p>
          <a:p>
            <a:r>
              <a:rPr lang="ko-KR" altLang="en-US" dirty="0"/>
              <a:t>연습문제를 통해 다양한 입출력 하기</a:t>
            </a:r>
          </a:p>
        </p:txBody>
      </p:sp>
    </p:spTree>
    <p:extLst>
      <p:ext uri="{BB962C8B-B14F-4D97-AF65-F5344CB8AC3E}">
        <p14:creationId xmlns:p14="http://schemas.microsoft.com/office/powerpoint/2010/main" val="8194701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문으로 받은 값은 변수에 저장할 필요가 있는가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문으로 받은 값은 </a:t>
            </a:r>
            <a:r>
              <a:rPr lang="ko-KR" altLang="en-US" dirty="0" err="1"/>
              <a:t>데이터형이</a:t>
            </a:r>
            <a:r>
              <a:rPr lang="ko-KR" altLang="en-US" dirty="0"/>
              <a:t> 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input</a:t>
            </a:r>
            <a:r>
              <a:rPr lang="ko-KR" altLang="en-US" dirty="0"/>
              <a:t> 문으로 받은 값이 숫자인 경우</a:t>
            </a:r>
            <a:r>
              <a:rPr lang="en-US" altLang="ko-KR" dirty="0"/>
              <a:t>, </a:t>
            </a:r>
            <a:r>
              <a:rPr lang="ko-KR" altLang="en-US"/>
              <a:t>산술 연산을 하려면 어떻게 변환하는지 설명하시오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12714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0016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" altLang="ko-KR" sz="4400" b="1" dirty="0">
                <a:solidFill>
                  <a:schemeClr val="bg1"/>
                </a:solidFill>
              </a:rPr>
              <a:t>if()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4F1683BB-E1F8-097E-454B-544D8AB53D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94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53411FC1-C2BB-E247-92C0-0D3ED3A6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702" y="1853248"/>
            <a:ext cx="5409862" cy="422982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7CD521D-56FD-F14B-8775-4B3BC1530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091" y="2062226"/>
            <a:ext cx="4786727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"&lt;pyshell#2&gt;",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NameError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name '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' is not defined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print(“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”)</a:t>
            </a: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19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조건문을 언제 사용하는지 이해하기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ko-KR" altLang="en-US" dirty="0"/>
              <a:t> 사용법 이해하기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if </a:t>
            </a:r>
            <a:r>
              <a:rPr lang="ko-KR" altLang="en-US" dirty="0"/>
              <a:t>문 알아보기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777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프로그램을 작성하는 과정에서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특정한 조건에 따라 실행해야 하는 과정이 달라야 할 때 사용한다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뒤에 오는 표현을 </a:t>
            </a:r>
            <a:r>
              <a:rPr lang="ko-KR" altLang="en-US" dirty="0" err="1"/>
              <a:t>조건절</a:t>
            </a:r>
            <a:r>
              <a:rPr lang="en-US" altLang="ko-KR" dirty="0"/>
              <a:t>(condition)</a:t>
            </a:r>
            <a:r>
              <a:rPr lang="ko-KR" altLang="en-US" dirty="0"/>
              <a:t>이라 한다</a:t>
            </a:r>
            <a:endParaRPr lang="en-US" altLang="ko-KR" dirty="0"/>
          </a:p>
          <a:p>
            <a:pPr lvl="1"/>
            <a:r>
              <a:rPr lang="ko-KR" altLang="en-US" dirty="0" err="1"/>
              <a:t>파이썬에서는</a:t>
            </a:r>
            <a:endParaRPr lang="en-US" altLang="ko-KR" dirty="0"/>
          </a:p>
          <a:p>
            <a:pPr lvl="2"/>
            <a:r>
              <a:rPr lang="ko-KR" altLang="en-US" dirty="0" err="1"/>
              <a:t>조건절을</a:t>
            </a:r>
            <a:r>
              <a:rPr lang="ko-KR" altLang="en-US" dirty="0"/>
              <a:t> 표현할 때 괄호를 사용하지 않는다</a:t>
            </a:r>
            <a:endParaRPr lang="en-US" altLang="ko-KR" dirty="0"/>
          </a:p>
          <a:p>
            <a:pPr lvl="2"/>
            <a:r>
              <a:rPr lang="ko-KR" altLang="en-US" dirty="0" err="1"/>
              <a:t>조건절이</a:t>
            </a:r>
            <a:r>
              <a:rPr lang="ko-KR" altLang="en-US" dirty="0"/>
              <a:t> 끝나면 반드시 콜론</a:t>
            </a:r>
            <a:r>
              <a:rPr lang="en-US" altLang="ko-KR" dirty="0"/>
              <a:t>(:)</a:t>
            </a:r>
            <a:r>
              <a:rPr lang="ko-KR" altLang="en-US" dirty="0">
                <a:sym typeface="Wingdings" panose="05000000000000000000" pitchFamily="2" charset="2"/>
              </a:rPr>
              <a:t>을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써야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조건절 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그 다음 문장을 쓸 때 들여쓰기를 해야 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IDLE</a:t>
            </a:r>
            <a:r>
              <a:rPr lang="ko-KR" altLang="en-US" dirty="0">
                <a:sym typeface="Wingdings" panose="05000000000000000000" pitchFamily="2" charset="2"/>
              </a:rPr>
              <a:t>에서는 자동으로 들여쓰기 된다</a:t>
            </a:r>
            <a:endParaRPr lang="en-US" altLang="ko-KR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030196" y="3032336"/>
            <a:ext cx="2908488" cy="8270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146737" y="3113279"/>
            <a:ext cx="26334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x &gt; 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print("x is positive“ )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610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조건문의</a:t>
            </a:r>
            <a:r>
              <a:rPr lang="ko-KR" altLang="en-US" dirty="0"/>
              <a:t> 종류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2E84083-8FB2-4C49-8C31-FCCF35C78C5F}"/>
              </a:ext>
            </a:extLst>
          </p:cNvPr>
          <p:cNvGraphicFramePr>
            <a:graphicFrameLocks noGrp="1"/>
          </p:cNvGraphicFramePr>
          <p:nvPr/>
        </p:nvGraphicFramePr>
        <p:xfrm>
          <a:off x="1336110" y="1732914"/>
          <a:ext cx="6096000" cy="4302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794104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4946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코드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9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조건이 참인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 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44"/>
                  </a:ext>
                </a:extLst>
              </a:tr>
              <a:tr h="156846">
                <a:tc>
                  <a:txBody>
                    <a:bodyPr/>
                    <a:lstStyle/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조건이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참인 경우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,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거짓인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else: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	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567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endParaRPr lang="en-US" altLang="ko-Kore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ore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여러개의</a:t>
                      </a:r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조건에 따라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처리해야하는 과정이</a:t>
                      </a:r>
                      <a:endParaRPr lang="en-US" altLang="ko-KR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  <a:p>
                      <a:pPr algn="ctr"/>
                      <a:r>
                        <a:rPr lang="ko-KR" altLang="en-US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다를 경우</a:t>
                      </a:r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If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elif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조건절</a:t>
                      </a: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  statement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else: </a:t>
                      </a:r>
                    </a:p>
                    <a:p>
                      <a:pPr marL="457200" lvl="1" indent="0" algn="l">
                        <a:buNone/>
                      </a:pPr>
                      <a:r>
                        <a:rPr lang="en-US" altLang="ko-KR" sz="1600" dirty="0"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      statement</a:t>
                      </a:r>
                    </a:p>
                    <a:p>
                      <a:pPr algn="l"/>
                      <a:endParaRPr lang="ko-Kore-KR" altLang="en-US" sz="1600" dirty="0"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1618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3260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61063"/>
            <a:ext cx="6711654" cy="4195481"/>
          </a:xfrm>
        </p:spPr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의 조건이 그림처럼</a:t>
            </a:r>
            <a:r>
              <a:rPr lang="en-US" altLang="ko-KR" dirty="0"/>
              <a:t>, </a:t>
            </a:r>
            <a:r>
              <a:rPr lang="ko-KR" altLang="en-US" dirty="0"/>
              <a:t>만족</a:t>
            </a:r>
            <a:r>
              <a:rPr lang="en-US" altLang="ko-KR" dirty="0"/>
              <a:t> </a:t>
            </a:r>
            <a:r>
              <a:rPr lang="ko-KR" altLang="en-US" dirty="0"/>
              <a:t>하는지 물어보고</a:t>
            </a:r>
            <a:endParaRPr lang="en-US" altLang="ko-KR" dirty="0"/>
          </a:p>
          <a:p>
            <a:pPr lvl="2"/>
            <a:r>
              <a:rPr lang="ko-KR" altLang="en-US" dirty="0"/>
              <a:t>만약 결과가 </a:t>
            </a:r>
            <a:r>
              <a:rPr lang="en-US" altLang="ko-KR" dirty="0"/>
              <a:t>true</a:t>
            </a:r>
            <a:r>
              <a:rPr lang="ko-KR" altLang="en-US" dirty="0"/>
              <a:t>이면 들여 쓰기 된 문장들이 실행된다</a:t>
            </a:r>
            <a:endParaRPr lang="en-US" altLang="ko-KR" dirty="0"/>
          </a:p>
          <a:p>
            <a:pPr lvl="2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가 아니면 아무것도 실행되지 않는다</a:t>
            </a:r>
            <a:endParaRPr lang="en-US" altLang="ko-KR" dirty="0"/>
          </a:p>
        </p:txBody>
      </p:sp>
      <p:sp>
        <p:nvSpPr>
          <p:cNvPr id="7" name="순서도: 판단 6"/>
          <p:cNvSpPr/>
          <p:nvPr/>
        </p:nvSpPr>
        <p:spPr>
          <a:xfrm>
            <a:off x="3766771" y="343841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924371" y="4576885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7" idx="3"/>
            <a:endCxn id="8" idx="0"/>
          </p:cNvCxnSpPr>
          <p:nvPr/>
        </p:nvCxnSpPr>
        <p:spPr>
          <a:xfrm>
            <a:off x="6287051" y="3911031"/>
            <a:ext cx="465412" cy="665854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순서도: 연결자 9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1" name="꺾인 연결선 10"/>
          <p:cNvCxnSpPr>
            <a:stCxn id="8" idx="2"/>
            <a:endCxn id="10" idx="6"/>
          </p:cNvCxnSpPr>
          <p:nvPr/>
        </p:nvCxnSpPr>
        <p:spPr>
          <a:xfrm rot="5400000">
            <a:off x="5721060" y="4453938"/>
            <a:ext cx="337254" cy="172555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7" idx="1"/>
            <a:endCxn id="10" idx="2"/>
          </p:cNvCxnSpPr>
          <p:nvPr/>
        </p:nvCxnSpPr>
        <p:spPr>
          <a:xfrm rot="10800000" flipH="1" flipV="1">
            <a:off x="3766771" y="3911031"/>
            <a:ext cx="972108" cy="157431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10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79609" y="3541699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52492" y="3550909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026911" y="307837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451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사용방법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문은 </a:t>
            </a:r>
            <a:r>
              <a:rPr lang="ko-KR" altLang="en-US" dirty="0" err="1"/>
              <a:t>조건절과</a:t>
            </a:r>
            <a:r>
              <a:rPr lang="ko-KR" altLang="en-US" dirty="0"/>
              <a:t> 명령문으로 이루어진 블록</a:t>
            </a:r>
            <a:r>
              <a:rPr lang="en-US" altLang="ko-KR" dirty="0"/>
              <a:t>(block)</a:t>
            </a:r>
            <a:r>
              <a:rPr lang="ko-KR" altLang="en-US" dirty="0"/>
              <a:t>으로 이루어짐</a:t>
            </a:r>
            <a:endParaRPr lang="en-US" altLang="ko-KR" dirty="0"/>
          </a:p>
          <a:p>
            <a:pPr lvl="1"/>
            <a:r>
              <a:rPr lang="ko-KR" altLang="en-US" dirty="0" err="1"/>
              <a:t>조건절은</a:t>
            </a:r>
            <a:r>
              <a:rPr lang="ko-KR" altLang="en-US" dirty="0"/>
              <a:t> 반드시 콜론으로 끝나야 한다</a:t>
            </a:r>
            <a:endParaRPr lang="en-US" altLang="ko-KR" dirty="0"/>
          </a:p>
          <a:p>
            <a:pPr lvl="1"/>
            <a:r>
              <a:rPr lang="ko-KR" altLang="en-US" dirty="0"/>
              <a:t>명령문은 새로운 줄에서</a:t>
            </a:r>
            <a:r>
              <a:rPr lang="en-US" altLang="ko-KR" dirty="0"/>
              <a:t> </a:t>
            </a:r>
            <a:r>
              <a:rPr lang="ko-KR" altLang="en-US" dirty="0"/>
              <a:t>시작하고 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en-US" altLang="ko-KR" dirty="0"/>
              <a:t> </a:t>
            </a:r>
            <a:r>
              <a:rPr lang="ko-KR" altLang="en-US" dirty="0"/>
              <a:t>이후에 따라오는 들여쓰기 된 명령문들을 블록</a:t>
            </a:r>
            <a:r>
              <a:rPr lang="en-US" altLang="ko-KR" dirty="0"/>
              <a:t>(block)</a:t>
            </a:r>
            <a:r>
              <a:rPr lang="ko-KR" altLang="en-US" dirty="0"/>
              <a:t>이라 지칭</a:t>
            </a:r>
            <a:endParaRPr lang="en-US" altLang="ko-KR" dirty="0"/>
          </a:p>
          <a:p>
            <a:pPr lvl="1"/>
            <a:r>
              <a:rPr lang="ko-KR" altLang="en-US" dirty="0"/>
              <a:t>이때 명령문이 한 줄이거나</a:t>
            </a:r>
            <a:r>
              <a:rPr lang="en-US" altLang="ko-KR" dirty="0"/>
              <a:t>, </a:t>
            </a:r>
            <a:r>
              <a:rPr lang="ko-KR" altLang="en-US" dirty="0" err="1"/>
              <a:t>여러줄</a:t>
            </a:r>
            <a:r>
              <a:rPr lang="ko-KR" altLang="en-US" dirty="0"/>
              <a:t> 일 수 있다</a:t>
            </a:r>
            <a:endParaRPr lang="en-US" altLang="ko-KR" dirty="0"/>
          </a:p>
          <a:p>
            <a:pPr lvl="1"/>
            <a:r>
              <a:rPr lang="ko-KR" altLang="en-US" dirty="0" err="1"/>
              <a:t>여러줄</a:t>
            </a:r>
            <a:r>
              <a:rPr lang="ko-KR" altLang="en-US" dirty="0"/>
              <a:t> </a:t>
            </a:r>
            <a:r>
              <a:rPr lang="ko-KR" altLang="en-US" dirty="0" err="1"/>
              <a:t>일때</a:t>
            </a:r>
            <a:r>
              <a:rPr lang="ko-KR" altLang="en-US" dirty="0"/>
              <a:t> 들여쓰기 세로라인이 맞아야 한다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명령문 블록은 명령문의 몸체</a:t>
            </a:r>
            <a:r>
              <a:rPr lang="en-US" altLang="ko-KR" dirty="0"/>
              <a:t>(body)</a:t>
            </a:r>
            <a:r>
              <a:rPr lang="ko-KR" altLang="en-US" dirty="0"/>
              <a:t>라고도 한다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966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3D87C-FA79-7F46-9E14-2369DA861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42455"/>
            <a:ext cx="7886700" cy="1325563"/>
          </a:xfrm>
        </p:spPr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들여쓰기</a:t>
            </a:r>
            <a:endParaRPr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F772BB-90D6-6642-9FB5-068FB71F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 err="1"/>
              <a:t>조건문에</a:t>
            </a:r>
            <a:r>
              <a:rPr kumimoji="1" lang="ko-KR" altLang="en-US" dirty="0"/>
              <a:t> 해당하는 코드는 들여쓰기를 사용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들여쓰기에 따라 </a:t>
            </a:r>
            <a:r>
              <a:rPr kumimoji="1" lang="ko-Kore-KR" altLang="en-US" dirty="0"/>
              <a:t>각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대해 해당하는 영역이 어디까지 인지 알 수 있다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들여쓰기 하는 코드가 여러 개 일 수 있다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들여쓰기 된 코드들 모두가 해당 </a:t>
            </a:r>
            <a:r>
              <a:rPr kumimoji="1" lang="ko-KR" altLang="en-US" dirty="0" err="1"/>
              <a:t>조건문에</a:t>
            </a:r>
            <a:r>
              <a:rPr kumimoji="1" lang="ko-KR" altLang="en-US" dirty="0"/>
              <a:t> 속해있다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2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들여쓰기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&gt;&gt;&gt; count = 10</a:t>
            </a:r>
          </a:p>
          <a:p>
            <a:pPr marL="0" indent="0">
              <a:buNone/>
            </a:pPr>
            <a:r>
              <a:rPr lang="en-US" altLang="ko-KR" dirty="0"/>
              <a:t>     &gt;&gt;&gt; if  count &gt;=10 </a:t>
            </a:r>
            <a:r>
              <a:rPr lang="en-US" altLang="ko-KR" sz="2800" dirty="0">
                <a:solidFill>
                  <a:schemeClr val="accent2"/>
                </a:solidFill>
              </a:rPr>
              <a:t>:  </a:t>
            </a:r>
            <a:r>
              <a:rPr lang="en-US" altLang="ko-KR" sz="1800" b="0" dirty="0">
                <a:solidFill>
                  <a:schemeClr val="accent2"/>
                </a:solidFill>
              </a:rPr>
              <a:t>     ## </a:t>
            </a:r>
            <a:r>
              <a:rPr lang="ko-KR" altLang="en-US" sz="1800" b="0" dirty="0">
                <a:solidFill>
                  <a:schemeClr val="accent2"/>
                </a:solidFill>
              </a:rPr>
              <a:t>조건은 콜론으로</a:t>
            </a:r>
            <a:r>
              <a:rPr lang="en-US" altLang="ko-KR" sz="1800" b="0" dirty="0">
                <a:solidFill>
                  <a:schemeClr val="accent2"/>
                </a:solidFill>
              </a:rPr>
              <a:t> </a:t>
            </a:r>
            <a:r>
              <a:rPr lang="ko-KR" altLang="en-US" sz="1800" b="0" dirty="0">
                <a:solidFill>
                  <a:schemeClr val="accent2"/>
                </a:solidFill>
              </a:rPr>
              <a:t>종료</a:t>
            </a:r>
            <a:r>
              <a:rPr lang="en-US" altLang="ko-KR" sz="1800" b="0" dirty="0">
                <a:solidFill>
                  <a:schemeClr val="accent2"/>
                </a:solidFill>
              </a:rPr>
              <a:t>   </a:t>
            </a:r>
          </a:p>
          <a:p>
            <a:pPr marL="0" indent="0">
              <a:buNone/>
            </a:pPr>
            <a:r>
              <a:rPr lang="en-US" altLang="ko-KR" dirty="0"/>
              <a:t>	          count = 0</a:t>
            </a:r>
          </a:p>
          <a:p>
            <a:pPr marL="0" indent="0">
              <a:buNone/>
            </a:pPr>
            <a:r>
              <a:rPr lang="ko-KR" altLang="en-US" sz="1800" b="0" dirty="0">
                <a:solidFill>
                  <a:schemeClr val="accent2"/>
                </a:solidFill>
              </a:rPr>
              <a:t>들여쓰기</a:t>
            </a:r>
            <a:r>
              <a:rPr lang="ko-KR" altLang="en-US" dirty="0"/>
              <a:t>     </a:t>
            </a:r>
            <a:r>
              <a:rPr lang="en-US" altLang="ko-KR" dirty="0"/>
              <a:t>print(“=“ * 25)</a:t>
            </a:r>
          </a:p>
          <a:p>
            <a:pPr marL="0" indent="0">
              <a:buNone/>
            </a:pPr>
            <a:r>
              <a:rPr lang="en-US" altLang="ko-KR" dirty="0"/>
              <a:t>	           print(“</a:t>
            </a:r>
            <a:r>
              <a:rPr lang="ko-KR" altLang="en-US" dirty="0"/>
              <a:t>다시 처음부터 시작합니다</a:t>
            </a:r>
            <a:r>
              <a:rPr lang="en-US" altLang="ko-KR" dirty="0"/>
              <a:t>”)</a:t>
            </a:r>
          </a:p>
          <a:p>
            <a:pPr marL="0" indent="0">
              <a:buNone/>
            </a:pPr>
            <a:r>
              <a:rPr lang="en-US" altLang="ko-KR" dirty="0"/>
              <a:t>	           print(“=“ * 25)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827700" y="1954074"/>
            <a:ext cx="6904983" cy="3200973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화살표 연결선 5"/>
          <p:cNvCxnSpPr>
            <a:cxnSpLocks/>
          </p:cNvCxnSpPr>
          <p:nvPr/>
        </p:nvCxnSpPr>
        <p:spPr>
          <a:xfrm>
            <a:off x="1404458" y="3284937"/>
            <a:ext cx="647470" cy="0"/>
          </a:xfrm>
          <a:prstGeom prst="straightConnector1">
            <a:avLst/>
          </a:prstGeom>
          <a:ln w="28575"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위쪽 화살표 설명선 8"/>
          <p:cNvSpPr/>
          <p:nvPr/>
        </p:nvSpPr>
        <p:spPr>
          <a:xfrm>
            <a:off x="634371" y="4736661"/>
            <a:ext cx="3080720" cy="1034473"/>
          </a:xfrm>
          <a:prstGeom prst="upArrowCallou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들여쓰기 한 명령어 </a:t>
            </a:r>
            <a:r>
              <a:rPr lang="en-US" altLang="ko-KR" dirty="0">
                <a:solidFill>
                  <a:schemeClr val="tx1"/>
                </a:solidFill>
              </a:rPr>
              <a:t>block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9081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</a:t>
            </a:r>
            <a:r>
              <a:rPr lang="ko-KR" altLang="en-US" dirty="0"/>
              <a:t>문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8" y="2107074"/>
            <a:ext cx="4985633" cy="309155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28" y="2252465"/>
            <a:ext cx="748720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ea typeface="+mj-ea"/>
              </a:rPr>
              <a:t>x=10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x==10:      </a:t>
            </a:r>
          </a:p>
          <a:p>
            <a:pPr lvl="0" indent="209550" eaLnBrk="0" latinLnBrk="0" hangingPunct="0"/>
            <a:r>
              <a:rPr lang="ko-KR" altLang="en-US" sz="1600" dirty="0">
                <a:ea typeface="+mj-ea"/>
              </a:rPr>
              <a:t>    </a:t>
            </a:r>
            <a:r>
              <a:rPr lang="en" altLang="ko-Kore-KR" sz="1600" dirty="0">
                <a:ea typeface="+mj-ea"/>
              </a:rPr>
              <a:t>print(</a:t>
            </a:r>
            <a:r>
              <a:rPr lang="en-US" altLang="ko-KR" sz="1600" dirty="0">
                <a:ea typeface="+mj-ea"/>
              </a:rPr>
              <a:t>’x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이 맞습니다</a:t>
            </a:r>
            <a:r>
              <a:rPr lang="en-US" altLang="ko-KR" sz="1600" dirty="0">
                <a:ea typeface="+mj-ea"/>
              </a:rPr>
              <a:t>.’)</a:t>
            </a:r>
          </a:p>
          <a:p>
            <a:pPr lvl="0" indent="209550" eaLnBrk="0" latinLnBrk="0" hangingPunct="0"/>
            <a:endParaRPr lang="en-US" altLang="ko-Kore-KR" sz="1600" dirty="0">
              <a:ea typeface="+mj-ea"/>
            </a:endParaRPr>
          </a:p>
          <a:p>
            <a:pPr lvl="0" indent="209550" eaLnBrk="0" latinLnBrk="0" hangingPunct="0"/>
            <a:endParaRPr lang="en-US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-US" altLang="ko-KR" sz="1600" dirty="0">
                <a:ea typeface="+mj-ea"/>
              </a:rPr>
              <a:t>x=5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-US" altLang="ko-KR" sz="1600" dirty="0"/>
              <a:t>if x%3 != 0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</a:t>
            </a:r>
            <a:r>
              <a:rPr lang="en" altLang="ko-Kore-KR" sz="1600" dirty="0"/>
              <a:t>print(</a:t>
            </a:r>
            <a:r>
              <a:rPr lang="en-US" altLang="ko-Kore-KR" sz="1600" dirty="0"/>
              <a:t>‘x</a:t>
            </a:r>
            <a:r>
              <a:rPr lang="ko-KR" altLang="en-US" sz="1600" dirty="0"/>
              <a:t>는 </a:t>
            </a:r>
            <a:r>
              <a:rPr lang="en-US" altLang="ko-KR" sz="1600" dirty="0"/>
              <a:t>3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나누어 떨어지지 않습니다</a:t>
            </a:r>
            <a:r>
              <a:rPr lang="en-US" altLang="ko-KR" sz="1600" dirty="0"/>
              <a:t>.’)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A69F98-8789-D64C-8581-129955A1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466" y="4925166"/>
            <a:ext cx="3801559" cy="86490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81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문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280811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467489"/>
            <a:ext cx="490793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R" sz="1600" dirty="0"/>
              <a:t>time</a:t>
            </a:r>
            <a:r>
              <a:rPr lang="en" altLang="ko-Kore-KR" sz="1600" dirty="0"/>
              <a:t> = 1</a:t>
            </a:r>
            <a:r>
              <a:rPr lang="en-US" altLang="ko-KR" sz="1600" dirty="0"/>
              <a:t>7</a:t>
            </a:r>
            <a:r>
              <a:rPr lang="en" altLang="ko-Kore-KR" sz="1600" dirty="0"/>
              <a:t> 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time &lt; 12: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print(time, ‘</a:t>
            </a:r>
            <a:r>
              <a:rPr lang="ko-KR" altLang="en-US" sz="1600" dirty="0"/>
              <a:t>시는 오전 입니다</a:t>
            </a:r>
            <a:r>
              <a:rPr lang="en-US" altLang="ko-KR" sz="1600" dirty="0"/>
              <a:t>.’)</a:t>
            </a:r>
            <a:endParaRPr lang="en" altLang="ko-Kore-KR" sz="1600" dirty="0"/>
          </a:p>
          <a:p>
            <a:pPr lvl="0" indent="209550" eaLnBrk="0" latinLnBrk="0" hangingPunct="0"/>
            <a:r>
              <a:rPr lang="en-US" altLang="ko-KR" sz="1600" dirty="0"/>
              <a:t>else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print(time,‘</a:t>
            </a:r>
            <a:r>
              <a:rPr lang="ko-KR" altLang="en-US" sz="1600" dirty="0"/>
              <a:t>시는 오후 입니다</a:t>
            </a:r>
            <a:r>
              <a:rPr lang="en-US" altLang="ko-KR" sz="1600" dirty="0"/>
              <a:t>.’)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1A3D40-C029-C04E-8C68-5DD764592C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231" y="4283371"/>
            <a:ext cx="3416284" cy="78235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332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미성년자라고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FB401D38-77A7-024D-A6B8-9655650C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17" y="1964247"/>
            <a:ext cx="5007378" cy="421065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4064EF8-519D-DD48-80D5-04A3B0DBD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929" y="2019916"/>
            <a:ext cx="4229452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"&lt;pyshell#0&gt;", line 1, in &lt;module&gt;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NameError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name '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' is not defined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“</a:t>
            </a:r>
            <a:r>
              <a:rPr lang="en-US" altLang="ko-KR" sz="1600" dirty="0" err="1"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ea typeface="맑은 고딕" panose="020B0503020000020004" pitchFamily="50" charset="-127"/>
              </a:rPr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’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kmkim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’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&gt;&gt;&gt; 5+21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26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6725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280811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814" y="2578934"/>
            <a:ext cx="4907937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 input("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“)</a:t>
            </a:r>
            <a:r>
              <a:rPr lang="en" altLang="ko-Kore-KR" sz="1600"/>
              <a:t> )</a:t>
            </a:r>
            <a:endParaRPr lang="en" altLang="ko-Kore-KR" sz="1600" dirty="0"/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미성년자 입니다</a:t>
            </a:r>
            <a:r>
              <a:rPr lang="en-US" altLang="ko-KR" sz="1600" dirty="0"/>
              <a:t>")</a:t>
            </a:r>
            <a:endParaRPr lang="en" altLang="ko-Kore-KR" sz="1600" dirty="0"/>
          </a:p>
          <a:p>
            <a:pPr lvl="0" indent="209550" eaLnBrk="0" latinLnBrk="0" hangingPunct="0"/>
            <a:endParaRPr lang="en-US" altLang="ko-KR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749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언제 사용하는지 이해</a:t>
            </a:r>
            <a:endParaRPr lang="en-US" altLang="ko-KR" dirty="0"/>
          </a:p>
          <a:p>
            <a:pPr lvl="1"/>
            <a:r>
              <a:rPr lang="ko-KR" altLang="en-US" dirty="0"/>
              <a:t>프로그램 작성 시 특정 조건에 따라 실행 과정이 달라질 때 사용</a:t>
            </a:r>
            <a:endParaRPr lang="en-US" altLang="ko-KR" dirty="0"/>
          </a:p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경우만 처리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921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조건문을</a:t>
            </a:r>
            <a:r>
              <a:rPr lang="ko-KR" altLang="en-US" dirty="0"/>
              <a:t> 사용하는 명령어는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조건문에서</a:t>
            </a:r>
            <a:r>
              <a:rPr lang="ko-KR" altLang="en-US" dirty="0"/>
              <a:t> 조건이 끝나면 사용하는 기호는 무엇인가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조건이 만족하는 경우 해당하는 문장은 들여쓰기를 해야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110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if	~else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01C122AD-8DC2-B911-F427-25464B7F45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059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 문 알아보기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333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조건절의 결과에 따라 다른 문장들이 실행된다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 err="1"/>
              <a:t>조건절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r>
              <a:rPr lang="ko-KR" altLang="en-US" dirty="0"/>
              <a:t> 연결되는 블록으로 구성된 문장</a:t>
            </a:r>
            <a:r>
              <a:rPr lang="en-US" altLang="ko-KR" dirty="0"/>
              <a:t>1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1"/>
            <a:r>
              <a:rPr lang="ko-KR" altLang="en-US" dirty="0"/>
              <a:t>그렇지 않은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else </a:t>
            </a:r>
            <a:r>
              <a:rPr lang="ko-KR" altLang="en-US" dirty="0"/>
              <a:t>아래의 블록으로 구성된 문장</a:t>
            </a:r>
            <a:r>
              <a:rPr lang="en-US" altLang="ko-KR" dirty="0"/>
              <a:t>2</a:t>
            </a:r>
            <a:r>
              <a:rPr lang="ko-KR" altLang="en-US" dirty="0"/>
              <a:t>를 실행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2F87B8-DA5F-8646-9716-D53A5BEB4658}"/>
              </a:ext>
            </a:extLst>
          </p:cNvPr>
          <p:cNvGrpSpPr/>
          <p:nvPr/>
        </p:nvGrpSpPr>
        <p:grpSpPr>
          <a:xfrm>
            <a:off x="2145299" y="4400917"/>
            <a:ext cx="4432718" cy="1847489"/>
            <a:chOff x="4347725" y="4244815"/>
            <a:chExt cx="4325989" cy="2550982"/>
          </a:xfrm>
        </p:grpSpPr>
        <p:sp>
          <p:nvSpPr>
            <p:cNvPr id="12" name="순서도: 판단 11"/>
            <p:cNvSpPr/>
            <p:nvPr/>
          </p:nvSpPr>
          <p:spPr>
            <a:xfrm>
              <a:off x="5261144" y="4244815"/>
              <a:ext cx="2520280" cy="9452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Condition?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017530" y="5383285"/>
              <a:ext cx="1656184" cy="571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statement2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꺾인 연결선 13"/>
            <p:cNvCxnSpPr>
              <a:stCxn id="12" idx="3"/>
              <a:endCxn id="13" idx="0"/>
            </p:cNvCxnSpPr>
            <p:nvPr/>
          </p:nvCxnSpPr>
          <p:spPr>
            <a:xfrm>
              <a:off x="7781424" y="4717431"/>
              <a:ext cx="64198" cy="66585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연결자 14"/>
            <p:cNvSpPr/>
            <p:nvPr/>
          </p:nvSpPr>
          <p:spPr>
            <a:xfrm>
              <a:off x="6233252" y="6147725"/>
              <a:ext cx="288032" cy="288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꺾인 연결선 15"/>
            <p:cNvCxnSpPr>
              <a:stCxn id="13" idx="2"/>
              <a:endCxn id="15" idx="6"/>
            </p:cNvCxnSpPr>
            <p:nvPr/>
          </p:nvCxnSpPr>
          <p:spPr>
            <a:xfrm rot="5400000">
              <a:off x="7014826" y="5460945"/>
              <a:ext cx="337254" cy="13243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5" idx="4"/>
            </p:cNvCxnSpPr>
            <p:nvPr/>
          </p:nvCxnSpPr>
          <p:spPr>
            <a:xfrm>
              <a:off x="6377268" y="6435757"/>
              <a:ext cx="0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73982" y="434809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6865" y="435730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47725" y="5348425"/>
              <a:ext cx="1656184" cy="571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statement1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꺾인 연결선 20"/>
            <p:cNvCxnSpPr>
              <a:stCxn id="12" idx="1"/>
              <a:endCxn id="20" idx="0"/>
            </p:cNvCxnSpPr>
            <p:nvPr/>
          </p:nvCxnSpPr>
          <p:spPr>
            <a:xfrm rot="10800000" flipV="1">
              <a:off x="5175818" y="4717431"/>
              <a:ext cx="85327" cy="6309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0" idx="2"/>
              <a:endCxn id="15" idx="2"/>
            </p:cNvCxnSpPr>
            <p:nvPr/>
          </p:nvCxnSpPr>
          <p:spPr>
            <a:xfrm rot="16200000" flipH="1">
              <a:off x="5518477" y="5576966"/>
              <a:ext cx="372114" cy="10574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111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count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if  count &gt;=10 </a:t>
            </a:r>
            <a:r>
              <a:rPr lang="en-US" altLang="ko-KR" sz="2000" dirty="0">
                <a:solidFill>
                  <a:srgbClr val="FF6600"/>
                </a:solidFill>
              </a:rPr>
              <a:t>: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count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</a:t>
            </a:r>
            <a:r>
              <a:rPr lang="ko-KR" altLang="en-US" sz="2000" dirty="0"/>
              <a:t>다시 처음부터 시작합니다</a:t>
            </a:r>
            <a:r>
              <a:rPr lang="en-US" altLang="ko-KR" sz="20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else </a:t>
            </a:r>
            <a:r>
              <a:rPr lang="en-US" altLang="ko-KR" sz="2000" dirty="0">
                <a:solidFill>
                  <a:srgbClr val="FF66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count = count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print("</a:t>
            </a:r>
            <a:r>
              <a:rPr lang="ko-KR" altLang="en-US" sz="2000" dirty="0"/>
              <a:t>다음</a:t>
            </a:r>
            <a:r>
              <a:rPr lang="en-US" altLang="ko-KR" sz="2000" dirty="0"/>
              <a:t> </a:t>
            </a:r>
            <a:r>
              <a:rPr lang="ko-KR" altLang="en-US" sz="2000" dirty="0"/>
              <a:t>단계가 실행됩니다</a:t>
            </a:r>
            <a:r>
              <a:rPr lang="en-US" altLang="ko-KR" sz="2000" dirty="0"/>
              <a:t>")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80210" y="2442494"/>
            <a:ext cx="5172765" cy="162357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80211" y="4827261"/>
            <a:ext cx="5172765" cy="9690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왼쪽 화살표 설명선 25"/>
          <p:cNvSpPr/>
          <p:nvPr/>
        </p:nvSpPr>
        <p:spPr>
          <a:xfrm>
            <a:off x="3306622" y="2049319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 화살표 설명선 26"/>
          <p:cNvSpPr/>
          <p:nvPr/>
        </p:nvSpPr>
        <p:spPr>
          <a:xfrm>
            <a:off x="2256786" y="4492017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225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else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나누었을 때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나머지가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짝수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 화면에 짝수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(even)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출력된다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값이 홀수 라면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나누었을 때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나머지는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이기 때문에 조건은 거짓이다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화면에 홀수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(odd)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출력된다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</a:t>
            </a:r>
            <a:r>
              <a:rPr lang="ko-KR" altLang="en-US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뒤에도 반드시 콜론</a:t>
            </a:r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:) </a:t>
            </a:r>
            <a:r>
              <a:rPr lang="ko-KR" altLang="en-US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입력해야 한다</a:t>
            </a:r>
            <a:endParaRPr lang="en-US" altLang="ko-KR" sz="1800" dirty="0">
              <a:solidFill>
                <a:srgbClr val="FF66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150748" y="1688945"/>
            <a:ext cx="2843116" cy="15237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240395" y="1781716"/>
            <a:ext cx="29607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if x%2 == 0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print( x, "is even“)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print( x, "is odd“)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86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EFFAA56F-35DF-4245-A636-E02AC45D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95" y="1923764"/>
            <a:ext cx="5056218" cy="241475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68E3FAF-2779-954C-B825-919D800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95" y="2172222"/>
            <a:ext cx="74872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x = 6 </a:t>
            </a: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 &gt;= 10: 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 print(‘x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보다 크거나 같습니다</a:t>
            </a:r>
            <a:r>
              <a:rPr lang="en-US" altLang="ko-KR" sz="1600" dirty="0">
                <a:ea typeface="+mj-ea"/>
              </a:rPr>
              <a:t>.’) 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else: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print(</a:t>
            </a:r>
            <a:r>
              <a:rPr lang="en-US" altLang="ko-KR" sz="1600" dirty="0">
                <a:ea typeface="+mj-ea"/>
              </a:rPr>
              <a:t>‘x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보다 크지 않습니다</a:t>
            </a:r>
            <a:r>
              <a:rPr lang="en-US" altLang="ko-KR" sz="1600" dirty="0">
                <a:ea typeface="+mj-ea"/>
              </a:rPr>
              <a:t>.')</a:t>
            </a:r>
            <a:endParaRPr kumimoji="0" lang="en-US" altLang="ko-KR" sz="1600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34431-EFB4-1340-900B-24589B6C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7" y="4458610"/>
            <a:ext cx="3482508" cy="7841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78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C0E6BD-4B78-9C42-95E1-4F3E948F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1" y="2221621"/>
            <a:ext cx="4903009" cy="307427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73900-6316-DB4A-9C68-B6AF168F5E3B}"/>
              </a:ext>
            </a:extLst>
          </p:cNvPr>
          <p:cNvSpPr/>
          <p:nvPr/>
        </p:nvSpPr>
        <p:spPr>
          <a:xfrm>
            <a:off x="1327778" y="2450709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09550" eaLnBrk="0" latinLnBrk="0" hangingPunct="0"/>
            <a:r>
              <a:rPr lang="en" altLang="ko-Kore-KR" sz="1600" dirty="0" err="1"/>
              <a:t>bloodType</a:t>
            </a:r>
            <a:r>
              <a:rPr lang="en" altLang="ko-Kore-KR" sz="1600" dirty="0"/>
              <a:t>='A'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" altLang="ko-Kore-KR" sz="1600" dirty="0" err="1"/>
              <a:t>bloodType</a:t>
            </a:r>
            <a:r>
              <a:rPr lang="en" altLang="ko-Kore-KR" sz="1600" dirty="0"/>
              <a:t> == 'A': 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    print('A</a:t>
            </a:r>
            <a:r>
              <a:rPr lang="ko-KR" altLang="en-US" sz="1600" dirty="0"/>
              <a:t>형 입니다</a:t>
            </a:r>
            <a:r>
              <a:rPr lang="en-US" altLang="ko-KR" sz="1600" dirty="0"/>
              <a:t>.')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else: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    print('A</a:t>
            </a:r>
            <a:r>
              <a:rPr lang="ko-KR" altLang="en-US" sz="1600" dirty="0"/>
              <a:t>형이 아닙니다</a:t>
            </a:r>
            <a:r>
              <a:rPr lang="en-US" altLang="ko-KR" sz="1600" dirty="0"/>
              <a:t>.')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CC9EA-66E1-924C-9914-73664328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9" y="4793421"/>
            <a:ext cx="1600200" cy="6824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8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02773" y="1884831"/>
            <a:ext cx="4855417" cy="420736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503364" y="1902033"/>
            <a:ext cx="4862969" cy="3929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print(“John”)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name = “John”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print(“Hello,” , name)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Hello, John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score = 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print(score)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78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print(“name” , “score”)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accent2"/>
                </a:solidFill>
                <a:ea typeface="맑은 고딕" panose="020B0503020000020004" pitchFamily="50" charset="-127"/>
              </a:rPr>
              <a:t>name score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ea typeface="맑은 고딕" panose="020B0503020000020004" pitchFamily="50" charset="-127"/>
              </a:rPr>
              <a:t>&gt;&gt;&gt; print( “</a:t>
            </a:r>
            <a:r>
              <a:rPr lang="en-US" altLang="ko-KR" sz="1400" dirty="0" err="1">
                <a:ea typeface="맑은 고딕" panose="020B0503020000020004" pitchFamily="50" charset="-127"/>
              </a:rPr>
              <a:t>abba</a:t>
            </a:r>
            <a:r>
              <a:rPr lang="en-US" altLang="ko-KR" sz="1400" dirty="0">
                <a:ea typeface="맑은 고딕" panose="020B0503020000020004" pitchFamily="50" charset="-127"/>
              </a:rPr>
              <a:t>” * 3)</a:t>
            </a:r>
          </a:p>
          <a:p>
            <a:pPr>
              <a:lnSpc>
                <a:spcPct val="150000"/>
              </a:lnSpc>
            </a:pPr>
            <a:r>
              <a:rPr lang="en-US" altLang="ko-KR" sz="14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abbaabbaabba</a:t>
            </a:r>
            <a:endParaRPr lang="en-US" altLang="ko-KR" sz="1400" dirty="0">
              <a:solidFill>
                <a:schemeClr val="accent2"/>
              </a:solidFill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7830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C0E6BD-4B78-9C42-95E1-4F3E948F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1" y="2221621"/>
            <a:ext cx="4903009" cy="307427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73900-6316-DB4A-9C68-B6AF168F5E3B}"/>
              </a:ext>
            </a:extLst>
          </p:cNvPr>
          <p:cNvSpPr/>
          <p:nvPr/>
        </p:nvSpPr>
        <p:spPr>
          <a:xfrm>
            <a:off x="1353169" y="248148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09550" eaLnBrk="0" latinLnBrk="0" hangingPunct="0"/>
            <a:r>
              <a:rPr lang="en" altLang="ko-Kore-KR" sz="1600" dirty="0"/>
              <a:t>height=float(input("</a:t>
            </a:r>
            <a:r>
              <a:rPr lang="ko-KR" altLang="en-US" sz="1600" dirty="0"/>
              <a:t>키를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: "))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if height &lt;155.5: </a:t>
            </a:r>
          </a:p>
          <a:p>
            <a:pPr lvl="0" indent="209550" eaLnBrk="0" latin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불가입니다</a:t>
            </a:r>
            <a:r>
              <a:rPr lang="en-US" altLang="ko-KR" sz="1600" dirty="0"/>
              <a:t>")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else:</a:t>
            </a:r>
          </a:p>
          <a:p>
            <a:pPr lvl="0" indent="209550" eaLnBrk="0" latin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가능입니다</a:t>
            </a:r>
            <a:r>
              <a:rPr lang="en-US" altLang="ko-KR" sz="1600" dirty="0"/>
              <a:t>")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E72EE-DDA5-D145-BCB3-D99F1556F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63" y="4829044"/>
            <a:ext cx="3290220" cy="9337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4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예제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64983" y="1495196"/>
            <a:ext cx="4542552" cy="50998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63305" y="1620389"/>
            <a:ext cx="454255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 if</a:t>
            </a:r>
            <a:r>
              <a:rPr kumimoji="0" lang="ko-KR" altLang="en-US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문 예제에서 사용될 변수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c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0" lang="ko-KR" altLang="en-US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기본 비교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&lt; 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&gt; 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&lt;=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or equal to b＂) 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==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print("a is equal to b") </a:t>
            </a:r>
          </a:p>
          <a:p>
            <a:pPr lvl="0" indent="209550" eaLnBrk="0" latinLnBrk="0" hangingPunct="0"/>
            <a:r>
              <a:rPr kumimoji="0" lang="en-US" altLang="ko-KR" sz="1400" dirty="0">
                <a:ea typeface="맑은 고딕" panose="020B0503020000020004" pitchFamily="50" charset="-127"/>
              </a:rPr>
              <a:t>else :</a:t>
            </a:r>
          </a:p>
          <a:p>
            <a:pPr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print("a and b are not equal")</a:t>
            </a:r>
            <a:endParaRPr kumimoji="0" lang="en-US" altLang="ko-KR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11" y="2128476"/>
            <a:ext cx="4613363" cy="153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859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</a:t>
            </a:r>
            <a:r>
              <a:rPr lang="en-US" altLang="ko-KR" dirty="0"/>
              <a:t>‘</a:t>
            </a:r>
            <a:r>
              <a:rPr lang="ko-KR" altLang="en-US" dirty="0"/>
              <a:t>미성년자</a:t>
            </a:r>
            <a:r>
              <a:rPr lang="en-US" altLang="ko-KR" dirty="0"/>
              <a:t>’ </a:t>
            </a:r>
            <a:r>
              <a:rPr lang="ko-KR" altLang="en-US" dirty="0"/>
              <a:t>라고 출력하고 </a:t>
            </a:r>
            <a:r>
              <a:rPr lang="en-US" altLang="ko-KR" dirty="0"/>
              <a:t>18</a:t>
            </a:r>
            <a:r>
              <a:rPr lang="ko-KR" altLang="en-US" dirty="0"/>
              <a:t>보다 크거나 같으면 </a:t>
            </a:r>
            <a:r>
              <a:rPr lang="en-US" altLang="ko-KR" dirty="0"/>
              <a:t>‘</a:t>
            </a:r>
            <a:r>
              <a:rPr lang="ko-KR" altLang="en-US" dirty="0"/>
              <a:t>성년</a:t>
            </a:r>
            <a:r>
              <a:rPr lang="en-US" altLang="ko-KR" dirty="0"/>
              <a:t>’ </a:t>
            </a:r>
            <a:r>
              <a:rPr lang="ko-KR" altLang="en-US" dirty="0"/>
              <a:t>이라고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24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4907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“)</a:t>
            </a:r>
            <a:r>
              <a:rPr lang="en" altLang="ko-Kore-KR" sz="1600" dirty="0"/>
              <a:t> )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미성년자</a:t>
            </a:r>
            <a:r>
              <a:rPr lang="en-US" altLang="ko-KR" sz="1600" dirty="0"/>
              <a:t>")</a:t>
            </a:r>
          </a:p>
          <a:p>
            <a:pPr lvl="0" indent="209550" eaLnBrk="0" latinLnBrk="0" hangingPunct="0"/>
            <a:r>
              <a:rPr lang="en-US" altLang="ko-KR" sz="1600" dirty="0"/>
              <a:t>else: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성년</a:t>
            </a:r>
            <a:r>
              <a:rPr lang="en-US" altLang="ko-KR" sz="1600" dirty="0"/>
              <a:t>")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93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키를 입력 받아서 변수 </a:t>
            </a:r>
            <a:r>
              <a:rPr lang="en-US" altLang="ko-KR" dirty="0"/>
              <a:t>height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키가</a:t>
            </a:r>
            <a:r>
              <a:rPr lang="en-US" altLang="ko-KR" dirty="0"/>
              <a:t> 180cm </a:t>
            </a:r>
            <a:r>
              <a:rPr lang="ko-KR" altLang="en-US" dirty="0"/>
              <a:t>이상이면 </a:t>
            </a:r>
            <a:r>
              <a:rPr lang="en-US" altLang="ko-KR" dirty="0"/>
              <a:t>‘</a:t>
            </a:r>
            <a:r>
              <a:rPr lang="ko-KR" altLang="en-US" dirty="0"/>
              <a:t>키가 크군요</a:t>
            </a:r>
            <a:r>
              <a:rPr lang="en-US" altLang="ko-KR" dirty="0"/>
              <a:t>＇</a:t>
            </a:r>
            <a:r>
              <a:rPr lang="ko-KR" altLang="en-US" dirty="0"/>
              <a:t>출력하고 </a:t>
            </a:r>
            <a:r>
              <a:rPr lang="en-US" altLang="ko-KR" dirty="0"/>
              <a:t>180cm </a:t>
            </a:r>
            <a:r>
              <a:rPr lang="ko-KR" altLang="en-US" dirty="0"/>
              <a:t>보다 작거나</a:t>
            </a:r>
            <a:r>
              <a:rPr lang="en-US" altLang="ko-KR" dirty="0"/>
              <a:t> </a:t>
            </a:r>
            <a:r>
              <a:rPr lang="ko-KR" altLang="en-US" dirty="0"/>
              <a:t>같으면 </a:t>
            </a:r>
            <a:r>
              <a:rPr lang="en-US" altLang="ko-KR" dirty="0"/>
              <a:t>‘</a:t>
            </a:r>
            <a:r>
              <a:rPr lang="ko-KR" altLang="en-US" dirty="0"/>
              <a:t>평균 키</a:t>
            </a:r>
            <a:r>
              <a:rPr lang="en-US" altLang="ko-KR" dirty="0"/>
              <a:t>＇</a:t>
            </a:r>
            <a:r>
              <a:rPr lang="ko-KR" altLang="en-US" dirty="0"/>
              <a:t>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656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71755" cy="41954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6115711" cy="23583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62865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height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 input(＂</a:t>
            </a:r>
            <a:r>
              <a:rPr lang="ko-KR" altLang="en-US" sz="1600" dirty="0"/>
              <a:t>키를 </a:t>
            </a:r>
            <a:r>
              <a:rPr lang="en-US" altLang="ko-KR" sz="1600" dirty="0"/>
              <a:t>cm </a:t>
            </a:r>
            <a:r>
              <a:rPr lang="ko-KR" altLang="en-US" sz="1600" dirty="0"/>
              <a:t>단위로 입력하세요 </a:t>
            </a:r>
            <a:r>
              <a:rPr lang="en-US" altLang="ko-KR" sz="1600" dirty="0"/>
              <a:t>: “)</a:t>
            </a:r>
            <a:r>
              <a:rPr lang="en" altLang="ko-Kore-KR" sz="1600" dirty="0"/>
              <a:t> )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ore-KR" sz="1600" dirty="0"/>
              <a:t>height</a:t>
            </a:r>
            <a:r>
              <a:rPr lang="ko-KR" altLang="en-US" sz="1600" dirty="0"/>
              <a:t> </a:t>
            </a:r>
            <a:r>
              <a:rPr lang="en-US" altLang="ko-KR" sz="1600" dirty="0"/>
              <a:t>&gt;</a:t>
            </a:r>
            <a:r>
              <a:rPr lang="en" altLang="ko-Kore-KR" sz="1600" dirty="0"/>
              <a:t> 1</a:t>
            </a:r>
            <a:r>
              <a:rPr lang="en-US" altLang="ko-KR" sz="1600" dirty="0"/>
              <a:t>80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＂</a:t>
            </a:r>
            <a:r>
              <a:rPr lang="ko-KR" altLang="en-US" sz="1600" dirty="0"/>
              <a:t>키가 크군요</a:t>
            </a:r>
            <a:r>
              <a:rPr lang="en-US" altLang="ko-KR" sz="1600" dirty="0"/>
              <a:t>＂)</a:t>
            </a:r>
          </a:p>
          <a:p>
            <a:pPr lvl="0" indent="209550" eaLnBrk="0" latinLnBrk="0" hangingPunct="0"/>
            <a:r>
              <a:rPr lang="en-US" altLang="ko-KR" sz="1600" dirty="0"/>
              <a:t>else: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＂</a:t>
            </a:r>
            <a:r>
              <a:rPr lang="ko-KR" altLang="en-US" sz="1600" dirty="0"/>
              <a:t>평균 키</a:t>
            </a:r>
            <a:r>
              <a:rPr lang="en-US" altLang="ko-KR" sz="1600" dirty="0"/>
              <a:t>")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233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경우와</a:t>
            </a:r>
            <a:r>
              <a:rPr lang="en-US" altLang="ko-KR" dirty="0"/>
              <a:t>,</a:t>
            </a:r>
            <a:r>
              <a:rPr lang="ko-KR" altLang="en-US" dirty="0"/>
              <a:t> 거짓인 경우 처리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8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</a:t>
            </a:r>
            <a:r>
              <a:rPr lang="en-US" altLang="ko-KR" dirty="0"/>
              <a:t>True, False </a:t>
            </a:r>
            <a:r>
              <a:rPr lang="ko-KR" altLang="en-US" dirty="0"/>
              <a:t>로 나뉘어 지는 경우 사용하는 명령어는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조건절에서</a:t>
            </a:r>
            <a:r>
              <a:rPr lang="ko-KR" altLang="en-US" dirty="0"/>
              <a:t> 사용하는 연산자 중</a:t>
            </a:r>
            <a:r>
              <a:rPr lang="en-US" altLang="ko-KR"/>
              <a:t> 2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60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err="1">
                <a:solidFill>
                  <a:schemeClr val="bg1"/>
                </a:solidFill>
              </a:rPr>
              <a:t>if~elif</a:t>
            </a:r>
            <a:r>
              <a:rPr lang="en-US" altLang="ko-KR" sz="4400" b="1" dirty="0">
                <a:solidFill>
                  <a:schemeClr val="bg1"/>
                </a:solidFill>
              </a:rPr>
              <a:t>()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78B1BE34-E2E4-1A02-7CA6-7E4573A98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276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en-US" altLang="ko-KR" dirty="0" err="1"/>
              <a:t>if~elif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/>
              <a:t>이해하기</a:t>
            </a:r>
            <a:endParaRPr lang="en-US" altLang="ko-KR" dirty="0"/>
          </a:p>
          <a:p>
            <a:r>
              <a:rPr lang="ko-KR" altLang="en-US" dirty="0"/>
              <a:t>예제로</a:t>
            </a:r>
            <a:r>
              <a:rPr lang="en-US" altLang="ko-KR" dirty="0"/>
              <a:t> </a:t>
            </a:r>
            <a:r>
              <a:rPr lang="en-US" altLang="ko-KR" dirty="0" err="1"/>
              <a:t>if~elif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 활용 시 </a:t>
            </a:r>
            <a:r>
              <a:rPr lang="en-US" altLang="ko-KR" dirty="0"/>
              <a:t>in operator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화면으로 출력하기 예제</a:t>
            </a:r>
            <a:r>
              <a:rPr lang="en-US" altLang="ko-KR" dirty="0"/>
              <a:t> 4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5875" y="1853248"/>
            <a:ext cx="4886982" cy="392890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273428" y="1853248"/>
            <a:ext cx="4639429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=100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j=3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i+j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103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=i+100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print(“score is “,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score is 200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twinkle = '*’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print(twinkle * 10)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**********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25823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조건이 </a:t>
            </a:r>
            <a:r>
              <a:rPr lang="ko-KR" altLang="en-US" dirty="0" err="1"/>
              <a:t>두개</a:t>
            </a:r>
            <a:r>
              <a:rPr lang="ko-KR" altLang="en-US" dirty="0"/>
              <a:t> 이상의 그룹으로</a:t>
            </a:r>
            <a:r>
              <a:rPr lang="en-US" altLang="ko-KR" dirty="0"/>
              <a:t> </a:t>
            </a:r>
            <a:r>
              <a:rPr lang="ko-KR" altLang="en-US" dirty="0"/>
              <a:t>나눌 수 있는 경우에 사용한다</a:t>
            </a:r>
            <a:endParaRPr lang="en-US" altLang="ko-KR" dirty="0"/>
          </a:p>
          <a:p>
            <a:r>
              <a:rPr lang="ko-KR" altLang="en-US" dirty="0"/>
              <a:t>조건이 구간으로 나누어지는 경우</a:t>
            </a:r>
            <a:endParaRPr lang="en-US" altLang="ko-KR" dirty="0"/>
          </a:p>
          <a:p>
            <a:pPr lvl="1"/>
            <a:r>
              <a:rPr lang="ko-KR" altLang="en-US" dirty="0"/>
              <a:t>성적분포</a:t>
            </a:r>
            <a:r>
              <a:rPr lang="en-US" altLang="ko-KR" dirty="0"/>
              <a:t>, </a:t>
            </a:r>
            <a:r>
              <a:rPr lang="ko-KR" altLang="en-US" dirty="0"/>
              <a:t>부동산 거래금액 대별 </a:t>
            </a:r>
            <a:r>
              <a:rPr lang="ko-KR" altLang="en-US" dirty="0" err="1"/>
              <a:t>수수료등</a:t>
            </a:r>
            <a:endParaRPr lang="en-US" altLang="ko-KR" dirty="0"/>
          </a:p>
          <a:p>
            <a:r>
              <a:rPr lang="ko-KR" altLang="en-US" dirty="0"/>
              <a:t>연속되는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는 </a:t>
            </a:r>
            <a:r>
              <a:rPr lang="en-US" altLang="ko-KR" dirty="0"/>
              <a:t>“else if”</a:t>
            </a:r>
            <a:r>
              <a:rPr lang="ko-KR" altLang="en-US" dirty="0"/>
              <a:t>의 </a:t>
            </a:r>
            <a:r>
              <a:rPr lang="ko-KR" altLang="en-US" dirty="0" err="1"/>
              <a:t>축약어</a:t>
            </a:r>
            <a:endParaRPr lang="en-US" altLang="ko-KR" dirty="0"/>
          </a:p>
          <a:p>
            <a:pPr lvl="1"/>
            <a:r>
              <a:rPr lang="ko-KR" altLang="en-US" dirty="0"/>
              <a:t>정확히 하나의 분기가 실행된다</a:t>
            </a:r>
            <a:endParaRPr lang="en-US" altLang="ko-KR" dirty="0"/>
          </a:p>
          <a:p>
            <a:pPr lvl="1"/>
            <a:r>
              <a:rPr lang="en-US" altLang="ko-KR" dirty="0" err="1"/>
              <a:t>elif</a:t>
            </a:r>
            <a:r>
              <a:rPr lang="ko-KR" altLang="en-US" dirty="0"/>
              <a:t>문을 몇 번이고 사용할 수 있다</a:t>
            </a:r>
            <a:endParaRPr lang="en-US" altLang="ko-KR" dirty="0"/>
          </a:p>
          <a:p>
            <a:pPr lvl="1"/>
            <a:r>
              <a:rPr lang="ko-KR" altLang="en-US" dirty="0"/>
              <a:t>마지막 분기에서는 </a:t>
            </a:r>
            <a:r>
              <a:rPr lang="en-US" altLang="ko-KR" dirty="0"/>
              <a:t>else </a:t>
            </a:r>
            <a:r>
              <a:rPr lang="ko-KR" altLang="en-US" dirty="0"/>
              <a:t>문으로 이루어진다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072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기술 방법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FFAA56F-35DF-4245-A636-E02AC45D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9953" y="1853248"/>
            <a:ext cx="6739724" cy="40708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68E3FAF-2779-954C-B825-919D800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595" y="2085994"/>
            <a:ext cx="7487209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x = </a:t>
            </a:r>
            <a:r>
              <a:rPr lang="en-US" altLang="ko-KR" sz="1600" dirty="0" err="1">
                <a:ea typeface="+mj-ea"/>
              </a:rPr>
              <a:t>int</a:t>
            </a:r>
            <a:r>
              <a:rPr lang="en-US" altLang="ko-KR" sz="1600" dirty="0">
                <a:ea typeface="+mj-ea"/>
              </a:rPr>
              <a:t>(input(“</a:t>
            </a:r>
            <a:r>
              <a:rPr lang="ko-KR" altLang="en-US" sz="1600" dirty="0">
                <a:ea typeface="+mj-ea"/>
              </a:rPr>
              <a:t>정수를 입력 하시오 </a:t>
            </a:r>
            <a:r>
              <a:rPr lang="en-US" altLang="ko-KR" sz="1600" dirty="0">
                <a:ea typeface="+mj-ea"/>
              </a:rPr>
              <a:t>: “))</a:t>
            </a:r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 &gt; 10</a:t>
            </a:r>
            <a:r>
              <a:rPr lang="en-US" altLang="ko-KR" sz="1600" dirty="0">
                <a:ea typeface="+mj-ea"/>
              </a:rPr>
              <a:t>0</a:t>
            </a:r>
            <a:r>
              <a:rPr lang="en" altLang="ko-Kore-KR" sz="1600" dirty="0">
                <a:solidFill>
                  <a:srgbClr val="FF0000"/>
                </a:solidFill>
                <a:ea typeface="+mj-ea"/>
              </a:rPr>
              <a:t>: 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print(‘</a:t>
            </a:r>
            <a:r>
              <a:rPr lang="ko-KR" altLang="en-US" sz="1600" dirty="0">
                <a:ea typeface="+mj-ea"/>
              </a:rPr>
              <a:t>처리할 수 없는 수</a:t>
            </a:r>
            <a:r>
              <a:rPr lang="en-US" altLang="ko-KR" sz="1600" dirty="0">
                <a:ea typeface="+mj-ea"/>
              </a:rPr>
              <a:t>’)</a:t>
            </a:r>
          </a:p>
          <a:p>
            <a:pPr lvl="0" indent="209550" eaLnBrk="0" latinLnBrk="0" hangingPunct="0"/>
            <a:r>
              <a:rPr lang="en-US" altLang="ko-KR" sz="1600" dirty="0" err="1">
                <a:ea typeface="+mj-ea"/>
              </a:rPr>
              <a:t>elif</a:t>
            </a:r>
            <a:r>
              <a:rPr lang="en-US" altLang="ko-KR" sz="1600" dirty="0">
                <a:ea typeface="+mj-ea"/>
              </a:rPr>
              <a:t> x &gt; =80</a:t>
            </a:r>
            <a:r>
              <a:rPr lang="en-US" altLang="ko-KR" sz="1600" dirty="0">
                <a:solidFill>
                  <a:srgbClr val="FF0000"/>
                </a:solidFill>
                <a:ea typeface="+mj-ea"/>
              </a:rPr>
              <a:t>:</a:t>
            </a:r>
          </a:p>
          <a:p>
            <a:pPr indent="209550" eaLnBrk="0" hangingPunct="0"/>
            <a:r>
              <a:rPr lang="en-US" altLang="ko-KR" sz="1600" dirty="0">
                <a:ea typeface="+mj-ea"/>
              </a:rPr>
              <a:t>      </a:t>
            </a:r>
            <a:r>
              <a:rPr lang="en" altLang="ko-Kore-KR" sz="1600" dirty="0"/>
              <a:t>print(‘</a:t>
            </a:r>
            <a:r>
              <a:rPr lang="ko-KR" altLang="en-US" sz="1600" dirty="0"/>
              <a:t>성적 우수</a:t>
            </a:r>
            <a:r>
              <a:rPr lang="en-US" altLang="ko-KR" sz="1600" dirty="0"/>
              <a:t>’)</a:t>
            </a:r>
          </a:p>
          <a:p>
            <a:pPr lvl="0" indent="209550" eaLnBrk="0" hangingPunct="0"/>
            <a:r>
              <a:rPr lang="en-US" altLang="ko-KR" sz="1600" dirty="0" err="1"/>
              <a:t>elif</a:t>
            </a:r>
            <a:r>
              <a:rPr lang="en-US" altLang="ko-KR" sz="1600" dirty="0"/>
              <a:t> x &gt; =70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indent="209550" eaLnBrk="0" hangingPunct="0"/>
            <a:r>
              <a:rPr lang="en-US" altLang="ko-KR" sz="1600" dirty="0"/>
              <a:t>      </a:t>
            </a:r>
            <a:r>
              <a:rPr lang="en" altLang="ko-Kore-KR" sz="1600" dirty="0"/>
              <a:t>print(‘</a:t>
            </a:r>
            <a:r>
              <a:rPr lang="ko-KR" altLang="en-US" sz="1600" dirty="0"/>
              <a:t>성적 보통</a:t>
            </a:r>
            <a:r>
              <a:rPr lang="en-US" altLang="ko-KR" sz="1600" dirty="0"/>
              <a:t>’)</a:t>
            </a:r>
          </a:p>
          <a:p>
            <a:pPr lvl="0" indent="209550" eaLnBrk="0" hangingPunct="0"/>
            <a:r>
              <a:rPr lang="en-US" altLang="ko-KR" sz="1600" dirty="0" err="1"/>
              <a:t>elif</a:t>
            </a:r>
            <a:r>
              <a:rPr lang="en-US" altLang="ko-KR" sz="1600" dirty="0"/>
              <a:t> x &gt; =60</a:t>
            </a:r>
            <a:r>
              <a:rPr lang="en-US" altLang="ko-KR" sz="1600" dirty="0">
                <a:solidFill>
                  <a:srgbClr val="FF0000"/>
                </a:solidFill>
              </a:rPr>
              <a:t>:</a:t>
            </a:r>
          </a:p>
          <a:p>
            <a:pPr indent="209550" eaLnBrk="0" hangingPunct="0"/>
            <a:r>
              <a:rPr lang="en-US" altLang="ko-KR" sz="1600" dirty="0"/>
              <a:t>      </a:t>
            </a:r>
            <a:r>
              <a:rPr lang="en" altLang="ko-Kore-KR" sz="1600" dirty="0"/>
              <a:t>print(‘</a:t>
            </a:r>
            <a:r>
              <a:rPr lang="ko-KR" altLang="en-US" sz="1600" dirty="0"/>
              <a:t>성적 양호</a:t>
            </a:r>
            <a:r>
              <a:rPr lang="en-US" altLang="ko-KR" sz="1600" dirty="0"/>
              <a:t>’)</a:t>
            </a:r>
          </a:p>
          <a:p>
            <a:pPr lvl="0" indent="209550" eaLnBrk="0" latinLnBrk="0" hangingPunct="0"/>
            <a:r>
              <a:rPr lang="en-US" altLang="ko-KR" sz="1600" dirty="0">
                <a:ea typeface="+mj-ea"/>
              </a:rPr>
              <a:t>e</a:t>
            </a:r>
            <a:r>
              <a:rPr lang="en" altLang="ko-Kore-KR" sz="1600" dirty="0">
                <a:ea typeface="+mj-ea"/>
              </a:rPr>
              <a:t>lse</a:t>
            </a:r>
            <a:r>
              <a:rPr lang="en" altLang="ko-Kore-KR" sz="1600" dirty="0">
                <a:solidFill>
                  <a:srgbClr val="FF0000"/>
                </a:solidFill>
                <a:ea typeface="+mj-ea"/>
              </a:rPr>
              <a:t>: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print(</a:t>
            </a:r>
            <a:r>
              <a:rPr lang="en-US" altLang="ko-KR" sz="1600" dirty="0">
                <a:ea typeface="+mj-ea"/>
              </a:rPr>
              <a:t>‘</a:t>
            </a:r>
            <a:r>
              <a:rPr lang="ko-KR" altLang="en-US" sz="1600" dirty="0">
                <a:ea typeface="+mj-ea"/>
              </a:rPr>
              <a:t>노력 필요</a:t>
            </a:r>
            <a:r>
              <a:rPr lang="en-US" altLang="ko-KR" sz="1600" dirty="0">
                <a:ea typeface="+mj-ea"/>
              </a:rPr>
              <a:t>')</a:t>
            </a:r>
            <a:endParaRPr kumimoji="0" lang="en-US" altLang="ko-KR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304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60892" y="1582271"/>
            <a:ext cx="4412553" cy="37914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60892" y="1868697"/>
            <a:ext cx="3509179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score = 75</a:t>
            </a:r>
          </a:p>
          <a:p>
            <a:pPr lvl="0" indent="209550" eaLnBrk="0" latinLnBrk="0" hangingPunct="0"/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score &gt;= 90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: </a:t>
            </a:r>
            <a:endParaRPr kumimoji="0" lang="en-US" altLang="ko-KR" sz="16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A”) 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&gt;=75: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B”) 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score &gt;=60: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C”) 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print(“Your grade is F”)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627" y="4587903"/>
            <a:ext cx="3574894" cy="11708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90404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</a:p>
        </p:txBody>
      </p:sp>
      <p:sp>
        <p:nvSpPr>
          <p:cNvPr id="6" name="내용 개체 틀 6"/>
          <p:cNvSpPr txBox="1">
            <a:spLocks/>
          </p:cNvSpPr>
          <p:nvPr/>
        </p:nvSpPr>
        <p:spPr>
          <a:xfrm>
            <a:off x="4834852" y="1705708"/>
            <a:ext cx="3886200" cy="3977220"/>
          </a:xfrm>
          <a:prstGeom prst="rect">
            <a:avLst/>
          </a:prstGeom>
          <a:ln>
            <a:solidFill>
              <a:schemeClr val="bg2">
                <a:lumMod val="10000"/>
              </a:schemeClr>
            </a:solidFill>
          </a:ln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기억하는 값이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값보다 작으면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less than 10’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기억하는 값이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값보다 크면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‘10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greater than 5’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값이 같으면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‘5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is equal to 5’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0815" y="1705708"/>
            <a:ext cx="3655162" cy="280533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882414" y="1798190"/>
            <a:ext cx="355356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x = 5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y = 10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if x &lt;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"is less than", y)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elif</a:t>
            </a:r>
            <a:r>
              <a:rPr lang="en-US" altLang="ko-KR" sz="1600" dirty="0">
                <a:ea typeface="맑은 고딕" panose="020B0503020000020004" pitchFamily="50" charset="-127"/>
              </a:rPr>
              <a:t> x &gt;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"is greater than", y)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x, "and", y, “is equal to“)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47" y="4511040"/>
            <a:ext cx="2185491" cy="774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5079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493486" y="1690688"/>
            <a:ext cx="7451909" cy="38471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484710" y="1689039"/>
            <a:ext cx="7538406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# brokers commission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amount=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int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(input(“Enter your transaction amount : “))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if amount &gt; 1000000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0.05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amount &gt; 500000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0.07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amount &gt; 200000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amount * 0.1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 = 15000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+mj-ea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print(“Transaction amount = “, amount, “and commission = “, </a:t>
            </a:r>
            <a:r>
              <a:rPr kumimoji="0" lang="en-US" altLang="ko-KR" sz="1600" dirty="0" err="1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comm</a:t>
            </a:r>
            <a:r>
              <a:rPr kumimoji="0" lang="en-US" altLang="ko-KR" sz="1600" dirty="0">
                <a:solidFill>
                  <a:srgbClr val="000000"/>
                </a:solidFill>
                <a:ea typeface="+mj-ea"/>
                <a:cs typeface="Consolas" panose="020B0609020204030204" pitchFamily="49" charset="0"/>
              </a:rPr>
              <a:t>)</a:t>
            </a:r>
          </a:p>
          <a:p>
            <a:pPr lvl="0" indent="209550" eaLnBrk="0" latinLnBrk="0" hangingPunct="0"/>
            <a:endParaRPr kumimoji="0" lang="en-US" altLang="ko-KR" sz="20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1421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 </a:t>
            </a:r>
            <a:r>
              <a:rPr lang="en-US" altLang="ko-KR" dirty="0"/>
              <a:t>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리스트에 특정 값이 있는지 체크한다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not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</a:p>
          <a:p>
            <a:pPr lvl="1"/>
            <a:r>
              <a:rPr lang="ko-KR" altLang="en-US" dirty="0"/>
              <a:t>리스트에 특정 값이 없는지 체크한다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397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1808" y="1997192"/>
            <a:ext cx="6238490" cy="404964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939054" y="2102057"/>
            <a:ext cx="6101243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f= 'banana'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'a' in f 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'a',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'b'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'b',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</a:p>
          <a:p>
            <a:pPr lvl="0" indent="209550" eaLnBrk="0" hangingPunct="0"/>
            <a:endParaRPr lang="en-US" altLang="ko-KR" sz="1600" dirty="0">
              <a:solidFill>
                <a:srgbClr val="000000"/>
              </a:solidFill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 'n'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'n',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있습니다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if  'c' not in f:</a:t>
            </a:r>
          </a:p>
          <a:p>
            <a:pPr lvl="0" indent="209550" eaLnBrk="0" hangingPunct="0"/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    print(f,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에는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', 'c', '</a:t>
            </a:r>
            <a:r>
              <a:rPr lang="ko-KR" altLang="en-US" sz="1600" dirty="0">
                <a:solidFill>
                  <a:srgbClr val="000000"/>
                </a:solidFill>
                <a:cs typeface="Consolas" panose="020B0609020204030204" pitchFamily="49" charset="0"/>
              </a:rPr>
              <a:t>가 없습니다</a:t>
            </a:r>
            <a:r>
              <a:rPr lang="en-US" altLang="ko-KR" sz="1600" dirty="0">
                <a:solidFill>
                  <a:srgbClr val="000000"/>
                </a:solidFill>
                <a:cs typeface="Consolas" panose="020B0609020204030204" pitchFamily="49" charset="0"/>
              </a:rPr>
              <a:t>.')</a:t>
            </a:r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167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in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01809" y="2095515"/>
            <a:ext cx="6375739" cy="35512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01809" y="2377361"/>
            <a:ext cx="6101243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subject = ['</a:t>
            </a:r>
            <a:r>
              <a:rPr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korean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', 'math', '</a:t>
            </a:r>
            <a:r>
              <a:rPr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english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', 'society', 'science']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sub = input("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좋아하는 과목을 입력하세요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sub in subject :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과목이 리스트에 있습니다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과목이 리스트에 없습니다</a:t>
            </a:r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  <a:p>
            <a:pPr lvl="0" indent="209550" eaLnBrk="0" latinLnBrk="0" hangingPunct="0"/>
            <a:endParaRPr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47806678-351C-4949-9C43-F4D7D7CD6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42" y="4872692"/>
            <a:ext cx="3761414" cy="7776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3261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6577" y="1876185"/>
            <a:ext cx="7058470" cy="417678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889491" y="2021097"/>
            <a:ext cx="7233105" cy="3354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ruits = ['apple', 'banana', 'grape', 'orange', 'strawberry']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= input("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좋아하는 과일을 입력하세요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: ")</a:t>
            </a:r>
          </a:p>
          <a:p>
            <a:pPr lvl="0" indent="209550" eaLnBrk="0" latinLnBrk="0" hangingPunct="0"/>
            <a:endParaRPr kumimoji="0" lang="en-US" altLang="ko-KR" sz="1600" dirty="0">
              <a:solidFill>
                <a:srgbClr val="000000"/>
              </a:solidFill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in fruits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과일이 목록에 있습니다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elif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  <a:r>
              <a:rPr kumimoji="0" lang="en-US" altLang="ko-KR" sz="1600" dirty="0" err="1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fruit_input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== 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없음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"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과일을 먹어보세요 분명히 좋아하게 될 겁니다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lvl="0" indent="209550" eaLnBrk="0" latinLnBrk="0" hangingPunct="0"/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</a:t>
            </a:r>
            <a:r>
              <a:rPr kumimoji="0" lang="ko-KR" altLang="en-US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과일이 목록에 없습니다</a:t>
            </a:r>
            <a:r>
              <a:rPr kumimoji="0" lang="en-US" altLang="ko-KR" sz="16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.")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</a:t>
            </a:r>
          </a:p>
          <a:p>
            <a:pPr lvl="0" indent="209550" eaLnBrk="0" latinLnBrk="0" hangingPunct="0"/>
            <a:r>
              <a:rPr kumimoji="0" lang="en-US" altLang="ko-KR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</a:t>
            </a: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97" y="4585146"/>
            <a:ext cx="3238366" cy="16832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76246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 예제 </a:t>
            </a:r>
            <a:r>
              <a:rPr lang="en-US" altLang="ko-KR" dirty="0"/>
              <a:t>4 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76577" y="1876185"/>
            <a:ext cx="5434055" cy="4045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103500" y="2089190"/>
            <a:ext cx="6101243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blood=input(</a:t>
            </a:r>
            <a:r>
              <a:rPr lang="en-US" altLang="ko-KR" sz="1600" dirty="0">
                <a:ea typeface="+mj-ea"/>
              </a:rPr>
              <a:t>'</a:t>
            </a:r>
            <a:r>
              <a:rPr lang="ko-KR" altLang="en-US" sz="1600" dirty="0">
                <a:ea typeface="+mj-ea"/>
              </a:rPr>
              <a:t>혈액형 입력 </a:t>
            </a:r>
            <a:r>
              <a:rPr lang="en-US" altLang="ko-KR" sz="1600" dirty="0">
                <a:ea typeface="+mj-ea"/>
              </a:rPr>
              <a:t>: “</a:t>
            </a:r>
            <a:r>
              <a:rPr lang="en" altLang="ko-Kore-KR" sz="1600" dirty="0">
                <a:ea typeface="+mj-ea"/>
              </a:rPr>
              <a:t>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if blood=='A':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print('A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 err="1">
                <a:ea typeface="+mj-ea"/>
              </a:rPr>
              <a:t>elif</a:t>
            </a:r>
            <a:r>
              <a:rPr lang="en" altLang="ko-Kore-KR" sz="1600" dirty="0">
                <a:ea typeface="+mj-ea"/>
              </a:rPr>
              <a:t> blood=='B':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print('B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elif blood==‘O':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print('O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else:</a:t>
            </a:r>
          </a:p>
          <a:p>
            <a:pPr lvl="0" indent="209550" eaLnBrk="0" latinLnBrk="0" hangingPunct="0">
              <a:lnSpc>
                <a:spcPct val="150000"/>
              </a:lnSpc>
            </a:pPr>
            <a:r>
              <a:rPr lang="en" altLang="ko-Kore-KR" sz="1600" dirty="0">
                <a:ea typeface="+mj-ea"/>
              </a:rPr>
              <a:t>    print('AB</a:t>
            </a:r>
            <a:r>
              <a:rPr lang="ko-KR" altLang="en-US" sz="1600" dirty="0">
                <a:ea typeface="+mj-ea"/>
              </a:rPr>
              <a:t>형 입니다</a:t>
            </a:r>
            <a:r>
              <a:rPr lang="en-US" altLang="ko-KR" sz="1600" dirty="0">
                <a:ea typeface="+mj-ea"/>
              </a:rPr>
              <a:t>')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9C1CC2-48B8-D048-83ED-94FD745E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311" y="4317437"/>
            <a:ext cx="2526030" cy="1295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11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화면으로 출력하기 예제</a:t>
            </a:r>
            <a:r>
              <a:rPr kumimoji="1" lang="en-US" altLang="ko-KR" dirty="0"/>
              <a:t> 5</a:t>
            </a:r>
            <a:endParaRPr kumimoji="1" lang="ko-Kore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5D8549-3754-3441-8873-D6AA268E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197" y="1522230"/>
            <a:ext cx="4037650" cy="325507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8E37635-2BFB-D441-A35D-63A6B892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666" y="1645521"/>
            <a:ext cx="4639429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a="</a:t>
            </a:r>
            <a:r>
              <a:rPr lang="en-US" altLang="ko-KR" sz="1600" dirty="0" err="1"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ea typeface="맑은 고딕" panose="020B0503020000020004" pitchFamily="50" charset="-127"/>
              </a:rPr>
              <a:t>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b="global"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c="university”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a+b+c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handongglobaluniversity</a:t>
            </a:r>
            <a:endParaRPr lang="en-US" altLang="ko-KR" sz="1600" dirty="0">
              <a:solidFill>
                <a:schemeClr val="accent2"/>
              </a:solidFill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a,b,c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handong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global university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68638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미성년자라고 출력하고 </a:t>
            </a:r>
            <a:r>
              <a:rPr lang="en-US" altLang="ko-KR" dirty="0"/>
              <a:t>18</a:t>
            </a:r>
            <a:r>
              <a:rPr lang="ko-KR" altLang="en-US" dirty="0"/>
              <a:t>보다 크고 </a:t>
            </a:r>
            <a:r>
              <a:rPr lang="en-US" altLang="ko-KR" dirty="0"/>
              <a:t>60</a:t>
            </a:r>
            <a:r>
              <a:rPr lang="ko-KR" altLang="en-US" dirty="0"/>
              <a:t>세 미만이면 장년</a:t>
            </a:r>
            <a:r>
              <a:rPr lang="en-US" altLang="ko-KR" dirty="0"/>
              <a:t>, 60</a:t>
            </a:r>
            <a:r>
              <a:rPr lang="ko-KR" altLang="en-US" dirty="0"/>
              <a:t>세 이상이면 노년이라고 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576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5874657" cy="347238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4907937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“))</a:t>
            </a:r>
            <a:r>
              <a:rPr lang="en" altLang="ko-Kore-KR" sz="1600" dirty="0"/>
              <a:t> 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/>
              <a:t>미성년자 입니다</a:t>
            </a:r>
            <a:r>
              <a:rPr lang="en-US" altLang="ko-KR" sz="1600" dirty="0"/>
              <a:t>")</a:t>
            </a:r>
          </a:p>
          <a:p>
            <a:pPr lvl="0" indent="209550" eaLnBrk="0" latinLnBrk="0" hangingPunct="0"/>
            <a:r>
              <a:rPr lang="en-US" altLang="ko-KR" sz="1600" dirty="0" err="1"/>
              <a:t>elif</a:t>
            </a:r>
            <a:r>
              <a:rPr lang="en-US" altLang="ko-KR" sz="1600" dirty="0"/>
              <a:t> age &lt; 60:</a:t>
            </a:r>
          </a:p>
          <a:p>
            <a:pPr indent="209550" eaLnBrk="0" hangingPunct="0"/>
            <a:r>
              <a:rPr lang="en" altLang="ko-Kore-KR" sz="1600" dirty="0"/>
              <a:t>     print( </a:t>
            </a:r>
            <a:r>
              <a:rPr lang="en-US" altLang="ko-KR" sz="1600" dirty="0"/>
              <a:t>“</a:t>
            </a:r>
            <a:r>
              <a:rPr lang="ko-KR" altLang="en-US" sz="1600" dirty="0"/>
              <a:t>장년 입니다</a:t>
            </a:r>
            <a:r>
              <a:rPr lang="en-US" altLang="ko-KR" sz="1600" dirty="0"/>
              <a:t>”)</a:t>
            </a:r>
          </a:p>
          <a:p>
            <a:pPr lvl="0" indent="209550" eaLnBrk="0" latinLnBrk="0" hangingPunct="0"/>
            <a:r>
              <a:rPr lang="en-US" altLang="ko-KR" sz="1600" dirty="0"/>
              <a:t>else: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ore-KR" sz="1600" dirty="0"/>
              <a:t>“</a:t>
            </a:r>
            <a:r>
              <a:rPr lang="ko-KR" altLang="en-US" sz="1600" dirty="0"/>
              <a:t>노년 입니다</a:t>
            </a:r>
            <a:r>
              <a:rPr lang="en-US" altLang="ko-KR" sz="1600" dirty="0"/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8767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~ </a:t>
            </a:r>
            <a:r>
              <a:rPr lang="en-US" altLang="ko-KR" dirty="0" err="1"/>
              <a:t>elif</a:t>
            </a:r>
            <a:r>
              <a:rPr lang="en-US" altLang="ko-KR" dirty="0"/>
              <a:t>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여러 개의 조건에 따라 처리 과정이 다른 경우</a:t>
            </a:r>
            <a:endParaRPr lang="en-US" altLang="ko-KR" dirty="0"/>
          </a:p>
          <a:p>
            <a:r>
              <a:rPr lang="en-US" altLang="ko-KR" dirty="0"/>
              <a:t>in operator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6558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if~elif</a:t>
            </a:r>
            <a:r>
              <a:rPr lang="en-US" altLang="ko-KR" dirty="0"/>
              <a:t> </a:t>
            </a:r>
            <a:r>
              <a:rPr lang="ko-KR" altLang="en-US" dirty="0" err="1"/>
              <a:t>조건절을</a:t>
            </a:r>
            <a:r>
              <a:rPr lang="en-US" altLang="ko-KR" dirty="0"/>
              <a:t> </a:t>
            </a:r>
            <a:r>
              <a:rPr lang="ko-KR" altLang="en-US" dirty="0"/>
              <a:t>사용하는 예시를  </a:t>
            </a:r>
            <a:r>
              <a:rPr lang="en-US" altLang="ko-KR" dirty="0"/>
              <a:t>2</a:t>
            </a:r>
            <a:r>
              <a:rPr lang="ko-KR" altLang="en-US" dirty="0"/>
              <a:t>가지 </a:t>
            </a:r>
            <a:r>
              <a:rPr lang="ko-KR" altLang="en-US" dirty="0" err="1"/>
              <a:t>말해보시오</a:t>
            </a:r>
            <a:endParaRPr lang="en-US" altLang="ko-KR" dirty="0"/>
          </a:p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operator </a:t>
            </a:r>
            <a:r>
              <a:rPr lang="ko-KR" altLang="en-US" dirty="0"/>
              <a:t>는 리스트와 문자열에서 모두 사용할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190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52702" y="2662026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중첩조건문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8E0CB200-2027-AA2B-2275-50061DEDE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07572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조건문</a:t>
            </a:r>
            <a:r>
              <a:rPr lang="ko-KR" altLang="en-US" dirty="0"/>
              <a:t> 이해하기</a:t>
            </a:r>
            <a:endParaRPr lang="en-US" altLang="ko-KR" dirty="0"/>
          </a:p>
          <a:p>
            <a:r>
              <a:rPr lang="ko-KR" altLang="en-US" dirty="0"/>
              <a:t>다양한 </a:t>
            </a:r>
            <a:r>
              <a:rPr lang="ko-KR" altLang="en-US" dirty="0" err="1"/>
              <a:t>조건문</a:t>
            </a:r>
            <a:r>
              <a:rPr lang="ko-KR" altLang="en-US" dirty="0"/>
              <a:t> 활용 예제 이해하기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59297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7407C-64EA-4857-B44F-536268AF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</a:t>
            </a:r>
            <a:r>
              <a:rPr lang="ko-KR" altLang="en-US" dirty="0" err="1"/>
              <a:t>조건문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08614-712F-4BDC-9A37-A779C29EC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조건문은 다른 조건문에 중첩되어 사용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바깥쪽 조건은 두개의 분기를 지님</a:t>
            </a:r>
            <a:endParaRPr lang="en-US" altLang="ko-KR" dirty="0"/>
          </a:p>
          <a:p>
            <a:r>
              <a:rPr lang="ko-KR" altLang="en-US" dirty="0"/>
              <a:t>두 번째 분기는 다른 </a:t>
            </a:r>
            <a:r>
              <a:rPr lang="en-US" altLang="ko-KR" dirty="0"/>
              <a:t>if</a:t>
            </a:r>
            <a:r>
              <a:rPr lang="ko-KR" altLang="en-US" dirty="0"/>
              <a:t>문으로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그 자체로 두 개의 분기를 지님</a:t>
            </a:r>
            <a:endParaRPr lang="en-US" altLang="ko-KR" dirty="0"/>
          </a:p>
          <a:p>
            <a:pPr lvl="1"/>
            <a:r>
              <a:rPr lang="ko-KR" altLang="en-US" dirty="0"/>
              <a:t>그 두 개의 분기는 모두 출력문으로 구성 </a:t>
            </a:r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E693B416-1FBA-4583-8648-B1CDFB813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888" y="2321747"/>
            <a:ext cx="3926911" cy="196203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6DA6A73-80E7-495F-A951-701F04E2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054" y="2394822"/>
            <a:ext cx="3193538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x ==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 (x, "and", y, "are equal“)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if x &lt; y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x, "is less than", y)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else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x, "is greater than", y)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56661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D584CC-F4FD-405A-ABB0-C47DB790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중첩된 조건은 단순화 가능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2447C2A-4CAE-4A80-8A02-92F2EEDA2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6985" y="2050047"/>
            <a:ext cx="4504510" cy="150332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7C3F041-CB03-4EEA-A8DE-97762BC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596" y="2075477"/>
            <a:ext cx="435168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if  x &gt; 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if x &lt; 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print( "x is a positive single digit.“)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054FCF8-0A8A-40A1-95D9-6CD12CC2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710" y="3904659"/>
            <a:ext cx="4476793" cy="14785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886A535-996E-483D-ABEF-981DA9EEC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6321" y="3930091"/>
            <a:ext cx="420124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operator 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and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if x &gt; 0 and x &lt; 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 "x is a positive single digit.“)</a:t>
            </a:r>
          </a:p>
        </p:txBody>
      </p:sp>
      <p:sp>
        <p:nvSpPr>
          <p:cNvPr id="8" name="아래쪽 화살표 14">
            <a:extLst>
              <a:ext uri="{FF2B5EF4-FFF2-40B4-BE49-F238E27FC236}">
                <a16:creationId xmlns:a16="http://schemas.microsoft.com/office/drawing/2014/main" id="{CD15CA27-03D3-4000-A11D-8541498F9D9B}"/>
              </a:ext>
            </a:extLst>
          </p:cNvPr>
          <p:cNvSpPr/>
          <p:nvPr/>
        </p:nvSpPr>
        <p:spPr>
          <a:xfrm>
            <a:off x="4187499" y="3135911"/>
            <a:ext cx="683362" cy="1064295"/>
          </a:xfrm>
          <a:prstGeom prst="downArrow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33036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중첩 </a:t>
            </a:r>
            <a:r>
              <a:rPr lang="ko-KR" altLang="en-US" dirty="0" err="1"/>
              <a:t>조건문</a:t>
            </a:r>
            <a:r>
              <a:rPr lang="ko-KR" altLang="en-US" dirty="0"/>
              <a:t> 예제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F432A10-7A0C-404D-B310-75B3DC7B9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853248"/>
            <a:ext cx="7554451" cy="360810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C5151FF-0532-1849-9AC6-5F7778997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899" y="2053121"/>
            <a:ext cx="7407234" cy="326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user = ['</a:t>
            </a:r>
            <a:r>
              <a:rPr lang="en-US" altLang="ko-KR" dirty="0" err="1">
                <a:ea typeface="맑은 고딕" panose="020B0503020000020004" pitchFamily="50" charset="-127"/>
              </a:rPr>
              <a:t>kim</a:t>
            </a:r>
            <a:r>
              <a:rPr lang="en-US" altLang="ko-KR" dirty="0">
                <a:ea typeface="맑은 고딕" panose="020B0503020000020004" pitchFamily="50" charset="-127"/>
              </a:rPr>
              <a:t>', 'lee', 'park']</a:t>
            </a:r>
          </a:p>
          <a:p>
            <a:pPr lvl="0" eaLnBrk="0" hangingPunct="0"/>
            <a:r>
              <a:rPr lang="en-US" altLang="ko-KR" dirty="0" err="1">
                <a:ea typeface="맑은 고딕" panose="020B0503020000020004" pitchFamily="50" charset="-127"/>
              </a:rPr>
              <a:t>user_id</a:t>
            </a:r>
            <a:r>
              <a:rPr lang="en-US" altLang="ko-KR" dirty="0">
                <a:ea typeface="맑은 고딕" panose="020B0503020000020004" pitchFamily="50" charset="-127"/>
              </a:rPr>
              <a:t> = input("</a:t>
            </a:r>
            <a:r>
              <a:rPr lang="ko-KR" altLang="en-US" dirty="0">
                <a:ea typeface="맑은 고딕" panose="020B0503020000020004" pitchFamily="50" charset="-127"/>
              </a:rPr>
              <a:t>아이디는</a:t>
            </a:r>
            <a:r>
              <a:rPr lang="en-US" altLang="ko-KR" dirty="0">
                <a:ea typeface="맑은 고딕" panose="020B0503020000020004" pitchFamily="50" charset="-127"/>
              </a:rPr>
              <a:t>? ")</a:t>
            </a:r>
          </a:p>
          <a:p>
            <a:pPr lvl="0" eaLnBrk="0" hangingPunct="0"/>
            <a:endParaRPr lang="en-US" altLang="ko-KR" dirty="0">
              <a:ea typeface="맑은 고딕" panose="020B0503020000020004" pitchFamily="50" charset="-127"/>
            </a:endParaRP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if </a:t>
            </a:r>
            <a:r>
              <a:rPr lang="en-US" altLang="ko-KR" dirty="0" err="1">
                <a:ea typeface="맑은 고딕" panose="020B0503020000020004" pitchFamily="50" charset="-127"/>
              </a:rPr>
              <a:t>user_id</a:t>
            </a:r>
            <a:r>
              <a:rPr lang="en-US" altLang="ko-KR" dirty="0">
                <a:ea typeface="맑은 고딕" panose="020B0503020000020004" pitchFamily="50" charset="-127"/>
              </a:rPr>
              <a:t> in user:</a:t>
            </a: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    pw = input("</a:t>
            </a:r>
            <a:r>
              <a:rPr lang="ko-KR" altLang="en-US" dirty="0">
                <a:ea typeface="맑은 고딕" panose="020B0503020000020004" pitchFamily="50" charset="-127"/>
              </a:rPr>
              <a:t>비밀번호는</a:t>
            </a:r>
            <a:r>
              <a:rPr lang="en-US" altLang="ko-KR" dirty="0">
                <a:ea typeface="맑은 고딕" panose="020B0503020000020004" pitchFamily="50" charset="-127"/>
              </a:rPr>
              <a:t>? ")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if pw == '1234':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    print("</a:t>
            </a:r>
            <a:r>
              <a:rPr lang="ko-KR" altLang="en-US" dirty="0">
                <a:solidFill>
                  <a:schemeClr val="tx2"/>
                </a:solidFill>
                <a:ea typeface="+mj-ea"/>
                <a:cs typeface="+mj-cs"/>
              </a:rPr>
              <a:t>로그인 성공</a:t>
            </a:r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")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else:</a:t>
            </a:r>
          </a:p>
          <a:p>
            <a:pPr lvl="0" eaLnBrk="0" hangingPunct="0"/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        print(“</a:t>
            </a:r>
            <a:r>
              <a:rPr lang="ko-KR" altLang="en-US" dirty="0">
                <a:solidFill>
                  <a:schemeClr val="tx2"/>
                </a:solidFill>
                <a:ea typeface="+mj-ea"/>
                <a:cs typeface="+mj-cs"/>
              </a:rPr>
              <a:t>비밀번호 오류</a:t>
            </a:r>
            <a:r>
              <a:rPr lang="en-US" altLang="ko-KR" dirty="0">
                <a:solidFill>
                  <a:schemeClr val="tx2"/>
                </a:solidFill>
                <a:ea typeface="+mj-ea"/>
                <a:cs typeface="+mj-cs"/>
              </a:rPr>
              <a:t>")</a:t>
            </a: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else:</a:t>
            </a:r>
          </a:p>
          <a:p>
            <a:pPr lvl="0" eaLnBrk="0" hangingPunct="0"/>
            <a:r>
              <a:rPr lang="en-US" altLang="ko-KR" dirty="0">
                <a:ea typeface="맑은 고딕" panose="020B0503020000020004" pitchFamily="50" charset="-127"/>
              </a:rPr>
              <a:t>    print("</a:t>
            </a:r>
            <a:r>
              <a:rPr lang="ko-KR" altLang="en-US" dirty="0">
                <a:ea typeface="맑은 고딕" panose="020B0503020000020004" pitchFamily="50" charset="-127"/>
              </a:rPr>
              <a:t>사용자 오류</a:t>
            </a:r>
            <a:r>
              <a:rPr lang="en-US" altLang="ko-KR" dirty="0">
                <a:ea typeface="맑은 고딕" panose="020B0503020000020004" pitchFamily="50" charset="-127"/>
              </a:rPr>
              <a:t>")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96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현재 섭씨 온도를 입력 받은 후</a:t>
            </a:r>
            <a:endParaRPr lang="en-US" altLang="ko-KR" dirty="0"/>
          </a:p>
          <a:p>
            <a:pPr lvl="1"/>
            <a:r>
              <a:rPr lang="ko-KR" altLang="en-US" dirty="0"/>
              <a:t>온도가 </a:t>
            </a:r>
            <a:r>
              <a:rPr lang="en-US" altLang="ko-KR" dirty="0"/>
              <a:t>35</a:t>
            </a:r>
            <a:r>
              <a:rPr lang="ko-KR" altLang="en-US" dirty="0"/>
              <a:t>도 이상이면  </a:t>
            </a:r>
            <a:r>
              <a:rPr lang="en-US" altLang="ko-KR" dirty="0"/>
              <a:t>“</a:t>
            </a:r>
            <a:r>
              <a:rPr lang="ko-KR" altLang="en-US" dirty="0"/>
              <a:t>매우</a:t>
            </a:r>
            <a:r>
              <a:rPr lang="en-US" altLang="ko-KR" dirty="0"/>
              <a:t> </a:t>
            </a:r>
            <a:r>
              <a:rPr lang="ko-KR" altLang="en-US" dirty="0"/>
              <a:t>덥습니다</a:t>
            </a:r>
            <a:r>
              <a:rPr lang="en-US" altLang="ko-KR" dirty="0"/>
              <a:t>”</a:t>
            </a:r>
            <a:endParaRPr lang="en-US" altLang="ko-KR" dirty="0">
              <a:solidFill>
                <a:schemeClr val="accent2"/>
              </a:solidFill>
            </a:endParaRPr>
          </a:p>
          <a:p>
            <a:pPr lvl="1"/>
            <a:r>
              <a:rPr lang="en-US" altLang="ko-KR" dirty="0"/>
              <a:t>28~35</a:t>
            </a:r>
            <a:r>
              <a:rPr lang="ko-KR" altLang="en-US" dirty="0"/>
              <a:t>도 미만 이면 </a:t>
            </a:r>
            <a:r>
              <a:rPr lang="en-US" altLang="ko-KR" dirty="0"/>
              <a:t>“</a:t>
            </a:r>
            <a:r>
              <a:rPr lang="ko-KR" altLang="en-US" dirty="0"/>
              <a:t>덥습니다</a:t>
            </a:r>
            <a:r>
              <a:rPr lang="en-US" altLang="ko-KR" dirty="0"/>
              <a:t>” </a:t>
            </a:r>
          </a:p>
          <a:p>
            <a:pPr lvl="1"/>
            <a:r>
              <a:rPr lang="en-US" altLang="ko-KR" dirty="0"/>
              <a:t>15~28</a:t>
            </a:r>
            <a:r>
              <a:rPr lang="ko-KR" altLang="en-US" dirty="0"/>
              <a:t>도 미만 이면 </a:t>
            </a:r>
            <a:r>
              <a:rPr lang="en-US" altLang="ko-KR" dirty="0"/>
              <a:t>＂</a:t>
            </a:r>
            <a:r>
              <a:rPr lang="ko-KR" altLang="en-US" dirty="0"/>
              <a:t>따뜻합니다</a:t>
            </a:r>
            <a:r>
              <a:rPr lang="en-US" altLang="ko-KR" dirty="0"/>
              <a:t>“</a:t>
            </a:r>
          </a:p>
          <a:p>
            <a:pPr lvl="1"/>
            <a:r>
              <a:rPr lang="en-US" altLang="ko-KR" dirty="0"/>
              <a:t>5~15</a:t>
            </a:r>
            <a:r>
              <a:rPr lang="ko-KR" altLang="en-US" dirty="0"/>
              <a:t>도 미만 이면 </a:t>
            </a:r>
            <a:r>
              <a:rPr lang="en-US" altLang="ko-KR" dirty="0"/>
              <a:t>“</a:t>
            </a:r>
            <a:r>
              <a:rPr lang="ko-KR" altLang="en-US" dirty="0"/>
              <a:t>쾌적합니다</a:t>
            </a:r>
            <a:r>
              <a:rPr lang="en-US" altLang="ko-KR" dirty="0"/>
              <a:t>“</a:t>
            </a:r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도 미만 이면 </a:t>
            </a:r>
            <a:r>
              <a:rPr lang="en-US" altLang="ko-KR" dirty="0"/>
              <a:t>“</a:t>
            </a:r>
            <a:r>
              <a:rPr lang="ko-KR" altLang="en-US" dirty="0"/>
              <a:t>서늘합니다</a:t>
            </a:r>
            <a:r>
              <a:rPr lang="en-US" altLang="ko-KR" dirty="0"/>
              <a:t>＂</a:t>
            </a:r>
            <a:r>
              <a:rPr lang="ko-KR" altLang="en-US" dirty="0"/>
              <a:t>가 출력되게 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if,</a:t>
            </a:r>
            <a:r>
              <a:rPr lang="ko-KR" altLang="en-US" dirty="0"/>
              <a:t> </a:t>
            </a:r>
            <a:r>
              <a:rPr lang="en-US" altLang="ko-KR" dirty="0" err="1"/>
              <a:t>elif</a:t>
            </a:r>
            <a:r>
              <a:rPr lang="ko-KR" altLang="en-US" dirty="0"/>
              <a:t> 사용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57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115BE-A7CF-4B47-B3C9-0B2C644A7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화면으로 출력하기 예제</a:t>
            </a:r>
            <a:r>
              <a:rPr kumimoji="1" lang="en-US" altLang="ko-KR" dirty="0"/>
              <a:t> 6</a:t>
            </a:r>
            <a:endParaRPr kumimoji="1" lang="ko-Kore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45D8549-3754-3441-8873-D6AA268E6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98" y="2263224"/>
            <a:ext cx="6637992" cy="350593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C8E37635-2BFB-D441-A35D-63A6B8922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036" y="2263224"/>
            <a:ext cx="619611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age = 15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print("he is", age, "years old.")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he is 15 years old.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&gt;&gt;&gt; print("he is“ + age + "years old.")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Traceback (most recent call last):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File "/Users/hyerm2/Desktop/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hi.py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", line 9, in &lt;module&gt;</a:t>
            </a:r>
          </a:p>
          <a:p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   print("he </a:t>
            </a:r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is"+age+"years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 old.")</a:t>
            </a:r>
          </a:p>
          <a:p>
            <a:r>
              <a:rPr lang="en-US" altLang="ko-KR" sz="1600" dirty="0" err="1">
                <a:solidFill>
                  <a:schemeClr val="accent2"/>
                </a:solidFill>
                <a:ea typeface="맑은 고딕" panose="020B0503020000020004" pitchFamily="50" charset="-127"/>
              </a:rPr>
              <a:t>TypeError</a:t>
            </a:r>
            <a:r>
              <a:rPr lang="en-US" altLang="ko-KR" sz="1600" dirty="0">
                <a:solidFill>
                  <a:schemeClr val="accent2"/>
                </a:solidFill>
                <a:ea typeface="맑은 고딕" panose="020B0503020000020004" pitchFamily="50" charset="-127"/>
              </a:rPr>
              <a:t>: can only concatenate str (not "int") to str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6083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4E0D7E-AD82-4284-8616-F8985E44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2" y="1616268"/>
            <a:ext cx="7554451" cy="45705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680BCB-4806-4235-904B-43943F98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175" y="1616268"/>
            <a:ext cx="740723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temperature =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int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(input("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현재 기온은 섭씨 몇 도 입니까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?"))</a:t>
            </a:r>
          </a:p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temperature &gt; 35 : </a:t>
            </a: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 덥습니다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temperature &gt;= 28 :</a:t>
            </a:r>
          </a:p>
          <a:p>
            <a:pPr lvl="0" eaLnBrk="0" latin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덥습니다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</a:p>
          <a:p>
            <a:pPr lvl="0" eaLnBrk="0" hangingPunct="0"/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lang="en-US" altLang="ko-KR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lif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temperature &gt;= 15 :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따뜻합니다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</a:p>
          <a:p>
            <a:pPr lvl="0" eaLnBrk="0" hangingPunct="0"/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temperature &gt;= 5 :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쾌적합니다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.”)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 </a:t>
            </a:r>
          </a:p>
          <a:p>
            <a:pPr lvl="0" eaLnBrk="0" hangingPunct="0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싸늘합니다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67817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음식 메뉴를 번호로 입력 받은 후</a:t>
            </a:r>
            <a:endParaRPr lang="en-US" altLang="ko-KR" b="0" dirty="0"/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1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치킨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2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피자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en-US" altLang="ko-KR" b="0" dirty="0"/>
              <a:t>menu</a:t>
            </a:r>
            <a:r>
              <a:rPr lang="ko-KR" altLang="en-US" b="0" dirty="0"/>
              <a:t>가 </a:t>
            </a:r>
            <a:r>
              <a:rPr lang="en-US" altLang="ko-KR" b="0" dirty="0"/>
              <a:t>3</a:t>
            </a:r>
            <a:r>
              <a:rPr lang="ko-KR" altLang="en-US" b="0" dirty="0"/>
              <a:t>이면 </a:t>
            </a:r>
            <a:r>
              <a:rPr lang="en-US" altLang="ko-KR" b="0" dirty="0"/>
              <a:t>“</a:t>
            </a:r>
            <a:r>
              <a:rPr lang="ko-KR" altLang="en-US" b="0" dirty="0"/>
              <a:t>햄버거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모두가 아니면 </a:t>
            </a:r>
            <a:r>
              <a:rPr lang="en-US" altLang="ko-KR" b="0" dirty="0"/>
              <a:t>“</a:t>
            </a:r>
            <a:r>
              <a:rPr lang="ko-KR" altLang="en-US" b="0" dirty="0"/>
              <a:t>떡볶이</a:t>
            </a:r>
            <a:r>
              <a:rPr lang="en-US" altLang="ko-KR" b="0" dirty="0"/>
              <a:t>”</a:t>
            </a:r>
            <a:r>
              <a:rPr lang="ko-KR" altLang="en-US" b="0" dirty="0">
                <a:solidFill>
                  <a:schemeClr val="accent2"/>
                </a:solidFill>
              </a:rPr>
              <a:t> </a:t>
            </a:r>
            <a:r>
              <a:rPr lang="ko-KR" altLang="en-US" b="0" dirty="0"/>
              <a:t>가 출력되게 한다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3084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B04E0D7E-AD82-4284-8616-F8985E44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682" y="1616268"/>
            <a:ext cx="6328523" cy="3437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680BCB-4806-4235-904B-43943F98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340" y="1853248"/>
            <a:ext cx="7407234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menu = </a:t>
            </a:r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(input(‘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원하는 음식의 번호를 입력 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: ‘))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  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if menu == 1: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피자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 menu == 2:    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치킨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 menu == 3:    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햄버거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’)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else:     </a:t>
            </a:r>
          </a:p>
          <a:p>
            <a:pPr lvl="0" eaLnBrk="0" latinLnBrk="0" hangingPunct="0"/>
            <a:r>
              <a:rPr lang="en-US" altLang="ko-KR" sz="1600" dirty="0">
                <a:ea typeface="+mj-ea"/>
                <a:cs typeface="Consolas" panose="020B0609020204030204" pitchFamily="49" charset="0"/>
              </a:rPr>
              <a:t>	print(‘</a:t>
            </a:r>
            <a:r>
              <a:rPr lang="ko-KR" altLang="en-US" sz="1600" dirty="0">
                <a:ea typeface="+mj-ea"/>
                <a:cs typeface="Consolas" panose="020B0609020204030204" pitchFamily="49" charset="0"/>
              </a:rPr>
              <a:t>떡볶이</a:t>
            </a:r>
            <a:r>
              <a:rPr lang="en-US" altLang="ko-KR" sz="1600" dirty="0">
                <a:ea typeface="+mj-ea"/>
                <a:cs typeface="Consolas" panose="020B0609020204030204" pitchFamily="49" charset="0"/>
              </a:rPr>
              <a:t>')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5870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체온을 </a:t>
            </a:r>
            <a:r>
              <a:rPr lang="ko-KR" altLang="en-US" b="0" dirty="0" err="1"/>
              <a:t>입력받은</a:t>
            </a:r>
            <a:r>
              <a:rPr lang="ko-KR" altLang="en-US" b="0" dirty="0"/>
              <a:t> 후</a:t>
            </a:r>
            <a:endParaRPr lang="en-US" altLang="ko-KR" b="0" dirty="0"/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37.5</a:t>
            </a:r>
            <a:r>
              <a:rPr lang="ko-KR" altLang="en-US" b="0" dirty="0"/>
              <a:t> 이상이면 </a:t>
            </a:r>
            <a:r>
              <a:rPr lang="en-US" altLang="ko-KR" b="0" dirty="0"/>
              <a:t>“</a:t>
            </a:r>
            <a:r>
              <a:rPr lang="ko-KR" altLang="en-US" b="0" dirty="0"/>
              <a:t>고온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35.5</a:t>
            </a:r>
            <a:r>
              <a:rPr lang="ko-KR" altLang="en-US" b="0" dirty="0"/>
              <a:t> 이상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37.5</a:t>
            </a:r>
            <a:r>
              <a:rPr lang="ko-KR" altLang="en-US" b="0" dirty="0"/>
              <a:t> 미만 이면 </a:t>
            </a:r>
            <a:r>
              <a:rPr lang="en-US" altLang="ko-KR" b="0" dirty="0"/>
              <a:t>“</a:t>
            </a:r>
            <a:r>
              <a:rPr lang="ko-KR" altLang="en-US" b="0" dirty="0"/>
              <a:t>정상</a:t>
            </a:r>
            <a:r>
              <a:rPr lang="en-US" altLang="ko-KR" b="0" dirty="0"/>
              <a:t>”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체온이 </a:t>
            </a:r>
            <a:r>
              <a:rPr lang="en-US" altLang="ko-KR" b="0" dirty="0"/>
              <a:t>35.5</a:t>
            </a:r>
            <a:r>
              <a:rPr lang="ko-KR" altLang="en-US" b="0" dirty="0"/>
              <a:t> 미만일 경우</a:t>
            </a:r>
            <a:r>
              <a:rPr lang="en-US" altLang="ko-KR" b="0" dirty="0"/>
              <a:t>,</a:t>
            </a:r>
          </a:p>
          <a:p>
            <a:pPr lvl="2"/>
            <a:r>
              <a:rPr lang="en-US" altLang="ko-KR" dirty="0"/>
              <a:t>34</a:t>
            </a:r>
            <a:r>
              <a:rPr lang="ko-KR" altLang="en-US" dirty="0"/>
              <a:t> 이상이면 </a:t>
            </a:r>
            <a:r>
              <a:rPr lang="en-US" altLang="ko-KR" dirty="0"/>
              <a:t>“</a:t>
            </a:r>
            <a:r>
              <a:rPr lang="ko-KR" altLang="en-US" dirty="0"/>
              <a:t>저온</a:t>
            </a:r>
            <a:r>
              <a:rPr lang="en-US" altLang="ko-KR" dirty="0"/>
              <a:t>”</a:t>
            </a:r>
          </a:p>
          <a:p>
            <a:pPr lvl="2"/>
            <a:r>
              <a:rPr lang="en-US" altLang="ko-KR" dirty="0"/>
              <a:t>34</a:t>
            </a:r>
            <a:r>
              <a:rPr lang="ko-KR" altLang="en-US" dirty="0"/>
              <a:t> 미만이면 </a:t>
            </a:r>
            <a:r>
              <a:rPr lang="en-US" altLang="ko-KR" dirty="0"/>
              <a:t>“</a:t>
            </a:r>
            <a:r>
              <a:rPr lang="ko-KR" altLang="en-US" dirty="0"/>
              <a:t>매우 온도가 낮습니다</a:t>
            </a:r>
            <a:r>
              <a:rPr lang="en-US" altLang="ko-KR" dirty="0"/>
              <a:t>”</a:t>
            </a:r>
            <a:r>
              <a:rPr lang="ko-KR" altLang="en-US" dirty="0" err="1"/>
              <a:t>를</a:t>
            </a:r>
            <a:r>
              <a:rPr lang="ko-KR" altLang="en-US" dirty="0"/>
              <a:t> 출력한다</a:t>
            </a:r>
            <a:r>
              <a:rPr lang="en-US" altLang="ko-KR" dirty="0"/>
              <a:t>.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964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9699219-94D6-4B4D-B832-F1967A6D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82" y="2024148"/>
            <a:ext cx="6328523" cy="3437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9BD419A-DF6D-994D-9C19-27039E10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08" y="2249737"/>
            <a:ext cx="740723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x=float(input("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온도를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입력하시오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"))</a:t>
            </a:r>
          </a:p>
          <a:p>
            <a:pPr lvl="0" eaLnBrk="0" latinLnBrk="0" hangingPunct="0"/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if x&gt;=37.5: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고온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elif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x&gt;=35.5: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정상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x&gt;=34: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저온 입니다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else:</a:t>
            </a:r>
          </a:p>
          <a:p>
            <a:pPr lvl="0" eaLnBrk="0" latinLnBrk="0" hangingPunct="0"/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print("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매우 온도가 낮습니다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.")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101D70-6A5F-8C4E-8286-AACC7004D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604" y="4804102"/>
            <a:ext cx="3168453" cy="9148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3740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3CE70E-61B1-4B3F-A7E2-FE460F5A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772D46-9CAA-4A25-B3A3-702B8FEA7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점수와 평가방식을 입력 받은</a:t>
            </a:r>
            <a:r>
              <a:rPr lang="en-US" altLang="ko-KR" b="0" dirty="0"/>
              <a:t> </a:t>
            </a:r>
            <a:r>
              <a:rPr lang="ko-KR" altLang="en-US" b="0" dirty="0"/>
              <a:t>후</a:t>
            </a:r>
            <a:endParaRPr lang="en-US" altLang="ko-KR" b="0" dirty="0"/>
          </a:p>
          <a:p>
            <a:pPr lvl="1"/>
            <a:r>
              <a:rPr lang="ko-KR" altLang="en-US" b="0" dirty="0"/>
              <a:t>평가방식이 </a:t>
            </a:r>
            <a:r>
              <a:rPr lang="en-US" altLang="ko-KR" b="0" dirty="0"/>
              <a:t>PF </a:t>
            </a:r>
            <a:r>
              <a:rPr lang="ko-KR" altLang="en-US" dirty="0"/>
              <a:t>일 경우</a:t>
            </a:r>
            <a:r>
              <a:rPr lang="en-US" altLang="ko-KR" dirty="0"/>
              <a:t>,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Pass</a:t>
            </a:r>
          </a:p>
          <a:p>
            <a:pPr lvl="2"/>
            <a:r>
              <a:rPr lang="ko-KR" altLang="en-US" dirty="0"/>
              <a:t>그렇지 않으면 </a:t>
            </a:r>
            <a:r>
              <a:rPr lang="en-US" altLang="ko-KR" dirty="0"/>
              <a:t>Fail</a:t>
            </a:r>
            <a:endParaRPr lang="en-US" altLang="ko-KR" b="0" dirty="0">
              <a:solidFill>
                <a:schemeClr val="accent2"/>
              </a:solidFill>
            </a:endParaRPr>
          </a:p>
          <a:p>
            <a:pPr lvl="1"/>
            <a:r>
              <a:rPr lang="ko-KR" altLang="en-US" b="0" dirty="0"/>
              <a:t>평가방식이 </a:t>
            </a:r>
            <a:r>
              <a:rPr lang="en-US" altLang="ko-KR" b="0" dirty="0"/>
              <a:t>grade</a:t>
            </a:r>
            <a:r>
              <a:rPr lang="ko-KR" altLang="en-US" b="0" dirty="0"/>
              <a:t>일 경우</a:t>
            </a:r>
            <a:r>
              <a:rPr lang="en-US" altLang="ko-KR" b="0" dirty="0"/>
              <a:t>,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90</a:t>
            </a:r>
            <a:r>
              <a:rPr lang="ko-KR" altLang="en-US" dirty="0"/>
              <a:t>점 이상이면 </a:t>
            </a:r>
            <a:r>
              <a:rPr lang="en-US" altLang="ko-KR" dirty="0"/>
              <a:t>A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80</a:t>
            </a:r>
            <a:r>
              <a:rPr lang="ko-KR" altLang="en-US" dirty="0"/>
              <a:t>점 이상이면 </a:t>
            </a:r>
            <a:r>
              <a:rPr lang="en-US" altLang="ko-KR" dirty="0"/>
              <a:t>B</a:t>
            </a:r>
          </a:p>
          <a:p>
            <a:pPr lvl="2"/>
            <a:r>
              <a:rPr lang="ko-KR" altLang="en-US" dirty="0"/>
              <a:t>점수가 </a:t>
            </a:r>
            <a:r>
              <a:rPr lang="en-US" altLang="ko-KR" dirty="0"/>
              <a:t>70</a:t>
            </a:r>
            <a:r>
              <a:rPr lang="ko-KR" altLang="en-US" dirty="0"/>
              <a:t>점 이상이면 </a:t>
            </a:r>
            <a:r>
              <a:rPr lang="en-US" altLang="ko-KR" dirty="0"/>
              <a:t>C</a:t>
            </a:r>
          </a:p>
          <a:p>
            <a:pPr lvl="2"/>
            <a:r>
              <a:rPr lang="ko-KR" altLang="en-US" dirty="0"/>
              <a:t>그렇지 않으면 </a:t>
            </a:r>
            <a:r>
              <a:rPr lang="en-US" altLang="ko-KR" dirty="0"/>
              <a:t>F</a:t>
            </a:r>
          </a:p>
          <a:p>
            <a:r>
              <a:rPr lang="en-US" altLang="ko-KR" b="0" dirty="0"/>
              <a:t>if,</a:t>
            </a:r>
            <a:r>
              <a:rPr lang="ko-KR" altLang="en-US" b="0" dirty="0"/>
              <a:t> </a:t>
            </a:r>
            <a:r>
              <a:rPr lang="en-US" altLang="ko-KR" b="0" dirty="0" err="1"/>
              <a:t>elif</a:t>
            </a:r>
            <a:r>
              <a:rPr lang="en-US" altLang="ko-KR" b="0" dirty="0"/>
              <a:t>,</a:t>
            </a:r>
            <a:r>
              <a:rPr lang="ko-KR" altLang="en-US" b="0" dirty="0"/>
              <a:t> </a:t>
            </a:r>
            <a:r>
              <a:rPr lang="en-US" altLang="ko-KR" b="0" dirty="0"/>
              <a:t>else</a:t>
            </a:r>
            <a:r>
              <a:rPr lang="ko-KR" altLang="en-US" b="0" dirty="0"/>
              <a:t> 사용</a:t>
            </a:r>
            <a:endParaRPr lang="en-US" altLang="ko-KR" b="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675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59699219-94D6-4B4D-B832-F1967A6D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56" y="1710177"/>
            <a:ext cx="5252637" cy="44152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09BD419A-DF6D-994D-9C19-27039E103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83" y="1853248"/>
            <a:ext cx="740723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score = int(input("</a:t>
            </a:r>
            <a:r>
              <a:rPr lang="ko-KR" altLang="en-US" sz="1400" dirty="0">
                <a:ea typeface="+mj-ea"/>
                <a:cs typeface="Consolas" panose="020B0609020204030204" pitchFamily="49" charset="0"/>
              </a:rPr>
              <a:t>점수는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? "))</a:t>
            </a: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method = input("</a:t>
            </a:r>
            <a:r>
              <a:rPr lang="ko-KR" altLang="en-US" sz="1400" dirty="0">
                <a:ea typeface="+mj-ea"/>
                <a:cs typeface="Consolas" panose="020B0609020204030204" pitchFamily="49" charset="0"/>
              </a:rPr>
              <a:t>평가방식은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?(PF/grade) ")</a:t>
            </a:r>
          </a:p>
          <a:p>
            <a:pPr lvl="0" eaLnBrk="0" hangingPunct="0"/>
            <a:endParaRPr lang="en-US" altLang="ko-KR" sz="1400" dirty="0">
              <a:ea typeface="+mj-ea"/>
              <a:cs typeface="Consolas" panose="020B0609020204030204" pitchFamily="49" charset="0"/>
            </a:endParaRP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if method == 'PF':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if score &gt;= 70: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print('Pass')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else: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print('Fail')</a:t>
            </a:r>
          </a:p>
          <a:p>
            <a:pPr lvl="0" eaLnBrk="0" hangingPunct="0"/>
            <a:r>
              <a:rPr lang="en-US" altLang="ko-KR" sz="1400" dirty="0">
                <a:ea typeface="+mj-ea"/>
                <a:cs typeface="Consolas" panose="020B0609020204030204" pitchFamily="49" charset="0"/>
              </a:rPr>
              <a:t>    </a:t>
            </a:r>
          </a:p>
          <a:p>
            <a:pPr lvl="0" eaLnBrk="0" hangingPunct="0"/>
            <a:r>
              <a:rPr lang="en-US" altLang="ko-KR" sz="1400" dirty="0" err="1"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ea typeface="+mj-ea"/>
                <a:cs typeface="Consolas" panose="020B0609020204030204" pitchFamily="49" charset="0"/>
              </a:rPr>
              <a:t> method == 'grade':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if score &gt;= 90 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print('A')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score &gt;= 80: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print('B')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</a:t>
            </a:r>
            <a:r>
              <a:rPr lang="en-US" altLang="ko-KR" sz="1400" dirty="0" err="1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elif</a:t>
            </a:r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score &gt;= 70: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print('C')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else:</a:t>
            </a:r>
          </a:p>
          <a:p>
            <a:pPr lvl="0" eaLnBrk="0" hangingPunct="0"/>
            <a:r>
              <a:rPr lang="en-US" altLang="ko-KR" sz="1400" dirty="0">
                <a:solidFill>
                  <a:srgbClr val="FF0000"/>
                </a:solidFill>
                <a:ea typeface="+mj-ea"/>
                <a:cs typeface="Consolas" panose="020B0609020204030204" pitchFamily="49" charset="0"/>
              </a:rPr>
              <a:t>        print('F')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B2298E65-4C99-FA4C-A95F-083E240EF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83" y="5083583"/>
            <a:ext cx="3606800" cy="774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31844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ko-KR" altLang="en-US" dirty="0" err="1"/>
              <a:t>중첩조건문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간단한 예제를 통해 다양한 </a:t>
            </a:r>
            <a:r>
              <a:rPr lang="ko-KR" altLang="en-US" dirty="0" err="1"/>
              <a:t>조건문</a:t>
            </a:r>
            <a:r>
              <a:rPr lang="ko-KR" altLang="en-US" dirty="0"/>
              <a:t> 사용하기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66387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안에 새로운 </a:t>
            </a:r>
            <a:r>
              <a:rPr lang="ko-KR" altLang="en-US" dirty="0" err="1"/>
              <a:t>조건문을</a:t>
            </a:r>
            <a:r>
              <a:rPr lang="ko-KR" altLang="en-US" dirty="0"/>
              <a:t> 사용하는 것은 무엇이라고 칭하는가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성적을 부여할 때 점수 구간에 따라 지정하려고 한다</a:t>
            </a:r>
            <a:r>
              <a:rPr lang="en-US" altLang="ko-KR" dirty="0"/>
              <a:t>. </a:t>
            </a:r>
            <a:r>
              <a:rPr lang="ko-KR" altLang="en-US" dirty="0"/>
              <a:t>어떤 </a:t>
            </a:r>
            <a:r>
              <a:rPr lang="ko-KR" altLang="en-US" dirty="0" err="1"/>
              <a:t>조건문을</a:t>
            </a:r>
            <a:r>
              <a:rPr lang="ko-KR" altLang="en-US"/>
              <a:t> 사용하는 것이 좋을지 설명하시오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87059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Match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99</a:t>
            </a:fld>
            <a:endParaRPr lang="ko-KR" altLang="en-US"/>
          </a:p>
        </p:txBody>
      </p:sp>
      <p:sp>
        <p:nvSpPr>
          <p:cNvPr id="8" name="부제목 7">
            <a:extLst>
              <a:ext uri="{FF2B5EF4-FFF2-40B4-BE49-F238E27FC236}">
                <a16:creationId xmlns:a16="http://schemas.microsoft.com/office/drawing/2014/main" id="{E012C260-0833-075F-9995-9EA98B300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6142</TotalTime>
  <Words>7208</Words>
  <Application>Microsoft Office PowerPoint</Application>
  <PresentationFormat>화면 슬라이드 쇼(4:3)</PresentationFormat>
  <Paragraphs>1542</Paragraphs>
  <Slides>142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142</vt:i4>
      </vt:variant>
    </vt:vector>
  </HeadingPairs>
  <TitlesOfParts>
    <vt:vector size="150" baseType="lpstr">
      <vt:lpstr>맑은 고딕</vt:lpstr>
      <vt:lpstr>함초롬바탕</vt:lpstr>
      <vt:lpstr>Arial</vt:lpstr>
      <vt:lpstr>Century Gothic</vt:lpstr>
      <vt:lpstr>Consolas</vt:lpstr>
      <vt:lpstr>Wingdings</vt:lpstr>
      <vt:lpstr>Wingdings 3</vt:lpstr>
      <vt:lpstr>이온</vt:lpstr>
      <vt:lpstr>출력문 print() 3주차_01_01</vt:lpstr>
      <vt:lpstr>학습목표</vt:lpstr>
      <vt:lpstr>화면으로 출력하기</vt:lpstr>
      <vt:lpstr>화면으로 출력하기 예제 1</vt:lpstr>
      <vt:lpstr>화면으로 출력하기 예제 2</vt:lpstr>
      <vt:lpstr>화면으로 출력하기 예제 3</vt:lpstr>
      <vt:lpstr>화면으로 출력하기 예제 4</vt:lpstr>
      <vt:lpstr>화면으로 출력하기 예제 5</vt:lpstr>
      <vt:lpstr>화면으로 출력하기 예제 6</vt:lpstr>
      <vt:lpstr>다양한 출력 1</vt:lpstr>
      <vt:lpstr>다양한 출력 2</vt:lpstr>
      <vt:lpstr>확장문자(escape sequence) 출력</vt:lpstr>
      <vt:lpstr>확장문자 (escape sequence) 예제 1</vt:lpstr>
      <vt:lpstr>확장문자 (escape sequence) 예제 2</vt:lpstr>
      <vt:lpstr>연습문제 1</vt:lpstr>
      <vt:lpstr>연습문제 1 답안</vt:lpstr>
      <vt:lpstr>강의 요약</vt:lpstr>
      <vt:lpstr>목표 달성 질문</vt:lpstr>
      <vt:lpstr>입력문 input() 3주차_01_02</vt:lpstr>
      <vt:lpstr>학습목표</vt:lpstr>
      <vt:lpstr>화면에서 입력 받기</vt:lpstr>
      <vt:lpstr>입출력문 활용도</vt:lpstr>
      <vt:lpstr>입력 받은 값을 숫자로 사용할 때(1/3)</vt:lpstr>
      <vt:lpstr>입력 받은 값을 숫자로 사용할 때(2/3)</vt:lpstr>
      <vt:lpstr>입력 받은 값을 숫자로 사용할 때(3/3)</vt:lpstr>
      <vt:lpstr>화면으로부터 입력 받기 예제 1</vt:lpstr>
      <vt:lpstr>화면으로부터 입력 받기 예제 2</vt:lpstr>
      <vt:lpstr>화면으로부터 입력 받기 예제</vt:lpstr>
      <vt:lpstr>연습하기 1</vt:lpstr>
      <vt:lpstr>연습하기 1, 코드</vt:lpstr>
      <vt:lpstr>연습하기 2</vt:lpstr>
      <vt:lpstr>연습하기 2, 코드</vt:lpstr>
      <vt:lpstr>연습하기 3</vt:lpstr>
      <vt:lpstr>연습하기 3, 코드와 결과</vt:lpstr>
      <vt:lpstr>연습하기 4</vt:lpstr>
      <vt:lpstr>연습하기 4, 코드와 결과</vt:lpstr>
      <vt:lpstr>강의 요약</vt:lpstr>
      <vt:lpstr>목표 달성 질문</vt:lpstr>
      <vt:lpstr>조건문, if() 3주차_02_01</vt:lpstr>
      <vt:lpstr>학습목표</vt:lpstr>
      <vt:lpstr>조건문이란?</vt:lpstr>
      <vt:lpstr>조건문의 종류</vt:lpstr>
      <vt:lpstr>if문</vt:lpstr>
      <vt:lpstr>if문 사용방법</vt:lpstr>
      <vt:lpstr>조건문 들여쓰기</vt:lpstr>
      <vt:lpstr>if문 들여쓰기 </vt:lpstr>
      <vt:lpstr>if문 예제 1</vt:lpstr>
      <vt:lpstr>if문 예제 2</vt:lpstr>
      <vt:lpstr>연습문제 1</vt:lpstr>
      <vt:lpstr>연습문제 1 답안</vt:lpstr>
      <vt:lpstr>강의 요약</vt:lpstr>
      <vt:lpstr>목표 달성 질문</vt:lpstr>
      <vt:lpstr>조건문, if ~else 3주차_02_02</vt:lpstr>
      <vt:lpstr>학습목표</vt:lpstr>
      <vt:lpstr>if ~ else문</vt:lpstr>
      <vt:lpstr>If ~ else문 예제 1</vt:lpstr>
      <vt:lpstr>If ~ else문</vt:lpstr>
      <vt:lpstr>If ~ else문 예제</vt:lpstr>
      <vt:lpstr>If ~ else문 예제 2</vt:lpstr>
      <vt:lpstr>If ~ else문 예제 3</vt:lpstr>
      <vt:lpstr>조건문 예제</vt:lpstr>
      <vt:lpstr>연습문제 1</vt:lpstr>
      <vt:lpstr>연습문제 1 답안</vt:lpstr>
      <vt:lpstr>연습문제 2</vt:lpstr>
      <vt:lpstr>연습문제 2 답안</vt:lpstr>
      <vt:lpstr>강의 요약</vt:lpstr>
      <vt:lpstr>목표 달성 질문</vt:lpstr>
      <vt:lpstr>조건문, if~elif() 3주차_02_03</vt:lpstr>
      <vt:lpstr>학습목표</vt:lpstr>
      <vt:lpstr>If ~ elif 문 </vt:lpstr>
      <vt:lpstr>If ~ elif 문 기술 방법</vt:lpstr>
      <vt:lpstr>If ~ elif 문 예제 1</vt:lpstr>
      <vt:lpstr>If ~ elif 문</vt:lpstr>
      <vt:lpstr>If ~ elif 문 예제 2</vt:lpstr>
      <vt:lpstr>문자열, 리스트 in</vt:lpstr>
      <vt:lpstr>문자열 in </vt:lpstr>
      <vt:lpstr>리스트 in</vt:lpstr>
      <vt:lpstr>If ~ elif 문 예제 3</vt:lpstr>
      <vt:lpstr>If ~ elif 문 예제 4 </vt:lpstr>
      <vt:lpstr>연습문제 1</vt:lpstr>
      <vt:lpstr>연습문제 1 답안</vt:lpstr>
      <vt:lpstr>강의 요약</vt:lpstr>
      <vt:lpstr>목표 달성 질문</vt:lpstr>
      <vt:lpstr>중첩조건문 3주차_02_04</vt:lpstr>
      <vt:lpstr>학습목표</vt:lpstr>
      <vt:lpstr>중첩된 조건문</vt:lpstr>
      <vt:lpstr>중첩된 조건은 단순화 가능</vt:lpstr>
      <vt:lpstr>중첩 조건문 예제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Match 활용 3주차_02_05</vt:lpstr>
      <vt:lpstr>학습목표</vt:lpstr>
      <vt:lpstr>match~case 예제 1, 3.10</vt:lpstr>
      <vt:lpstr>match~case, if 바꾸기 </vt:lpstr>
      <vt:lpstr>match~case 예제 2</vt:lpstr>
      <vt:lpstr>match~case, if 바꾸기 </vt:lpstr>
      <vt:lpstr>match~case 예제 3</vt:lpstr>
      <vt:lpstr>match~case, if 바꾸기 </vt:lpstr>
      <vt:lpstr>match~case 예제 4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조건문 연습1 3주차_03_01</vt:lpstr>
      <vt:lpstr>학습목표</vt:lpstr>
      <vt:lpstr>연습하기 1</vt:lpstr>
      <vt:lpstr>연습하기 1, 코드와 결과</vt:lpstr>
      <vt:lpstr>연습하기 2</vt:lpstr>
      <vt:lpstr>연습하기 2, 풀이 생각해 보기</vt:lpstr>
      <vt:lpstr>연습하기 2, 코드와 결과(1)</vt:lpstr>
      <vt:lpstr>연습하기 2, 코드(2)</vt:lpstr>
      <vt:lpstr>연습문제 3</vt:lpstr>
      <vt:lpstr>연습하기 3 코드</vt:lpstr>
      <vt:lpstr>연습하기 4</vt:lpstr>
      <vt:lpstr>연습하기 4 코드 </vt:lpstr>
      <vt:lpstr>강의 요약</vt:lpstr>
      <vt:lpstr>목표 달성 질문</vt:lpstr>
      <vt:lpstr>조건문 연습2 :  논리연산자로 여러 개 조건 표현 3주차_03_02</vt:lpstr>
      <vt:lpstr>학습목표</vt:lpstr>
      <vt:lpstr>두가지 이상 조건절 한번에 쓰기</vt:lpstr>
      <vt:lpstr>2가지 이상 조건절 쓰기, 예제 </vt:lpstr>
      <vt:lpstr>연습하기 1</vt:lpstr>
      <vt:lpstr>연습하기 1, 미리 생각해 보기</vt:lpstr>
      <vt:lpstr>연습하기 1, 코드</vt:lpstr>
      <vt:lpstr>연습하기 2</vt:lpstr>
      <vt:lpstr>연습하기 2, 코드와 결과</vt:lpstr>
      <vt:lpstr>연습하기 3</vt:lpstr>
      <vt:lpstr>연습하기 3, 코드</vt:lpstr>
      <vt:lpstr>연습하기 4</vt:lpstr>
      <vt:lpstr>연습하기 4, 코드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394</cp:revision>
  <dcterms:created xsi:type="dcterms:W3CDTF">2015-11-07T02:06:58Z</dcterms:created>
  <dcterms:modified xsi:type="dcterms:W3CDTF">2024-09-06T15:35:38Z</dcterms:modified>
</cp:coreProperties>
</file>