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3"/>
  </p:notesMasterIdLst>
  <p:sldIdLst>
    <p:sldId id="256" r:id="rId2"/>
    <p:sldId id="257" r:id="rId3"/>
    <p:sldId id="261" r:id="rId4"/>
    <p:sldId id="262" r:id="rId5"/>
    <p:sldId id="263" r:id="rId6"/>
    <p:sldId id="278" r:id="rId7"/>
    <p:sldId id="264" r:id="rId8"/>
    <p:sldId id="265" r:id="rId9"/>
    <p:sldId id="291" r:id="rId10"/>
    <p:sldId id="292" r:id="rId11"/>
    <p:sldId id="266" r:id="rId12"/>
    <p:sldId id="267" r:id="rId13"/>
    <p:sldId id="268" r:id="rId14"/>
    <p:sldId id="269" r:id="rId15"/>
    <p:sldId id="270" r:id="rId16"/>
    <p:sldId id="271" r:id="rId17"/>
    <p:sldId id="281" r:id="rId18"/>
    <p:sldId id="282" r:id="rId19"/>
    <p:sldId id="273" r:id="rId20"/>
    <p:sldId id="293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6" autoAdjust="0"/>
    <p:restoredTop sz="91271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491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652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2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75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10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47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907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223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6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5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4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369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7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79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90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7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747600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입력문 </a:t>
            </a:r>
            <a:r>
              <a:rPr lang="en-US" altLang="ko-KR" sz="4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input()</a:t>
            </a:r>
            <a:br>
              <a:rPr lang="en-US" altLang="ko-KR" sz="4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_01_02</a:t>
            </a:r>
            <a:endParaRPr lang="ko-KR" altLang="en-US" sz="24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92275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동 대 학 교</a:t>
            </a:r>
            <a:endParaRPr lang="en-US" altLang="ko-KR" sz="20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김경미 교수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586838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7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화면으로부터 입력 받기 예제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171575" y="1944971"/>
            <a:ext cx="5386388" cy="31876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517949" y="2156734"/>
            <a:ext cx="498890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pizza = int (input(‘Pizza Price; ‘)) 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Pizza Price; </a:t>
            </a:r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22000</a:t>
            </a:r>
          </a:p>
          <a:p>
            <a:endParaRPr lang="en-US" altLang="ko-KR" sz="1600" dirty="0">
              <a:solidFill>
                <a:schemeClr val="accent6"/>
              </a:solidFill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chicken = int (input(‘Chicken Price; ‘))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Chicken Price; </a:t>
            </a:r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17000</a:t>
            </a:r>
          </a:p>
          <a:p>
            <a:endParaRPr lang="en-US" altLang="ko-KR" sz="1600" dirty="0">
              <a:solidFill>
                <a:schemeClr val="accent6"/>
              </a:solidFill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print(’Total is ‘, </a:t>
            </a:r>
            <a:r>
              <a:rPr lang="en-US" altLang="ko-KR" sz="1600" dirty="0" err="1">
                <a:ea typeface="맑은 고딕" panose="020B0503020000020004" pitchFamily="50" charset="-127"/>
              </a:rPr>
              <a:t>pizza+chicken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Total is 39000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51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화면에서 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성적을 입력 받는다</a:t>
            </a:r>
            <a:endParaRPr lang="en-US" altLang="ko-KR" dirty="0"/>
          </a:p>
          <a:p>
            <a:r>
              <a:rPr lang="ko-KR" altLang="en-US" dirty="0"/>
              <a:t>입력 받은 </a:t>
            </a:r>
            <a:r>
              <a:rPr lang="en-US" altLang="ko-KR" dirty="0"/>
              <a:t>3</a:t>
            </a:r>
            <a:r>
              <a:rPr lang="ko-KR" altLang="en-US" dirty="0"/>
              <a:t>개 과목의 평균을 계산하여 화면에 출력한다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846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0" y="1825625"/>
            <a:ext cx="6616212" cy="440435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07190" y="2035910"/>
            <a:ext cx="4607396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## </a:t>
            </a:r>
            <a:r>
              <a:rPr lang="ko-KR" altLang="en-US" sz="1600" dirty="0">
                <a:ea typeface="맑은 고딕" panose="020B0503020000020004" pitchFamily="50" charset="-127"/>
              </a:rPr>
              <a:t>평균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계산하기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kor</a:t>
            </a:r>
            <a:r>
              <a:rPr lang="en-US" altLang="ko-KR" sz="1600" dirty="0">
                <a:ea typeface="맑은 고딕" panose="020B0503020000020004" pitchFamily="50" charset="-127"/>
              </a:rPr>
              <a:t>=input(“</a:t>
            </a:r>
            <a:r>
              <a:rPr lang="ko-KR" altLang="en-US" sz="1600" dirty="0">
                <a:ea typeface="맑은 고딕" panose="020B0503020000020004" pitchFamily="50" charset="-127"/>
              </a:rPr>
              <a:t>당신의 국어 성적은</a:t>
            </a:r>
            <a:r>
              <a:rPr lang="en-US" altLang="ko-KR" sz="1600" dirty="0">
                <a:ea typeface="맑은 고딕" panose="020B0503020000020004" pitchFamily="50" charset="-127"/>
              </a:rPr>
              <a:t>? “)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kor</a:t>
            </a:r>
            <a:r>
              <a:rPr lang="en-US" altLang="ko-KR" sz="1600" dirty="0">
                <a:ea typeface="맑은 고딕" panose="020B0503020000020004" pitchFamily="50" charset="-127"/>
              </a:rPr>
              <a:t>=float(</a:t>
            </a:r>
            <a:r>
              <a:rPr lang="en-US" altLang="ko-KR" sz="1600" dirty="0" err="1">
                <a:ea typeface="맑은 고딕" panose="020B0503020000020004" pitchFamily="50" charset="-127"/>
              </a:rPr>
              <a:t>kor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/>
              <a:t>eng</a:t>
            </a:r>
            <a:r>
              <a:rPr lang="en-US" altLang="ko-KR" sz="1600" dirty="0"/>
              <a:t>=input(“</a:t>
            </a:r>
            <a:r>
              <a:rPr lang="ko-KR" altLang="en-US" sz="1600" dirty="0"/>
              <a:t>당신의 영어 성적은</a:t>
            </a:r>
            <a:r>
              <a:rPr lang="en-US" altLang="ko-KR" sz="1600" dirty="0"/>
              <a:t>? “)</a:t>
            </a:r>
          </a:p>
          <a:p>
            <a:r>
              <a:rPr lang="en-US" altLang="ko-KR" sz="1600" dirty="0" err="1"/>
              <a:t>eng</a:t>
            </a:r>
            <a:r>
              <a:rPr lang="en-US" altLang="ko-KR" sz="1600" dirty="0"/>
              <a:t>=float(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math=input(“</a:t>
            </a:r>
            <a:r>
              <a:rPr lang="ko-KR" altLang="en-US" sz="1600" dirty="0"/>
              <a:t>당신의 수학 성적은</a:t>
            </a:r>
            <a:r>
              <a:rPr lang="en-US" altLang="ko-KR" sz="1600" dirty="0"/>
              <a:t>? “)</a:t>
            </a:r>
          </a:p>
          <a:p>
            <a:r>
              <a:rPr lang="en-US" altLang="ko-KR" sz="1600" dirty="0"/>
              <a:t>math=float(math)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avg</a:t>
            </a:r>
            <a:r>
              <a:rPr lang="en-US" altLang="ko-KR" sz="1600" dirty="0"/>
              <a:t> = (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 + math) / 3</a:t>
            </a:r>
          </a:p>
          <a:p>
            <a:r>
              <a:rPr lang="en-US" altLang="ko-KR" sz="1600" dirty="0"/>
              <a:t>print(“3</a:t>
            </a:r>
            <a:r>
              <a:rPr lang="ko-KR" altLang="en-US" sz="1600" dirty="0"/>
              <a:t>개 과목의 평균은 </a:t>
            </a:r>
            <a:r>
              <a:rPr lang="en-US" altLang="ko-KR" sz="1600" dirty="0"/>
              <a:t>“, </a:t>
            </a:r>
            <a:r>
              <a:rPr lang="en-US" altLang="ko-KR" sz="1600" dirty="0" err="1"/>
              <a:t>avg</a:t>
            </a:r>
            <a:r>
              <a:rPr lang="en-US" altLang="ko-KR" sz="1600" dirty="0"/>
              <a:t>, “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.”) 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34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+mn-lt"/>
              </a:rPr>
              <a:t>이름을</a:t>
            </a: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입력 받는다</a:t>
            </a:r>
            <a:endParaRPr lang="en-US" altLang="ko-KR" sz="1800" dirty="0">
              <a:latin typeface="+mn-lt"/>
            </a:endParaRPr>
          </a:p>
          <a:p>
            <a:r>
              <a:rPr lang="ko-KR" altLang="en-US" sz="1800" dirty="0">
                <a:latin typeface="+mn-lt"/>
              </a:rPr>
              <a:t>다음과 같이 출력한다</a:t>
            </a:r>
            <a:endParaRPr lang="en-US" altLang="ko-KR" sz="1800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lt"/>
              </a:rPr>
              <a:t>&gt;&gt;&gt; </a:t>
            </a:r>
            <a:r>
              <a:rPr lang="ko-KR" altLang="en-US" dirty="0" err="1">
                <a:latin typeface="+mn-lt"/>
              </a:rPr>
              <a:t>김김김김김</a:t>
            </a:r>
            <a:endParaRPr lang="en-US" altLang="ko-KR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lt"/>
              </a:rPr>
              <a:t>&gt;&gt;&gt; </a:t>
            </a:r>
            <a:r>
              <a:rPr lang="ko-KR" altLang="en-US" dirty="0" err="1">
                <a:latin typeface="+mn-lt"/>
              </a:rPr>
              <a:t>경경경경경</a:t>
            </a:r>
            <a:endParaRPr lang="en-US" altLang="ko-KR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lt"/>
              </a:rPr>
              <a:t>&gt;&gt;&gt; </a:t>
            </a:r>
            <a:r>
              <a:rPr lang="ko-KR" altLang="en-US" dirty="0" err="1">
                <a:latin typeface="+mn-lt"/>
              </a:rPr>
              <a:t>미미미미미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2192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0" y="1825625"/>
            <a:ext cx="5872634" cy="328898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56463" y="2035909"/>
            <a:ext cx="546408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## </a:t>
            </a:r>
            <a:r>
              <a:rPr lang="ko-KR" altLang="en-US" sz="1600" dirty="0">
                <a:ea typeface="맑은 고딕" panose="020B0503020000020004" pitchFamily="50" charset="-127"/>
              </a:rPr>
              <a:t>이름 나누어서 반복 출력하기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name=input(“</a:t>
            </a:r>
            <a:r>
              <a:rPr lang="ko-KR" altLang="en-US" sz="1600" dirty="0">
                <a:ea typeface="맑은 고딕" panose="020B0503020000020004" pitchFamily="50" charset="-127"/>
              </a:rPr>
              <a:t>이름 </a:t>
            </a:r>
            <a:r>
              <a:rPr lang="en-US" altLang="ko-KR" sz="1600" dirty="0"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ea typeface="맑은 고딕" panose="020B0503020000020004" pitchFamily="50" charset="-127"/>
              </a:rPr>
              <a:t>글자를 입력하세요</a:t>
            </a:r>
            <a:r>
              <a:rPr lang="en-US" altLang="ko-KR" sz="1600" dirty="0">
                <a:ea typeface="맑은 고딕" panose="020B0503020000020004" pitchFamily="50" charset="-127"/>
              </a:rPr>
              <a:t>; “)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 name[0] * 5 )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print( name[1] * 5 )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 name[2] * 5 )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81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이름</a:t>
            </a:r>
            <a:r>
              <a:rPr lang="en-US" altLang="ko-KR" dirty="0">
                <a:latin typeface="+mn-lt"/>
              </a:rPr>
              <a:t>,</a:t>
            </a:r>
            <a:r>
              <a:rPr lang="ko-KR" altLang="en-US" dirty="0">
                <a:latin typeface="+mn-lt"/>
              </a:rPr>
              <a:t> 소속기관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 err="1">
                <a:latin typeface="+mn-lt"/>
              </a:rPr>
              <a:t>출생년도를</a:t>
            </a:r>
            <a:r>
              <a:rPr lang="ko-KR" altLang="en-US" dirty="0">
                <a:latin typeface="+mn-lt"/>
              </a:rPr>
              <a:t> 입력 받는다</a:t>
            </a:r>
            <a:endParaRPr lang="en-US" altLang="ko-KR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이름과 소속기관은 그대로 출력하고</a:t>
            </a:r>
            <a:r>
              <a:rPr lang="en-US" altLang="ko-KR" dirty="0">
                <a:latin typeface="+mn-lt"/>
              </a:rPr>
              <a:t>, </a:t>
            </a:r>
            <a:r>
              <a:rPr lang="en-US" altLang="ko-KR" dirty="0" smtClean="0">
                <a:latin typeface="+mn-lt"/>
              </a:rPr>
              <a:t>2100</a:t>
            </a:r>
            <a:r>
              <a:rPr lang="ko-KR" altLang="en-US" dirty="0" smtClean="0">
                <a:latin typeface="+mn-lt"/>
              </a:rPr>
              <a:t>년 </a:t>
            </a:r>
            <a:r>
              <a:rPr lang="ko-KR" altLang="en-US" dirty="0">
                <a:latin typeface="+mn-lt"/>
              </a:rPr>
              <a:t>기준으로 나이를 계산하여 출력한다</a:t>
            </a:r>
            <a:endParaRPr lang="en-US" altLang="ko-KR" dirty="0">
              <a:latin typeface="+mn-lt"/>
            </a:endParaRPr>
          </a:p>
          <a:p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70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3, </a:t>
            </a:r>
            <a:r>
              <a:rPr lang="ko-KR" altLang="en-US" dirty="0"/>
              <a:t>코드와 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98716" y="1476387"/>
            <a:ext cx="6265189" cy="437327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7328" y="1774695"/>
            <a:ext cx="546408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## </a:t>
            </a:r>
            <a:r>
              <a:rPr lang="ko-KR" altLang="en-US" sz="1600" dirty="0">
                <a:ea typeface="맑은 고딕" panose="020B0503020000020004" pitchFamily="50" charset="-127"/>
              </a:rPr>
              <a:t>이름</a:t>
            </a:r>
            <a:r>
              <a:rPr lang="en-US" altLang="ko-KR" sz="1600" dirty="0"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ea typeface="맑은 고딕" panose="020B0503020000020004" pitchFamily="50" charset="-127"/>
              </a:rPr>
              <a:t>소속기관</a:t>
            </a:r>
            <a:r>
              <a:rPr lang="en-US" altLang="ko-KR" sz="1600" dirty="0"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ea typeface="맑은 고딕" panose="020B0503020000020004" pitchFamily="50" charset="-127"/>
              </a:rPr>
              <a:t>나이 출력하기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name=input("</a:t>
            </a:r>
            <a:r>
              <a:rPr lang="ko-KR" altLang="en-US" sz="1600" dirty="0"/>
              <a:t>당신의 이름을 입력하세요</a:t>
            </a:r>
            <a:r>
              <a:rPr lang="en-US" altLang="ko-KR" sz="1600" dirty="0"/>
              <a:t>; 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belong=input("</a:t>
            </a:r>
            <a:r>
              <a:rPr lang="ko-KR" altLang="en-US" sz="1600" dirty="0"/>
              <a:t>당신의 소속기관을 입력하세요</a:t>
            </a:r>
            <a:r>
              <a:rPr lang="en-US" altLang="ko-KR" sz="1600" dirty="0"/>
              <a:t>; ")</a:t>
            </a:r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C00000"/>
                </a:solidFill>
              </a:rPr>
              <a:t>birthyear</a:t>
            </a:r>
            <a:r>
              <a:rPr lang="en-US" altLang="ko-KR" sz="1600" dirty="0">
                <a:solidFill>
                  <a:srgbClr val="C00000"/>
                </a:solidFill>
              </a:rPr>
              <a:t>=</a:t>
            </a:r>
            <a:r>
              <a:rPr lang="en-US" altLang="ko-KR" sz="1600" dirty="0" err="1">
                <a:solidFill>
                  <a:srgbClr val="C00000"/>
                </a:solidFill>
              </a:rPr>
              <a:t>int</a:t>
            </a:r>
            <a:r>
              <a:rPr lang="en-US" altLang="ko-KR" sz="1600" dirty="0">
                <a:solidFill>
                  <a:srgbClr val="C00000"/>
                </a:solidFill>
              </a:rPr>
              <a:t>(input("</a:t>
            </a:r>
            <a:r>
              <a:rPr lang="ko-KR" altLang="en-US" sz="1600" dirty="0">
                <a:solidFill>
                  <a:srgbClr val="C00000"/>
                </a:solidFill>
              </a:rPr>
              <a:t>당신의 </a:t>
            </a:r>
            <a:r>
              <a:rPr lang="ko-KR" altLang="en-US" sz="1600" dirty="0" err="1">
                <a:solidFill>
                  <a:srgbClr val="C00000"/>
                </a:solidFill>
              </a:rPr>
              <a:t>출생년도를</a:t>
            </a:r>
            <a:r>
              <a:rPr lang="ko-KR" altLang="en-US" sz="1600" dirty="0">
                <a:solidFill>
                  <a:srgbClr val="C00000"/>
                </a:solidFill>
              </a:rPr>
              <a:t> 입력하세요</a:t>
            </a:r>
            <a:r>
              <a:rPr lang="en-US" altLang="ko-KR" sz="1600" dirty="0">
                <a:solidFill>
                  <a:srgbClr val="C00000"/>
                </a:solidFill>
              </a:rPr>
              <a:t>; "))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print("</a:t>
            </a:r>
            <a:r>
              <a:rPr lang="ko-KR" altLang="en-US" sz="1600" dirty="0"/>
              <a:t>당신의 이름은 </a:t>
            </a:r>
            <a:r>
              <a:rPr lang="en-US" altLang="ko-KR" sz="1600" dirty="0"/>
              <a:t>", name)</a:t>
            </a:r>
          </a:p>
          <a:p>
            <a:r>
              <a:rPr lang="en-US" altLang="ko-KR" sz="1600" dirty="0"/>
              <a:t>print( belong, "</a:t>
            </a:r>
            <a:r>
              <a:rPr lang="ko-KR" altLang="en-US" sz="1600" dirty="0"/>
              <a:t>에 소속되어 있으시군요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print("</a:t>
            </a:r>
            <a:r>
              <a:rPr lang="ko-KR" altLang="en-US" sz="1600" dirty="0"/>
              <a:t>당신의 나이는 </a:t>
            </a:r>
            <a:r>
              <a:rPr lang="en-US" altLang="ko-KR" sz="1600" dirty="0"/>
              <a:t>", </a:t>
            </a:r>
            <a:r>
              <a:rPr lang="en-US" altLang="ko-KR" sz="1600" dirty="0" smtClean="0">
                <a:solidFill>
                  <a:srgbClr val="C00000"/>
                </a:solidFill>
              </a:rPr>
              <a:t>2100-birthyear</a:t>
            </a:r>
            <a:r>
              <a:rPr lang="en-US" altLang="ko-KR" sz="1600" dirty="0"/>
              <a:t>, "</a:t>
            </a:r>
            <a:r>
              <a:rPr lang="ko-KR" altLang="en-US" sz="1600" dirty="0"/>
              <a:t>세</a:t>
            </a:r>
            <a:r>
              <a:rPr lang="en-US" altLang="ko-KR" sz="1600" dirty="0"/>
              <a:t>, </a:t>
            </a:r>
            <a:r>
              <a:rPr lang="ko-KR" altLang="en-US" sz="1600" dirty="0"/>
              <a:t>맞죠</a:t>
            </a:r>
            <a:r>
              <a:rPr lang="en-US" altLang="ko-KR" sz="1600" dirty="0"/>
              <a:t>?")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25" y="5119991"/>
            <a:ext cx="3327400" cy="1079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437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상품의 가격을 </a:t>
            </a:r>
            <a:r>
              <a:rPr lang="ko-KR" altLang="en-US" dirty="0" smtClean="0">
                <a:latin typeface="+mn-lt"/>
              </a:rPr>
              <a:t>입력 받는다</a:t>
            </a:r>
            <a:endParaRPr lang="en-US" altLang="ko-KR" dirty="0">
              <a:latin typeface="+mn-lt"/>
            </a:endParaRPr>
          </a:p>
          <a:p>
            <a:r>
              <a:rPr lang="ko-KR" altLang="en-US" dirty="0" smtClean="0">
                <a:latin typeface="+mn-lt"/>
              </a:rPr>
              <a:t>이 상품 구매를 </a:t>
            </a:r>
            <a:r>
              <a:rPr lang="ko-KR" altLang="en-US" dirty="0">
                <a:latin typeface="+mn-lt"/>
              </a:rPr>
              <a:t>위해 낼 금액을 </a:t>
            </a:r>
            <a:r>
              <a:rPr lang="ko-KR" altLang="en-US" dirty="0" smtClean="0">
                <a:latin typeface="+mn-lt"/>
              </a:rPr>
              <a:t>입력 받는다</a:t>
            </a:r>
            <a:endParaRPr lang="en-US" altLang="ko-KR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거스름돈이 </a:t>
            </a:r>
            <a:r>
              <a:rPr lang="ko-KR" altLang="en-US" dirty="0" smtClean="0">
                <a:latin typeface="+mn-lt"/>
              </a:rPr>
              <a:t>얼마인지 </a:t>
            </a:r>
            <a:r>
              <a:rPr lang="ko-KR" altLang="en-US" smtClean="0">
                <a:latin typeface="+mn-lt"/>
              </a:rPr>
              <a:t>계산하여 출력 </a:t>
            </a:r>
            <a:r>
              <a:rPr lang="ko-KR" altLang="en-US" dirty="0">
                <a:latin typeface="+mn-lt"/>
              </a:rPr>
              <a:t>한다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5986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4, </a:t>
            </a:r>
            <a:r>
              <a:rPr lang="ko-KR" altLang="en-US" dirty="0"/>
              <a:t>코드와 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67689" y="1545209"/>
            <a:ext cx="7145717" cy="243685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05068" y="1655009"/>
            <a:ext cx="761302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cost=input("</a:t>
            </a:r>
            <a:r>
              <a:rPr lang="ko-KR" altLang="en-US" sz="1600" dirty="0"/>
              <a:t>상품의 가격을 입력하세요</a:t>
            </a:r>
            <a:r>
              <a:rPr lang="en-US" altLang="ko-KR" sz="1600" dirty="0"/>
              <a:t>: 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belong=input("</a:t>
            </a:r>
            <a:r>
              <a:rPr lang="ko-KR" altLang="en-US" sz="1600" dirty="0"/>
              <a:t>구매를 위해 낼 돈의 금액을 입력하세요</a:t>
            </a:r>
            <a:r>
              <a:rPr lang="en-US" altLang="ko-KR" sz="1600" dirty="0"/>
              <a:t>: 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rest=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(belong)-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(cost)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print("</a:t>
            </a:r>
            <a:r>
              <a:rPr lang="ko-KR" altLang="en-US" sz="1600" dirty="0"/>
              <a:t>상품은 </a:t>
            </a:r>
            <a:r>
              <a:rPr lang="en-US" altLang="ko-KR" sz="1600" dirty="0"/>
              <a:t>"+cost+"</a:t>
            </a:r>
            <a:r>
              <a:rPr lang="ko-KR" altLang="en-US" sz="1600" dirty="0"/>
              <a:t>원 이고</a:t>
            </a:r>
            <a:r>
              <a:rPr lang="en-US" altLang="ko-KR" sz="1600" dirty="0"/>
              <a:t>, </a:t>
            </a:r>
            <a:r>
              <a:rPr lang="ko-KR" altLang="en-US" sz="1600" dirty="0"/>
              <a:t>잔돈은 </a:t>
            </a:r>
            <a:r>
              <a:rPr lang="en-US" altLang="ko-KR" sz="1600" dirty="0" smtClean="0"/>
              <a:t>"+ </a:t>
            </a:r>
            <a:r>
              <a:rPr lang="en-US" altLang="ko-KR" sz="1600" dirty="0" err="1" smtClean="0"/>
              <a:t>str</a:t>
            </a:r>
            <a:r>
              <a:rPr lang="en-US" altLang="ko-KR" sz="1600" dirty="0" smtClean="0"/>
              <a:t>(rest) +"</a:t>
            </a:r>
            <a:r>
              <a:rPr lang="ko-KR" altLang="en-US" sz="1600" dirty="0"/>
              <a:t>원 입니다</a:t>
            </a:r>
            <a:r>
              <a:rPr lang="en-US" altLang="ko-KR" sz="1600" dirty="0"/>
              <a:t>")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713AC8-C4C2-4A10-A5A7-A6A9A46A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17" y="4267635"/>
            <a:ext cx="5678270" cy="13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31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입력문</a:t>
            </a:r>
            <a:r>
              <a:rPr lang="en-US" altLang="ko-KR" dirty="0"/>
              <a:t> input()</a:t>
            </a:r>
            <a:r>
              <a:rPr lang="ko-KR" altLang="en-US" dirty="0"/>
              <a:t>과 변수 활용하기</a:t>
            </a:r>
            <a:endParaRPr lang="en-US" altLang="ko-KR" dirty="0"/>
          </a:p>
          <a:p>
            <a:pPr lvl="1"/>
            <a:r>
              <a:rPr lang="ko-KR" altLang="en-US" dirty="0"/>
              <a:t>사용자에게 입력 받을 때 사용</a:t>
            </a:r>
            <a:endParaRPr lang="en-US" altLang="ko-KR" dirty="0"/>
          </a:p>
          <a:p>
            <a:pPr lvl="1"/>
            <a:r>
              <a:rPr lang="ko-KR" altLang="en-US" dirty="0"/>
              <a:t>입력받은 결과는 문자열</a:t>
            </a:r>
            <a:r>
              <a:rPr lang="en-US" altLang="ko-KR" dirty="0"/>
              <a:t>(string)</a:t>
            </a:r>
          </a:p>
          <a:p>
            <a:pPr lvl="1"/>
            <a:r>
              <a:rPr lang="ko-KR" altLang="en-US" dirty="0"/>
              <a:t>입력받은 값을 저장하는 변수 지정 필요</a:t>
            </a:r>
            <a:endParaRPr lang="en-US" altLang="ko-KR" dirty="0"/>
          </a:p>
          <a:p>
            <a:r>
              <a:rPr lang="ko-KR" altLang="en-US" dirty="0"/>
              <a:t>연습문제를 통해 다양한 입출력 하기</a:t>
            </a:r>
          </a:p>
        </p:txBody>
      </p:sp>
    </p:spTree>
    <p:extLst>
      <p:ext uri="{BB962C8B-B14F-4D97-AF65-F5344CB8AC3E}">
        <p14:creationId xmlns:p14="http://schemas.microsoft.com/office/powerpoint/2010/main" val="81947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입력문</a:t>
            </a:r>
            <a:r>
              <a:rPr lang="en-US" altLang="ko-KR" dirty="0"/>
              <a:t> input() </a:t>
            </a:r>
            <a:r>
              <a:rPr lang="ko-KR" altLang="en-US" dirty="0"/>
              <a:t>사용하기</a:t>
            </a:r>
            <a:endParaRPr lang="en-US" altLang="ko-KR" dirty="0"/>
          </a:p>
          <a:p>
            <a:r>
              <a:rPr lang="ko-KR" altLang="en-US" dirty="0"/>
              <a:t>변수 활용하여 입력 받기</a:t>
            </a:r>
            <a:endParaRPr lang="en-US" altLang="ko-KR" dirty="0"/>
          </a:p>
          <a:p>
            <a:r>
              <a:rPr lang="ko-KR" altLang="en-US" dirty="0"/>
              <a:t>연습문제를 통해 다양한 입출력 하기</a:t>
            </a:r>
          </a:p>
        </p:txBody>
      </p:sp>
    </p:spTree>
    <p:extLst>
      <p:ext uri="{BB962C8B-B14F-4D97-AF65-F5344CB8AC3E}">
        <p14:creationId xmlns:p14="http://schemas.microsoft.com/office/powerpoint/2010/main" val="513696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 달성 질문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input</a:t>
            </a:r>
            <a:r>
              <a:rPr lang="ko-KR" altLang="en-US" dirty="0" smtClean="0"/>
              <a:t> 문으로 받은 값은 변수에 저장할 필요가 있는가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input</a:t>
            </a:r>
            <a:r>
              <a:rPr lang="ko-KR" altLang="en-US" dirty="0"/>
              <a:t> 문으로 받은 </a:t>
            </a:r>
            <a:r>
              <a:rPr lang="ko-KR" altLang="en-US" dirty="0" smtClean="0"/>
              <a:t>값은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무엇인가</a:t>
            </a:r>
            <a:r>
              <a:rPr lang="en-US" altLang="ko-KR" dirty="0" smtClean="0"/>
              <a:t>?</a:t>
            </a:r>
          </a:p>
          <a:p>
            <a:r>
              <a:rPr lang="en-US" altLang="ko-KR" dirty="0"/>
              <a:t>input</a:t>
            </a:r>
            <a:r>
              <a:rPr lang="ko-KR" altLang="en-US" dirty="0"/>
              <a:t> 문으로 받은 </a:t>
            </a:r>
            <a:r>
              <a:rPr lang="ko-KR" altLang="en-US" dirty="0" smtClean="0"/>
              <a:t>값이 숫자인 경우</a:t>
            </a:r>
            <a:r>
              <a:rPr lang="en-US" altLang="ko-KR" dirty="0" smtClean="0"/>
              <a:t>, </a:t>
            </a:r>
            <a:r>
              <a:rPr lang="ko-KR" altLang="en-US" smtClean="0"/>
              <a:t>산술 연산을 하려면 어떻게 변환하는지 설명하시오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12714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_01_02 </a:t>
            </a:r>
            <a:r>
              <a:rPr lang="ko-KR" altLang="en-US" dirty="0"/>
              <a:t>입력문 </a:t>
            </a:r>
            <a:r>
              <a:rPr lang="en-US" altLang="ko-KR" dirty="0"/>
              <a:t>input()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화면에서 입력 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Input()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사용자에게</a:t>
            </a:r>
            <a:r>
              <a:rPr lang="en-US" altLang="ko-KR" dirty="0"/>
              <a:t> </a:t>
            </a:r>
            <a:r>
              <a:rPr lang="ko-KR" altLang="en-US" dirty="0"/>
              <a:t>입력 받을 때 쓰는 명령어</a:t>
            </a:r>
            <a:endParaRPr lang="en-US" altLang="ko-KR" dirty="0"/>
          </a:p>
          <a:p>
            <a:pPr lvl="1"/>
            <a:r>
              <a:rPr lang="ko-KR" altLang="en-US" dirty="0"/>
              <a:t>입력 받은 결과의 </a:t>
            </a:r>
            <a:r>
              <a:rPr lang="ko-KR" altLang="en-US" dirty="0" err="1"/>
              <a:t>데이터형은</a:t>
            </a:r>
            <a:r>
              <a:rPr lang="ko-KR" altLang="en-US" dirty="0"/>
              <a:t> 문자열</a:t>
            </a:r>
            <a:r>
              <a:rPr lang="en-US" altLang="ko-KR" dirty="0"/>
              <a:t>(string)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받은 값을 저장하는 변수를 지정해야 한다</a:t>
            </a:r>
            <a:endParaRPr lang="en-US" altLang="ko-KR" dirty="0"/>
          </a:p>
          <a:p>
            <a:pPr lvl="2"/>
            <a:r>
              <a:rPr lang="ko-KR" altLang="en-US" dirty="0"/>
              <a:t>아래 예제에서는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“height”</a:t>
            </a:r>
            <a:r>
              <a:rPr lang="ko-KR" altLang="en-US" dirty="0"/>
              <a:t>를 사용한다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FE89372-A8F2-7B40-8AC5-E33DE7E4C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788" y="4101477"/>
            <a:ext cx="5435375" cy="254441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00E971B-7BA0-BB4C-8879-89590B51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831" y="4630564"/>
            <a:ext cx="463942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" altLang="ko-Kore-KR" sz="1600" dirty="0"/>
              <a:t>&gt;&gt;&gt; height=input(“</a:t>
            </a:r>
            <a:r>
              <a:rPr lang="ko-Kore-KR" altLang="en-US" sz="1600" dirty="0"/>
              <a:t>당신의</a:t>
            </a:r>
            <a:r>
              <a:rPr lang="ko-KR" altLang="en-US" sz="1600" dirty="0"/>
              <a:t> 키는</a:t>
            </a:r>
            <a:r>
              <a:rPr lang="en-US" altLang="ko-KR" sz="1600" dirty="0"/>
              <a:t>?”)</a:t>
            </a:r>
          </a:p>
          <a:p>
            <a:r>
              <a:rPr lang="ko-KR" altLang="en-US" sz="1600" dirty="0">
                <a:solidFill>
                  <a:schemeClr val="accent2"/>
                </a:solidFill>
              </a:rPr>
              <a:t>당신의 키는</a:t>
            </a:r>
            <a:r>
              <a:rPr lang="en-US" altLang="ko-KR" sz="1600" dirty="0">
                <a:solidFill>
                  <a:schemeClr val="accent2"/>
                </a:solidFill>
              </a:rPr>
              <a:t>?</a:t>
            </a:r>
            <a:r>
              <a:rPr lang="ko-KR" altLang="en-US" sz="1600" dirty="0">
                <a:solidFill>
                  <a:schemeClr val="accent2"/>
                </a:solidFill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</a:rPr>
              <a:t>170</a:t>
            </a:r>
          </a:p>
          <a:p>
            <a:endParaRPr lang="en" altLang="ko-Kore-KR" sz="1600" dirty="0"/>
          </a:p>
          <a:p>
            <a:r>
              <a:rPr lang="en-US" altLang="ko-KR" sz="1600" dirty="0"/>
              <a:t>&gt;&gt;&gt;</a:t>
            </a:r>
            <a:r>
              <a:rPr lang="ko-KR" altLang="en-US" sz="1600" dirty="0"/>
              <a:t> </a:t>
            </a:r>
            <a:r>
              <a:rPr lang="en" altLang="ko-Kore-KR" sz="1600" dirty="0"/>
              <a:t>print(</a:t>
            </a:r>
            <a:r>
              <a:rPr lang="en-US" altLang="ko-KR" sz="1600" dirty="0"/>
              <a:t>＂</a:t>
            </a:r>
            <a:r>
              <a:rPr lang="ko-KR" altLang="en-US" sz="1600" dirty="0"/>
              <a:t>당신의 키는 </a:t>
            </a:r>
            <a:r>
              <a:rPr lang="en-US" altLang="ko-KR" sz="1600" dirty="0"/>
              <a:t>”,</a:t>
            </a:r>
            <a:r>
              <a:rPr lang="ko-KR" altLang="en-US" sz="1600" dirty="0"/>
              <a:t> </a:t>
            </a:r>
            <a:r>
              <a:rPr lang="en-US" altLang="ko-KR" sz="1600" dirty="0"/>
              <a:t>height,</a:t>
            </a:r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  <a:r>
              <a:rPr lang="ko-KR" altLang="en-US" sz="1600" dirty="0"/>
              <a:t> 입니다</a:t>
            </a:r>
            <a:r>
              <a:rPr lang="en-US" altLang="ko-KR" sz="1600" dirty="0"/>
              <a:t>”)</a:t>
            </a:r>
          </a:p>
          <a:p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당신의 키는 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03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입출력문</a:t>
            </a:r>
            <a:r>
              <a:rPr lang="ko-KR" altLang="en-US" dirty="0"/>
              <a:t> 활용도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입출력문은</a:t>
            </a:r>
            <a:r>
              <a:rPr lang="ko-KR" altLang="en-US" dirty="0"/>
              <a:t> 항상 사용하게 된다</a:t>
            </a:r>
            <a:endParaRPr lang="en-US" altLang="ko-KR" dirty="0"/>
          </a:p>
          <a:p>
            <a:r>
              <a:rPr lang="ko-KR" altLang="en-US" dirty="0"/>
              <a:t>입력문이 있으면 </a:t>
            </a:r>
            <a:r>
              <a:rPr lang="ko-KR" altLang="en-US" dirty="0" err="1"/>
              <a:t>출력문도</a:t>
            </a:r>
            <a:r>
              <a:rPr lang="ko-KR" altLang="en-US" dirty="0"/>
              <a:t> 같이 쓰게 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출력문보다</a:t>
            </a:r>
            <a:r>
              <a:rPr lang="ko-KR" altLang="en-US" dirty="0"/>
              <a:t> 입력문은 복잡해 보이지만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입력한 값은 저장해야</a:t>
            </a:r>
            <a:r>
              <a:rPr lang="en-US" altLang="ko-KR" dirty="0"/>
              <a:t>, </a:t>
            </a:r>
            <a:r>
              <a:rPr lang="ko-KR" altLang="en-US" dirty="0"/>
              <a:t>프로그램 내에서 사용 가능</a:t>
            </a:r>
            <a:endParaRPr lang="en-US" altLang="ko-KR" dirty="0"/>
          </a:p>
          <a:p>
            <a:pPr lvl="1"/>
            <a:r>
              <a:rPr lang="ko-KR" altLang="en-US" dirty="0"/>
              <a:t>저장할 때는 변수가 필요하다</a:t>
            </a:r>
            <a:endParaRPr lang="en-US" altLang="ko-KR" dirty="0"/>
          </a:p>
          <a:p>
            <a:pPr lvl="1"/>
            <a:r>
              <a:rPr lang="ko-KR" altLang="en-US" dirty="0"/>
              <a:t>입력한 값의 성격에 맞는 </a:t>
            </a:r>
            <a:r>
              <a:rPr lang="ko-KR" altLang="en-US" dirty="0" err="1"/>
              <a:t>변수명을</a:t>
            </a:r>
            <a:r>
              <a:rPr lang="ko-KR" altLang="en-US" dirty="0"/>
              <a:t> 만들어서</a:t>
            </a:r>
            <a:r>
              <a:rPr lang="en-US" altLang="ko-KR" dirty="0"/>
              <a:t>, </a:t>
            </a:r>
            <a:r>
              <a:rPr lang="ko-KR" altLang="en-US" dirty="0"/>
              <a:t>입력한 값을 저장한다</a:t>
            </a:r>
            <a:endParaRPr lang="en-US" altLang="ko-KR" dirty="0"/>
          </a:p>
          <a:p>
            <a:pPr lvl="1"/>
            <a:r>
              <a:rPr lang="ko-KR" altLang="en-US" dirty="0"/>
              <a:t>이후 저장된 값을 변수를 통해서 접근 가능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05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입력 받은 값을 숫자로 사용할 때</a:t>
            </a:r>
            <a:r>
              <a:rPr lang="en-US" altLang="ko-KR" sz="3200" dirty="0"/>
              <a:t>(1/3)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주차에 </a:t>
            </a:r>
            <a:r>
              <a:rPr lang="en-US" altLang="ko-KR" dirty="0"/>
              <a:t>BMI</a:t>
            </a:r>
            <a:r>
              <a:rPr lang="ko-KR" altLang="en-US" dirty="0"/>
              <a:t>계산하는 예제에서</a:t>
            </a:r>
            <a:endParaRPr lang="en-US" altLang="ko-KR" dirty="0"/>
          </a:p>
          <a:p>
            <a:pPr lvl="1"/>
            <a:r>
              <a:rPr lang="ko-KR" altLang="en-US" dirty="0"/>
              <a:t>키와 몸무게를 지정하여 사용</a:t>
            </a:r>
            <a:endParaRPr lang="en-US" altLang="ko-KR" dirty="0"/>
          </a:p>
          <a:p>
            <a:pPr lvl="1"/>
            <a:r>
              <a:rPr lang="ko-KR" altLang="en-US" dirty="0"/>
              <a:t>이번에는 입력 받아서</a:t>
            </a:r>
            <a:r>
              <a:rPr lang="en-US" altLang="ko-KR" dirty="0"/>
              <a:t>, </a:t>
            </a:r>
            <a:r>
              <a:rPr lang="ko-KR" altLang="en-US" dirty="0"/>
              <a:t>해 보니 에러가 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50EE8692-1004-E44E-A5DC-BC135FA7B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2" y="3428999"/>
            <a:ext cx="6743701" cy="321689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EB6C26-A7EE-4E41-ABDF-0D9B64D76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669" y="3634243"/>
            <a:ext cx="651676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" altLang="ko-Kore-KR" sz="1600" dirty="0"/>
              <a:t>&gt;&gt;&gt; weight=input(“</a:t>
            </a:r>
            <a:r>
              <a:rPr lang="ko-Kore-KR" altLang="en-US" sz="1600" dirty="0"/>
              <a:t>당신의</a:t>
            </a:r>
            <a:r>
              <a:rPr lang="ko-KR" altLang="en-US" sz="1600" dirty="0"/>
              <a:t> 몸무게를  </a:t>
            </a:r>
            <a:r>
              <a:rPr lang="en-US" altLang="ko-KR" sz="1600" dirty="0"/>
              <a:t>kg</a:t>
            </a:r>
            <a:r>
              <a:rPr lang="ko-KR" altLang="en-US" sz="1600" dirty="0"/>
              <a:t> 단위로 입력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”)</a:t>
            </a:r>
          </a:p>
          <a:p>
            <a:r>
              <a:rPr lang="ko-KR" altLang="en-US" sz="1600" dirty="0">
                <a:solidFill>
                  <a:schemeClr val="accent2"/>
                </a:solidFill>
              </a:rPr>
              <a:t>당신의 몸무게를 </a:t>
            </a:r>
            <a:r>
              <a:rPr lang="en-US" altLang="ko-KR" sz="1600" dirty="0">
                <a:solidFill>
                  <a:schemeClr val="accent2"/>
                </a:solidFill>
              </a:rPr>
              <a:t>kg</a:t>
            </a:r>
            <a:r>
              <a:rPr lang="ko-KR" altLang="en-US" sz="1600" dirty="0">
                <a:solidFill>
                  <a:schemeClr val="accent2"/>
                </a:solidFill>
              </a:rPr>
              <a:t> 단위로 입력 </a:t>
            </a:r>
            <a:r>
              <a:rPr lang="en-US" altLang="ko-KR" sz="1600" dirty="0">
                <a:solidFill>
                  <a:schemeClr val="accent2"/>
                </a:solidFill>
              </a:rPr>
              <a:t>:</a:t>
            </a:r>
            <a:r>
              <a:rPr lang="ko-KR" altLang="en-US" sz="1600" dirty="0">
                <a:solidFill>
                  <a:schemeClr val="accent2"/>
                </a:solidFill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</a:rPr>
              <a:t>75</a:t>
            </a:r>
          </a:p>
          <a:p>
            <a:endParaRPr lang="en" altLang="ko-Kore-KR" sz="1600" dirty="0"/>
          </a:p>
          <a:p>
            <a:r>
              <a:rPr lang="en-US" altLang="ko-KR" sz="1600" dirty="0"/>
              <a:t>&gt;&gt;&gt;</a:t>
            </a:r>
            <a:r>
              <a:rPr lang="ko-KR" altLang="en-US" sz="1600" dirty="0"/>
              <a:t> </a:t>
            </a:r>
            <a:r>
              <a:rPr lang="en" altLang="ko-Kore-KR" sz="1600" dirty="0"/>
              <a:t>height=input(</a:t>
            </a:r>
            <a:r>
              <a:rPr lang="en-US" altLang="ko-KR" sz="1600" dirty="0"/>
              <a:t>”</a:t>
            </a:r>
            <a:r>
              <a:rPr lang="ko-Kore-KR" altLang="en-US" sz="1600" dirty="0"/>
              <a:t> 당신의</a:t>
            </a:r>
            <a:r>
              <a:rPr lang="ko-KR" altLang="en-US" sz="1600" dirty="0"/>
              <a:t> 키를 </a:t>
            </a:r>
            <a:r>
              <a:rPr lang="en-US" altLang="ko-KR" sz="1600" dirty="0"/>
              <a:t>m</a:t>
            </a:r>
            <a:r>
              <a:rPr lang="ko-KR" altLang="en-US" sz="1600" dirty="0"/>
              <a:t> 단위로 입력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“)</a:t>
            </a:r>
          </a:p>
          <a:p>
            <a:r>
              <a:rPr lang="ko-KR" altLang="en-US" sz="1600" dirty="0">
                <a:solidFill>
                  <a:schemeClr val="accent2"/>
                </a:solidFill>
              </a:rPr>
              <a:t>당신의 키를 </a:t>
            </a:r>
            <a:r>
              <a:rPr lang="en-US" altLang="ko-KR" sz="1600" dirty="0">
                <a:solidFill>
                  <a:schemeClr val="accent2"/>
                </a:solidFill>
              </a:rPr>
              <a:t>m</a:t>
            </a:r>
            <a:r>
              <a:rPr lang="ko-KR" altLang="en-US" sz="1600" dirty="0">
                <a:solidFill>
                  <a:schemeClr val="accent2"/>
                </a:solidFill>
              </a:rPr>
              <a:t> 단위로 입력 </a:t>
            </a:r>
            <a:r>
              <a:rPr lang="en-US" altLang="ko-KR" sz="1600" dirty="0">
                <a:solidFill>
                  <a:schemeClr val="accent2"/>
                </a:solidFill>
              </a:rPr>
              <a:t>:</a:t>
            </a:r>
            <a:r>
              <a:rPr lang="ko-KR" altLang="en-US" sz="1600" dirty="0">
                <a:solidFill>
                  <a:schemeClr val="accent2"/>
                </a:solidFill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</a:rPr>
              <a:t>1.75</a:t>
            </a:r>
          </a:p>
          <a:p>
            <a:endParaRPr lang="en-US" altLang="ko-KR" sz="1600" dirty="0"/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weight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/(height*height)</a:t>
            </a:r>
            <a:endParaRPr lang="en-US" altLang="ko-KR" sz="14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Traceback (most recent call last):</a:t>
            </a:r>
          </a:p>
          <a:p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File "&lt;pyshell#5&gt;", line 1, in &lt;module&gt;</a:t>
            </a:r>
          </a:p>
          <a:p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weight/height*height</a:t>
            </a:r>
          </a:p>
          <a:p>
            <a:r>
              <a:rPr lang="en-US" altLang="ko-KR" sz="14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TypeError</a:t>
            </a:r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unsupported operand type(s) for /: 'str' and 'str'</a:t>
            </a:r>
          </a:p>
        </p:txBody>
      </p:sp>
    </p:spTree>
    <p:extLst>
      <p:ext uri="{BB962C8B-B14F-4D97-AF65-F5344CB8AC3E}">
        <p14:creationId xmlns:p14="http://schemas.microsoft.com/office/powerpoint/2010/main" val="109268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입력 받은 값을 숫자로 사용할 때</a:t>
            </a:r>
            <a:r>
              <a:rPr lang="en-US" altLang="ko-KR" sz="3200" dirty="0"/>
              <a:t>(2/3)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TypeError</a:t>
            </a:r>
            <a:r>
              <a:rPr lang="en-US" altLang="ko-KR" dirty="0"/>
              <a:t>: string(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을 숫자처럼 연산하려 하니 에러 발생</a:t>
            </a:r>
            <a:endParaRPr lang="en-US" altLang="ko-KR" dirty="0"/>
          </a:p>
          <a:p>
            <a:pPr lvl="1"/>
            <a:r>
              <a:rPr lang="ko-KR" altLang="en-US" dirty="0"/>
              <a:t>수식 연산에</a:t>
            </a:r>
            <a:r>
              <a:rPr lang="en-US" altLang="ko-KR" dirty="0"/>
              <a:t> </a:t>
            </a:r>
            <a:r>
              <a:rPr lang="ko-KR" altLang="en-US" dirty="0"/>
              <a:t>필요한 데이터형으로 변환 필요</a:t>
            </a:r>
            <a:r>
              <a:rPr lang="en-US" altLang="ko-KR" dirty="0"/>
              <a:t>!!</a:t>
            </a:r>
          </a:p>
          <a:p>
            <a:pPr lvl="1"/>
            <a:endParaRPr lang="ko-KR" alt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C18C3C7-B3BB-5649-9079-0BE42430A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1" y="3557588"/>
            <a:ext cx="4745119" cy="218598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9E894AC-BAA0-D043-85B6-8C66E883B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967" y="3819038"/>
            <a:ext cx="474511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" altLang="ko-Kore-KR" sz="1600" dirty="0"/>
              <a:t>&gt;&gt;&gt; weight=float(weight)</a:t>
            </a:r>
          </a:p>
          <a:p>
            <a:r>
              <a:rPr lang="en-US" altLang="ko-KR" sz="1600" dirty="0"/>
              <a:t>&gt;&gt;&gt;</a:t>
            </a:r>
            <a:r>
              <a:rPr lang="ko-KR" altLang="en-US" sz="1600" dirty="0"/>
              <a:t> </a:t>
            </a:r>
            <a:r>
              <a:rPr lang="en" altLang="ko-Kore-KR" sz="1600" dirty="0"/>
              <a:t>height=float(height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weight / (height*height)</a:t>
            </a:r>
            <a:endParaRPr lang="en-US" altLang="ko-KR" sz="1600" dirty="0">
              <a:solidFill>
                <a:schemeClr val="accent2"/>
              </a:solidFill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solidFill>
                  <a:schemeClr val="accent2"/>
                </a:solidFill>
                <a:ea typeface="맑은 고딕" panose="020B0503020000020004" pitchFamily="50" charset="-127"/>
              </a:rPr>
              <a:t>24.50</a:t>
            </a:r>
            <a:endParaRPr lang="en-US" altLang="ko-KR" sz="1600" dirty="0">
              <a:solidFill>
                <a:schemeClr val="accent2"/>
              </a:solidFill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720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입력 받은 값을 숫자로 사용할 때</a:t>
            </a:r>
            <a:r>
              <a:rPr lang="en-US" altLang="ko-KR" sz="3200" dirty="0"/>
              <a:t>(3/3)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853248"/>
            <a:ext cx="6711654" cy="4195481"/>
          </a:xfrm>
        </p:spPr>
        <p:txBody>
          <a:bodyPr/>
          <a:lstStyle/>
          <a:p>
            <a:r>
              <a:rPr lang="ko-KR" altLang="en-US" dirty="0"/>
              <a:t>스크립트 방식으로 정리한 코드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1468" y="2363358"/>
            <a:ext cx="4744775" cy="273721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18847" y="2422917"/>
            <a:ext cx="4607396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## BMI </a:t>
            </a:r>
            <a:r>
              <a:rPr lang="ko-KR" altLang="en-US" sz="1400" dirty="0">
                <a:ea typeface="맑은 고딕" panose="020B0503020000020004" pitchFamily="50" charset="-127"/>
              </a:rPr>
              <a:t>계산하기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weight=input(“</a:t>
            </a:r>
            <a:r>
              <a:rPr lang="ko-KR" altLang="en-US" sz="1400" dirty="0">
                <a:ea typeface="맑은 고딕" panose="020B0503020000020004" pitchFamily="50" charset="-127"/>
              </a:rPr>
              <a:t>당신의 몸무게를 </a:t>
            </a:r>
            <a:r>
              <a:rPr lang="en-US" altLang="ko-KR" sz="1400" dirty="0">
                <a:ea typeface="맑은 고딕" panose="020B0503020000020004" pitchFamily="50" charset="-127"/>
              </a:rPr>
              <a:t>kg</a:t>
            </a:r>
            <a:r>
              <a:rPr lang="ko-KR" altLang="en-US" sz="1400" dirty="0">
                <a:ea typeface="맑은 고딕" panose="020B0503020000020004" pitchFamily="50" charset="-127"/>
              </a:rPr>
              <a:t>단위로 입력</a:t>
            </a:r>
            <a:r>
              <a:rPr lang="en-US" altLang="ko-KR" sz="1400" dirty="0">
                <a:ea typeface="맑은 고딕" panose="020B0503020000020004" pitchFamily="50" charset="-127"/>
              </a:rPr>
              <a:t>: “)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weight=float(weight)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/>
              <a:t>height=input(“</a:t>
            </a:r>
            <a:r>
              <a:rPr lang="ko-KR" altLang="en-US" sz="1400" dirty="0"/>
              <a:t>당신의 키를 </a:t>
            </a:r>
            <a:r>
              <a:rPr lang="en-US" altLang="ko-KR" sz="1400" dirty="0"/>
              <a:t>m</a:t>
            </a:r>
            <a:r>
              <a:rPr lang="ko-KR" altLang="en-US" sz="1400" dirty="0"/>
              <a:t>단위로 입력</a:t>
            </a:r>
            <a:r>
              <a:rPr lang="en-US" altLang="ko-KR" sz="1400" dirty="0"/>
              <a:t>: “)</a:t>
            </a:r>
          </a:p>
          <a:p>
            <a:r>
              <a:rPr lang="en-US" altLang="ko-KR" sz="1400" dirty="0"/>
              <a:t>height=float(height)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bmi</a:t>
            </a:r>
            <a:r>
              <a:rPr lang="en-US" altLang="ko-KR" sz="1400" dirty="0"/>
              <a:t> = weight / (height * height)</a:t>
            </a:r>
          </a:p>
          <a:p>
            <a:r>
              <a:rPr lang="en-US" altLang="ko-KR" sz="1400" dirty="0"/>
              <a:t>print(“</a:t>
            </a:r>
            <a:r>
              <a:rPr lang="ko-KR" altLang="en-US" sz="1400" dirty="0"/>
              <a:t>당신의 </a:t>
            </a:r>
            <a:r>
              <a:rPr lang="en-US" altLang="ko-KR" sz="1400" dirty="0"/>
              <a:t>BMI </a:t>
            </a:r>
            <a:r>
              <a:rPr lang="ko-KR" altLang="en-US" sz="1400" dirty="0"/>
              <a:t>수치는 </a:t>
            </a:r>
            <a:r>
              <a:rPr lang="en-US" altLang="ko-KR" sz="1400" dirty="0"/>
              <a:t>“, </a:t>
            </a:r>
            <a:r>
              <a:rPr lang="en-US" altLang="ko-KR" sz="1400" dirty="0" err="1"/>
              <a:t>bmi</a:t>
            </a:r>
            <a:r>
              <a:rPr lang="en-US" altLang="ko-KR" sz="1400" dirty="0"/>
              <a:t>, “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.”) 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72012" y="4615186"/>
            <a:ext cx="4744775" cy="209951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336239" y="4674744"/>
            <a:ext cx="480776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## BMI </a:t>
            </a:r>
            <a:r>
              <a:rPr lang="ko-KR" altLang="en-US" sz="1400" dirty="0">
                <a:ea typeface="맑은 고딕" panose="020B0503020000020004" pitchFamily="50" charset="-127"/>
              </a:rPr>
              <a:t>계산하기</a:t>
            </a:r>
            <a:r>
              <a:rPr lang="en-US" altLang="ko-KR" sz="1400" dirty="0">
                <a:ea typeface="맑은 고딕" panose="020B0503020000020004" pitchFamily="50" charset="-127"/>
              </a:rPr>
              <a:t>(short ver.)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weight=</a:t>
            </a:r>
            <a:r>
              <a:rPr lang="en-US" altLang="ko-KR" sz="1400" b="1" dirty="0">
                <a:solidFill>
                  <a:srgbClr val="C00000"/>
                </a:solidFill>
                <a:ea typeface="맑은 고딕" panose="020B0503020000020004" pitchFamily="50" charset="-127"/>
              </a:rPr>
              <a:t>float(input(“</a:t>
            </a:r>
            <a:r>
              <a:rPr lang="ko-KR" altLang="en-US" sz="1400" b="1" dirty="0">
                <a:solidFill>
                  <a:srgbClr val="C00000"/>
                </a:solidFill>
                <a:ea typeface="맑은 고딕" panose="020B0503020000020004" pitchFamily="50" charset="-127"/>
              </a:rPr>
              <a:t>당신의 몸무게를 </a:t>
            </a:r>
            <a:r>
              <a:rPr lang="en-US" altLang="ko-KR" sz="1400" b="1" dirty="0">
                <a:solidFill>
                  <a:srgbClr val="C00000"/>
                </a:solidFill>
                <a:ea typeface="맑은 고딕" panose="020B0503020000020004" pitchFamily="50" charset="-127"/>
              </a:rPr>
              <a:t>kg</a:t>
            </a:r>
            <a:r>
              <a:rPr lang="ko-KR" altLang="en-US" sz="1400" b="1" dirty="0">
                <a:solidFill>
                  <a:srgbClr val="C00000"/>
                </a:solidFill>
                <a:ea typeface="맑은 고딕" panose="020B0503020000020004" pitchFamily="50" charset="-127"/>
              </a:rPr>
              <a:t>단위로 입력</a:t>
            </a:r>
            <a:r>
              <a:rPr lang="en-US" altLang="ko-KR" sz="1400" b="1" dirty="0">
                <a:solidFill>
                  <a:srgbClr val="C00000"/>
                </a:solidFill>
                <a:ea typeface="맑은 고딕" panose="020B0503020000020004" pitchFamily="50" charset="-127"/>
              </a:rPr>
              <a:t>: “))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/>
              <a:t>height=</a:t>
            </a:r>
            <a:r>
              <a:rPr lang="en-US" altLang="ko-KR" sz="1400" b="1" dirty="0">
                <a:solidFill>
                  <a:srgbClr val="C00000"/>
                </a:solidFill>
              </a:rPr>
              <a:t>float(input(“</a:t>
            </a:r>
            <a:r>
              <a:rPr lang="ko-KR" altLang="en-US" sz="1400" b="1" dirty="0">
                <a:solidFill>
                  <a:srgbClr val="C00000"/>
                </a:solidFill>
              </a:rPr>
              <a:t>당신의 키를 </a:t>
            </a:r>
            <a:r>
              <a:rPr lang="en-US" altLang="ko-KR" sz="1400" b="1" dirty="0">
                <a:solidFill>
                  <a:srgbClr val="C00000"/>
                </a:solidFill>
              </a:rPr>
              <a:t>m</a:t>
            </a:r>
            <a:r>
              <a:rPr lang="ko-KR" altLang="en-US" sz="1400" b="1" dirty="0">
                <a:solidFill>
                  <a:srgbClr val="C00000"/>
                </a:solidFill>
              </a:rPr>
              <a:t>단위로 입력</a:t>
            </a:r>
            <a:r>
              <a:rPr lang="en-US" altLang="ko-KR" sz="1400" b="1" dirty="0">
                <a:solidFill>
                  <a:srgbClr val="C00000"/>
                </a:solidFill>
              </a:rPr>
              <a:t>: “))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bmi</a:t>
            </a:r>
            <a:r>
              <a:rPr lang="en-US" altLang="ko-KR" sz="1400" dirty="0"/>
              <a:t> = weight / </a:t>
            </a:r>
            <a:r>
              <a:rPr lang="en-US" altLang="ko-KR" sz="1400" dirty="0">
                <a:solidFill>
                  <a:srgbClr val="C00000"/>
                </a:solidFill>
              </a:rPr>
              <a:t>height ** 2 </a:t>
            </a:r>
          </a:p>
          <a:p>
            <a:r>
              <a:rPr lang="en-US" altLang="ko-KR" sz="1400" dirty="0"/>
              <a:t>print(“</a:t>
            </a:r>
            <a:r>
              <a:rPr lang="ko-KR" altLang="en-US" sz="1400" dirty="0"/>
              <a:t>당신의 </a:t>
            </a:r>
            <a:r>
              <a:rPr lang="en-US" altLang="ko-KR" sz="1400" dirty="0"/>
              <a:t>BMI </a:t>
            </a:r>
            <a:r>
              <a:rPr lang="ko-KR" altLang="en-US" sz="1400" dirty="0"/>
              <a:t>수치는 </a:t>
            </a:r>
            <a:r>
              <a:rPr lang="en-US" altLang="ko-KR" sz="1400" dirty="0"/>
              <a:t>“, </a:t>
            </a:r>
            <a:r>
              <a:rPr lang="en-US" altLang="ko-KR" sz="1400" dirty="0" err="1"/>
              <a:t>bmi</a:t>
            </a:r>
            <a:r>
              <a:rPr lang="en-US" altLang="ko-KR" sz="1400" dirty="0"/>
              <a:t>, “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.”) 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96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497755" cy="1400530"/>
          </a:xfrm>
        </p:spPr>
        <p:txBody>
          <a:bodyPr>
            <a:normAutofit/>
          </a:bodyPr>
          <a:lstStyle/>
          <a:p>
            <a:r>
              <a:rPr lang="ko-KR" altLang="en-US" dirty="0"/>
              <a:t>화면으로부터 입력 받기 예제</a:t>
            </a:r>
            <a:r>
              <a:rPr lang="en-US" altLang="ko-KR" dirty="0"/>
              <a:t>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7828" y="1661364"/>
            <a:ext cx="6506502" cy="462890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03274" y="1826489"/>
            <a:ext cx="4986079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name = 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input('Enter your name ; ')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Enter your name ;  </a:t>
            </a:r>
            <a:r>
              <a:rPr lang="en-US" altLang="ko-KR" sz="1400" b="1" dirty="0">
                <a:solidFill>
                  <a:srgbClr val="00B050"/>
                </a:solidFill>
                <a:ea typeface="맑은 고딕" panose="020B0503020000020004" pitchFamily="50" charset="-127"/>
              </a:rPr>
              <a:t>Joseph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print(name)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Joseph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age = 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input('Enter your age ; ')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Enter your age ; </a:t>
            </a:r>
            <a:r>
              <a:rPr lang="en-US" altLang="ko-KR" sz="1400" b="1" dirty="0">
                <a:solidFill>
                  <a:srgbClr val="00B050"/>
                </a:solidFill>
                <a:ea typeface="맑은 고딕" panose="020B0503020000020004" pitchFamily="50" charset="-127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print(age)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print('My name is ', name, ', and', age, 'years old.‘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My name is  Joseph , and 17 years old.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print('My name is </a:t>
            </a:r>
            <a:r>
              <a:rPr lang="en-US" altLang="ko-KR" sz="1400" dirty="0">
                <a:solidFill>
                  <a:srgbClr val="FF0000"/>
                </a:solidFill>
                <a:ea typeface="맑은 고딕" panose="020B0503020000020004" pitchFamily="50" charset="-127"/>
              </a:rPr>
              <a:t>\"</a:t>
            </a:r>
            <a:r>
              <a:rPr lang="en-US" altLang="ko-KR" sz="1400" dirty="0">
                <a:ea typeface="맑은 고딕" panose="020B0503020000020004" pitchFamily="50" charset="-127"/>
              </a:rPr>
              <a:t>', name, '</a:t>
            </a:r>
            <a:r>
              <a:rPr lang="en-US" altLang="ko-KR" sz="1400" dirty="0">
                <a:solidFill>
                  <a:srgbClr val="FF0000"/>
                </a:solidFill>
                <a:ea typeface="맑은 고딕" panose="020B0503020000020004" pitchFamily="50" charset="-127"/>
              </a:rPr>
              <a:t>\“</a:t>
            </a:r>
            <a:r>
              <a:rPr lang="en-US" altLang="ko-KR" sz="1400" dirty="0">
                <a:ea typeface="맑은 고딕" panose="020B0503020000020004" pitchFamily="50" charset="-127"/>
              </a:rPr>
              <a:t>.')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My name is “Joseph”.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81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화면으로부터 입력 받기 예제</a:t>
            </a:r>
            <a:r>
              <a:rPr lang="en-US" altLang="ko-KR" sz="3600" dirty="0"/>
              <a:t> 2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62713" y="1853248"/>
            <a:ext cx="6030147" cy="350202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362757" y="1853248"/>
            <a:ext cx="498890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name = input('Enter your name ; ‘) 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Enter your name ; </a:t>
            </a:r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Emily</a:t>
            </a:r>
          </a:p>
          <a:p>
            <a:endParaRPr lang="en-US" altLang="ko-KR" sz="1600" dirty="0">
              <a:solidFill>
                <a:schemeClr val="accent6"/>
              </a:solidFill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age = input('Enter your age ; ‘)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Enter your age ; </a:t>
            </a:r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20</a:t>
            </a:r>
          </a:p>
          <a:p>
            <a:endParaRPr lang="en-US" altLang="ko-KR" sz="1600" dirty="0">
              <a:solidFill>
                <a:schemeClr val="accent6"/>
              </a:solidFill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print('My name is ', name)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My name is Emily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print('Age =', age)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Age = 20</a:t>
            </a:r>
          </a:p>
        </p:txBody>
      </p:sp>
    </p:spTree>
    <p:extLst>
      <p:ext uri="{BB962C8B-B14F-4D97-AF65-F5344CB8AC3E}">
        <p14:creationId xmlns:p14="http://schemas.microsoft.com/office/powerpoint/2010/main" val="3996547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4718</TotalTime>
  <Words>910</Words>
  <Application>Microsoft Office PowerPoint</Application>
  <PresentationFormat>화면 슬라이드 쇼(4:3)</PresentationFormat>
  <Paragraphs>189</Paragraphs>
  <Slides>21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맑은 고딕</vt:lpstr>
      <vt:lpstr>함초롬바탕</vt:lpstr>
      <vt:lpstr>Arial</vt:lpstr>
      <vt:lpstr>Century Gothic</vt:lpstr>
      <vt:lpstr>Wingdings 3</vt:lpstr>
      <vt:lpstr>이온</vt:lpstr>
      <vt:lpstr>입력문 input() 3주차_01_02</vt:lpstr>
      <vt:lpstr>학습목표</vt:lpstr>
      <vt:lpstr>화면에서 입력 받기</vt:lpstr>
      <vt:lpstr>입출력문 활용도</vt:lpstr>
      <vt:lpstr>입력 받은 값을 숫자로 사용할 때(1/3)</vt:lpstr>
      <vt:lpstr>입력 받은 값을 숫자로 사용할 때(2/3)</vt:lpstr>
      <vt:lpstr>입력 받은 값을 숫자로 사용할 때(3/3)</vt:lpstr>
      <vt:lpstr>화면으로부터 입력 받기 예제 1</vt:lpstr>
      <vt:lpstr>화면으로부터 입력 받기 예제 2</vt:lpstr>
      <vt:lpstr>화면으로부터 입력 받기 예제</vt:lpstr>
      <vt:lpstr>연습하기 1</vt:lpstr>
      <vt:lpstr>연습하기 1, 코드</vt:lpstr>
      <vt:lpstr>연습하기 2</vt:lpstr>
      <vt:lpstr>연습하기 2, 코드</vt:lpstr>
      <vt:lpstr>연습하기 3</vt:lpstr>
      <vt:lpstr>연습하기 3, 코드와 결과</vt:lpstr>
      <vt:lpstr>연습하기 4</vt:lpstr>
      <vt:lpstr>연습하기 4, 코드와 결과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user</cp:lastModifiedBy>
  <cp:revision>402</cp:revision>
  <dcterms:created xsi:type="dcterms:W3CDTF">2015-11-07T02:06:58Z</dcterms:created>
  <dcterms:modified xsi:type="dcterms:W3CDTF">2023-01-23T13:07:50Z</dcterms:modified>
</cp:coreProperties>
</file>